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61" r:id="rId2"/>
    <p:sldId id="331" r:id="rId3"/>
    <p:sldId id="373" r:id="rId4"/>
    <p:sldId id="374" r:id="rId5"/>
    <p:sldId id="359" r:id="rId6"/>
    <p:sldId id="337" r:id="rId7"/>
    <p:sldId id="350" r:id="rId8"/>
    <p:sldId id="371" r:id="rId9"/>
    <p:sldId id="372" r:id="rId10"/>
    <p:sldId id="353" r:id="rId11"/>
    <p:sldId id="375"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1/9/2019</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1/9/2019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1/9/2019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cstate="print">
                <a:duotone>
                  <a:schemeClr val="accent2">
                    <a:shade val="45000"/>
                    <a:satMod val="135000"/>
                  </a:schemeClr>
                  <a:prstClr val="white"/>
                </a:duotone>
                <a:extLst>
                  <a:ext uri="{BEBA8EAE-BF5A-486C-A8C5-ECC9F3942E4B}">
                    <a14:imgProps xmln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agios.org/download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my.vmware.com/en/web/vmware/free"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upport.nagios.com/kb" TargetMode="External"/><Relationship Id="rId2" Type="http://schemas.openxmlformats.org/officeDocument/2006/relationships/hyperlink" Target="http://exchange.nagios.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128124" y="5112996"/>
            <a:ext cx="6858000" cy="1079208"/>
            <a:chOff x="2545814" y="4692543"/>
            <a:chExt cx="6858000" cy="1079208"/>
          </a:xfrm>
        </p:grpSpPr>
        <p:grpSp>
          <p:nvGrpSpPr>
            <p:cNvPr id="4" name="Group 3"/>
            <p:cNvGrpSpPr/>
            <p:nvPr/>
          </p:nvGrpSpPr>
          <p:grpSpPr>
            <a:xfrm>
              <a:off x="2545814" y="4692543"/>
              <a:ext cx="6858000" cy="567214"/>
              <a:chOff x="2545814" y="4692543"/>
              <a:chExt cx="6858000" cy="567214"/>
            </a:xfrm>
          </p:grpSpPr>
          <p:sp>
            <p:nvSpPr>
              <p:cNvPr id="2" name="object 2"/>
              <p:cNvSpPr/>
              <p:nvPr/>
            </p:nvSpPr>
            <p:spPr>
              <a:xfrm>
                <a:off x="2545814" y="5065156"/>
                <a:ext cx="6858000" cy="0"/>
              </a:xfrm>
              <a:custGeom>
                <a:avLst/>
                <a:gdLst/>
                <a:ahLst/>
                <a:cxnLst/>
                <a:rect l="l" t="t" r="r" b="b"/>
                <a:pathLst>
                  <a:path w="9144000">
                    <a:moveTo>
                      <a:pt x="0" y="0"/>
                    </a:moveTo>
                    <a:lnTo>
                      <a:pt x="9143999" y="0"/>
                    </a:lnTo>
                  </a:path>
                </a:pathLst>
              </a:custGeom>
              <a:ln w="9144">
                <a:solidFill>
                  <a:srgbClr val="000000"/>
                </a:solidFill>
              </a:ln>
            </p:spPr>
            <p:txBody>
              <a:bodyPr wrap="square" lIns="0" tIns="0" rIns="0" bIns="0" rtlCol="0"/>
              <a:lstStyle/>
              <a:p>
                <a:endParaRPr sz="1350"/>
              </a:p>
            </p:txBody>
          </p:sp>
          <p:sp>
            <p:nvSpPr>
              <p:cNvPr id="3" name="object 3"/>
              <p:cNvSpPr/>
              <p:nvPr/>
            </p:nvSpPr>
            <p:spPr>
              <a:xfrm>
                <a:off x="3450879" y="4692543"/>
                <a:ext cx="425291" cy="567214"/>
              </a:xfrm>
              <a:custGeom>
                <a:avLst/>
                <a:gdLst/>
                <a:ahLst/>
                <a:cxnLst/>
                <a:rect l="l" t="t" r="r" b="b"/>
                <a:pathLst>
                  <a:path w="567055" h="756285">
                    <a:moveTo>
                      <a:pt x="283464" y="0"/>
                    </a:moveTo>
                    <a:lnTo>
                      <a:pt x="241575" y="4096"/>
                    </a:lnTo>
                    <a:lnTo>
                      <a:pt x="201595" y="15997"/>
                    </a:lnTo>
                    <a:lnTo>
                      <a:pt x="163962" y="35119"/>
                    </a:lnTo>
                    <a:lnTo>
                      <a:pt x="129114" y="60877"/>
                    </a:lnTo>
                    <a:lnTo>
                      <a:pt x="97490" y="92688"/>
                    </a:lnTo>
                    <a:lnTo>
                      <a:pt x="69528" y="129967"/>
                    </a:lnTo>
                    <a:lnTo>
                      <a:pt x="45667" y="172130"/>
                    </a:lnTo>
                    <a:lnTo>
                      <a:pt x="26345" y="218594"/>
                    </a:lnTo>
                    <a:lnTo>
                      <a:pt x="12001" y="268775"/>
                    </a:lnTo>
                    <a:lnTo>
                      <a:pt x="3073" y="322089"/>
                    </a:lnTo>
                    <a:lnTo>
                      <a:pt x="0" y="377952"/>
                    </a:lnTo>
                    <a:lnTo>
                      <a:pt x="3073" y="433814"/>
                    </a:lnTo>
                    <a:lnTo>
                      <a:pt x="12001" y="487128"/>
                    </a:lnTo>
                    <a:lnTo>
                      <a:pt x="26345" y="537309"/>
                    </a:lnTo>
                    <a:lnTo>
                      <a:pt x="45667" y="583773"/>
                    </a:lnTo>
                    <a:lnTo>
                      <a:pt x="69528" y="625936"/>
                    </a:lnTo>
                    <a:lnTo>
                      <a:pt x="97490" y="663215"/>
                    </a:lnTo>
                    <a:lnTo>
                      <a:pt x="129114" y="695026"/>
                    </a:lnTo>
                    <a:lnTo>
                      <a:pt x="163962" y="720784"/>
                    </a:lnTo>
                    <a:lnTo>
                      <a:pt x="201595" y="739906"/>
                    </a:lnTo>
                    <a:lnTo>
                      <a:pt x="241575" y="751807"/>
                    </a:lnTo>
                    <a:lnTo>
                      <a:pt x="283464" y="755904"/>
                    </a:lnTo>
                    <a:lnTo>
                      <a:pt x="325360" y="751807"/>
                    </a:lnTo>
                    <a:lnTo>
                      <a:pt x="365346" y="739906"/>
                    </a:lnTo>
                    <a:lnTo>
                      <a:pt x="402981" y="720784"/>
                    </a:lnTo>
                    <a:lnTo>
                      <a:pt x="437829" y="695026"/>
                    </a:lnTo>
                    <a:lnTo>
                      <a:pt x="469452" y="663215"/>
                    </a:lnTo>
                    <a:lnTo>
                      <a:pt x="497411" y="625936"/>
                    </a:lnTo>
                    <a:lnTo>
                      <a:pt x="521269" y="583773"/>
                    </a:lnTo>
                    <a:lnTo>
                      <a:pt x="540588" y="537309"/>
                    </a:lnTo>
                    <a:lnTo>
                      <a:pt x="554929" y="487128"/>
                    </a:lnTo>
                    <a:lnTo>
                      <a:pt x="563855" y="433814"/>
                    </a:lnTo>
                    <a:lnTo>
                      <a:pt x="566928" y="377952"/>
                    </a:lnTo>
                    <a:lnTo>
                      <a:pt x="563855" y="322089"/>
                    </a:lnTo>
                    <a:lnTo>
                      <a:pt x="554929" y="268775"/>
                    </a:lnTo>
                    <a:lnTo>
                      <a:pt x="540588" y="218594"/>
                    </a:lnTo>
                    <a:lnTo>
                      <a:pt x="521269" y="172130"/>
                    </a:lnTo>
                    <a:lnTo>
                      <a:pt x="497411" y="129967"/>
                    </a:lnTo>
                    <a:lnTo>
                      <a:pt x="469452" y="92688"/>
                    </a:lnTo>
                    <a:lnTo>
                      <a:pt x="437829" y="60877"/>
                    </a:lnTo>
                    <a:lnTo>
                      <a:pt x="402981" y="35119"/>
                    </a:lnTo>
                    <a:lnTo>
                      <a:pt x="365346" y="15997"/>
                    </a:lnTo>
                    <a:lnTo>
                      <a:pt x="325360" y="4096"/>
                    </a:lnTo>
                    <a:lnTo>
                      <a:pt x="283464" y="0"/>
                    </a:lnTo>
                    <a:close/>
                  </a:path>
                </a:pathLst>
              </a:custGeom>
              <a:solidFill>
                <a:srgbClr val="FFCD00"/>
              </a:solidFill>
            </p:spPr>
            <p:txBody>
              <a:bodyPr wrap="square" lIns="0" tIns="0" rIns="0" bIns="0" rtlCol="0"/>
              <a:lstStyle/>
              <a:p>
                <a:endParaRPr sz="1350"/>
              </a:p>
            </p:txBody>
          </p:sp>
        </p:grpSp>
        <p:sp>
          <p:nvSpPr>
            <p:cNvPr id="6" name="object 6"/>
            <p:cNvSpPr txBox="1"/>
            <p:nvPr/>
          </p:nvSpPr>
          <p:spPr>
            <a:xfrm>
              <a:off x="2709748" y="5454356"/>
              <a:ext cx="1482262" cy="317395"/>
            </a:xfrm>
            <a:prstGeom prst="rect">
              <a:avLst/>
            </a:prstGeom>
          </p:spPr>
          <p:txBody>
            <a:bodyPr vert="horz" wrap="square" lIns="0" tIns="9525" rIns="0" bIns="0" rtlCol="0">
              <a:spAutoFit/>
            </a:bodyPr>
            <a:lstStyle/>
            <a:p>
              <a:pPr marL="9525">
                <a:spcBef>
                  <a:spcPts val="75"/>
                </a:spcBef>
              </a:pPr>
              <a:r>
                <a:rPr lang="en-US" sz="2000" dirty="0" err="1" smtClean="0">
                  <a:latin typeface="Times New Roman"/>
                  <a:cs typeface="Times New Roman"/>
                </a:rPr>
                <a:t>DevOps</a:t>
              </a:r>
              <a:r>
                <a:rPr lang="en-US" sz="2000" dirty="0" smtClean="0">
                  <a:latin typeface="Times New Roman"/>
                  <a:cs typeface="Times New Roman"/>
                </a:rPr>
                <a:t> </a:t>
              </a:r>
              <a:r>
                <a:rPr lang="en-US" sz="2000" dirty="0" smtClean="0">
                  <a:latin typeface="Times New Roman"/>
                  <a:cs typeface="Times New Roman"/>
                </a:rPr>
                <a:t>2019</a:t>
              </a:r>
              <a:endParaRPr sz="2000" dirty="0">
                <a:latin typeface="Times New Roman"/>
                <a:cs typeface="Times New Roman"/>
              </a:endParaRPr>
            </a:p>
          </p:txBody>
        </p:sp>
      </p:grpSp>
      <p:sp>
        <p:nvSpPr>
          <p:cNvPr id="13" name="Rectangle 12"/>
          <p:cNvSpPr/>
          <p:nvPr/>
        </p:nvSpPr>
        <p:spPr>
          <a:xfrm>
            <a:off x="896723" y="1237009"/>
            <a:ext cx="9188733" cy="769441"/>
          </a:xfrm>
          <a:prstGeom prst="rect">
            <a:avLst/>
          </a:prstGeom>
          <a:noFill/>
        </p:spPr>
        <p:txBody>
          <a:bodyPr wrap="none" lIns="91440" tIns="45720" rIns="91440" bIns="45720">
            <a:spAutoFit/>
          </a:bodyPr>
          <a:lstStyle/>
          <a:p>
            <a:pPr algn="ctr"/>
            <a:r>
              <a:rPr lang="en-US" sz="4400" b="1" i="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pitchFamily="18" charset="0"/>
                <a:ea typeface="+mj-ea"/>
                <a:cs typeface="+mj-cs"/>
              </a:rPr>
              <a:t>Nagios Installation &amp; Configuration</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440371" y="302359"/>
            <a:ext cx="11320219" cy="6555641"/>
          </a:xfrm>
          <a:prstGeom prst="rect">
            <a:avLst/>
          </a:prstGeom>
          <a:noFill/>
        </p:spPr>
        <p:txBody>
          <a:bodyPr wrap="square" rtlCol="0">
            <a:spAutoFit/>
          </a:bodyPr>
          <a:lstStyle/>
          <a:p>
            <a:pPr algn="just"/>
            <a:r>
              <a:rPr lang="en-US" b="1" dirty="0" smtClean="0"/>
              <a:t>Passive Check</a:t>
            </a:r>
          </a:p>
          <a:p>
            <a:pPr algn="just"/>
            <a:r>
              <a:rPr lang="en-US" sz="1600" dirty="0" smtClean="0"/>
              <a:t>A check that is performed by an external application, operating system, or device and is submitted to Nagios Core or Nagios XI for processing. Some monitoring agents - including NSCA, NCPA, and NRDP can be used to send passive checks to Nagios. An SNMP trap is also</a:t>
            </a:r>
          </a:p>
          <a:p>
            <a:pPr algn="just"/>
            <a:r>
              <a:rPr lang="en-US" sz="1600" dirty="0" smtClean="0"/>
              <a:t>considered a passive check.</a:t>
            </a:r>
          </a:p>
          <a:p>
            <a:pPr algn="just"/>
            <a:endParaRPr lang="en-US" dirty="0" smtClean="0"/>
          </a:p>
          <a:p>
            <a:pPr algn="just"/>
            <a:r>
              <a:rPr lang="en-US" b="1" dirty="0" smtClean="0"/>
              <a:t>Plug-ins</a:t>
            </a:r>
          </a:p>
          <a:p>
            <a:pPr algn="just"/>
            <a:r>
              <a:rPr lang="en-US" sz="1600" dirty="0" smtClean="0"/>
              <a:t>Plug-ins allow you to monitor just about anything and everything with Nagios - databases, operating systems, applications, network equipment, protocols and more. A variety of plug-ins are available in Nagios XI by default, and thousands more can be found on the Nagios Exchange. It is also possible to write your own custom plug-ins using the Nagios Plug-in Development Guidelines.</a:t>
            </a:r>
          </a:p>
          <a:p>
            <a:pPr algn="just"/>
            <a:endParaRPr lang="en-US" sz="1600" dirty="0" smtClean="0"/>
          </a:p>
          <a:p>
            <a:pPr algn="just"/>
            <a:r>
              <a:rPr lang="en-US" sz="1600" b="1" dirty="0" smtClean="0"/>
              <a:t>Service</a:t>
            </a:r>
          </a:p>
          <a:p>
            <a:pPr algn="just"/>
            <a:r>
              <a:rPr lang="en-US" sz="1600" dirty="0" smtClean="0"/>
              <a:t>A granular metric being monitored on a host, such as CPU and memory usage, </a:t>
            </a:r>
            <a:r>
              <a:rPr lang="en-US" sz="1600" dirty="0" err="1" smtClean="0"/>
              <a:t>drivespace</a:t>
            </a:r>
            <a:r>
              <a:rPr lang="en-US" sz="1600" dirty="0" smtClean="0"/>
              <a:t>, interface bandwidth, or the status of a system service or process.</a:t>
            </a:r>
          </a:p>
          <a:p>
            <a:pPr algn="just"/>
            <a:endParaRPr lang="en-US" sz="1600" dirty="0" smtClean="0"/>
          </a:p>
          <a:p>
            <a:pPr algn="just"/>
            <a:r>
              <a:rPr lang="en-US" sz="1600" b="1" dirty="0" smtClean="0"/>
              <a:t>Service group</a:t>
            </a:r>
          </a:p>
          <a:p>
            <a:pPr algn="just"/>
            <a:r>
              <a:rPr lang="en-US" sz="1600" dirty="0" smtClean="0"/>
              <a:t>Service groups enable you to logically group sets of services for display and reporting purposes.</a:t>
            </a:r>
          </a:p>
          <a:p>
            <a:pPr algn="just"/>
            <a:endParaRPr lang="en-US" sz="1600" dirty="0" smtClean="0"/>
          </a:p>
          <a:p>
            <a:pPr algn="just"/>
            <a:r>
              <a:rPr lang="en-US" sz="1600" b="1" dirty="0" smtClean="0"/>
              <a:t>SNMP/SNMP Trap</a:t>
            </a:r>
          </a:p>
          <a:p>
            <a:pPr algn="just"/>
            <a:r>
              <a:rPr lang="en-US" sz="1600" dirty="0" smtClean="0"/>
              <a:t>Simple Network Management Protocol (SNMP) is a native protocol available on a variety of operating systems and devices which enables monitoring of specific metrics. SNMP can be checked actively by Nagios, or data can be sent passively to Nagios from the device using SNMP Traps.</a:t>
            </a:r>
          </a:p>
          <a:p>
            <a:pPr algn="just"/>
            <a:endParaRPr lang="en-US" sz="1600" dirty="0" smtClean="0"/>
          </a:p>
          <a:p>
            <a:pPr algn="just"/>
            <a:endParaRPr lang="en-US" dirty="0" smtClean="0"/>
          </a:p>
        </p:txBody>
      </p:sp>
    </p:spTree>
    <p:extLst>
      <p:ext uri="{BB962C8B-B14F-4D97-AF65-F5344CB8AC3E}">
        <p14:creationId xmlns="" xmlns:p14="http://schemas.microsoft.com/office/powerpoint/2010/main" val="3811695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228578" y="855663"/>
          <a:ext cx="9142413" cy="5143500"/>
        </p:xfrm>
        <a:graphic>
          <a:graphicData uri="http://schemas.openxmlformats.org/presentationml/2006/ole">
            <p:oleObj spid="_x0000_s4098" name="Acrobat Document" r:id="rId3" imgW="9142857" imgH="5144218" progId="AcroExch.Document.DC">
              <p:embed/>
            </p:oleObj>
          </a:graphicData>
        </a:graphic>
      </p:graphicFrame>
    </p:spTree>
    <p:extLst>
      <p:ext uri="{BB962C8B-B14F-4D97-AF65-F5344CB8AC3E}">
        <p14:creationId xmlns="" xmlns:p14="http://schemas.microsoft.com/office/powerpoint/2010/main" val="3811695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Related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3134" y="830744"/>
            <a:ext cx="9190299" cy="48524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5665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69484" y="422439"/>
            <a:ext cx="1784734" cy="523220"/>
          </a:xfrm>
          <a:prstGeom prst="rect">
            <a:avLst/>
          </a:prstGeom>
          <a:noFill/>
        </p:spPr>
        <p:txBody>
          <a:bodyPr wrap="square" lIns="91440" tIns="45720" rIns="91440" bIns="45720">
            <a:spAutoFit/>
          </a:bodyPr>
          <a:lstStyle/>
          <a:p>
            <a:pPr algn="ctr"/>
            <a:r>
              <a:rPr lang="en-US" sz="2800" b="1" i="1" u="sng" spc="-4" dirty="0">
                <a:blipFill>
                  <a:blip r:embed="rId2">
                    <a:extLst>
                      <a:ext uri="{28A0092B-C50C-407E-A947-70E740481C1C}">
                        <a14:useLocalDpi xmlns="" xmlns:a14="http://schemas.microsoft.com/office/drawing/2010/main" val="0"/>
                      </a:ext>
                    </a:extLst>
                  </a:blip>
                  <a:tile tx="6350" ty="-127000" sx="65000" sy="64000" flip="none" algn="tl"/>
                </a:blipFill>
                <a:latin typeface="+mj-lt"/>
                <a:ea typeface="+mj-ea"/>
                <a:cs typeface="+mj-cs"/>
              </a:rPr>
              <a:t>Agenda</a:t>
            </a:r>
          </a:p>
        </p:txBody>
      </p:sp>
      <p:sp>
        <p:nvSpPr>
          <p:cNvPr id="11" name="TextBox 10"/>
          <p:cNvSpPr txBox="1"/>
          <p:nvPr/>
        </p:nvSpPr>
        <p:spPr>
          <a:xfrm>
            <a:off x="2185942" y="1180340"/>
            <a:ext cx="6874526" cy="280076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smtClean="0"/>
              <a:t>How to install Nagios</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Launch the Nagios </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Understand different terms in Nagios</a:t>
            </a:r>
          </a:p>
          <a:p>
            <a:pPr marL="285750" indent="-285750"/>
            <a:endParaRPr lang="en-US" sz="1600" dirty="0" smtClean="0"/>
          </a:p>
          <a:p>
            <a:pPr marL="285750" indent="-285750">
              <a:buFont typeface="Wingdings" panose="05000000000000000000" pitchFamily="2" charset="2"/>
              <a:buChar char="Ø"/>
            </a:pPr>
            <a:r>
              <a:rPr lang="en-US" sz="1600" dirty="0" smtClean="0"/>
              <a:t>Walk through GUI &amp; Understand the different Configs</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Monitor multiple services, hosts &amp; networks  With Nagios </a:t>
            </a:r>
          </a:p>
          <a:p>
            <a:pPr marL="285750" indent="-285750"/>
            <a:endParaRPr lang="en-US" sz="1600" dirty="0" smtClean="0"/>
          </a:p>
          <a:p>
            <a:pPr marL="285750" indent="-285750">
              <a:buFont typeface="Wingdings" panose="05000000000000000000" pitchFamily="2" charset="2"/>
              <a:buChar char="Ø"/>
            </a:pPr>
            <a:endParaRPr lang="en-US" sz="1600" dirty="0" smtClean="0"/>
          </a:p>
        </p:txBody>
      </p:sp>
    </p:spTree>
    <p:extLst>
      <p:ext uri="{BB962C8B-B14F-4D97-AF65-F5344CB8AC3E}">
        <p14:creationId xmlns="" xmlns:p14="http://schemas.microsoft.com/office/powerpoint/2010/main" val="22768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773724" y="1139483"/>
            <a:ext cx="10691446" cy="1477328"/>
          </a:xfrm>
          <a:prstGeom prst="rect">
            <a:avLst/>
          </a:prstGeom>
          <a:noFill/>
        </p:spPr>
        <p:txBody>
          <a:bodyPr wrap="square" rtlCol="0">
            <a:spAutoFit/>
          </a:bodyPr>
          <a:lstStyle/>
          <a:p>
            <a:r>
              <a:rPr lang="en-US" dirty="0" err="1" smtClean="0"/>
              <a:t>Goto</a:t>
            </a:r>
            <a:r>
              <a:rPr lang="en-US" dirty="0" smtClean="0"/>
              <a:t> </a:t>
            </a:r>
            <a:r>
              <a:rPr lang="en-US" dirty="0" smtClean="0">
                <a:sym typeface="Wingdings" pitchFamily="2" charset="2"/>
              </a:rPr>
              <a:t> </a:t>
            </a:r>
            <a:r>
              <a:rPr lang="en-US" dirty="0" smtClean="0">
                <a:hlinkClick r:id="rId2"/>
              </a:rPr>
              <a:t>https://www.nagios.org/downloads/</a:t>
            </a:r>
            <a:r>
              <a:rPr lang="en-US" dirty="0" smtClean="0"/>
              <a:t> </a:t>
            </a:r>
          </a:p>
          <a:p>
            <a:endParaRPr lang="en-US" dirty="0" smtClean="0"/>
          </a:p>
          <a:p>
            <a:r>
              <a:rPr lang="en-US" dirty="0" smtClean="0"/>
              <a:t>Download Nagios XI to run on windows VM Player</a:t>
            </a:r>
          </a:p>
          <a:p>
            <a:endParaRPr lang="en-US" dirty="0" smtClean="0"/>
          </a:p>
          <a:p>
            <a:endParaRPr lang="en-US" dirty="0" smtClean="0"/>
          </a:p>
        </p:txBody>
      </p:sp>
      <p:sp>
        <p:nvSpPr>
          <p:cNvPr id="5" name="Rectangle 4"/>
          <p:cNvSpPr/>
          <p:nvPr/>
        </p:nvSpPr>
        <p:spPr>
          <a:xfrm>
            <a:off x="354644" y="378880"/>
            <a:ext cx="3829896"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Nagios Installation</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7" name="Picture 3"/>
          <p:cNvPicPr>
            <a:picLocks noChangeAspect="1" noChangeArrowheads="1"/>
          </p:cNvPicPr>
          <p:nvPr/>
        </p:nvPicPr>
        <p:blipFill>
          <a:blip r:embed="rId3" cstate="print"/>
          <a:srcRect/>
          <a:stretch>
            <a:fillRect/>
          </a:stretch>
        </p:blipFill>
        <p:spPr bwMode="auto">
          <a:xfrm>
            <a:off x="604911" y="2433710"/>
            <a:ext cx="10466363" cy="3882829"/>
          </a:xfrm>
          <a:prstGeom prst="rect">
            <a:avLst/>
          </a:prstGeom>
          <a:noFill/>
          <a:ln w="9525">
            <a:noFill/>
            <a:miter lim="800000"/>
            <a:headEnd/>
            <a:tailEnd/>
          </a:ln>
        </p:spPr>
      </p:pic>
    </p:spTree>
    <p:extLst>
      <p:ext uri="{BB962C8B-B14F-4D97-AF65-F5344CB8AC3E}">
        <p14:creationId xmlns="" xmlns:p14="http://schemas.microsoft.com/office/powerpoint/2010/main" val="22768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773724" y="1139485"/>
            <a:ext cx="10691446" cy="2031325"/>
          </a:xfrm>
          <a:prstGeom prst="rect">
            <a:avLst/>
          </a:prstGeom>
          <a:noFill/>
        </p:spPr>
        <p:txBody>
          <a:bodyPr wrap="square" rtlCol="0">
            <a:spAutoFit/>
          </a:bodyPr>
          <a:lstStyle/>
          <a:p>
            <a:r>
              <a:rPr lang="en-US" dirty="0" smtClean="0"/>
              <a:t>download a </a:t>
            </a:r>
            <a:r>
              <a:rPr lang="en-US" b="1" dirty="0" smtClean="0"/>
              <a:t>.ova </a:t>
            </a:r>
            <a:r>
              <a:rPr lang="en-US" dirty="0" smtClean="0"/>
              <a:t>file which we can run with any virtualization software such as </a:t>
            </a:r>
            <a:r>
              <a:rPr lang="en-US" dirty="0" err="1" smtClean="0"/>
              <a:t>vm</a:t>
            </a:r>
            <a:r>
              <a:rPr lang="en-US" dirty="0" smtClean="0"/>
              <a:t>-player or virtual box etc….</a:t>
            </a:r>
          </a:p>
          <a:p>
            <a:endParaRPr lang="en-US" dirty="0" smtClean="0"/>
          </a:p>
          <a:p>
            <a:r>
              <a:rPr lang="en-US" dirty="0" smtClean="0"/>
              <a:t>Ensure </a:t>
            </a:r>
            <a:r>
              <a:rPr lang="en-US" dirty="0" err="1" smtClean="0"/>
              <a:t>vm</a:t>
            </a:r>
            <a:r>
              <a:rPr lang="en-US" dirty="0" smtClean="0"/>
              <a:t> player or virtual box is installed on your windows box. You can download the same from below link</a:t>
            </a:r>
          </a:p>
          <a:p>
            <a:r>
              <a:rPr lang="en-US" dirty="0" smtClean="0">
                <a:hlinkClick r:id="rId3"/>
              </a:rPr>
              <a:t>https://my.vmware.com/en/web/vmware/free#desktop_end_user_computing/vmware_works </a:t>
            </a:r>
            <a:r>
              <a:rPr lang="en-US" dirty="0" err="1" smtClean="0">
                <a:hlinkClick r:id="rId3"/>
              </a:rPr>
              <a:t>tation_player</a:t>
            </a:r>
            <a:r>
              <a:rPr lang="en-US" dirty="0" smtClean="0">
                <a:hlinkClick r:id="rId3"/>
              </a:rPr>
              <a:t>/12_0</a:t>
            </a:r>
            <a:r>
              <a:rPr lang="en-US" dirty="0" smtClean="0"/>
              <a:t> </a:t>
            </a:r>
          </a:p>
        </p:txBody>
      </p:sp>
      <p:sp>
        <p:nvSpPr>
          <p:cNvPr id="5" name="Rectangle 4"/>
          <p:cNvSpPr/>
          <p:nvPr/>
        </p:nvSpPr>
        <p:spPr>
          <a:xfrm>
            <a:off x="354644" y="378880"/>
            <a:ext cx="3829896"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Nagios Installation</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6" name="Object 5"/>
          <p:cNvGraphicFramePr>
            <a:graphicFrameLocks noChangeAspect="1"/>
          </p:cNvGraphicFramePr>
          <p:nvPr/>
        </p:nvGraphicFramePr>
        <p:xfrm>
          <a:off x="914279" y="3573194"/>
          <a:ext cx="8440737" cy="2729133"/>
        </p:xfrm>
        <a:graphic>
          <a:graphicData uri="http://schemas.openxmlformats.org/presentationml/2006/ole">
            <p:oleObj spid="_x0000_s2050" name="Acrobat Document" r:id="rId4" imgW="5830114" imgH="7542857" progId="AcroExch.Document.DC">
              <p:embed/>
            </p:oleObj>
          </a:graphicData>
        </a:graphic>
      </p:graphicFrame>
    </p:spTree>
    <p:extLst>
      <p:ext uri="{BB962C8B-B14F-4D97-AF65-F5344CB8AC3E}">
        <p14:creationId xmlns="" xmlns:p14="http://schemas.microsoft.com/office/powerpoint/2010/main" val="22768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16926" y="803322"/>
            <a:ext cx="11120733" cy="5071111"/>
          </a:xfrm>
          <a:prstGeom prst="rect">
            <a:avLst/>
          </a:prstGeom>
          <a:noFill/>
          <a:ln w="9525">
            <a:noFill/>
            <a:miter lim="800000"/>
            <a:headEnd/>
            <a:tailEnd/>
          </a:ln>
        </p:spPr>
      </p:pic>
    </p:spTree>
    <p:extLst>
      <p:ext uri="{BB962C8B-B14F-4D97-AF65-F5344CB8AC3E}">
        <p14:creationId xmlns="" xmlns:p14="http://schemas.microsoft.com/office/powerpoint/2010/main" val="192432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763929" y="1370720"/>
            <a:ext cx="10868628" cy="4585871"/>
          </a:xfrm>
          <a:prstGeom prst="rect">
            <a:avLst/>
          </a:prstGeom>
          <a:noFill/>
        </p:spPr>
        <p:txBody>
          <a:bodyPr wrap="square" rtlCol="0">
            <a:spAutoFit/>
          </a:bodyPr>
          <a:lstStyle/>
          <a:p>
            <a:pPr algn="just"/>
            <a:r>
              <a:rPr lang="en-US" b="1" dirty="0" smtClean="0"/>
              <a:t>Active Check</a:t>
            </a:r>
          </a:p>
          <a:p>
            <a:pPr algn="just"/>
            <a:r>
              <a:rPr lang="en-US" sz="1600" dirty="0" smtClean="0"/>
              <a:t>A check that is initiated and performed by Nagios XI on a check interval which you define. Active checks can be agent-based, or agent less using native protocols such as SNMP or WMI.</a:t>
            </a:r>
          </a:p>
          <a:p>
            <a:pPr algn="just"/>
            <a:endParaRPr lang="en-US" sz="1600" dirty="0" smtClean="0"/>
          </a:p>
          <a:p>
            <a:pPr algn="just"/>
            <a:r>
              <a:rPr lang="en-US" b="1" dirty="0" smtClean="0"/>
              <a:t>Agent</a:t>
            </a:r>
          </a:p>
          <a:p>
            <a:pPr algn="just"/>
            <a:r>
              <a:rPr lang="en-US" sz="1600" dirty="0" smtClean="0"/>
              <a:t>Software that is installed on a host to enable Nagios XI to execute plug ins on the host to check granular metrics (known as ‘services’ in Nagios). Agents are available for a wide variety of operating systems</a:t>
            </a:r>
            <a:r>
              <a:rPr lang="en-US" dirty="0" smtClean="0"/>
              <a:t>.</a:t>
            </a:r>
          </a:p>
          <a:p>
            <a:pPr algn="just"/>
            <a:endParaRPr lang="en-US" dirty="0" smtClean="0"/>
          </a:p>
          <a:p>
            <a:pPr algn="just"/>
            <a:r>
              <a:rPr lang="en-US" b="1" dirty="0" smtClean="0"/>
              <a:t>Alert</a:t>
            </a:r>
          </a:p>
          <a:p>
            <a:pPr algn="just"/>
            <a:r>
              <a:rPr lang="en-US" sz="1600" dirty="0" smtClean="0"/>
              <a:t>An alert is generated when a problem is found. When XI detects a problem state, it can send an email, send a text, send an SNMP trap upstream, or execute a custom script</a:t>
            </a:r>
            <a:r>
              <a:rPr lang="en-US" dirty="0" smtClean="0"/>
              <a:t>.</a:t>
            </a:r>
          </a:p>
          <a:p>
            <a:pPr algn="just"/>
            <a:endParaRPr lang="en-US" dirty="0" smtClean="0"/>
          </a:p>
          <a:p>
            <a:pPr algn="just"/>
            <a:r>
              <a:rPr lang="en-US" b="1" dirty="0" smtClean="0"/>
              <a:t>Apply </a:t>
            </a:r>
            <a:r>
              <a:rPr lang="en-US" b="1" dirty="0" err="1" smtClean="0"/>
              <a:t>Config</a:t>
            </a:r>
            <a:endParaRPr lang="en-US" b="1" dirty="0" smtClean="0"/>
          </a:p>
          <a:p>
            <a:pPr algn="just"/>
            <a:r>
              <a:rPr lang="en-US" sz="1600" dirty="0" smtClean="0"/>
              <a:t>Each time configuration changes are made via a wizard, or in the Core </a:t>
            </a:r>
            <a:r>
              <a:rPr lang="en-US" sz="1600" dirty="0" err="1" smtClean="0"/>
              <a:t>Config</a:t>
            </a:r>
            <a:r>
              <a:rPr lang="en-US" sz="1600" dirty="0" smtClean="0"/>
              <a:t> Manager (CCM), it is necessary to Apply </a:t>
            </a:r>
            <a:r>
              <a:rPr lang="en-US" sz="1600" dirty="0" err="1" smtClean="0"/>
              <a:t>Config</a:t>
            </a:r>
            <a:r>
              <a:rPr lang="en-US" sz="1600" dirty="0" smtClean="0"/>
              <a:t>. This </a:t>
            </a:r>
            <a:r>
              <a:rPr lang="en-US" sz="1600" dirty="0" err="1" smtClean="0"/>
              <a:t>promts</a:t>
            </a:r>
            <a:r>
              <a:rPr lang="en-US" sz="1600" dirty="0" smtClean="0"/>
              <a:t> Nagios XI to do a sanity check of the new </a:t>
            </a:r>
            <a:r>
              <a:rPr lang="en-US" sz="1600" dirty="0" err="1" smtClean="0"/>
              <a:t>configs</a:t>
            </a:r>
            <a:r>
              <a:rPr lang="en-US" sz="1600" dirty="0" smtClean="0"/>
              <a:t>, and either write them if they are functional, or produce an error if a problem is found with the new </a:t>
            </a:r>
            <a:r>
              <a:rPr lang="en-US" sz="1600" dirty="0" err="1" smtClean="0"/>
              <a:t>configs</a:t>
            </a:r>
            <a:r>
              <a:rPr lang="en-US" sz="1600" dirty="0" smtClean="0"/>
              <a:t>.</a:t>
            </a:r>
          </a:p>
          <a:p>
            <a:endParaRPr lang="en-US" dirty="0"/>
          </a:p>
        </p:txBody>
      </p:sp>
      <p:sp>
        <p:nvSpPr>
          <p:cNvPr id="5" name="Rectangle 4"/>
          <p:cNvSpPr/>
          <p:nvPr/>
        </p:nvSpPr>
        <p:spPr>
          <a:xfrm>
            <a:off x="403698" y="421083"/>
            <a:ext cx="3028393" cy="646331"/>
          </a:xfrm>
          <a:prstGeom prst="rect">
            <a:avLst/>
          </a:prstGeom>
          <a:noFill/>
        </p:spPr>
        <p:txBody>
          <a:bodyPr wrap="none" lIns="91440" tIns="45720" rIns="91440" bIns="45720">
            <a:spAutoFit/>
          </a:bodyPr>
          <a:lstStyle/>
          <a:p>
            <a:pPr algn="ctr"/>
            <a:r>
              <a:rPr lang="en-US" sz="36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Definitions </a:t>
            </a:r>
            <a:endParaRPr lang="en-US" sz="36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 xmlns:p14="http://schemas.microsoft.com/office/powerpoint/2010/main" val="3505505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787791" y="821340"/>
            <a:ext cx="10930596" cy="5386090"/>
          </a:xfrm>
          <a:prstGeom prst="rect">
            <a:avLst/>
          </a:prstGeom>
          <a:noFill/>
        </p:spPr>
        <p:txBody>
          <a:bodyPr wrap="square" rtlCol="0">
            <a:spAutoFit/>
          </a:bodyPr>
          <a:lstStyle/>
          <a:p>
            <a:r>
              <a:rPr lang="en-US" b="1" dirty="0" smtClean="0"/>
              <a:t>Auto-Discovery Wizard</a:t>
            </a:r>
          </a:p>
          <a:p>
            <a:pPr algn="just"/>
            <a:r>
              <a:rPr lang="en-US" sz="1600" dirty="0" smtClean="0"/>
              <a:t>Nagios XI has a built-in Auto-Discovery wizard. When running an Auto-Discovery job the user will enter a subnet they would like to scan and a job is created, which utilizes </a:t>
            </a:r>
            <a:r>
              <a:rPr lang="en-US" sz="1600" dirty="0" err="1" smtClean="0"/>
              <a:t>fping</a:t>
            </a:r>
            <a:r>
              <a:rPr lang="en-US" sz="1600" dirty="0" smtClean="0"/>
              <a:t> and </a:t>
            </a:r>
            <a:r>
              <a:rPr lang="en-US" sz="1600" dirty="0" err="1" smtClean="0"/>
              <a:t>nmap</a:t>
            </a:r>
            <a:r>
              <a:rPr lang="en-US" sz="1600" dirty="0" smtClean="0"/>
              <a:t> to scan the network defined for alive machines and then performs an </a:t>
            </a:r>
            <a:r>
              <a:rPr lang="en-US" sz="1600" dirty="0" err="1" smtClean="0"/>
              <a:t>nmap</a:t>
            </a:r>
            <a:r>
              <a:rPr lang="en-US" sz="1600" dirty="0" smtClean="0"/>
              <a:t> scan on the host to determine which ports it is listening on. The results of the Auto-Discovery scan additionally report the OS of the machine discovered as well as all of the ports the host is listening on. A user can then optionally pass these results into a wizard that will monitor to make sure all of these ports continue to be responsive.</a:t>
            </a:r>
          </a:p>
          <a:p>
            <a:endParaRPr lang="en-US" dirty="0" smtClean="0"/>
          </a:p>
          <a:p>
            <a:r>
              <a:rPr lang="en-US" b="1" dirty="0" err="1" smtClean="0"/>
              <a:t>Config</a:t>
            </a:r>
            <a:r>
              <a:rPr lang="en-US" b="1" dirty="0" smtClean="0"/>
              <a:t> Snapshots</a:t>
            </a:r>
          </a:p>
          <a:p>
            <a:pPr algn="just"/>
            <a:r>
              <a:rPr lang="en-US" sz="1600" dirty="0" smtClean="0"/>
              <a:t>Configuration Snapshots are taken each time you Apply Configuration, and can be found in the Admin -&gt; </a:t>
            </a:r>
            <a:r>
              <a:rPr lang="en-US" sz="1600" dirty="0" err="1" smtClean="0"/>
              <a:t>Config</a:t>
            </a:r>
            <a:r>
              <a:rPr lang="en-US" sz="1600" dirty="0" smtClean="0"/>
              <a:t> Snapshots menu. The most recent 10 applied </a:t>
            </a:r>
            <a:r>
              <a:rPr lang="en-US" sz="1600" dirty="0" err="1" smtClean="0"/>
              <a:t>configs</a:t>
            </a:r>
            <a:r>
              <a:rPr lang="en-US" sz="1600" dirty="0" smtClean="0"/>
              <a:t> will be shown here, and these snapshots can be archived, downloaded, and restored from easily. Note that if an apply </a:t>
            </a:r>
            <a:r>
              <a:rPr lang="en-US" sz="1600" dirty="0" err="1" smtClean="0"/>
              <a:t>config</a:t>
            </a:r>
            <a:r>
              <a:rPr lang="en-US" sz="1600" dirty="0" smtClean="0"/>
              <a:t> </a:t>
            </a:r>
            <a:r>
              <a:rPr lang="en-US" sz="1600" dirty="0" err="1" smtClean="0"/>
              <a:t>attemp</a:t>
            </a:r>
            <a:r>
              <a:rPr lang="en-US" sz="1600" dirty="0" smtClean="0"/>
              <a:t> fails, you can review the output in this menu and remediate, or roll back to a previous good </a:t>
            </a:r>
            <a:r>
              <a:rPr lang="en-US" sz="1600" dirty="0" err="1" smtClean="0"/>
              <a:t>config</a:t>
            </a:r>
            <a:r>
              <a:rPr lang="en-US" sz="1600" dirty="0" smtClean="0"/>
              <a:t> and attempt your changes again. In the meantime, XI will continue to monitor using the last successfully applied configuration.</a:t>
            </a:r>
          </a:p>
          <a:p>
            <a:pPr algn="just"/>
            <a:endParaRPr lang="en-US" sz="1600" dirty="0" smtClean="0"/>
          </a:p>
          <a:p>
            <a:r>
              <a:rPr lang="en-US" sz="1600" b="1" dirty="0" err="1" smtClean="0"/>
              <a:t>Config</a:t>
            </a:r>
            <a:r>
              <a:rPr lang="en-US" sz="1600" b="1" dirty="0" smtClean="0"/>
              <a:t> Wizards</a:t>
            </a:r>
          </a:p>
          <a:p>
            <a:pPr algn="just"/>
            <a:r>
              <a:rPr lang="en-US" sz="1600" dirty="0" smtClean="0"/>
              <a:t>Configuration wizards guide users through the process of monitoring new devices, services, and applications – all without having to understand complex monitoring concepts. You can download additional </a:t>
            </a:r>
            <a:r>
              <a:rPr lang="en-US" sz="1600" dirty="0" err="1" smtClean="0"/>
              <a:t>Config</a:t>
            </a:r>
            <a:r>
              <a:rPr lang="en-US" sz="1600" dirty="0" smtClean="0"/>
              <a:t> Wizards at the Nagios Exchange</a:t>
            </a:r>
          </a:p>
          <a:p>
            <a:pPr algn="just"/>
            <a:endParaRPr lang="en-US" sz="1600" dirty="0" smtClean="0"/>
          </a:p>
          <a:p>
            <a:endParaRPr lang="en-US" sz="1600" dirty="0" smtClean="0"/>
          </a:p>
        </p:txBody>
      </p:sp>
    </p:spTree>
    <p:extLst>
      <p:ext uri="{BB962C8B-B14F-4D97-AF65-F5344CB8AC3E}">
        <p14:creationId xmlns="" xmlns:p14="http://schemas.microsoft.com/office/powerpoint/2010/main" val="290455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520504" y="618979"/>
            <a:ext cx="11183816" cy="5693866"/>
          </a:xfrm>
          <a:prstGeom prst="rect">
            <a:avLst/>
          </a:prstGeom>
          <a:noFill/>
        </p:spPr>
        <p:txBody>
          <a:bodyPr wrap="square" rtlCol="0">
            <a:spAutoFit/>
          </a:bodyPr>
          <a:lstStyle/>
          <a:p>
            <a:pPr algn="just"/>
            <a:endParaRPr lang="en-US" b="1" dirty="0" smtClean="0"/>
          </a:p>
          <a:p>
            <a:pPr algn="just"/>
            <a:r>
              <a:rPr lang="en-US" b="1" dirty="0" smtClean="0"/>
              <a:t>Dashboard</a:t>
            </a:r>
          </a:p>
          <a:p>
            <a:pPr algn="just"/>
            <a:r>
              <a:rPr lang="en-US" sz="1600" dirty="0" smtClean="0"/>
              <a:t>A customizable page on which dash lets can be placed. Nagios XI offers each user the ability to have multiple dashboards for customized views of important data. Dashboards can also be shared with other users by </a:t>
            </a:r>
            <a:r>
              <a:rPr lang="en-US" sz="1600" dirty="0" err="1" smtClean="0"/>
              <a:t>admins</a:t>
            </a:r>
            <a:endParaRPr lang="en-US" sz="1600" dirty="0" smtClean="0"/>
          </a:p>
          <a:p>
            <a:pPr algn="just"/>
            <a:endParaRPr lang="en-US" sz="1600" dirty="0" smtClean="0"/>
          </a:p>
          <a:p>
            <a:pPr algn="just"/>
            <a:r>
              <a:rPr lang="en-US" b="1" dirty="0" smtClean="0"/>
              <a:t>Dash let</a:t>
            </a:r>
          </a:p>
          <a:p>
            <a:pPr algn="just"/>
            <a:r>
              <a:rPr lang="en-US" sz="1600" dirty="0" smtClean="0"/>
              <a:t>A customizable container that can be placed on a custom dashboard. Examples of different dash lets include performance graphs, group status summaries, maps, custom URLS, and other data</a:t>
            </a:r>
          </a:p>
          <a:p>
            <a:pPr algn="just"/>
            <a:endParaRPr lang="en-US" sz="1600" dirty="0" smtClean="0"/>
          </a:p>
          <a:p>
            <a:pPr algn="just"/>
            <a:r>
              <a:rPr lang="en-US" b="1" dirty="0" smtClean="0"/>
              <a:t>Host</a:t>
            </a:r>
          </a:p>
          <a:p>
            <a:pPr algn="just"/>
            <a:r>
              <a:rPr lang="en-US" sz="1600" dirty="0" smtClean="0"/>
              <a:t>A host is anything with an IP, URL, or FQDN, such as a physical server, a VM host or guest, a router, or a webpage.</a:t>
            </a:r>
          </a:p>
          <a:p>
            <a:pPr algn="just"/>
            <a:endParaRPr lang="en-US" sz="1600" dirty="0" smtClean="0"/>
          </a:p>
          <a:p>
            <a:pPr algn="just"/>
            <a:r>
              <a:rPr lang="en-US" b="1" dirty="0" smtClean="0"/>
              <a:t>Host Group</a:t>
            </a:r>
          </a:p>
          <a:p>
            <a:pPr algn="just"/>
            <a:r>
              <a:rPr lang="en-US" sz="1600" dirty="0" smtClean="0"/>
              <a:t>Host groups enable you to logically group sets of hosts for display, configuration, and reporting purposes.</a:t>
            </a:r>
          </a:p>
          <a:p>
            <a:pPr algn="just"/>
            <a:endParaRPr lang="en-US" sz="1600" dirty="0" smtClean="0"/>
          </a:p>
          <a:p>
            <a:pPr algn="just"/>
            <a:r>
              <a:rPr lang="en-US" sz="1600" b="1" dirty="0" smtClean="0"/>
              <a:t>Notification</a:t>
            </a:r>
          </a:p>
          <a:p>
            <a:pPr algn="just"/>
            <a:r>
              <a:rPr lang="en-US" sz="1600" dirty="0" smtClean="0"/>
              <a:t>A notification is an email or text that is sent when state changes are detected on monitored objects.</a:t>
            </a:r>
          </a:p>
          <a:p>
            <a:pPr algn="just"/>
            <a:endParaRPr lang="en-US" sz="1600" dirty="0" smtClean="0"/>
          </a:p>
          <a:p>
            <a:pPr algn="just"/>
            <a:endParaRPr lang="en-US" sz="1600" dirty="0" smtClean="0"/>
          </a:p>
          <a:p>
            <a:pPr algn="just"/>
            <a:endParaRPr lang="en-US" sz="1600" dirty="0"/>
          </a:p>
        </p:txBody>
      </p:sp>
    </p:spTree>
    <p:extLst>
      <p:ext uri="{BB962C8B-B14F-4D97-AF65-F5344CB8AC3E}">
        <p14:creationId xmlns="" xmlns:p14="http://schemas.microsoft.com/office/powerpoint/2010/main" val="290455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4233" y="604910"/>
            <a:ext cx="11000936" cy="5386090"/>
          </a:xfrm>
          <a:prstGeom prst="rect">
            <a:avLst/>
          </a:prstGeom>
          <a:noFill/>
        </p:spPr>
        <p:txBody>
          <a:bodyPr wrap="square" rtlCol="0">
            <a:spAutoFit/>
          </a:bodyPr>
          <a:lstStyle/>
          <a:p>
            <a:pPr algn="just"/>
            <a:r>
              <a:rPr lang="en-US" b="1" dirty="0" smtClean="0"/>
              <a:t>Nagios Exchange</a:t>
            </a:r>
          </a:p>
          <a:p>
            <a:pPr algn="just"/>
            <a:r>
              <a:rPr lang="en-US" sz="1600" dirty="0" smtClean="0"/>
              <a:t>Nagios Exchange is the central place where you’ll find all types of Nagios projects - </a:t>
            </a:r>
            <a:r>
              <a:rPr lang="en-US" sz="1600" dirty="0" err="1" smtClean="0"/>
              <a:t>plugins</a:t>
            </a:r>
            <a:r>
              <a:rPr lang="en-US" sz="1600" dirty="0" smtClean="0"/>
              <a:t>, </a:t>
            </a:r>
            <a:r>
              <a:rPr lang="en-US" sz="1600" dirty="0" err="1" smtClean="0"/>
              <a:t>addons</a:t>
            </a:r>
            <a:r>
              <a:rPr lang="en-US" sz="1600" dirty="0" smtClean="0"/>
              <a:t>, documentation, extensions, and more. Nagios Exchange is designed for the Nagios Community to share its Nagios creations. Have a new project for Nagios that you’d like to share? Just create an account and add it to the directory at </a:t>
            </a:r>
            <a:r>
              <a:rPr lang="en-US" sz="1600" dirty="0" smtClean="0">
                <a:hlinkClick r:id="rId2"/>
              </a:rPr>
              <a:t>http://exchange.nagios.org</a:t>
            </a:r>
            <a:r>
              <a:rPr lang="en-US" sz="1600" dirty="0" smtClean="0"/>
              <a:t> </a:t>
            </a:r>
          </a:p>
          <a:p>
            <a:pPr algn="just"/>
            <a:endParaRPr lang="en-US" sz="1600" dirty="0" smtClean="0"/>
          </a:p>
          <a:p>
            <a:pPr algn="just"/>
            <a:r>
              <a:rPr lang="en-US" b="1" dirty="0" smtClean="0"/>
              <a:t>Nagios Knowledgebase</a:t>
            </a:r>
          </a:p>
          <a:p>
            <a:pPr algn="just"/>
            <a:r>
              <a:rPr lang="en-US" sz="1600" dirty="0" smtClean="0"/>
              <a:t>The Nagios </a:t>
            </a:r>
            <a:r>
              <a:rPr lang="en-US" sz="1600" dirty="0" err="1" smtClean="0"/>
              <a:t>Knowledg</a:t>
            </a:r>
            <a:r>
              <a:rPr lang="en-US" sz="1600" dirty="0" smtClean="0"/>
              <a:t> base is a centralized collection of hundreds of articles, tutorials, and documentation links to help you configure and use the entire suite of Nagios solutions at </a:t>
            </a:r>
            <a:r>
              <a:rPr lang="en-US" sz="1600" dirty="0" smtClean="0">
                <a:hlinkClick r:id="rId3"/>
              </a:rPr>
              <a:t>http://support.nagios.com/kb</a:t>
            </a:r>
            <a:r>
              <a:rPr lang="en-US" sz="1600" dirty="0" smtClean="0"/>
              <a:t> </a:t>
            </a:r>
          </a:p>
          <a:p>
            <a:pPr algn="just"/>
            <a:endParaRPr lang="en-US" sz="1600" dirty="0" smtClean="0"/>
          </a:p>
          <a:p>
            <a:pPr algn="just"/>
            <a:r>
              <a:rPr lang="en-US" b="1" dirty="0" smtClean="0"/>
              <a:t>NCPA</a:t>
            </a:r>
          </a:p>
          <a:p>
            <a:pPr algn="just"/>
            <a:r>
              <a:rPr lang="en-US" sz="1600" dirty="0" smtClean="0"/>
              <a:t>NCPA is the Nagios Cross Platform Agent. This agent works on Linux, Windows, OSX, and AIX, and supports both active and passive monitoring. NCPA includes a web GUI, real-time server data graphing, and an advanced check API.</a:t>
            </a:r>
          </a:p>
          <a:p>
            <a:pPr algn="just"/>
            <a:endParaRPr lang="en-US" sz="1600" dirty="0" smtClean="0"/>
          </a:p>
          <a:p>
            <a:pPr algn="just"/>
            <a:r>
              <a:rPr lang="en-US" sz="1600" b="1" dirty="0" smtClean="0"/>
              <a:t>Report</a:t>
            </a:r>
          </a:p>
          <a:p>
            <a:pPr algn="just"/>
            <a:r>
              <a:rPr lang="en-US" sz="1600" dirty="0" smtClean="0"/>
              <a:t>Nagios XI includes a variety of reports which enable you to review the historical performance of your monitored objects. Reports can be customized to focus on specific time periods, hosts, and groups, and also support negating things like scheduled downtime and unreachable states. Reports can be exported, emailed, and (in the Enterprise edition of XI) scheduled for automatic delivery.</a:t>
            </a:r>
          </a:p>
          <a:p>
            <a:pPr algn="just"/>
            <a:endParaRPr lang="en-US" sz="1600" dirty="0"/>
          </a:p>
        </p:txBody>
      </p:sp>
    </p:spTree>
    <p:extLst>
      <p:ext uri="{BB962C8B-B14F-4D97-AF65-F5344CB8AC3E}">
        <p14:creationId xmlns="" xmlns:p14="http://schemas.microsoft.com/office/powerpoint/2010/main" val="2904553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1816</TotalTime>
  <Words>1141</Words>
  <Application>Microsoft Office PowerPoint</Application>
  <PresentationFormat>Custom</PresentationFormat>
  <Paragraphs>83</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Wood Type</vt:lpstr>
      <vt:lpstr>Acrobat 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Automatic Data Processing, LLP.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Nareshwar</cp:lastModifiedBy>
  <cp:revision>173</cp:revision>
  <dcterms:created xsi:type="dcterms:W3CDTF">2018-02-04T04:18:34Z</dcterms:created>
  <dcterms:modified xsi:type="dcterms:W3CDTF">2019-01-09T01:35:17Z</dcterms:modified>
</cp:coreProperties>
</file>