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372" r:id="rId2"/>
    <p:sldId id="261" r:id="rId3"/>
    <p:sldId id="373" r:id="rId4"/>
    <p:sldId id="331" r:id="rId5"/>
    <p:sldId id="337" r:id="rId6"/>
    <p:sldId id="350" r:id="rId7"/>
    <p:sldId id="371" r:id="rId8"/>
    <p:sldId id="353" r:id="rId9"/>
    <p:sldId id="359" r:id="rId10"/>
    <p:sldId id="356" r:id="rId11"/>
    <p:sldId id="360" r:id="rId12"/>
    <p:sldId id="358" r:id="rId13"/>
    <p:sldId id="352" r:id="rId14"/>
    <p:sldId id="354" r:id="rId15"/>
    <p:sldId id="355" r:id="rId16"/>
    <p:sldId id="357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70" r:id="rId26"/>
    <p:sldId id="369" r:id="rId27"/>
    <p:sldId id="3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0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09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08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7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6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7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98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6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2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72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38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2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3341" y="379827"/>
            <a:ext cx="4304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What can be monitored 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web server/app server/database server etc…. Are up &amp; running or not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Resources such as CPU/Memory/</a:t>
            </a:r>
            <a:r>
              <a:rPr lang="en-US" dirty="0" err="1" smtClean="0"/>
              <a:t>DiskSpace</a:t>
            </a:r>
            <a:r>
              <a:rPr lang="en-US" dirty="0" smtClean="0"/>
              <a:t>/Network Storages etc…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Hardware Devices:</a:t>
            </a:r>
          </a:p>
          <a:p>
            <a:pPr algn="just"/>
            <a:r>
              <a:rPr lang="en-US" dirty="0" smtClean="0"/>
              <a:t>Network adapters, printers, routers, etc…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11" y="1716259"/>
            <a:ext cx="5289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purpose of </a:t>
            </a:r>
            <a:r>
              <a:rPr lang="en-US" b="1" dirty="0" smtClean="0"/>
              <a:t>monitoring</a:t>
            </a:r>
            <a:r>
              <a:rPr lang="en-US" dirty="0" smtClean="0"/>
              <a:t> and evaluation is to track implementation and outputs systematically, and measure the effectiveness of </a:t>
            </a:r>
            <a:r>
              <a:rPr lang="en-US" dirty="0" err="1" smtClean="0"/>
              <a:t>programmes</a:t>
            </a:r>
            <a:r>
              <a:rPr lang="en-US" dirty="0" smtClean="0"/>
              <a:t>. It helps determine exactly when a </a:t>
            </a:r>
            <a:r>
              <a:rPr lang="en-US" dirty="0" err="1" smtClean="0"/>
              <a:t>programme</a:t>
            </a:r>
            <a:r>
              <a:rPr lang="en-US" dirty="0" smtClean="0"/>
              <a:t> is on track and when changes may be needed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531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Monitoring</a:t>
            </a:r>
            <a:r>
              <a:rPr lang="en-US" dirty="0" smtClean="0"/>
              <a:t> is the regular observation and recording of activities taking place in a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75" y="219819"/>
            <a:ext cx="3635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277" y="1159638"/>
            <a:ext cx="7407791" cy="4381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79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940" y="242968"/>
            <a:ext cx="54832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 at runtime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8491" y="1157468"/>
            <a:ext cx="8403220" cy="461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reaping + notiﬁcation system= </a:t>
            </a:r>
            <a:r>
              <a:rPr lang="en-US" dirty="0" err="1"/>
              <a:t>nagios</a:t>
            </a:r>
            <a:r>
              <a:rPr lang="en-US" dirty="0"/>
              <a:t> processes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Can </a:t>
            </a:r>
            <a:r>
              <a:rPr lang="en-US" dirty="0"/>
              <a:t>be run as a service (</a:t>
            </a:r>
            <a:r>
              <a:rPr lang="en-US" dirty="0" err="1"/>
              <a:t>rcX.d</a:t>
            </a:r>
            <a:r>
              <a:rPr lang="en-US" dirty="0"/>
              <a:t>, soft </a:t>
            </a:r>
            <a:r>
              <a:rPr lang="en-US" dirty="0" err="1"/>
              <a:t>runlevel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Web </a:t>
            </a:r>
            <a:r>
              <a:rPr lang="en-US" dirty="0"/>
              <a:t>interface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External </a:t>
            </a:r>
            <a:r>
              <a:rPr lang="en-US" dirty="0"/>
              <a:t>web server (Apache)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Bunch </a:t>
            </a:r>
            <a:r>
              <a:rPr lang="en-US" dirty="0"/>
              <a:t>of </a:t>
            </a:r>
            <a:r>
              <a:rPr lang="en-US" dirty="0" err="1"/>
              <a:t>cgi</a:t>
            </a:r>
            <a:r>
              <a:rPr lang="en-US" dirty="0"/>
              <a:t> scripts (part of Nagios)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Conﬁguration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Simple </a:t>
            </a:r>
            <a:r>
              <a:rPr lang="en-US" dirty="0"/>
              <a:t>text ﬁles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Or </a:t>
            </a:r>
            <a:r>
              <a:rPr lang="en-US" dirty="0"/>
              <a:t>a </a:t>
            </a:r>
            <a:r>
              <a:rPr lang="en-US" dirty="0" err="1"/>
              <a:t>postgres</a:t>
            </a:r>
            <a:r>
              <a:rPr lang="en-US" dirty="0"/>
              <a:t> database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Logs </a:t>
            </a:r>
            <a:r>
              <a:rPr lang="en-US" dirty="0"/>
              <a:t>(local ﬁles)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Named </a:t>
            </a:r>
            <a:r>
              <a:rPr lang="en-US" dirty="0"/>
              <a:t>pipe (</a:t>
            </a:r>
            <a:r>
              <a:rPr lang="en-US" dirty="0" err="1"/>
              <a:t>unix</a:t>
            </a:r>
            <a:r>
              <a:rPr lang="en-US" dirty="0"/>
              <a:t> domain socket) to enable </a:t>
            </a:r>
            <a:r>
              <a:rPr lang="en-US" dirty="0" err="1"/>
              <a:t>nagios</a:t>
            </a:r>
            <a:r>
              <a:rPr lang="en-US" dirty="0"/>
              <a:t> to receive commands (from </a:t>
            </a:r>
            <a:r>
              <a:rPr lang="en-US" dirty="0" err="1"/>
              <a:t>cgi</a:t>
            </a:r>
            <a:r>
              <a:rPr lang="en-US" dirty="0"/>
              <a:t>, passive asynchronous events)</a:t>
            </a:r>
          </a:p>
        </p:txBody>
      </p:sp>
    </p:spTree>
    <p:extLst>
      <p:ext uri="{BB962C8B-B14F-4D97-AF65-F5344CB8AC3E}">
        <p14:creationId xmlns="" xmlns:p14="http://schemas.microsoft.com/office/powerpoint/2010/main" val="20206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75" y="219819"/>
            <a:ext cx="3635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998" y="2019661"/>
            <a:ext cx="2324100" cy="1962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9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75" y="219819"/>
            <a:ext cx="3635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2551" y="968837"/>
            <a:ext cx="5648325" cy="4943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34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75" y="219819"/>
            <a:ext cx="3635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594" y="743039"/>
            <a:ext cx="8297059" cy="565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30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75" y="219819"/>
            <a:ext cx="3635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277" y="888055"/>
            <a:ext cx="8125422" cy="5591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75" y="219819"/>
            <a:ext cx="3635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Architecture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9324" y="877144"/>
            <a:ext cx="8847339" cy="5543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06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34" y="219819"/>
            <a:ext cx="3358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Definitions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2192" y="1088020"/>
            <a:ext cx="7963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Service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Contacts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Time Period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Event handlers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87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392" y="312416"/>
            <a:ext cx="9215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Host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2358" y="1980778"/>
            <a:ext cx="5743575" cy="3590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6997" y="960699"/>
            <a:ext cx="1053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a physical server, workstation, device, etc. that resides on your network.</a:t>
            </a:r>
          </a:p>
        </p:txBody>
      </p:sp>
    </p:spTree>
    <p:extLst>
      <p:ext uri="{BB962C8B-B14F-4D97-AF65-F5344CB8AC3E}">
        <p14:creationId xmlns="" xmlns:p14="http://schemas.microsoft.com/office/powerpoint/2010/main" val="38868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659" y="312416"/>
            <a:ext cx="14570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2191" y="1006997"/>
            <a:ext cx="1070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Its </a:t>
            </a:r>
            <a:r>
              <a:rPr lang="en-US" dirty="0"/>
              <a:t>a service that runs on the host.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Actual </a:t>
            </a:r>
            <a:r>
              <a:rPr lang="en-US" dirty="0"/>
              <a:t>service on the host like POP, SMTP, HTTP, etc.)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Metric </a:t>
            </a:r>
            <a:r>
              <a:rPr lang="en-US" dirty="0"/>
              <a:t>associated with the host (response to a ping, number of logged in users, free disk space,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0763" y="2207326"/>
            <a:ext cx="6912376" cy="4400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43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8124" y="5112996"/>
            <a:ext cx="6858000" cy="1079208"/>
            <a:chOff x="2545814" y="4692543"/>
            <a:chExt cx="6858000" cy="1079208"/>
          </a:xfrm>
        </p:grpSpPr>
        <p:grpSp>
          <p:nvGrpSpPr>
            <p:cNvPr id="4" name="Group 3"/>
            <p:cNvGrpSpPr/>
            <p:nvPr/>
          </p:nvGrpSpPr>
          <p:grpSpPr>
            <a:xfrm>
              <a:off x="2545814" y="4692543"/>
              <a:ext cx="6858000" cy="567214"/>
              <a:chOff x="2545814" y="4692543"/>
              <a:chExt cx="6858000" cy="567214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2545814" y="5065156"/>
                <a:ext cx="6858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4000">
                    <a:moveTo>
                      <a:pt x="0" y="0"/>
                    </a:moveTo>
                    <a:lnTo>
                      <a:pt x="9143999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3450879" y="4692543"/>
                <a:ext cx="425291" cy="567214"/>
              </a:xfrm>
              <a:custGeom>
                <a:avLst/>
                <a:gdLst/>
                <a:ahLst/>
                <a:cxnLst/>
                <a:rect l="l" t="t" r="r" b="b"/>
                <a:pathLst>
                  <a:path w="567055" h="756285">
                    <a:moveTo>
                      <a:pt x="283464" y="0"/>
                    </a:moveTo>
                    <a:lnTo>
                      <a:pt x="241575" y="4096"/>
                    </a:lnTo>
                    <a:lnTo>
                      <a:pt x="201595" y="15997"/>
                    </a:lnTo>
                    <a:lnTo>
                      <a:pt x="163962" y="35119"/>
                    </a:lnTo>
                    <a:lnTo>
                      <a:pt x="129114" y="60877"/>
                    </a:lnTo>
                    <a:lnTo>
                      <a:pt x="97490" y="92688"/>
                    </a:lnTo>
                    <a:lnTo>
                      <a:pt x="69528" y="129967"/>
                    </a:lnTo>
                    <a:lnTo>
                      <a:pt x="45667" y="172130"/>
                    </a:lnTo>
                    <a:lnTo>
                      <a:pt x="26345" y="218594"/>
                    </a:lnTo>
                    <a:lnTo>
                      <a:pt x="12001" y="268775"/>
                    </a:lnTo>
                    <a:lnTo>
                      <a:pt x="3073" y="322089"/>
                    </a:lnTo>
                    <a:lnTo>
                      <a:pt x="0" y="377952"/>
                    </a:lnTo>
                    <a:lnTo>
                      <a:pt x="3073" y="433814"/>
                    </a:lnTo>
                    <a:lnTo>
                      <a:pt x="12001" y="487128"/>
                    </a:lnTo>
                    <a:lnTo>
                      <a:pt x="26345" y="537309"/>
                    </a:lnTo>
                    <a:lnTo>
                      <a:pt x="45667" y="583773"/>
                    </a:lnTo>
                    <a:lnTo>
                      <a:pt x="69528" y="625936"/>
                    </a:lnTo>
                    <a:lnTo>
                      <a:pt x="97490" y="663215"/>
                    </a:lnTo>
                    <a:lnTo>
                      <a:pt x="129114" y="695026"/>
                    </a:lnTo>
                    <a:lnTo>
                      <a:pt x="163962" y="720784"/>
                    </a:lnTo>
                    <a:lnTo>
                      <a:pt x="201595" y="739906"/>
                    </a:lnTo>
                    <a:lnTo>
                      <a:pt x="241575" y="751807"/>
                    </a:lnTo>
                    <a:lnTo>
                      <a:pt x="283464" y="755904"/>
                    </a:lnTo>
                    <a:lnTo>
                      <a:pt x="325360" y="751807"/>
                    </a:lnTo>
                    <a:lnTo>
                      <a:pt x="365346" y="739906"/>
                    </a:lnTo>
                    <a:lnTo>
                      <a:pt x="402981" y="720784"/>
                    </a:lnTo>
                    <a:lnTo>
                      <a:pt x="437829" y="695026"/>
                    </a:lnTo>
                    <a:lnTo>
                      <a:pt x="469452" y="663215"/>
                    </a:lnTo>
                    <a:lnTo>
                      <a:pt x="497411" y="625936"/>
                    </a:lnTo>
                    <a:lnTo>
                      <a:pt x="521269" y="583773"/>
                    </a:lnTo>
                    <a:lnTo>
                      <a:pt x="540588" y="537309"/>
                    </a:lnTo>
                    <a:lnTo>
                      <a:pt x="554929" y="487128"/>
                    </a:lnTo>
                    <a:lnTo>
                      <a:pt x="563855" y="433814"/>
                    </a:lnTo>
                    <a:lnTo>
                      <a:pt x="566928" y="377952"/>
                    </a:lnTo>
                    <a:lnTo>
                      <a:pt x="563855" y="322089"/>
                    </a:lnTo>
                    <a:lnTo>
                      <a:pt x="554929" y="268775"/>
                    </a:lnTo>
                    <a:lnTo>
                      <a:pt x="540588" y="218594"/>
                    </a:lnTo>
                    <a:lnTo>
                      <a:pt x="521269" y="172130"/>
                    </a:lnTo>
                    <a:lnTo>
                      <a:pt x="497411" y="129967"/>
                    </a:lnTo>
                    <a:lnTo>
                      <a:pt x="469452" y="92688"/>
                    </a:lnTo>
                    <a:lnTo>
                      <a:pt x="437829" y="60877"/>
                    </a:lnTo>
                    <a:lnTo>
                      <a:pt x="402981" y="35119"/>
                    </a:lnTo>
                    <a:lnTo>
                      <a:pt x="365346" y="15997"/>
                    </a:lnTo>
                    <a:lnTo>
                      <a:pt x="325360" y="4096"/>
                    </a:lnTo>
                    <a:lnTo>
                      <a:pt x="283464" y="0"/>
                    </a:lnTo>
                    <a:close/>
                  </a:path>
                </a:pathLst>
              </a:custGeom>
              <a:solidFill>
                <a:srgbClr val="FFCD00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2709748" y="5454356"/>
              <a:ext cx="1482262" cy="31739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lang="en-US" sz="2000" dirty="0" err="1" smtClean="0">
                  <a:latin typeface="Times New Roman"/>
                  <a:cs typeface="Times New Roman"/>
                </a:rPr>
                <a:t>DevOps</a:t>
              </a:r>
              <a:r>
                <a:rPr lang="en-US" sz="2000" dirty="0" smtClean="0">
                  <a:latin typeface="Times New Roman"/>
                  <a:cs typeface="Times New Roman"/>
                </a:rPr>
                <a:t> </a:t>
              </a:r>
              <a:r>
                <a:rPr lang="en-US" sz="2000" dirty="0" smtClean="0">
                  <a:latin typeface="Times New Roman"/>
                  <a:cs typeface="Times New Roman"/>
                </a:rPr>
                <a:t>2019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83" y="458218"/>
            <a:ext cx="7620000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646" y="312416"/>
            <a:ext cx="17450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Contacts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2191" y="1006997"/>
            <a:ext cx="107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Identify someone who should be contacted in the event of a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319" y="1761703"/>
            <a:ext cx="7210425" cy="4029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37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07" y="312416"/>
            <a:ext cx="22147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167" y="1327772"/>
            <a:ext cx="8877300" cy="4381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4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15" y="312416"/>
            <a:ext cx="23409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Time Periods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179" y="1222577"/>
            <a:ext cx="8591188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35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242" y="277692"/>
            <a:ext cx="27390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Event Handlers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1170" y="1157468"/>
            <a:ext cx="945651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handlers are optional system commands (scripts or executables) that are run whenever a host or service state change occurs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Restarting </a:t>
            </a:r>
            <a:r>
              <a:rPr lang="en-US" dirty="0"/>
              <a:t>a failed service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Entering </a:t>
            </a:r>
            <a:r>
              <a:rPr lang="en-US" dirty="0"/>
              <a:t>a trouble ticket into a helpdesk </a:t>
            </a:r>
            <a:r>
              <a:rPr lang="en-US" dirty="0" smtClean="0"/>
              <a:t>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Logging </a:t>
            </a:r>
            <a:r>
              <a:rPr lang="en-US" dirty="0"/>
              <a:t>event information to a </a:t>
            </a:r>
            <a:r>
              <a:rPr lang="en-US" dirty="0" smtClean="0"/>
              <a:t>database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Cycling </a:t>
            </a:r>
            <a:r>
              <a:rPr lang="en-US" dirty="0"/>
              <a:t>power on a </a:t>
            </a:r>
            <a:r>
              <a:rPr lang="en-US" dirty="0" smtClean="0"/>
              <a:t>host</a:t>
            </a:r>
          </a:p>
          <a:p>
            <a:pPr marL="0" lvl="1">
              <a:lnSpc>
                <a:spcPct val="200000"/>
              </a:lnSpc>
            </a:pPr>
            <a:r>
              <a:rPr lang="en-US" dirty="0"/>
              <a:t>Event handlers are executed when a service or </a:t>
            </a:r>
            <a:r>
              <a:rPr lang="en-US" dirty="0" smtClean="0"/>
              <a:t>host</a:t>
            </a:r>
            <a:endParaRPr lang="en-US" dirty="0"/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Is in a SOFT problem state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Initially goes into a HARD problem state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Initially recovers from a SOFT or HARD problem state</a:t>
            </a:r>
          </a:p>
          <a:p>
            <a:pPr lvl="1"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5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10" y="242968"/>
            <a:ext cx="35556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Monitoring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930" y="1076446"/>
            <a:ext cx="9456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Nagios </a:t>
            </a:r>
            <a:r>
              <a:rPr lang="en-US" dirty="0"/>
              <a:t>can be used to monitor Public and Private Services</a:t>
            </a:r>
          </a:p>
          <a:p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/>
              <a:t>Services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CPU </a:t>
            </a:r>
            <a:r>
              <a:rPr lang="en-US" dirty="0"/>
              <a:t>load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Memory </a:t>
            </a:r>
            <a:r>
              <a:rPr lang="en-US" dirty="0"/>
              <a:t>usage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Disk </a:t>
            </a:r>
            <a:r>
              <a:rPr lang="en-US" dirty="0"/>
              <a:t>usage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Logged </a:t>
            </a:r>
            <a:r>
              <a:rPr lang="en-US" dirty="0"/>
              <a:t>in users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Running </a:t>
            </a:r>
            <a:r>
              <a:rPr lang="en-US" dirty="0"/>
              <a:t>processes</a:t>
            </a:r>
          </a:p>
          <a:p>
            <a:endParaRPr lang="en-US" dirty="0" smtClean="0"/>
          </a:p>
          <a:p>
            <a:r>
              <a:rPr lang="en-US" dirty="0" smtClean="0"/>
              <a:t>Publicly </a:t>
            </a:r>
            <a:r>
              <a:rPr lang="en-US" dirty="0"/>
              <a:t>available services that are provided by Linux servers 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HTTP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FTP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SSH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SMTP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222" y="254543"/>
            <a:ext cx="14666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930" y="1076446"/>
            <a:ext cx="9456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Nagios </a:t>
            </a:r>
            <a:r>
              <a:rPr lang="en-US" dirty="0"/>
              <a:t>can be used to </a:t>
            </a:r>
            <a:r>
              <a:rPr lang="en-US" dirty="0" smtClean="0"/>
              <a:t>generate various reports</a:t>
            </a:r>
            <a:endParaRPr lang="en-US" dirty="0"/>
          </a:p>
          <a:p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Availability Report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Trends Report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Alert History Report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Alert Summary Report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Alert Histogram Report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Notification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6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107" y="277692"/>
            <a:ext cx="18193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930" y="1076446"/>
            <a:ext cx="9456516" cy="444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Infra </a:t>
            </a:r>
            <a:r>
              <a:rPr lang="en-US" dirty="0"/>
              <a:t>monitoring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Anomaly </a:t>
            </a:r>
            <a:r>
              <a:rPr lang="en-US" dirty="0"/>
              <a:t>Outage detection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Automatic </a:t>
            </a:r>
            <a:r>
              <a:rPr lang="en-US" dirty="0"/>
              <a:t>Problem remedy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Schedule </a:t>
            </a:r>
            <a:r>
              <a:rPr lang="en-US" dirty="0"/>
              <a:t>Downtime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Outage </a:t>
            </a:r>
            <a:r>
              <a:rPr lang="en-US" dirty="0"/>
              <a:t>Alerts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Alert </a:t>
            </a:r>
            <a:r>
              <a:rPr lang="en-US" dirty="0"/>
              <a:t>Escalations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Historical </a:t>
            </a:r>
            <a:r>
              <a:rPr lang="en-US" dirty="0"/>
              <a:t>Reporting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Maintenance </a:t>
            </a:r>
            <a:r>
              <a:rPr lang="en-US" dirty="0"/>
              <a:t>Planning</a:t>
            </a:r>
          </a:p>
        </p:txBody>
      </p:sp>
    </p:spTree>
    <p:extLst>
      <p:ext uri="{BB962C8B-B14F-4D97-AF65-F5344CB8AC3E}">
        <p14:creationId xmlns="" xmlns:p14="http://schemas.microsoft.com/office/powerpoint/2010/main" val="1980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4" y="830744"/>
            <a:ext cx="9190299" cy="4852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66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055" y="5064369"/>
            <a:ext cx="9706708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326" y="2658793"/>
            <a:ext cx="1280160" cy="241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40128" y="2628313"/>
            <a:ext cx="1280160" cy="241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08985" y="2668172"/>
            <a:ext cx="1280160" cy="241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08363" y="2651759"/>
            <a:ext cx="1280160" cy="241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9563" y="2635347"/>
            <a:ext cx="1280160" cy="241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69484" y="422439"/>
            <a:ext cx="17847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u="sng" spc="-4" dirty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5942" y="1180340"/>
            <a:ext cx="68745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What is Nagios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Nagios core/xi/fusion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Nagios Features 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Nagios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Nagios plug-ins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Nagios Configuration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2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4" y="208245"/>
            <a:ext cx="13966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929" y="947948"/>
            <a:ext cx="1086862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Nagios is an open source tool especially developed to monitor hosts and services and designed to inform the network incidents before end-users, clients do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It watches hosts, services and switches etc.… which we specify and alerts when things go bad and when things get recovered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Initially developed for servers and application monitoring, it is now widely used to monitor networks availability</a:t>
            </a:r>
          </a:p>
          <a:p>
            <a:pPr marL="285750" indent="-285750"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There are large number of systems and services running in the IT Infra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There can be failure of any service or systems at any time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There is constant need of monitoring and alert system</a:t>
            </a:r>
          </a:p>
          <a:p>
            <a:pPr algn="just"/>
            <a:endParaRPr lang="en-US" sz="2000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205751"/>
            <a:ext cx="40066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Core/XI/Fusion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929" y="947948"/>
            <a:ext cx="10695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Nagios Core: </a:t>
            </a:r>
            <a:r>
              <a:rPr lang="en-US" b="1" dirty="0" smtClean="0"/>
              <a:t>Nagios</a:t>
            </a:r>
            <a:r>
              <a:rPr lang="en-US" dirty="0" smtClean="0"/>
              <a:t> is an open source monitoring system for computer systems. It was designed with </a:t>
            </a:r>
            <a:r>
              <a:rPr lang="en-US" b="1" dirty="0" smtClean="0"/>
              <a:t>core</a:t>
            </a:r>
            <a:r>
              <a:rPr lang="en-US" dirty="0" smtClean="0"/>
              <a:t> components to run on the Linux operating system and can monitor devices running Linux, Windows and Unix </a:t>
            </a:r>
            <a:r>
              <a:rPr lang="en-US" dirty="0" err="1" smtClean="0"/>
              <a:t>Oses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Nagios XI:  </a:t>
            </a:r>
            <a:r>
              <a:rPr lang="en-US" dirty="0" smtClean="0"/>
              <a:t>Nagios® XI™ is the most powerful and trusted network monitoring software on the market. </a:t>
            </a:r>
            <a:r>
              <a:rPr lang="en-US" b="1" dirty="0" smtClean="0"/>
              <a:t>Nagios XI </a:t>
            </a:r>
            <a:r>
              <a:rPr lang="en-US" dirty="0" smtClean="0"/>
              <a:t>extends on proven, enterprise-class Open Source components to deliver the best network, server and application monitoring solution for today's demanding organizational requirements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Nagios Fusion: </a:t>
            </a:r>
            <a:r>
              <a:rPr lang="en-US" b="1" dirty="0" smtClean="0"/>
              <a:t>Fusion</a:t>
            </a:r>
            <a:r>
              <a:rPr lang="en-US" dirty="0" smtClean="0"/>
              <a:t> is designed to scale with your organization. Remote </a:t>
            </a:r>
            <a:r>
              <a:rPr lang="en-US" b="1" dirty="0" smtClean="0"/>
              <a:t>Nagios</a:t>
            </a:r>
            <a:r>
              <a:rPr lang="en-US" dirty="0" smtClean="0"/>
              <a:t> servers distribute the load associated with monitoring and performance graphing. As your infrastructure grows, your monitoring environment can expand without increasing load or management requirements at the central node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45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348" y="219819"/>
            <a:ext cx="33878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Features of Nagios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929" y="947948"/>
            <a:ext cx="1069500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Monitoring of network services (SMTP, POP3, HTTP, NNTP, PING etc..)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Monitoring of host resources (Disk usage etc..)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Parallelized service checks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Simple plug-in design that allows users to easily develop their own service checks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Contact notifications when service or host problems occur and get resolved   (via email, pager, </a:t>
            </a:r>
            <a:r>
              <a:rPr lang="en-US" sz="1600" dirty="0" err="1" smtClean="0"/>
              <a:t>sms</a:t>
            </a:r>
            <a:r>
              <a:rPr lang="en-US" sz="1600" dirty="0" smtClean="0"/>
              <a:t> or user defined method)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Automatic Log Rotation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Ability to define network host hierarchy using parent hosts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Support for implementing redundant monitoring hosts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Optional Web Interface for viewing current network status, notification and problem history, log file </a:t>
            </a:r>
            <a:r>
              <a:rPr lang="en-US" sz="1600" dirty="0" err="1" smtClean="0"/>
              <a:t>etc</a:t>
            </a:r>
            <a:r>
              <a:rPr lang="en-US" sz="1600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45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292" y="219819"/>
            <a:ext cx="37239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With Nagios we can 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929" y="947948"/>
            <a:ext cx="106950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Monitor </a:t>
            </a:r>
            <a:r>
              <a:rPr lang="en-US" sz="1600" dirty="0"/>
              <a:t>your entire IT infrastructure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Spot </a:t>
            </a:r>
            <a:r>
              <a:rPr lang="en-US" sz="1600" dirty="0"/>
              <a:t>problems before they occur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Know </a:t>
            </a:r>
            <a:r>
              <a:rPr lang="en-US" sz="1600" dirty="0"/>
              <a:t>immediately when problems arise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Share </a:t>
            </a:r>
            <a:r>
              <a:rPr lang="en-US" sz="1600" dirty="0"/>
              <a:t>availability data with stakeholders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Detect </a:t>
            </a:r>
            <a:r>
              <a:rPr lang="en-US" sz="1600" dirty="0"/>
              <a:t>security breaches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Plan </a:t>
            </a:r>
            <a:r>
              <a:rPr lang="en-US" sz="1600" dirty="0"/>
              <a:t>and budget for IT upgrades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Reduce </a:t>
            </a:r>
            <a:r>
              <a:rPr lang="en-US" sz="1600" dirty="0"/>
              <a:t>downtime and business losses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16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237" y="219819"/>
            <a:ext cx="39387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spc="-4" dirty="0" smtClean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Nagios Key Concepts</a:t>
            </a:r>
            <a:endParaRPr lang="en-US" sz="2800" b="1" i="1" spc="-4" dirty="0">
              <a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871" y="1157468"/>
            <a:ext cx="9560688" cy="388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Colored </a:t>
            </a:r>
            <a:r>
              <a:rPr lang="en-US" dirty="0"/>
              <a:t>area </a:t>
            </a:r>
            <a:r>
              <a:rPr lang="en-US" dirty="0" smtClean="0"/>
              <a:t>concept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	 </a:t>
            </a:r>
            <a:r>
              <a:rPr lang="en-US" dirty="0"/>
              <a:t>Green/Yellow/Red (Ok/Warning/Critical)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No </a:t>
            </a:r>
            <a:r>
              <a:rPr lang="en-US" dirty="0"/>
              <a:t>performance analysis or display (a priori )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Checks </a:t>
            </a:r>
            <a:r>
              <a:rPr lang="en-US" dirty="0"/>
              <a:t>using external commands (plugins)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Various </a:t>
            </a:r>
            <a:r>
              <a:rPr lang="en-US" dirty="0"/>
              <a:t>possibilities for remote checks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Possibility </a:t>
            </a:r>
            <a:r>
              <a:rPr lang="en-US" dirty="0"/>
              <a:t>for passive checks (from managed resources)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Web </a:t>
            </a:r>
            <a:r>
              <a:rPr lang="en-US" dirty="0"/>
              <a:t>interface + notiﬁcations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924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1714</TotalTime>
  <Words>648</Words>
  <Application>Microsoft Office PowerPoint</Application>
  <PresentationFormat>Custom</PresentationFormat>
  <Paragraphs>157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Wood Type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Automatic Data Processing, LLP.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 Nareshwar Reddy (ES)</dc:creator>
  <cp:lastModifiedBy>Nareshwar</cp:lastModifiedBy>
  <cp:revision>159</cp:revision>
  <dcterms:created xsi:type="dcterms:W3CDTF">2018-02-04T04:18:34Z</dcterms:created>
  <dcterms:modified xsi:type="dcterms:W3CDTF">2019-01-03T01:43:10Z</dcterms:modified>
</cp:coreProperties>
</file>