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89" r:id="rId2"/>
    <p:sldId id="290" r:id="rId3"/>
    <p:sldId id="291" r:id="rId4"/>
    <p:sldId id="292" r:id="rId5"/>
  </p:sldIdLst>
  <p:sldSz cx="9144000" cy="5143500" type="screen16x9"/>
  <p:notesSz cx="9144000" cy="5143500"/>
  <p:embeddedFontLst>
    <p:embeddedFont>
      <p:font typeface="Economica" panose="02010600030101010101" charset="0"/>
      <p:regular r:id="rId7"/>
      <p:bold r:id="rId8"/>
      <p:italic r:id="rId9"/>
      <p:boldItalic r:id="rId10"/>
    </p:embeddedFont>
    <p:embeddedFont>
      <p:font typeface="Muli" panose="02010600030101010101" charset="0"/>
      <p:regular r:id="rId11"/>
      <p:bold r:id="rId12"/>
      <p:italic r:id="rId13"/>
      <p:boldItalic r:id="rId14"/>
    </p:embeddedFont>
    <p:embeddedFont>
      <p:font typeface="Muli Regular" panose="02010600030101010101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66" roundtripDataSignature="AMtx7mjk7ddpjVrAQkfiI2o1sWSlPxIq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87" autoAdjust="0"/>
  </p:normalViewPr>
  <p:slideViewPr>
    <p:cSldViewPr snapToGrid="0">
      <p:cViewPr>
        <p:scale>
          <a:sx n="100" d="100"/>
          <a:sy n="100" d="100"/>
        </p:scale>
        <p:origin x="567" y="225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68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6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66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6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9373D"/>
                </a:solidFill>
              </a:rPr>
              <a:t>Traffic_Manager</a:t>
            </a:r>
            <a:endParaRPr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1279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9373D"/>
                </a:solidFill>
              </a:rPr>
              <a:t>build_modules</a:t>
            </a:r>
            <a:endParaRPr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6606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rgbClr val="39373D"/>
                </a:solidFill>
              </a:rPr>
              <a:t>adv_multigpu</a:t>
            </a:r>
            <a:endParaRPr dirty="0"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0623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rgbClr val="39373D"/>
                </a:solidFill>
              </a:rPr>
              <a:t>adv_multigpu</a:t>
            </a:r>
            <a:endParaRPr dirty="0"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8176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849773c3a5_0_53"/>
          <p:cNvSpPr txBox="1">
            <a:spLocks noGrp="1"/>
          </p:cNvSpPr>
          <p:nvPr>
            <p:ph type="sldNum" idx="12"/>
          </p:nvPr>
        </p:nvSpPr>
        <p:spPr>
          <a:xfrm>
            <a:off x="8545825" y="4756575"/>
            <a:ext cx="5982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540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2540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2540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2540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540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540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2540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2540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2540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2540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49773c3a5_0_43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2" name="Google Shape;52;g849773c3a5_0_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49773c3a5_0_4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849773c3a5_0_46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849773c3a5_0_46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g849773c3a5_0_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49773c3a5_0_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849773c3a5_0_4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3" name="Google Shape;13;g849773c3a5_0_4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" name="Google Shape;14;g849773c3a5_0_4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849773c3a5_0_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6" name="Google Shape;16;g849773c3a5_0_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849773c3a5_0_10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" name="Google Shape;19;g849773c3a5_0_10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0" name="Google Shape;20;g849773c3a5_0_10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849773c3a5_0_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849773c3a5_0_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849773c3a5_0_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g849773c3a5_0_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g849773c3a5_0_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849773c3a5_0_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849773c3a5_0_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g849773c3a5_0_20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849773c3a5_0_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849773c3a5_0_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849773c3a5_0_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849773c3a5_0_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7" name="Google Shape;37;g849773c3a5_0_28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g849773c3a5_0_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849773c3a5_0_3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849773c3a5_0_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g849773c3a5_0_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849773c3a5_0_36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g849773c3a5_0_3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g849773c3a5_0_36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849773c3a5_0_3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8" name="Google Shape;48;g849773c3a5_0_3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g849773c3a5_0_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49773c3a5_0_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g849773c3a5_0_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g849773c3a5_0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91498" y="2506456"/>
            <a:ext cx="4114799" cy="652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92" name="Google Shape;92;g80294dfa11_0_4"/>
          <p:cNvSpPr txBox="1">
            <a:spLocks noGrp="1"/>
          </p:cNvSpPr>
          <p:nvPr>
            <p:ph type="title" idx="4294967295"/>
          </p:nvPr>
        </p:nvSpPr>
        <p:spPr>
          <a:xfrm>
            <a:off x="814925" y="293750"/>
            <a:ext cx="54696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CN" altLang="en-US" sz="2400" b="1">
                <a:solidFill>
                  <a:srgbClr val="39373D"/>
                </a:solidFill>
                <a:latin typeface="Muli"/>
                <a:ea typeface="Muli"/>
                <a:cs typeface="Muli"/>
                <a:sym typeface="Muli"/>
              </a:rPr>
              <a:t>交通管理器介绍</a:t>
            </a:r>
            <a:endParaRPr sz="2400" b="1">
              <a:solidFill>
                <a:srgbClr val="39373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5" name="Google Shape;95;g80294dfa11_0_4"/>
          <p:cNvSpPr txBox="1">
            <a:spLocks noGrp="1"/>
          </p:cNvSpPr>
          <p:nvPr>
            <p:ph type="sldNum" idx="12"/>
          </p:nvPr>
        </p:nvSpPr>
        <p:spPr>
          <a:xfrm>
            <a:off x="8545825" y="4756575"/>
            <a:ext cx="598200" cy="3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54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  <p:sp>
        <p:nvSpPr>
          <p:cNvPr id="3" name="矩形 2"/>
          <p:cNvSpPr/>
          <p:nvPr/>
        </p:nvSpPr>
        <p:spPr>
          <a:xfrm>
            <a:off x="457208" y="1013100"/>
            <a:ext cx="5243944" cy="386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代理的生命周期和状态状态管理</a:t>
            </a:r>
          </a:p>
        </p:txBody>
      </p:sp>
      <p:sp>
        <p:nvSpPr>
          <p:cNvPr id="9" name="矩形 8"/>
          <p:cNvSpPr/>
          <p:nvPr/>
        </p:nvSpPr>
        <p:spPr>
          <a:xfrm>
            <a:off x="457207" y="2376055"/>
            <a:ext cx="277092" cy="117763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车辆注册表</a:t>
            </a:r>
          </a:p>
        </p:txBody>
      </p:sp>
      <p:sp>
        <p:nvSpPr>
          <p:cNvPr id="10" name="矩形 9"/>
          <p:cNvSpPr/>
          <p:nvPr/>
        </p:nvSpPr>
        <p:spPr>
          <a:xfrm>
            <a:off x="3484423" y="1683997"/>
            <a:ext cx="1586346" cy="386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仿真状态</a:t>
            </a:r>
          </a:p>
        </p:txBody>
      </p:sp>
      <p:sp>
        <p:nvSpPr>
          <p:cNvPr id="11" name="矩形 10"/>
          <p:cNvSpPr/>
          <p:nvPr/>
        </p:nvSpPr>
        <p:spPr>
          <a:xfrm>
            <a:off x="6906496" y="1013101"/>
            <a:ext cx="665019" cy="254059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Carla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76070" y="2164773"/>
            <a:ext cx="554177" cy="135081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命令数组</a:t>
            </a:r>
          </a:p>
        </p:txBody>
      </p:sp>
      <p:sp>
        <p:nvSpPr>
          <p:cNvPr id="13" name="矩形 12"/>
          <p:cNvSpPr/>
          <p:nvPr/>
        </p:nvSpPr>
        <p:spPr>
          <a:xfrm>
            <a:off x="1233926" y="4072880"/>
            <a:ext cx="1228947" cy="38620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内存地图</a:t>
            </a:r>
          </a:p>
        </p:txBody>
      </p:sp>
      <p:sp>
        <p:nvSpPr>
          <p:cNvPr id="14" name="矩形 13"/>
          <p:cNvSpPr/>
          <p:nvPr/>
        </p:nvSpPr>
        <p:spPr>
          <a:xfrm>
            <a:off x="3730342" y="4076011"/>
            <a:ext cx="1340427" cy="38620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PID </a:t>
            </a:r>
            <a:r>
              <a:rPr lang="zh-CN" altLang="en-US" b="1">
                <a:solidFill>
                  <a:schemeClr val="tx1"/>
                </a:solidFill>
              </a:rPr>
              <a:t>控制器</a:t>
            </a:r>
          </a:p>
        </p:txBody>
      </p:sp>
      <p:sp>
        <p:nvSpPr>
          <p:cNvPr id="15" name="矩形 14"/>
          <p:cNvSpPr/>
          <p:nvPr/>
        </p:nvSpPr>
        <p:spPr>
          <a:xfrm>
            <a:off x="1606265" y="3353857"/>
            <a:ext cx="2896471" cy="386208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路径缓存和车辆轨迹</a:t>
            </a:r>
          </a:p>
        </p:txBody>
      </p:sp>
      <p:sp>
        <p:nvSpPr>
          <p:cNvPr id="16" name="矩形 15"/>
          <p:cNvSpPr/>
          <p:nvPr/>
        </p:nvSpPr>
        <p:spPr>
          <a:xfrm>
            <a:off x="1280683" y="2660073"/>
            <a:ext cx="699658" cy="3862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定位</a:t>
            </a:r>
          </a:p>
        </p:txBody>
      </p:sp>
      <p:sp>
        <p:nvSpPr>
          <p:cNvPr id="17" name="矩形 16"/>
          <p:cNvSpPr/>
          <p:nvPr/>
        </p:nvSpPr>
        <p:spPr>
          <a:xfrm>
            <a:off x="2242706" y="2660074"/>
            <a:ext cx="716976" cy="3862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碰撞</a:t>
            </a:r>
          </a:p>
        </p:txBody>
      </p:sp>
      <p:sp>
        <p:nvSpPr>
          <p:cNvPr id="18" name="矩形 17"/>
          <p:cNvSpPr/>
          <p:nvPr/>
        </p:nvSpPr>
        <p:spPr>
          <a:xfrm>
            <a:off x="3108617" y="2660073"/>
            <a:ext cx="793173" cy="3862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交通灯</a:t>
            </a:r>
          </a:p>
        </p:txBody>
      </p:sp>
      <p:sp>
        <p:nvSpPr>
          <p:cNvPr id="19" name="矩形 18"/>
          <p:cNvSpPr/>
          <p:nvPr/>
        </p:nvSpPr>
        <p:spPr>
          <a:xfrm>
            <a:off x="4050725" y="2660073"/>
            <a:ext cx="1148195" cy="3862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运动规划器</a:t>
            </a:r>
          </a:p>
        </p:txBody>
      </p:sp>
      <p:cxnSp>
        <p:nvCxnSpPr>
          <p:cNvPr id="5" name="直接箭头连接符 4"/>
          <p:cNvCxnSpPr>
            <a:endCxn id="9" idx="0"/>
          </p:cNvCxnSpPr>
          <p:nvPr/>
        </p:nvCxnSpPr>
        <p:spPr>
          <a:xfrm>
            <a:off x="595753" y="1399308"/>
            <a:ext cx="0" cy="9767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901790" y="1399308"/>
            <a:ext cx="0" cy="284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400555" y="1399310"/>
            <a:ext cx="0" cy="2846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1394986" y="1399308"/>
            <a:ext cx="4331" cy="11071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738261" y="2070205"/>
            <a:ext cx="13855" cy="4362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 rot="10800000" flipV="1">
            <a:off x="1745680" y="2202872"/>
            <a:ext cx="2985654" cy="303584"/>
          </a:xfrm>
          <a:prstGeom prst="bentConnector3">
            <a:avLst>
              <a:gd name="adj1" fmla="val 10011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/>
          <p:nvPr/>
        </p:nvCxnSpPr>
        <p:spPr>
          <a:xfrm>
            <a:off x="1394986" y="2290654"/>
            <a:ext cx="3005569" cy="215802"/>
          </a:xfrm>
          <a:prstGeom prst="bentConnector3">
            <a:avLst>
              <a:gd name="adj1" fmla="val 10001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382989" y="2290654"/>
            <a:ext cx="13854" cy="2158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687789" y="2202872"/>
            <a:ext cx="0" cy="303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3380516" y="2290654"/>
            <a:ext cx="0" cy="2158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616043" y="2202872"/>
            <a:ext cx="13855" cy="303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0" idx="3"/>
          </p:cNvCxnSpPr>
          <p:nvPr/>
        </p:nvCxnSpPr>
        <p:spPr>
          <a:xfrm>
            <a:off x="5306297" y="2832646"/>
            <a:ext cx="569773" cy="75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2" idx="3"/>
          </p:cNvCxnSpPr>
          <p:nvPr/>
        </p:nvCxnSpPr>
        <p:spPr>
          <a:xfrm flipV="1">
            <a:off x="6430247" y="2838991"/>
            <a:ext cx="476249" cy="11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4731334" y="3158836"/>
            <a:ext cx="0" cy="9171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4904516" y="3158836"/>
            <a:ext cx="0" cy="9171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1735291" y="3158836"/>
            <a:ext cx="0" cy="2078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1877298" y="3158836"/>
            <a:ext cx="6927" cy="19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2570026" y="3158836"/>
            <a:ext cx="0" cy="19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3484423" y="3158836"/>
            <a:ext cx="0" cy="19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4322625" y="3158836"/>
            <a:ext cx="0" cy="19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1336099" y="3158835"/>
            <a:ext cx="0" cy="8938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endCxn id="3" idx="3"/>
          </p:cNvCxnSpPr>
          <p:nvPr/>
        </p:nvCxnSpPr>
        <p:spPr>
          <a:xfrm flipH="1">
            <a:off x="5701152" y="1206204"/>
            <a:ext cx="12053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20" idx="1"/>
          </p:cNvCxnSpPr>
          <p:nvPr/>
        </p:nvCxnSpPr>
        <p:spPr>
          <a:xfrm>
            <a:off x="761137" y="2832646"/>
            <a:ext cx="4303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6027596" y="3753691"/>
            <a:ext cx="614801" cy="23730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220690" y="4110566"/>
            <a:ext cx="421707" cy="18434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055240" y="2517356"/>
            <a:ext cx="131841" cy="6390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503846" y="4414476"/>
            <a:ext cx="97508" cy="1977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710363" y="3793977"/>
            <a:ext cx="814392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控制循环</a:t>
            </a:r>
          </a:p>
        </p:txBody>
      </p:sp>
      <p:sp>
        <p:nvSpPr>
          <p:cNvPr id="84" name="矩形 83"/>
          <p:cNvSpPr/>
          <p:nvPr/>
        </p:nvSpPr>
        <p:spPr>
          <a:xfrm>
            <a:off x="6710363" y="4138174"/>
            <a:ext cx="814392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阶段</a:t>
            </a:r>
          </a:p>
        </p:txBody>
      </p:sp>
      <p:sp>
        <p:nvSpPr>
          <p:cNvPr id="85" name="矩形 84"/>
          <p:cNvSpPr/>
          <p:nvPr/>
        </p:nvSpPr>
        <p:spPr>
          <a:xfrm>
            <a:off x="6710363" y="4429118"/>
            <a:ext cx="814392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同步墙</a:t>
            </a:r>
          </a:p>
        </p:txBody>
      </p:sp>
    </p:spTree>
    <p:extLst>
      <p:ext uri="{BB962C8B-B14F-4D97-AF65-F5344CB8AC3E}">
        <p14:creationId xmlns:p14="http://schemas.microsoft.com/office/powerpoint/2010/main" val="118642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5661" y="416689"/>
            <a:ext cx="4294208" cy="370389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62983" y="729206"/>
            <a:ext cx="1388962" cy="56715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Python </a:t>
            </a:r>
            <a:r>
              <a:rPr lang="zh-CN" altLang="en-US" b="1">
                <a:solidFill>
                  <a:schemeClr val="tx1"/>
                </a:solidFill>
              </a:rPr>
              <a:t>脚本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2802998" y="729206"/>
            <a:ext cx="1388962" cy="56715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Carla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2" idx="3"/>
            <a:endCxn id="50" idx="1"/>
          </p:cNvCxnSpPr>
          <p:nvPr/>
        </p:nvCxnSpPr>
        <p:spPr>
          <a:xfrm>
            <a:off x="1851945" y="1012786"/>
            <a:ext cx="95105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920275" y="780817"/>
            <a:ext cx="814392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导入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2723092" y="1684120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boost:python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2728727" y="2505922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libcarla </a:t>
            </a:r>
            <a:r>
              <a:rPr lang="zh-CN" altLang="en-US" b="1">
                <a:solidFill>
                  <a:schemeClr val="tx1"/>
                </a:solidFill>
              </a:rPr>
              <a:t>客户端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2723092" y="3327724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rpc:client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5583968" y="3327723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rpc:server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5583967" y="2505922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libcarla </a:t>
            </a:r>
            <a:r>
              <a:rPr lang="zh-CN" altLang="en-US" b="1">
                <a:solidFill>
                  <a:schemeClr val="tx1"/>
                </a:solidFill>
              </a:rPr>
              <a:t>服务端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5583967" y="1684120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Carla Plugin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5583967" y="729206"/>
            <a:ext cx="1560653" cy="5671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CarlaUE4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184488" y="416689"/>
            <a:ext cx="2292753" cy="370389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50" idx="2"/>
            <a:endCxn id="54" idx="0"/>
          </p:cNvCxnSpPr>
          <p:nvPr/>
        </p:nvCxnSpPr>
        <p:spPr>
          <a:xfrm>
            <a:off x="3497479" y="1296365"/>
            <a:ext cx="5940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4" idx="2"/>
            <a:endCxn id="56" idx="0"/>
          </p:cNvCxnSpPr>
          <p:nvPr/>
        </p:nvCxnSpPr>
        <p:spPr>
          <a:xfrm>
            <a:off x="3503419" y="2118167"/>
            <a:ext cx="5635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6" idx="2"/>
            <a:endCxn id="58" idx="0"/>
          </p:cNvCxnSpPr>
          <p:nvPr/>
        </p:nvCxnSpPr>
        <p:spPr>
          <a:xfrm flipH="1">
            <a:off x="3503419" y="2939969"/>
            <a:ext cx="5635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8" idx="3"/>
            <a:endCxn id="60" idx="1"/>
          </p:cNvCxnSpPr>
          <p:nvPr/>
        </p:nvCxnSpPr>
        <p:spPr>
          <a:xfrm flipV="1">
            <a:off x="4283745" y="3544747"/>
            <a:ext cx="1300223" cy="1"/>
          </a:xfrm>
          <a:prstGeom prst="straightConnector1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60" idx="0"/>
            <a:endCxn id="62" idx="2"/>
          </p:cNvCxnSpPr>
          <p:nvPr/>
        </p:nvCxnSpPr>
        <p:spPr>
          <a:xfrm flipH="1" flipV="1">
            <a:off x="6364294" y="2939969"/>
            <a:ext cx="1" cy="38775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62" idx="0"/>
            <a:endCxn id="64" idx="2"/>
          </p:cNvCxnSpPr>
          <p:nvPr/>
        </p:nvCxnSpPr>
        <p:spPr>
          <a:xfrm flipV="1">
            <a:off x="6364294" y="2118167"/>
            <a:ext cx="0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4" idx="0"/>
            <a:endCxn id="66" idx="2"/>
          </p:cNvCxnSpPr>
          <p:nvPr/>
        </p:nvCxnSpPr>
        <p:spPr>
          <a:xfrm flipV="1">
            <a:off x="6364294" y="1296365"/>
            <a:ext cx="0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7921900" y="1012785"/>
            <a:ext cx="219919" cy="2430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8430549" y="1054666"/>
            <a:ext cx="713451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Python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44" idx="6"/>
            <a:endCxn id="78" idx="1"/>
          </p:cNvCxnSpPr>
          <p:nvPr/>
        </p:nvCxnSpPr>
        <p:spPr>
          <a:xfrm flipV="1">
            <a:off x="8141819" y="1133034"/>
            <a:ext cx="288730" cy="128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7921900" y="1485504"/>
            <a:ext cx="219919" cy="2430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8430549" y="1527385"/>
            <a:ext cx="713451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C++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86" idx="6"/>
            <a:endCxn id="87" idx="1"/>
          </p:cNvCxnSpPr>
          <p:nvPr/>
        </p:nvCxnSpPr>
        <p:spPr>
          <a:xfrm flipV="1">
            <a:off x="8141819" y="1605753"/>
            <a:ext cx="288730" cy="128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10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1274846" y="1535656"/>
            <a:ext cx="1388962" cy="56715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Carla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主服务器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1449718" y="2490570"/>
            <a:ext cx="1048492" cy="43404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客户端 </a:t>
            </a:r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DDE7D57-06CB-1739-D94B-0F246FD36E71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>
            <a:off x="1969327" y="2102815"/>
            <a:ext cx="4637" cy="387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59">
            <a:extLst>
              <a:ext uri="{FF2B5EF4-FFF2-40B4-BE49-F238E27FC236}">
                <a16:creationId xmlns:a16="http://schemas.microsoft.com/office/drawing/2014/main" id="{9BD324B6-B80D-605B-22DF-7789E01BA5F7}"/>
              </a:ext>
            </a:extLst>
          </p:cNvPr>
          <p:cNvSpPr/>
          <p:nvPr/>
        </p:nvSpPr>
        <p:spPr>
          <a:xfrm>
            <a:off x="424323" y="3614760"/>
            <a:ext cx="1287518" cy="4340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传感器</a:t>
            </a:r>
            <a:r>
              <a:rPr lang="en-US" altLang="zh-CN" b="1" dirty="0">
                <a:solidFill>
                  <a:schemeClr val="tx1"/>
                </a:solidFill>
              </a:rPr>
              <a:t> 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圆角矩形 59">
            <a:extLst>
              <a:ext uri="{FF2B5EF4-FFF2-40B4-BE49-F238E27FC236}">
                <a16:creationId xmlns:a16="http://schemas.microsoft.com/office/drawing/2014/main" id="{D7893EC6-6F41-F5C0-EAAA-B82B0718C5BC}"/>
              </a:ext>
            </a:extLst>
          </p:cNvPr>
          <p:cNvSpPr/>
          <p:nvPr/>
        </p:nvSpPr>
        <p:spPr>
          <a:xfrm>
            <a:off x="2232412" y="3614760"/>
            <a:ext cx="1287518" cy="4340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传感器</a:t>
            </a:r>
            <a:r>
              <a:rPr lang="en-US" altLang="zh-CN" b="1" dirty="0">
                <a:solidFill>
                  <a:schemeClr val="tx1"/>
                </a:solidFill>
              </a:rPr>
              <a:t> 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1683E4A-D9A6-736B-7F44-01022149A5D6}"/>
              </a:ext>
            </a:extLst>
          </p:cNvPr>
          <p:cNvCxnSpPr>
            <a:stCxn id="54" idx="2"/>
            <a:endCxn id="15" idx="0"/>
          </p:cNvCxnSpPr>
          <p:nvPr/>
        </p:nvCxnSpPr>
        <p:spPr>
          <a:xfrm flipH="1">
            <a:off x="1068082" y="2924617"/>
            <a:ext cx="905882" cy="690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8C86916-C1E0-295C-67AF-63E1D851EB59}"/>
              </a:ext>
            </a:extLst>
          </p:cNvPr>
          <p:cNvCxnSpPr>
            <a:stCxn id="54" idx="2"/>
            <a:endCxn id="16" idx="0"/>
          </p:cNvCxnSpPr>
          <p:nvPr/>
        </p:nvCxnSpPr>
        <p:spPr>
          <a:xfrm>
            <a:off x="1973964" y="2924617"/>
            <a:ext cx="902207" cy="690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59">
            <a:extLst>
              <a:ext uri="{FF2B5EF4-FFF2-40B4-BE49-F238E27FC236}">
                <a16:creationId xmlns:a16="http://schemas.microsoft.com/office/drawing/2014/main" id="{BAD14FD1-FE2B-5C84-E1AD-262A6A98E436}"/>
              </a:ext>
            </a:extLst>
          </p:cNvPr>
          <p:cNvSpPr/>
          <p:nvPr/>
        </p:nvSpPr>
        <p:spPr>
          <a:xfrm>
            <a:off x="3281398" y="1544670"/>
            <a:ext cx="1132036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多 </a:t>
            </a:r>
            <a:r>
              <a:rPr lang="en-US" altLang="zh-CN" b="1" dirty="0">
                <a:solidFill>
                  <a:schemeClr val="tx1"/>
                </a:solidFill>
              </a:rPr>
              <a:t>GPU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服务器</a:t>
            </a:r>
          </a:p>
        </p:txBody>
      </p:sp>
      <p:sp>
        <p:nvSpPr>
          <p:cNvPr id="25" name="圆角矩形 59">
            <a:extLst>
              <a:ext uri="{FF2B5EF4-FFF2-40B4-BE49-F238E27FC236}">
                <a16:creationId xmlns:a16="http://schemas.microsoft.com/office/drawing/2014/main" id="{7AEB8E71-31F4-6740-5F8C-74151E85BAB5}"/>
              </a:ext>
            </a:extLst>
          </p:cNvPr>
          <p:cNvSpPr/>
          <p:nvPr/>
        </p:nvSpPr>
        <p:spPr>
          <a:xfrm>
            <a:off x="5031526" y="1068251"/>
            <a:ext cx="1132036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多 </a:t>
            </a:r>
            <a:r>
              <a:rPr lang="en-US" altLang="zh-CN" b="1" dirty="0">
                <a:solidFill>
                  <a:schemeClr val="tx1"/>
                </a:solidFill>
              </a:rPr>
              <a:t>GPU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客户端</a:t>
            </a:r>
          </a:p>
        </p:txBody>
      </p:sp>
      <p:sp>
        <p:nvSpPr>
          <p:cNvPr id="27" name="圆角矩形 59">
            <a:extLst>
              <a:ext uri="{FF2B5EF4-FFF2-40B4-BE49-F238E27FC236}">
                <a16:creationId xmlns:a16="http://schemas.microsoft.com/office/drawing/2014/main" id="{99088F38-BF36-5E89-7E9E-0A0688B4FC44}"/>
              </a:ext>
            </a:extLst>
          </p:cNvPr>
          <p:cNvSpPr/>
          <p:nvPr/>
        </p:nvSpPr>
        <p:spPr>
          <a:xfrm>
            <a:off x="5031526" y="2110905"/>
            <a:ext cx="1132036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多 </a:t>
            </a:r>
            <a:r>
              <a:rPr lang="en-US" altLang="zh-CN" b="1" dirty="0">
                <a:solidFill>
                  <a:schemeClr val="tx1"/>
                </a:solidFill>
              </a:rPr>
              <a:t>GPU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客户端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AC9668D-D812-05D1-6491-A3864397BA79}"/>
              </a:ext>
            </a:extLst>
          </p:cNvPr>
          <p:cNvCxnSpPr>
            <a:stCxn id="50" idx="3"/>
            <a:endCxn id="24" idx="1"/>
          </p:cNvCxnSpPr>
          <p:nvPr/>
        </p:nvCxnSpPr>
        <p:spPr>
          <a:xfrm>
            <a:off x="2663808" y="1819236"/>
            <a:ext cx="617590" cy="9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6C7F557-CFB0-9F0F-3578-FC291CEA4D6B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4445000" y="1351830"/>
            <a:ext cx="586526" cy="2323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08B7187-88C2-F710-3789-46C16D7D2848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445000" y="2060105"/>
            <a:ext cx="586526" cy="3343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9">
            <a:extLst>
              <a:ext uri="{FF2B5EF4-FFF2-40B4-BE49-F238E27FC236}">
                <a16:creationId xmlns:a16="http://schemas.microsoft.com/office/drawing/2014/main" id="{54DD6FD4-9EC9-EF72-917F-E15A257AB0B6}"/>
              </a:ext>
            </a:extLst>
          </p:cNvPr>
          <p:cNvSpPr/>
          <p:nvPr/>
        </p:nvSpPr>
        <p:spPr>
          <a:xfrm>
            <a:off x="6589268" y="1068251"/>
            <a:ext cx="1168845" cy="56715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Carla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辅助服务器</a:t>
            </a:r>
          </a:p>
        </p:txBody>
      </p:sp>
      <p:sp>
        <p:nvSpPr>
          <p:cNvPr id="45" name="圆角矩形 49">
            <a:extLst>
              <a:ext uri="{FF2B5EF4-FFF2-40B4-BE49-F238E27FC236}">
                <a16:creationId xmlns:a16="http://schemas.microsoft.com/office/drawing/2014/main" id="{2AF9A63E-4095-B1A8-7D32-B4986175F268}"/>
              </a:ext>
            </a:extLst>
          </p:cNvPr>
          <p:cNvSpPr/>
          <p:nvPr/>
        </p:nvSpPr>
        <p:spPr>
          <a:xfrm>
            <a:off x="6589268" y="2102815"/>
            <a:ext cx="1168845" cy="56715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Carla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辅助服务器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79575A2-919A-D395-0031-2F127DEF7CA9}"/>
              </a:ext>
            </a:extLst>
          </p:cNvPr>
          <p:cNvCxnSpPr>
            <a:cxnSpLocks/>
            <a:stCxn id="43" idx="1"/>
            <a:endCxn id="25" idx="3"/>
          </p:cNvCxnSpPr>
          <p:nvPr/>
        </p:nvCxnSpPr>
        <p:spPr>
          <a:xfrm flipH="1" flipV="1">
            <a:off x="6163562" y="1351830"/>
            <a:ext cx="42570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3090BFD-C09A-84A8-B1E4-B55E6258D34C}"/>
              </a:ext>
            </a:extLst>
          </p:cNvPr>
          <p:cNvCxnSpPr>
            <a:cxnSpLocks/>
            <a:stCxn id="45" idx="1"/>
            <a:endCxn id="27" idx="3"/>
          </p:cNvCxnSpPr>
          <p:nvPr/>
        </p:nvCxnSpPr>
        <p:spPr>
          <a:xfrm flipH="1">
            <a:off x="6163562" y="2386395"/>
            <a:ext cx="425706" cy="80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9">
            <a:extLst>
              <a:ext uri="{FF2B5EF4-FFF2-40B4-BE49-F238E27FC236}">
                <a16:creationId xmlns:a16="http://schemas.microsoft.com/office/drawing/2014/main" id="{C7FA86F8-ACCF-493B-9601-7FDEBB6A6BBE}"/>
              </a:ext>
            </a:extLst>
          </p:cNvPr>
          <p:cNvSpPr/>
          <p:nvPr/>
        </p:nvSpPr>
        <p:spPr>
          <a:xfrm>
            <a:off x="6717731" y="140391"/>
            <a:ext cx="902269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流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服务器</a:t>
            </a:r>
          </a:p>
        </p:txBody>
      </p:sp>
      <p:sp>
        <p:nvSpPr>
          <p:cNvPr id="55" name="圆角矩形 59">
            <a:extLst>
              <a:ext uri="{FF2B5EF4-FFF2-40B4-BE49-F238E27FC236}">
                <a16:creationId xmlns:a16="http://schemas.microsoft.com/office/drawing/2014/main" id="{77041457-51AB-3C82-CB93-CF8ACAE64B3A}"/>
              </a:ext>
            </a:extLst>
          </p:cNvPr>
          <p:cNvSpPr/>
          <p:nvPr/>
        </p:nvSpPr>
        <p:spPr>
          <a:xfrm>
            <a:off x="6717731" y="3047602"/>
            <a:ext cx="949894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流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服务器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2A60533-DE06-5B1D-51CB-5318F2733053}"/>
              </a:ext>
            </a:extLst>
          </p:cNvPr>
          <p:cNvCxnSpPr>
            <a:cxnSpLocks/>
            <a:stCxn id="43" idx="0"/>
            <a:endCxn id="52" idx="2"/>
          </p:cNvCxnSpPr>
          <p:nvPr/>
        </p:nvCxnSpPr>
        <p:spPr>
          <a:xfrm flipH="1" flipV="1">
            <a:off x="7168866" y="707549"/>
            <a:ext cx="4825" cy="3607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A44C18E-A907-0841-2D45-5A2BE99BC773}"/>
              </a:ext>
            </a:extLst>
          </p:cNvPr>
          <p:cNvCxnSpPr>
            <a:cxnSpLocks/>
            <a:stCxn id="45" idx="2"/>
            <a:endCxn id="55" idx="0"/>
          </p:cNvCxnSpPr>
          <p:nvPr/>
        </p:nvCxnSpPr>
        <p:spPr>
          <a:xfrm>
            <a:off x="7173691" y="2669974"/>
            <a:ext cx="18987" cy="3776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平行四边形 66">
            <a:extLst>
              <a:ext uri="{FF2B5EF4-FFF2-40B4-BE49-F238E27FC236}">
                <a16:creationId xmlns:a16="http://schemas.microsoft.com/office/drawing/2014/main" id="{32327F82-9444-A20B-A795-1A755FD0899E}"/>
              </a:ext>
            </a:extLst>
          </p:cNvPr>
          <p:cNvSpPr/>
          <p:nvPr/>
        </p:nvSpPr>
        <p:spPr>
          <a:xfrm>
            <a:off x="39518" y="1584609"/>
            <a:ext cx="896610" cy="475496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无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GPU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平行四边形 70">
            <a:extLst>
              <a:ext uri="{FF2B5EF4-FFF2-40B4-BE49-F238E27FC236}">
                <a16:creationId xmlns:a16="http://schemas.microsoft.com/office/drawing/2014/main" id="{8CEE5094-F810-0007-4C50-E8BAB6C6AB34}"/>
              </a:ext>
            </a:extLst>
          </p:cNvPr>
          <p:cNvSpPr/>
          <p:nvPr/>
        </p:nvSpPr>
        <p:spPr>
          <a:xfrm>
            <a:off x="8292165" y="2150174"/>
            <a:ext cx="806251" cy="475496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无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GPU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D17426C8-3F6A-4D34-AF0A-05CBCDD42F5F}"/>
              </a:ext>
            </a:extLst>
          </p:cNvPr>
          <p:cNvSpPr/>
          <p:nvPr/>
        </p:nvSpPr>
        <p:spPr>
          <a:xfrm>
            <a:off x="8232482" y="1113415"/>
            <a:ext cx="844223" cy="475496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无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GPU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177B08B0-1DB6-1C95-0955-53881A4CB73A}"/>
              </a:ext>
            </a:extLst>
          </p:cNvPr>
          <p:cNvCxnSpPr>
            <a:stCxn id="52" idx="3"/>
            <a:endCxn id="16" idx="3"/>
          </p:cNvCxnSpPr>
          <p:nvPr/>
        </p:nvCxnSpPr>
        <p:spPr>
          <a:xfrm flipH="1">
            <a:off x="3519930" y="423970"/>
            <a:ext cx="4100070" cy="3407814"/>
          </a:xfrm>
          <a:prstGeom prst="bentConnector3">
            <a:avLst>
              <a:gd name="adj1" fmla="val -8480"/>
            </a:avLst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36B26831-178D-A9D9-7834-FCE0271D49C7}"/>
              </a:ext>
            </a:extLst>
          </p:cNvPr>
          <p:cNvCxnSpPr>
            <a:stCxn id="55" idx="2"/>
            <a:endCxn id="15" idx="2"/>
          </p:cNvCxnSpPr>
          <p:nvPr/>
        </p:nvCxnSpPr>
        <p:spPr>
          <a:xfrm rot="5400000">
            <a:off x="3913357" y="769485"/>
            <a:ext cx="434047" cy="6124596"/>
          </a:xfrm>
          <a:prstGeom prst="bentConnector3">
            <a:avLst>
              <a:gd name="adj1" fmla="val 152667"/>
            </a:avLst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1088C590-5975-EAF9-5112-2D0145D40965}"/>
              </a:ext>
            </a:extLst>
          </p:cNvPr>
          <p:cNvCxnSpPr>
            <a:stCxn id="67" idx="2"/>
            <a:endCxn id="50" idx="1"/>
          </p:cNvCxnSpPr>
          <p:nvPr/>
        </p:nvCxnSpPr>
        <p:spPr>
          <a:xfrm flipV="1">
            <a:off x="876691" y="1819236"/>
            <a:ext cx="398155" cy="312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788B5B0D-8905-A20C-5931-43675C4BBB9B}"/>
              </a:ext>
            </a:extLst>
          </p:cNvPr>
          <p:cNvCxnSpPr>
            <a:cxnSpLocks/>
            <a:stCxn id="43" idx="3"/>
            <a:endCxn id="74" idx="5"/>
          </p:cNvCxnSpPr>
          <p:nvPr/>
        </p:nvCxnSpPr>
        <p:spPr>
          <a:xfrm flipV="1">
            <a:off x="7758113" y="1351163"/>
            <a:ext cx="533806" cy="66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3CD55DDA-1F41-831E-FE34-CC885F32FB9D}"/>
              </a:ext>
            </a:extLst>
          </p:cNvPr>
          <p:cNvCxnSpPr>
            <a:cxnSpLocks/>
            <a:stCxn id="45" idx="3"/>
            <a:endCxn id="71" idx="5"/>
          </p:cNvCxnSpPr>
          <p:nvPr/>
        </p:nvCxnSpPr>
        <p:spPr>
          <a:xfrm>
            <a:off x="7758113" y="2386395"/>
            <a:ext cx="593489" cy="15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25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956CA3FA-FFF1-B751-DF44-544224EEB071}"/>
              </a:ext>
            </a:extLst>
          </p:cNvPr>
          <p:cNvSpPr/>
          <p:nvPr/>
        </p:nvSpPr>
        <p:spPr>
          <a:xfrm>
            <a:off x="1104900" y="104776"/>
            <a:ext cx="6819900" cy="495577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6687" y="1"/>
            <a:ext cx="795338" cy="495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Carla</a:t>
            </a:r>
          </a:p>
          <a:p>
            <a:pPr algn="ctr"/>
            <a:r>
              <a:rPr lang="zh-CN" altLang="en-US" dirty="0"/>
              <a:t>服务器（虚幻）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604085" y="704851"/>
            <a:ext cx="715879" cy="41608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Carla</a:t>
            </a: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3" name="圆角矩形 49">
            <a:extLst>
              <a:ext uri="{FF2B5EF4-FFF2-40B4-BE49-F238E27FC236}">
                <a16:creationId xmlns:a16="http://schemas.microsoft.com/office/drawing/2014/main" id="{D0D97B2D-A0F2-8731-75E3-43D7E1834970}"/>
              </a:ext>
            </a:extLst>
          </p:cNvPr>
          <p:cNvSpPr/>
          <p:nvPr/>
        </p:nvSpPr>
        <p:spPr>
          <a:xfrm>
            <a:off x="2180471" y="1187451"/>
            <a:ext cx="2610604" cy="3170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5" name="圆角矩形 49">
            <a:extLst>
              <a:ext uri="{FF2B5EF4-FFF2-40B4-BE49-F238E27FC236}">
                <a16:creationId xmlns:a16="http://schemas.microsoft.com/office/drawing/2014/main" id="{B1E85574-20D8-D11B-A24A-76C7A67BCE85}"/>
              </a:ext>
            </a:extLst>
          </p:cNvPr>
          <p:cNvSpPr/>
          <p:nvPr/>
        </p:nvSpPr>
        <p:spPr>
          <a:xfrm>
            <a:off x="2297569" y="1695850"/>
            <a:ext cx="2376408" cy="61038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抽取责任敏感安全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世界模型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6" name="圆角矩形 49">
            <a:extLst>
              <a:ext uri="{FF2B5EF4-FFF2-40B4-BE49-F238E27FC236}">
                <a16:creationId xmlns:a16="http://schemas.microsoft.com/office/drawing/2014/main" id="{934EEC6E-1206-797E-4EF6-9F0BEC29105D}"/>
              </a:ext>
            </a:extLst>
          </p:cNvPr>
          <p:cNvSpPr/>
          <p:nvPr/>
        </p:nvSpPr>
        <p:spPr>
          <a:xfrm>
            <a:off x="2291219" y="2457451"/>
            <a:ext cx="2376408" cy="18033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7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2395995" y="1225550"/>
            <a:ext cx="2118855" cy="44489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责任敏感安全传感器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8" name="圆角矩形 49">
            <a:extLst>
              <a:ext uri="{FF2B5EF4-FFF2-40B4-BE49-F238E27FC236}">
                <a16:creationId xmlns:a16="http://schemas.microsoft.com/office/drawing/2014/main" id="{B3DFB896-F0FA-6B40-96DD-949A928D3B73}"/>
              </a:ext>
            </a:extLst>
          </p:cNvPr>
          <p:cNvSpPr/>
          <p:nvPr/>
        </p:nvSpPr>
        <p:spPr>
          <a:xfrm>
            <a:off x="2419995" y="2535046"/>
            <a:ext cx="2118855" cy="4448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Ad </a:t>
            </a:r>
            <a:r>
              <a:rPr lang="zh-CN" altLang="en-US" sz="1600" b="1" dirty="0">
                <a:solidFill>
                  <a:schemeClr val="tx1"/>
                </a:solidFill>
              </a:rPr>
              <a:t>责任敏感安全库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9" name="圆角矩形 49">
            <a:extLst>
              <a:ext uri="{FF2B5EF4-FFF2-40B4-BE49-F238E27FC236}">
                <a16:creationId xmlns:a16="http://schemas.microsoft.com/office/drawing/2014/main" id="{4AF3D26C-7284-2536-51B9-ED1839D097DF}"/>
              </a:ext>
            </a:extLst>
          </p:cNvPr>
          <p:cNvSpPr/>
          <p:nvPr/>
        </p:nvSpPr>
        <p:spPr>
          <a:xfrm>
            <a:off x="2593496" y="2982418"/>
            <a:ext cx="881065" cy="54183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抽取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场景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10" name="圆角矩形 49">
            <a:extLst>
              <a:ext uri="{FF2B5EF4-FFF2-40B4-BE49-F238E27FC236}">
                <a16:creationId xmlns:a16="http://schemas.microsoft.com/office/drawing/2014/main" id="{DFEEE3D3-EAA5-0AC8-A27A-2878C383495B}"/>
              </a:ext>
            </a:extLst>
          </p:cNvPr>
          <p:cNvSpPr/>
          <p:nvPr/>
        </p:nvSpPr>
        <p:spPr>
          <a:xfrm>
            <a:off x="3770487" y="2982418"/>
            <a:ext cx="807485" cy="54183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检查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场景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11" name="圆角矩形 49">
            <a:extLst>
              <a:ext uri="{FF2B5EF4-FFF2-40B4-BE49-F238E27FC236}">
                <a16:creationId xmlns:a16="http://schemas.microsoft.com/office/drawing/2014/main" id="{2EB1DC91-08CA-00D1-EA5B-FD064D9D4568}"/>
              </a:ext>
            </a:extLst>
          </p:cNvPr>
          <p:cNvSpPr/>
          <p:nvPr/>
        </p:nvSpPr>
        <p:spPr>
          <a:xfrm>
            <a:off x="2639673" y="3676051"/>
            <a:ext cx="1692199" cy="44489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解析并变换响应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0BEFF20-0D3A-03BD-3546-427C7015C76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479423" y="2306231"/>
            <a:ext cx="6350" cy="1512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49">
            <a:extLst>
              <a:ext uri="{FF2B5EF4-FFF2-40B4-BE49-F238E27FC236}">
                <a16:creationId xmlns:a16="http://schemas.microsoft.com/office/drawing/2014/main" id="{354C744C-9E9F-32F1-695F-B7E46C452772}"/>
              </a:ext>
            </a:extLst>
          </p:cNvPr>
          <p:cNvSpPr/>
          <p:nvPr/>
        </p:nvSpPr>
        <p:spPr>
          <a:xfrm>
            <a:off x="5289923" y="2382447"/>
            <a:ext cx="1629221" cy="247372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9" name="圆角矩形 49">
            <a:extLst>
              <a:ext uri="{FF2B5EF4-FFF2-40B4-BE49-F238E27FC236}">
                <a16:creationId xmlns:a16="http://schemas.microsoft.com/office/drawing/2014/main" id="{FC767941-5A5A-6DAC-A821-65037BAA998B}"/>
              </a:ext>
            </a:extLst>
          </p:cNvPr>
          <p:cNvSpPr/>
          <p:nvPr/>
        </p:nvSpPr>
        <p:spPr>
          <a:xfrm>
            <a:off x="5376704" y="2636437"/>
            <a:ext cx="1542440" cy="44489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责任敏感安全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限制器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21" name="圆角矩形 49">
            <a:extLst>
              <a:ext uri="{FF2B5EF4-FFF2-40B4-BE49-F238E27FC236}">
                <a16:creationId xmlns:a16="http://schemas.microsoft.com/office/drawing/2014/main" id="{7E857686-B304-861F-A3E9-63285572C073}"/>
              </a:ext>
            </a:extLst>
          </p:cNvPr>
          <p:cNvSpPr/>
          <p:nvPr/>
        </p:nvSpPr>
        <p:spPr>
          <a:xfrm>
            <a:off x="5339834" y="3621326"/>
            <a:ext cx="1542440" cy="88979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执行责任敏感安全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限制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3AA3BF9-81F4-D29D-BDC3-17167D6FD8F4}"/>
              </a:ext>
            </a:extLst>
          </p:cNvPr>
          <p:cNvSpPr/>
          <p:nvPr/>
        </p:nvSpPr>
        <p:spPr>
          <a:xfrm>
            <a:off x="8105079" y="0"/>
            <a:ext cx="795338" cy="49529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Carla</a:t>
            </a:r>
          </a:p>
          <a:p>
            <a:pPr algn="ctr"/>
            <a:r>
              <a:rPr lang="zh-CN" altLang="en-US" dirty="0"/>
              <a:t>客户器</a:t>
            </a:r>
            <a:r>
              <a:rPr lang="en-US" altLang="zh-CN" dirty="0"/>
              <a:t>(Python)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3" name="圆角矩形 49">
            <a:extLst>
              <a:ext uri="{FF2B5EF4-FFF2-40B4-BE49-F238E27FC236}">
                <a16:creationId xmlns:a16="http://schemas.microsoft.com/office/drawing/2014/main" id="{D40127FB-AE16-25E0-2869-4DC66F339544}"/>
              </a:ext>
            </a:extLst>
          </p:cNvPr>
          <p:cNvSpPr/>
          <p:nvPr/>
        </p:nvSpPr>
        <p:spPr>
          <a:xfrm>
            <a:off x="7670540" y="800105"/>
            <a:ext cx="795338" cy="404653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客户端示例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6571851-7C79-8A64-3EA3-25345CC35CF1}"/>
              </a:ext>
            </a:extLst>
          </p:cNvPr>
          <p:cNvCxnSpPr/>
          <p:nvPr/>
        </p:nvCxnSpPr>
        <p:spPr>
          <a:xfrm>
            <a:off x="1319964" y="977900"/>
            <a:ext cx="63505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394952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156</Words>
  <Application>Microsoft Office PowerPoint</Application>
  <PresentationFormat>全屏显示(16:9)</PresentationFormat>
  <Paragraphs>150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Muli</vt:lpstr>
      <vt:lpstr>Arial</vt:lpstr>
      <vt:lpstr>Economica</vt:lpstr>
      <vt:lpstr>Muli Regular</vt:lpstr>
      <vt:lpstr>Open Sans</vt:lpstr>
      <vt:lpstr>Luxe</vt:lpstr>
      <vt:lpstr>交通管理器介绍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haidong wang</cp:lastModifiedBy>
  <cp:revision>145</cp:revision>
  <dcterms:created xsi:type="dcterms:W3CDTF">2020-04-29T14:54:23Z</dcterms:created>
  <dcterms:modified xsi:type="dcterms:W3CDTF">2023-12-28T09:53:46Z</dcterms:modified>
</cp:coreProperties>
</file>