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4" r:id="rId4"/>
    <p:sldId id="295" r:id="rId5"/>
    <p:sldId id="297" r:id="rId6"/>
    <p:sldId id="298" r:id="rId7"/>
    <p:sldId id="291" r:id="rId8"/>
    <p:sldId id="292" r:id="rId9"/>
    <p:sldId id="293" r:id="rId10"/>
  </p:sldIdLst>
  <p:sldSz cx="9144000" cy="5143500" type="screen16x9"/>
  <p:notesSz cx="9144000" cy="51435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Muli Regular" panose="020B060402020202020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宋体" panose="02010600030101010101" pitchFamily="2" charset="-122"/>
      <p:regular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69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4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数字孪生工具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42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7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458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轩辕大模型系统架构图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07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584200"/>
            <a:ext cx="4294208" cy="39359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41235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18038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72729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72729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12877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81625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69593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51773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33953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394431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33953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51773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69593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12121" y="595220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20770" y="637101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32040" y="715469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12121" y="934589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20770" y="976470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32040" y="1054838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9457" y="2119118"/>
            <a:ext cx="197636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PythonAPI/Carla/source/libcarla/*.cpp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5817" y="891846"/>
            <a:ext cx="2019804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PythonAPI/carla/agent/*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7439" y="659259"/>
            <a:ext cx="3357221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PythonAPI/carla/source/Carla/command.py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5722" y="2938110"/>
            <a:ext cx="1349794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0766" y="2119118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Unreal/CarlaUE4/Plugins/Carla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4238" y="1259599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101" y="2903550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LibCarla/source/Carla/client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3333750" y="1339850"/>
            <a:ext cx="4254499" cy="118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服务</a:t>
            </a:r>
            <a:r>
              <a:rPr lang="zh-CN" altLang="en-US" b="1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虚幻引擎 </a:t>
            </a:r>
            <a:r>
              <a:rPr lang="en-US" altLang="zh-CN" b="1" smtClean="0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C++ API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Python API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00992" y="2663414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35476" y="2667279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650201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84685" y="2551874"/>
            <a:ext cx="141765" cy="1281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14482" y="254414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561585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797129" y="2790414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仿真器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8679" y="2815993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72348" y="1449863"/>
            <a:ext cx="927021" cy="156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47614" y="3277732"/>
            <a:ext cx="1304418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 生成</a:t>
            </a:r>
            <a:r>
              <a:rPr lang="zh-CN" altLang="en-US" b="1" smtClean="0">
                <a:solidFill>
                  <a:schemeClr val="tx1"/>
                </a:solidFill>
              </a:rPr>
              <a:t>独特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的 </a:t>
            </a:r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地图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52606" y="2243739"/>
            <a:ext cx="1922874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OpenStreetMap </a:t>
            </a:r>
            <a:r>
              <a:rPr lang="zh-CN" altLang="en-US" b="1" smtClean="0">
                <a:solidFill>
                  <a:schemeClr val="tx1"/>
                </a:solidFill>
              </a:rPr>
              <a:t>区域（</a:t>
            </a:r>
            <a:r>
              <a:rPr lang="en-US" altLang="zh-CN" b="1" smtClean="0">
                <a:solidFill>
                  <a:schemeClr val="tx1"/>
                </a:solidFill>
              </a:rPr>
              <a:t>URL</a:t>
            </a:r>
            <a:r>
              <a:rPr lang="zh-CN" altLang="en-US" b="1" smtClean="0">
                <a:solidFill>
                  <a:schemeClr val="tx1"/>
                </a:solidFill>
              </a:rPr>
              <a:t>或</a:t>
            </a:r>
            <a:r>
              <a:rPr lang="en-US" altLang="zh-CN" b="1" smtClean="0">
                <a:solidFill>
                  <a:schemeClr val="tx1"/>
                </a:solidFill>
              </a:rPr>
              <a:t>.osm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3" y="646020"/>
            <a:ext cx="180975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650783"/>
            <a:ext cx="17716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3024766"/>
            <a:ext cx="1781175" cy="15430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080907" y="2372459"/>
            <a:ext cx="1014292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smtClean="0">
                <a:solidFill>
                  <a:schemeClr val="tx1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程序化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建筑生成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0" y="2998695"/>
            <a:ext cx="1790700" cy="156210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3" idx="3"/>
            <a:endCxn id="5" idx="1"/>
          </p:cNvCxnSpPr>
          <p:nvPr/>
        </p:nvCxnSpPr>
        <p:spPr>
          <a:xfrm>
            <a:off x="3033353" y="1431833"/>
            <a:ext cx="1090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5009990" y="2243739"/>
            <a:ext cx="4763" cy="781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1"/>
          </p:cNvCxnSpPr>
          <p:nvPr/>
        </p:nvCxnSpPr>
        <p:spPr>
          <a:xfrm flipH="1">
            <a:off x="3119571" y="3796291"/>
            <a:ext cx="10045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11360" y="1066625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smtClean="0">
                <a:sym typeface="Wingdings 2" panose="05020102010507070707" pitchFamily="18" charset="2"/>
              </a:rPr>
              <a:t></a:t>
            </a:r>
            <a:r>
              <a:rPr lang="zh-CN" altLang="en-US" smtClean="0">
                <a:sym typeface="Wingdings 2" panose="05020102010507070707" pitchFamily="18" charset="2"/>
              </a:rPr>
              <a:t> 路网抽取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37804" y="12282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.xodr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81683" y="1434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osm2odr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181683" y="2344178"/>
            <a:ext cx="191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</a:t>
            </a:r>
          </a:p>
          <a:p>
            <a:pPr algn="ctr"/>
            <a:r>
              <a:rPr lang="en-US" altLang="zh-CN" smtClean="0">
                <a:sym typeface="Wingdings 2" panose="05020102010507070707" pitchFamily="18" charset="2"/>
              </a:rPr>
              <a:t>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生成点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生成车道线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生成路网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地形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生成树的位置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完成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82220" y="2697644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322074" y="901312"/>
            <a:ext cx="4555136" cy="2195354"/>
          </a:xfrm>
          <a:prstGeom prst="roundRect">
            <a:avLst>
              <a:gd name="adj" fmla="val 89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3540" y="2888979"/>
            <a:ext cx="1475407" cy="417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Windows.mk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75829" y="2236435"/>
            <a:ext cx="1230830" cy="3816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Makefile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4230" y="4403499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Util/</a:t>
            </a:r>
            <a:r>
              <a:rPr lang="en-US" altLang="zh-CN" smtClean="0"/>
              <a:t>BuildTools/*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64" idx="2"/>
            <a:endCxn id="62" idx="0"/>
          </p:cNvCxnSpPr>
          <p:nvPr/>
        </p:nvCxnSpPr>
        <p:spPr>
          <a:xfrm>
            <a:off x="1091244" y="2618092"/>
            <a:ext cx="0" cy="270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335182" y="3777465"/>
            <a:ext cx="2015165" cy="3642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BuildUE4Plugins.bat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12232" y="3213454"/>
            <a:ext cx="106106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Setup.bat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7" idx="0"/>
            <a:endCxn id="18" idx="2"/>
          </p:cNvCxnSpPr>
          <p:nvPr/>
        </p:nvCxnSpPr>
        <p:spPr>
          <a:xfrm flipH="1" flipV="1">
            <a:off x="3342764" y="3567885"/>
            <a:ext cx="1" cy="209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440169" y="2618093"/>
            <a:ext cx="180515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BuildLibCarla</a:t>
            </a:r>
            <a:r>
              <a:rPr lang="en-US" altLang="zh-CN" b="1" smtClean="0">
                <a:solidFill>
                  <a:schemeClr val="tx1"/>
                </a:solidFill>
              </a:rPr>
              <a:t>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342745" y="1808422"/>
            <a:ext cx="192183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BuildPythonAPI</a:t>
            </a:r>
            <a:r>
              <a:rPr lang="en-US" altLang="zh-CN" b="1" smtClean="0">
                <a:solidFill>
                  <a:schemeClr val="tx1"/>
                </a:solidFill>
              </a:rPr>
              <a:t>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9" idx="0"/>
            <a:endCxn id="30" idx="2"/>
          </p:cNvCxnSpPr>
          <p:nvPr/>
        </p:nvCxnSpPr>
        <p:spPr>
          <a:xfrm flipV="1">
            <a:off x="3342746" y="2162853"/>
            <a:ext cx="960917" cy="455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29" idx="2"/>
          </p:cNvCxnSpPr>
          <p:nvPr/>
        </p:nvCxnSpPr>
        <p:spPr>
          <a:xfrm flipH="1" flipV="1">
            <a:off x="3342746" y="2972524"/>
            <a:ext cx="18" cy="240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528945" y="2618092"/>
            <a:ext cx="194869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BuildOSM2ODR</a:t>
            </a:r>
            <a:r>
              <a:rPr lang="en-US" altLang="zh-CN" b="1" smtClean="0">
                <a:solidFill>
                  <a:schemeClr val="tx1"/>
                </a:solidFill>
              </a:rPr>
              <a:t>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37" idx="0"/>
            <a:endCxn id="30" idx="2"/>
          </p:cNvCxnSpPr>
          <p:nvPr/>
        </p:nvCxnSpPr>
        <p:spPr>
          <a:xfrm flipH="1" flipV="1">
            <a:off x="4303663" y="2162853"/>
            <a:ext cx="1199630" cy="455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342745" y="1092934"/>
            <a:ext cx="192183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BuildCarlaUE4</a:t>
            </a:r>
            <a:r>
              <a:rPr lang="en-US" altLang="zh-CN" b="1" smtClean="0">
                <a:solidFill>
                  <a:schemeClr val="tx1"/>
                </a:solidFill>
              </a:rPr>
              <a:t>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30" idx="0"/>
            <a:endCxn id="41" idx="2"/>
          </p:cNvCxnSpPr>
          <p:nvPr/>
        </p:nvCxnSpPr>
        <p:spPr>
          <a:xfrm flipV="1">
            <a:off x="4303663" y="1447365"/>
            <a:ext cx="0" cy="361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5516723" y="1092933"/>
            <a:ext cx="127596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Package</a:t>
            </a:r>
            <a:r>
              <a:rPr lang="en-US" altLang="zh-CN" b="1" smtClean="0">
                <a:solidFill>
                  <a:schemeClr val="tx1"/>
                </a:solidFill>
              </a:rPr>
              <a:t>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3" name="肘形连接符 32"/>
          <p:cNvCxnSpPr>
            <a:stCxn id="62" idx="2"/>
            <a:endCxn id="17" idx="2"/>
          </p:cNvCxnSpPr>
          <p:nvPr/>
        </p:nvCxnSpPr>
        <p:spPr>
          <a:xfrm rot="16200000" flipH="1">
            <a:off x="1799325" y="2598253"/>
            <a:ext cx="835359" cy="2251521"/>
          </a:xfrm>
          <a:prstGeom prst="bentConnector3">
            <a:avLst>
              <a:gd name="adj1" fmla="val 12736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05970" y="644681"/>
            <a:ext cx="1352840" cy="4398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5097" y="4460242"/>
            <a:ext cx="5826972" cy="609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08148" y="3006629"/>
            <a:ext cx="5803921" cy="1258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1614" y="54372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方案层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666" y="841904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产品层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764" y="1598701"/>
            <a:ext cx="1257000" cy="1242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服务层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93925" y="3002771"/>
            <a:ext cx="1257000" cy="1261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AI </a:t>
            </a:r>
            <a:r>
              <a:rPr lang="zh-CN" altLang="en-US" sz="2400" smtClean="0"/>
              <a:t>层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82448" y="4398511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数据层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54372"/>
            <a:ext cx="5803921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24646" y="54372"/>
            <a:ext cx="1334164" cy="509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支撑层</a:t>
            </a:r>
            <a:endParaRPr lang="zh-CN" altLang="en-US" sz="2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35394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交通决策治理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11855" y="841904"/>
            <a:ext cx="5803922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37209" y="922925"/>
            <a:ext cx="123442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场景生成</a:t>
            </a:r>
            <a:endParaRPr lang="zh-CN" altLang="en-US" sz="2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02761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自动驾驶</a:t>
            </a:r>
            <a:endParaRPr lang="zh-CN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86587" y="145039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基础设施评估</a:t>
            </a:r>
            <a:endParaRPr lang="zh-CN" altLang="en-US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信控优化</a:t>
            </a:r>
            <a:endParaRPr lang="zh-CN" altLang="en-US" sz="2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1598700"/>
            <a:ext cx="5803921" cy="1242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687439"/>
            <a:ext cx="5570307" cy="385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用户中心</a:t>
            </a:r>
            <a:r>
              <a:rPr lang="en-US" altLang="zh-CN" sz="2000" smtClean="0"/>
              <a:t>/</a:t>
            </a:r>
            <a:r>
              <a:rPr lang="zh-CN" altLang="en-US" sz="2000" smtClean="0"/>
              <a:t>网关</a:t>
            </a:r>
            <a:endParaRPr lang="zh-CN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68508" y="909351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语音交互</a:t>
            </a:r>
            <a:endParaRPr lang="zh-CN" altLang="en-US" sz="2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077646" y="3674328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图像识别</a:t>
            </a:r>
            <a:endParaRPr lang="zh-CN" altLang="en-US" sz="2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45564" y="3053655"/>
            <a:ext cx="1817981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生成式大模型</a:t>
            </a:r>
            <a:endParaRPr lang="zh-CN" altLang="en-US" sz="2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66980" y="3067293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语音识别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2192639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分析中心</a:t>
            </a:r>
            <a:endParaRPr lang="zh-CN" altLang="en-US" sz="2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217007" y="22010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策略中心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40617" y="21849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事件中心</a:t>
            </a:r>
            <a:endParaRPr lang="zh-CN" altLang="en-US" sz="2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22784" y="4510397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虚幻引擎</a:t>
            </a:r>
            <a:endParaRPr lang="zh-CN" altLang="en-US" sz="2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02592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地图数据</a:t>
            </a:r>
            <a:endParaRPr lang="zh-CN" altLang="en-US" sz="2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08729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用户数据</a:t>
            </a:r>
            <a:endParaRPr lang="zh-CN" altLang="en-US" sz="2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587393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实时监控</a:t>
            </a:r>
            <a:endParaRPr lang="zh-CN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519557" y="141181"/>
            <a:ext cx="174565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城市规划设计</a:t>
            </a:r>
            <a:endParaRPr lang="zh-CN" altLang="en-US" sz="2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2189462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调度中心</a:t>
            </a:r>
            <a:endParaRPr lang="zh-CN" altLang="en-US" sz="20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51725" y="3666013"/>
            <a:ext cx="126869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目标检测</a:t>
            </a:r>
            <a:endParaRPr lang="zh-CN" altLang="en-US" sz="2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419672" y="3666013"/>
            <a:ext cx="148107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图像再识别</a:t>
            </a:r>
            <a:endParaRPr lang="zh-CN" altLang="en-US" sz="2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873809" y="3053655"/>
            <a:ext cx="2472812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跨摄像头多目标跟踪</a:t>
            </a:r>
            <a:endParaRPr lang="zh-CN" altLang="en-US" sz="2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974570" y="3666012"/>
            <a:ext cx="138741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三维孪生</a:t>
            </a:r>
            <a:endParaRPr lang="zh-CN" altLang="en-US" sz="2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56266" y="1422529"/>
            <a:ext cx="1250433" cy="454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系统监控</a:t>
            </a:r>
            <a:endParaRPr lang="zh-CN" altLang="en-US" sz="2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6509" y="2988726"/>
            <a:ext cx="1250433" cy="469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模型管理</a:t>
            </a:r>
            <a:endParaRPr lang="zh-CN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3950" y="4498663"/>
            <a:ext cx="1250433" cy="403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训练平台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41" y="712927"/>
            <a:ext cx="783371" cy="692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35" y="1993347"/>
            <a:ext cx="921379" cy="991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5" y="3629444"/>
            <a:ext cx="870066" cy="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347</Words>
  <Application>Microsoft Office PowerPoint</Application>
  <PresentationFormat>全屏显示(16:9)</PresentationFormat>
  <Paragraphs>251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Economica</vt:lpstr>
      <vt:lpstr>Arial</vt:lpstr>
      <vt:lpstr>Muli Regular</vt:lpstr>
      <vt:lpstr>Wingdings 2</vt:lpstr>
      <vt:lpstr>Muli</vt:lpstr>
      <vt:lpstr>宋体</vt:lpstr>
      <vt:lpstr>Open Sans</vt:lpstr>
      <vt:lpstr>Luxe</vt:lpstr>
      <vt:lpstr>交通管理器介绍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296</cp:revision>
  <dcterms:created xsi:type="dcterms:W3CDTF">2020-04-29T14:54:23Z</dcterms:created>
  <dcterms:modified xsi:type="dcterms:W3CDTF">2024-04-02T08:15:37Z</dcterms:modified>
</cp:coreProperties>
</file>