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8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4227-0C80-41F9-AD9A-2B86481AB02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12AB-EB97-4CEF-ACC7-D75ECD181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0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512AB-EB97-4CEF-ACC7-D75ECD181D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8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调研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sz="2400" dirty="0" smtClean="0"/>
              <a:t>马进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71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非功能特性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服务扩展性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和</a:t>
            </a:r>
            <a:r>
              <a:rPr lang="en-US" altLang="zh-CN" sz="2000" dirty="0" smtClean="0"/>
              <a:t>QS</a:t>
            </a:r>
            <a:r>
              <a:rPr lang="zh-CN" altLang="en-US" sz="2000" dirty="0" smtClean="0"/>
              <a:t>一样支持比较完整的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通信协议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多个</a:t>
            </a:r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没有关联性，需要单独部署维护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负</a:t>
            </a:r>
            <a:r>
              <a:rPr lang="zh-CN" altLang="en-US" sz="2000" dirty="0" smtClean="0"/>
              <a:t>载均衡需要单独部署维护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800" dirty="0"/>
              <a:t>数据扩展性</a:t>
            </a:r>
            <a:endParaRPr lang="en-US" altLang="zh-CN" sz="2800" dirty="0"/>
          </a:p>
          <a:p>
            <a:pPr lvl="1"/>
            <a:r>
              <a:rPr lang="zh-CN" altLang="en-US" sz="2000" dirty="0"/>
              <a:t>没</a:t>
            </a:r>
            <a:r>
              <a:rPr lang="zh-CN" altLang="en-US" sz="2000" dirty="0" smtClean="0"/>
              <a:t>有提供配套的数据迁移工具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由</a:t>
            </a:r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团队提供迁移方案</a:t>
            </a:r>
            <a:endParaRPr lang="en-US" altLang="zh-CN" sz="2000" dirty="0" smtClean="0"/>
          </a:p>
          <a:p>
            <a:endParaRPr lang="en-US" altLang="zh-CN" sz="2400" dirty="0"/>
          </a:p>
          <a:p>
            <a:r>
              <a:rPr lang="en-US" altLang="zh-CN" sz="2800" dirty="0"/>
              <a:t>SOA</a:t>
            </a:r>
          </a:p>
          <a:p>
            <a:pPr lvl="1"/>
            <a:r>
              <a:rPr lang="zh-CN" altLang="en-US" sz="2000" dirty="0"/>
              <a:t>没</a:t>
            </a:r>
            <a:r>
              <a:rPr lang="zh-CN" altLang="en-US" sz="2000" dirty="0" smtClean="0"/>
              <a:t>有在文档中看到任何关于超时，内存保护一类的说明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77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非功能特性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可运维性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目前没有集群管理的软件（</a:t>
            </a:r>
            <a:r>
              <a:rPr lang="en-US" altLang="zh-CN" sz="2000" dirty="0" smtClean="0"/>
              <a:t>V1.4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未来基于</a:t>
            </a:r>
            <a:r>
              <a:rPr lang="en-US" altLang="zh-CN" sz="2000" dirty="0" smtClean="0"/>
              <a:t>ZK</a:t>
            </a:r>
            <a:r>
              <a:rPr lang="zh-CN" altLang="en-US" sz="2000" dirty="0" smtClean="0"/>
              <a:t>的集群管理方案（</a:t>
            </a:r>
            <a:r>
              <a:rPr lang="en-US" altLang="zh-CN" sz="2000" dirty="0" smtClean="0"/>
              <a:t>V2.0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MyCat</a:t>
            </a:r>
            <a:r>
              <a:rPr lang="en-US" altLang="zh-CN" sz="2000" dirty="0" smtClean="0"/>
              <a:t> Cluster</a:t>
            </a:r>
            <a:endParaRPr lang="en-US" altLang="zh-CN" sz="1600" dirty="0"/>
          </a:p>
          <a:p>
            <a:pPr lvl="1"/>
            <a:endParaRPr lang="en-US" altLang="zh-CN" sz="2000" dirty="0" smtClean="0"/>
          </a:p>
        </p:txBody>
      </p:sp>
      <p:pic>
        <p:nvPicPr>
          <p:cNvPr id="5" name="图片 4" descr="cluster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48" y="2737143"/>
            <a:ext cx="5036820" cy="30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试用</a:t>
            </a:r>
            <a:r>
              <a:rPr lang="zh-CN" altLang="en-US" sz="4000" dirty="0" smtClean="0"/>
              <a:t>报告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部署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包含所有的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，部署包 </a:t>
            </a:r>
            <a:r>
              <a:rPr lang="en-US" altLang="zh-CN" sz="2000" dirty="0" smtClean="0"/>
              <a:t>&lt; 10m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DDB 80m+</a:t>
            </a:r>
          </a:p>
          <a:p>
            <a:pPr lvl="1"/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没有系统库，没有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，通过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配置元数据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部署需要</a:t>
            </a:r>
            <a:r>
              <a:rPr lang="en-US" altLang="zh-CN" sz="2000" dirty="0"/>
              <a:t>JDK 1.7</a:t>
            </a:r>
            <a:r>
              <a:rPr lang="zh-CN" altLang="en-US" sz="2000" dirty="0"/>
              <a:t>，除此之外没有其他外部依赖</a:t>
            </a:r>
            <a:endParaRPr lang="en-US" altLang="zh-CN" sz="2000" dirty="0"/>
          </a:p>
          <a:p>
            <a:pPr lvl="1"/>
            <a:r>
              <a:rPr lang="zh-CN" altLang="en-US" sz="2000" dirty="0"/>
              <a:t>拷</a:t>
            </a:r>
            <a:r>
              <a:rPr lang="zh-CN" altLang="en-US" sz="2000" dirty="0" smtClean="0"/>
              <a:t>贝部署包，修改元数据的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，即可启动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800" dirty="0"/>
              <a:t>核</a:t>
            </a:r>
            <a:r>
              <a:rPr lang="zh-CN" altLang="en-US" sz="2800" dirty="0" smtClean="0"/>
              <a:t>心配置文件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server.xml</a:t>
            </a:r>
            <a:r>
              <a:rPr lang="zh-CN" altLang="en-US" sz="2000" dirty="0" smtClean="0"/>
              <a:t>：配置</a:t>
            </a:r>
            <a:r>
              <a:rPr lang="en-US" altLang="zh-CN" sz="2000" dirty="0" smtClean="0"/>
              <a:t>Database</a:t>
            </a:r>
            <a:r>
              <a:rPr lang="zh-CN" altLang="en-US" sz="2000" dirty="0" smtClean="0"/>
              <a:t>，用户信息，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过滤等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schema.xml</a:t>
            </a:r>
            <a:r>
              <a:rPr lang="zh-CN" altLang="en-US" sz="2000" dirty="0" smtClean="0"/>
              <a:t>：配置</a:t>
            </a:r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表信息，包括分区字段，后端库信息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rule.rml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配</a:t>
            </a:r>
            <a:r>
              <a:rPr lang="zh-CN" altLang="en-US" sz="2000" dirty="0" smtClean="0"/>
              <a:t>置分片算法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8189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试用</a:t>
            </a:r>
            <a:r>
              <a:rPr lang="zh-CN" altLang="en-US" sz="4000" dirty="0" smtClean="0"/>
              <a:t>报告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SQL</a:t>
            </a:r>
            <a:r>
              <a:rPr lang="zh-CN" altLang="en-US" sz="2800" dirty="0" smtClean="0"/>
              <a:t>兼容度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号</a:t>
            </a:r>
            <a:r>
              <a:rPr lang="zh-CN" altLang="en-US" sz="2000" dirty="0" smtClean="0"/>
              <a:t>称支持</a:t>
            </a:r>
            <a:r>
              <a:rPr lang="en-US" altLang="zh-CN" sz="2000" dirty="0" smtClean="0"/>
              <a:t>SQL99</a:t>
            </a:r>
            <a:r>
              <a:rPr lang="zh-CN" altLang="en-US" sz="2000" dirty="0" smtClean="0"/>
              <a:t>规范，初步测试</a:t>
            </a:r>
            <a:r>
              <a:rPr lang="en-US" altLang="zh-CN" sz="2000" dirty="0" smtClean="0"/>
              <a:t>DDB &lt; </a:t>
            </a:r>
            <a:r>
              <a:rPr lang="en-US" altLang="zh-CN" sz="2000" dirty="0" err="1" smtClean="0"/>
              <a:t>Mycat</a:t>
            </a:r>
            <a:r>
              <a:rPr lang="en-US" altLang="zh-CN" sz="2000" smtClean="0"/>
              <a:t> &lt; DRDS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Explain</a:t>
            </a:r>
            <a:r>
              <a:rPr lang="zh-CN" altLang="en-US" sz="2000" dirty="0" smtClean="0"/>
              <a:t>看到的信息不准确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也支持类似</a:t>
            </a:r>
            <a:r>
              <a:rPr lang="en-US" altLang="zh-CN" sz="2000" dirty="0" smtClean="0"/>
              <a:t>DDB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irect hint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800" dirty="0" smtClean="0"/>
              <a:t>MySQL</a:t>
            </a:r>
            <a:r>
              <a:rPr lang="zh-CN" altLang="en-US" sz="2800" dirty="0" smtClean="0"/>
              <a:t>协议兼容度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show </a:t>
            </a:r>
            <a:r>
              <a:rPr lang="en-US" altLang="zh-CN" sz="2000" dirty="0" err="1" smtClean="0"/>
              <a:t>processlist</a:t>
            </a:r>
            <a:r>
              <a:rPr lang="zh-CN" altLang="en-US" sz="2000" dirty="0" smtClean="0"/>
              <a:t>显示后端所有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的连接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不支</a:t>
            </a:r>
            <a:r>
              <a:rPr lang="zh-CN" altLang="en-US" sz="2000" dirty="0" smtClean="0"/>
              <a:t>持</a:t>
            </a:r>
            <a:r>
              <a:rPr lang="en-US" altLang="zh-CN" sz="2000" dirty="0" smtClean="0"/>
              <a:t>kill, kill query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</a:t>
            </a:r>
            <a:r>
              <a:rPr lang="zh-CN" altLang="en-US" sz="2000" dirty="0" smtClean="0"/>
              <a:t>持</a:t>
            </a:r>
            <a:r>
              <a:rPr lang="en-US" altLang="zh-CN" sz="2000" dirty="0" err="1" smtClean="0"/>
              <a:t>navicat</a:t>
            </a:r>
            <a:r>
              <a:rPr lang="zh-CN" altLang="en-US" sz="2000" dirty="0" smtClean="0"/>
              <a:t>等窗口工具，实现方法和</a:t>
            </a:r>
            <a:r>
              <a:rPr lang="en-US" altLang="zh-CN" sz="2000" dirty="0" smtClean="0"/>
              <a:t>DDB</a:t>
            </a:r>
            <a:r>
              <a:rPr lang="zh-CN" altLang="en-US" sz="2000" dirty="0" smtClean="0"/>
              <a:t>相同</a:t>
            </a:r>
            <a:endParaRPr lang="en-US" altLang="zh-CN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75" y="3068960"/>
            <a:ext cx="36480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8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试用</a:t>
            </a:r>
            <a:r>
              <a:rPr lang="zh-CN" altLang="en-US" sz="4000" dirty="0" smtClean="0"/>
              <a:t>报告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使</a:t>
            </a:r>
            <a:r>
              <a:rPr lang="zh-CN" altLang="en-US" sz="2800" dirty="0" smtClean="0"/>
              <a:t>用感受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部</a:t>
            </a:r>
            <a:r>
              <a:rPr lang="zh-CN" altLang="en-US" sz="2000" dirty="0" smtClean="0"/>
              <a:t>署简单，试用起来很方便</a:t>
            </a:r>
            <a:endParaRPr lang="en-US" altLang="zh-CN" sz="2000" dirty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建一张表很麻烦，要先配置</a:t>
            </a:r>
            <a:r>
              <a:rPr lang="en-US" altLang="zh-CN" sz="2000" dirty="0" smtClean="0"/>
              <a:t>schema.xml</a:t>
            </a:r>
            <a:r>
              <a:rPr lang="zh-CN" altLang="en-US" sz="2000" dirty="0" smtClean="0"/>
              <a:t>，再用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创建后端数据库的表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修改完元数据后，通过管理端口</a:t>
            </a:r>
            <a:r>
              <a:rPr lang="en-US" altLang="zh-CN" sz="2000" dirty="0" smtClean="0"/>
              <a:t>reload</a:t>
            </a:r>
          </a:p>
          <a:p>
            <a:pPr lvl="1"/>
            <a:r>
              <a:rPr lang="zh-CN" altLang="en-US" sz="2000" dirty="0"/>
              <a:t>统</a:t>
            </a:r>
            <a:r>
              <a:rPr lang="zh-CN" altLang="en-US" sz="2000" dirty="0" smtClean="0"/>
              <a:t>计监控只能通过管理端口进行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每</a:t>
            </a:r>
            <a:r>
              <a:rPr lang="zh-CN" altLang="en-US" sz="2000" dirty="0" smtClean="0"/>
              <a:t>个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ycat</a:t>
            </a:r>
            <a:r>
              <a:rPr lang="zh-CN" altLang="en-US" sz="2000" dirty="0" smtClean="0"/>
              <a:t>的库信息，表信息，分片策略都要配置，工作量比较大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show create table</a:t>
            </a:r>
            <a:r>
              <a:rPr lang="zh-CN" altLang="en-US" sz="2000" dirty="0" smtClean="0"/>
              <a:t>看不到分区策略和分区信息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……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51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Mycat</a:t>
            </a:r>
            <a:r>
              <a:rPr lang="en-US" altLang="zh-CN" sz="4000" dirty="0" smtClean="0"/>
              <a:t> PK DDB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zh-CN" altLang="en-US" sz="2800" dirty="0" smtClean="0"/>
              <a:t>户管理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/>
              <a:t>Mycat</a:t>
            </a:r>
            <a:r>
              <a:rPr lang="zh-CN" altLang="en-US" sz="2000" dirty="0" smtClean="0"/>
              <a:t>：通过</a:t>
            </a:r>
            <a:r>
              <a:rPr lang="en-US" altLang="zh-CN" sz="2000" dirty="0" smtClean="0"/>
              <a:t>server.xml</a:t>
            </a:r>
            <a:r>
              <a:rPr lang="zh-CN" altLang="en-US" sz="2000" dirty="0" smtClean="0"/>
              <a:t>配置，只能配置用户名密码是否只读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DDB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DBAdmin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webadmin</a:t>
            </a:r>
            <a:r>
              <a:rPr lang="zh-CN" altLang="en-US" sz="2000" dirty="0" smtClean="0"/>
              <a:t>，功能特性无限接近</a:t>
            </a:r>
            <a:r>
              <a:rPr lang="en-US" altLang="zh-CN" sz="2000" dirty="0" smtClean="0"/>
              <a:t>MySQL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表管理，表组管理，数据节点管理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Mycat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schema.xml</a:t>
            </a:r>
            <a:r>
              <a:rPr lang="zh-CN" altLang="en-US" sz="2000" dirty="0" smtClean="0"/>
              <a:t>配置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DDB</a:t>
            </a:r>
            <a:r>
              <a:rPr lang="zh-CN" altLang="en-US" sz="2000" dirty="0"/>
              <a:t>：</a:t>
            </a:r>
            <a:r>
              <a:rPr lang="en-US" altLang="zh-CN" sz="2000" dirty="0" err="1" smtClean="0"/>
              <a:t>DBAdmin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isql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webadmin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表管理，表组管理，数据库节点管理没有耦合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有清晰的界面工具，或</a:t>
            </a:r>
            <a:r>
              <a:rPr lang="zh-CN" altLang="en-US" sz="1600" dirty="0"/>
              <a:t>命令</a:t>
            </a:r>
            <a:r>
              <a:rPr lang="zh-CN" altLang="en-US" sz="1600" dirty="0" smtClean="0"/>
              <a:t>行工具支撑</a:t>
            </a:r>
            <a:endParaRPr lang="en-US" altLang="zh-CN" sz="1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81737"/>
            <a:ext cx="4238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15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总结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Mycat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项</a:t>
            </a:r>
            <a:r>
              <a:rPr lang="zh-CN" altLang="en-US" sz="2000" dirty="0" smtClean="0"/>
              <a:t>目本身比较简洁，部署简单，容易上手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运</a:t>
            </a:r>
            <a:r>
              <a:rPr lang="zh-CN" altLang="en-US" sz="2000" dirty="0" smtClean="0"/>
              <a:t>维复杂度比较高，容易出错，尤其在负载均衡的节点比较多时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分</a:t>
            </a:r>
            <a:r>
              <a:rPr lang="zh-CN" altLang="en-US" sz="2000" dirty="0" smtClean="0"/>
              <a:t>片函数丰富，能够迎合比较多的需求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几乎没有集群管理方案，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看以后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2.0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怎么样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DDB</a:t>
            </a:r>
          </a:p>
          <a:p>
            <a:pPr lvl="1"/>
            <a:r>
              <a:rPr lang="zh-CN" altLang="en-US" sz="2000" dirty="0"/>
              <a:t>更</a:t>
            </a:r>
            <a:r>
              <a:rPr lang="zh-CN" altLang="en-US" sz="2000" dirty="0" smtClean="0"/>
              <a:t>加精致，更加复杂，更加像</a:t>
            </a:r>
            <a:r>
              <a:rPr lang="en-US" altLang="zh-CN" sz="2000" dirty="0" smtClean="0"/>
              <a:t>MySQL</a:t>
            </a:r>
          </a:p>
          <a:p>
            <a:pPr lvl="1"/>
            <a:r>
              <a:rPr lang="zh-CN" altLang="en-US" sz="2000" dirty="0" smtClean="0"/>
              <a:t>完善的集群管理方案：用户管理，表组管理，表管理，数据库节点管理等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组件比较多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入门门槛比较高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分区函数不够丰</a:t>
            </a:r>
            <a:r>
              <a:rPr lang="zh-CN" altLang="en-US" sz="2000" dirty="0" smtClean="0"/>
              <a:t>富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1329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功</a:t>
            </a:r>
            <a:r>
              <a:rPr lang="zh-CN" altLang="en-US" sz="2800" dirty="0" smtClean="0"/>
              <a:t>能特性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高</a:t>
            </a:r>
            <a:r>
              <a:rPr lang="zh-CN" altLang="en-US" sz="2800" dirty="0" smtClean="0"/>
              <a:t>级特性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非功能特性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试</a:t>
            </a:r>
            <a:r>
              <a:rPr lang="zh-CN" altLang="en-US" sz="2800" dirty="0" smtClean="0"/>
              <a:t>用报告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MyCat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pk</a:t>
            </a:r>
            <a:r>
              <a:rPr lang="en-US" altLang="zh-CN" sz="2800" dirty="0" smtClean="0"/>
              <a:t> DDB</a:t>
            </a:r>
          </a:p>
        </p:txBody>
      </p:sp>
    </p:spTree>
    <p:extLst>
      <p:ext uri="{BB962C8B-B14F-4D97-AF65-F5344CB8AC3E}">
        <p14:creationId xmlns:p14="http://schemas.microsoft.com/office/powerpoint/2010/main" val="20298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功</a:t>
            </a:r>
            <a:r>
              <a:rPr lang="zh-CN" altLang="en-US" sz="4000" dirty="0" smtClean="0"/>
              <a:t>能特性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分片规则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 smtClean="0">
                <a:latin typeface="宋体" pitchFamily="2" charset="-122"/>
              </a:rPr>
              <a:t>一</a:t>
            </a:r>
            <a:r>
              <a:rPr lang="zh-CN" altLang="en-US" sz="2400" dirty="0">
                <a:latin typeface="宋体" pitchFamily="2" charset="-122"/>
              </a:rPr>
              <a:t>致性</a:t>
            </a:r>
            <a:r>
              <a:rPr lang="en-US" altLang="zh-CN" sz="2400" dirty="0" smtClean="0">
                <a:latin typeface="宋体" pitchFamily="2" charset="-122"/>
              </a:rPr>
              <a:t>Hash</a:t>
            </a:r>
            <a:r>
              <a:rPr lang="zh-CN" altLang="en-US" sz="2400" dirty="0" smtClean="0">
                <a:latin typeface="宋体" pitchFamily="2" charset="-122"/>
              </a:rPr>
              <a:t>，时间范围</a:t>
            </a:r>
            <a:endParaRPr lang="en-US" altLang="zh-CN" sz="2400" dirty="0" smtClean="0">
              <a:latin typeface="宋体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宋体" pitchFamily="2" charset="-122"/>
              </a:rPr>
              <a:t>根</a:t>
            </a:r>
            <a:r>
              <a:rPr lang="zh-CN" altLang="en-US" sz="2400" dirty="0">
                <a:latin typeface="宋体" pitchFamily="2" charset="-122"/>
              </a:rPr>
              <a:t>据字段值的固定分布</a:t>
            </a:r>
          </a:p>
          <a:p>
            <a:pPr lvl="1"/>
            <a:r>
              <a:rPr lang="zh-CN" altLang="en-US" sz="2400" dirty="0"/>
              <a:t>通</a:t>
            </a:r>
            <a:r>
              <a:rPr lang="zh-CN" altLang="en-US" sz="2400" dirty="0" smtClean="0"/>
              <a:t>过接口或文件扩展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rule.xml</a:t>
            </a:r>
            <a:r>
              <a:rPr lang="zh-CN" altLang="en-US" sz="2400" dirty="0" smtClean="0"/>
              <a:t>进行配置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支</a:t>
            </a:r>
            <a:r>
              <a:rPr lang="zh-CN" altLang="en-US" sz="2400" dirty="0" smtClean="0"/>
              <a:t>持</a:t>
            </a:r>
            <a:r>
              <a:rPr lang="en-US" altLang="zh-CN" sz="2400" dirty="0" smtClean="0"/>
              <a:t>reload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使用有风险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94" y="1256903"/>
            <a:ext cx="26574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4743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3" y="5718076"/>
            <a:ext cx="82677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功</a:t>
            </a:r>
            <a:r>
              <a:rPr lang="zh-CN" altLang="en-US" sz="4000" dirty="0" smtClean="0"/>
              <a:t>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pPr lvl="1"/>
            <a:r>
              <a:rPr lang="zh-CN" altLang="en-US" sz="2400" dirty="0"/>
              <a:t>其</a:t>
            </a:r>
            <a:r>
              <a:rPr lang="zh-CN" altLang="en-US" sz="2400" dirty="0" smtClean="0"/>
              <a:t>实就是共享一个均衡策略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解决跨库</a:t>
            </a:r>
            <a:r>
              <a:rPr lang="en-US" altLang="zh-CN" sz="2400" dirty="0"/>
              <a:t>join</a:t>
            </a:r>
            <a:r>
              <a:rPr lang="zh-CN" altLang="en-US" sz="2400" dirty="0"/>
              <a:t>的问题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2" y="2780531"/>
            <a:ext cx="5000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50" y="3501008"/>
            <a:ext cx="4495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功</a:t>
            </a:r>
            <a:r>
              <a:rPr lang="zh-CN" altLang="en-US" sz="4000" dirty="0" smtClean="0"/>
              <a:t>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局表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个节点都有一个冗余表，类似小表复制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 由</a:t>
            </a:r>
            <a:r>
              <a:rPr lang="en-US" altLang="zh-CN" sz="2400" dirty="0" err="1" smtClean="0"/>
              <a:t>Mycat</a:t>
            </a:r>
            <a:r>
              <a:rPr lang="zh-CN" altLang="en-US" sz="2400" dirty="0" smtClean="0"/>
              <a:t>保证在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有节点上的</a:t>
            </a:r>
            <a:r>
              <a:rPr lang="en-US" altLang="zh-CN" sz="2400" dirty="0" smtClean="0"/>
              <a:t>CRUD</a:t>
            </a:r>
          </a:p>
          <a:p>
            <a:pPr lvl="2">
              <a:spcBef>
                <a:spcPts val="600"/>
              </a:spcBef>
            </a:pPr>
            <a:r>
              <a:rPr lang="zh-CN" altLang="zh-CN" sz="1800" dirty="0"/>
              <a:t>全局表的插入、更</a:t>
            </a:r>
            <a:r>
              <a:rPr lang="zh-CN" altLang="zh-CN" sz="1800" dirty="0" smtClean="0"/>
              <a:t>新实</a:t>
            </a:r>
            <a:r>
              <a:rPr lang="zh-CN" altLang="zh-CN" sz="1800" dirty="0"/>
              <a:t>时在所有节点上执行，保</a:t>
            </a:r>
            <a:r>
              <a:rPr lang="zh-CN" altLang="zh-CN" sz="1800" dirty="0" smtClean="0"/>
              <a:t>持</a:t>
            </a:r>
            <a:r>
              <a:rPr lang="zh-CN" altLang="en-US" sz="1800" dirty="0"/>
              <a:t>分片</a:t>
            </a:r>
            <a:r>
              <a:rPr lang="zh-CN" altLang="zh-CN" sz="1800" dirty="0" smtClean="0"/>
              <a:t>数</a:t>
            </a:r>
            <a:r>
              <a:rPr lang="zh-CN" altLang="zh-CN" sz="1800" dirty="0"/>
              <a:t>据一致性</a:t>
            </a:r>
          </a:p>
          <a:p>
            <a:pPr lvl="2">
              <a:spcBef>
                <a:spcPts val="600"/>
              </a:spcBef>
            </a:pPr>
            <a:r>
              <a:rPr lang="zh-CN" altLang="zh-CN" sz="1800" dirty="0"/>
              <a:t>全局表的查询操作，只从一个节点获取</a:t>
            </a:r>
          </a:p>
          <a:p>
            <a:pPr lvl="2">
              <a:spcBef>
                <a:spcPts val="600"/>
              </a:spcBef>
            </a:pPr>
            <a:r>
              <a:rPr lang="zh-CN" altLang="zh-CN" sz="1800" dirty="0"/>
              <a:t>全局表可以跟任何一个表进行</a:t>
            </a:r>
            <a:r>
              <a:rPr lang="en-US" altLang="zh-CN" sz="1800" dirty="0"/>
              <a:t>JOIN</a:t>
            </a:r>
            <a:r>
              <a:rPr lang="zh-CN" altLang="zh-CN" sz="1800" dirty="0"/>
              <a:t>操</a:t>
            </a:r>
            <a:r>
              <a:rPr lang="zh-CN" altLang="zh-CN" sz="1800" dirty="0" smtClean="0"/>
              <a:t>作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没</a:t>
            </a:r>
            <a:r>
              <a:rPr lang="zh-CN" altLang="en-US" sz="2400" dirty="0" smtClean="0"/>
              <a:t>有真正的</a:t>
            </a:r>
            <a:r>
              <a:rPr lang="en-US" altLang="zh-CN" sz="2400" dirty="0" smtClean="0"/>
              <a:t>XA</a:t>
            </a:r>
            <a:r>
              <a:rPr lang="zh-CN" altLang="en-US" sz="2400" dirty="0" smtClean="0"/>
              <a:t>事务，</a:t>
            </a:r>
            <a:r>
              <a:rPr lang="zh-CN" altLang="en-US" sz="2400" dirty="0" smtClean="0">
                <a:solidFill>
                  <a:srgbClr val="FF0000"/>
                </a:solidFill>
              </a:rPr>
              <a:t>有一致性风险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用</a:t>
            </a:r>
            <a:r>
              <a:rPr lang="zh-CN" altLang="en-US" sz="2400" dirty="0" smtClean="0">
                <a:solidFill>
                  <a:srgbClr val="FF0000"/>
                </a:solidFill>
              </a:rPr>
              <a:t>于字典表，减少跨库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</a:p>
          <a:p>
            <a:pPr lvl="1"/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13856"/>
            <a:ext cx="7741237" cy="4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01008"/>
            <a:ext cx="290178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功</a:t>
            </a:r>
            <a:r>
              <a:rPr lang="zh-CN" altLang="en-US" sz="4000" dirty="0" smtClean="0"/>
              <a:t>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52411"/>
            <a:ext cx="5486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4149080"/>
            <a:ext cx="2765620" cy="170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/>
              <a:t>读写分离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zh-CN" sz="1600" b="1" dirty="0"/>
              <a:t>事务</a:t>
            </a:r>
            <a:r>
              <a:rPr lang="zh-CN" altLang="zh-CN" sz="1600" dirty="0"/>
              <a:t>内的</a:t>
            </a:r>
            <a:r>
              <a:rPr lang="en-US" altLang="zh-CN" sz="1600" dirty="0"/>
              <a:t>SQL</a:t>
            </a:r>
            <a:r>
              <a:rPr lang="zh-CN" altLang="zh-CN" sz="1600" dirty="0"/>
              <a:t>，全部走</a:t>
            </a:r>
            <a:r>
              <a:rPr lang="zh-CN" altLang="zh-CN" sz="1600" b="1" dirty="0"/>
              <a:t>写节点</a:t>
            </a:r>
            <a:r>
              <a:rPr lang="zh-CN" altLang="zh-CN" sz="1600" dirty="0"/>
              <a:t>，除非某个</a:t>
            </a:r>
            <a:r>
              <a:rPr lang="en-US" altLang="zh-CN" sz="1600" dirty="0"/>
              <a:t>select</a:t>
            </a:r>
            <a:r>
              <a:rPr lang="zh-CN" altLang="zh-CN" sz="1600" dirty="0"/>
              <a:t>语句以注释</a:t>
            </a:r>
            <a:r>
              <a:rPr lang="en-US" altLang="zh-CN" sz="1600" dirty="0"/>
              <a:t>/*balance*/</a:t>
            </a:r>
            <a:r>
              <a:rPr lang="zh-CN" altLang="zh-CN" sz="1600" dirty="0"/>
              <a:t>开头</a:t>
            </a:r>
          </a:p>
          <a:p>
            <a:pPr lvl="1">
              <a:spcBef>
                <a:spcPts val="600"/>
              </a:spcBef>
            </a:pPr>
            <a:r>
              <a:rPr lang="zh-CN" altLang="zh-CN" sz="1600" b="1" dirty="0"/>
              <a:t>自动提交</a:t>
            </a:r>
            <a:r>
              <a:rPr lang="zh-CN" altLang="zh-CN" sz="1600" dirty="0"/>
              <a:t>的</a:t>
            </a:r>
            <a:r>
              <a:rPr lang="en-US" altLang="zh-CN" sz="1600" dirty="0"/>
              <a:t>select</a:t>
            </a:r>
            <a:r>
              <a:rPr lang="zh-CN" altLang="zh-CN" sz="1600" dirty="0"/>
              <a:t>语句会走</a:t>
            </a:r>
            <a:r>
              <a:rPr lang="zh-CN" altLang="zh-CN" sz="1600" b="1" dirty="0"/>
              <a:t>读节点</a:t>
            </a:r>
            <a:r>
              <a:rPr lang="zh-CN" altLang="zh-CN" sz="1600" dirty="0"/>
              <a:t>，并在所有可用读节点中间随机负载均衡</a:t>
            </a:r>
          </a:p>
          <a:p>
            <a:pPr lvl="1">
              <a:spcBef>
                <a:spcPts val="600"/>
              </a:spcBef>
            </a:pPr>
            <a:r>
              <a:rPr lang="zh-CN" altLang="zh-CN" sz="1600" dirty="0"/>
              <a:t>当某个主节点宕机，则其全部</a:t>
            </a:r>
            <a:r>
              <a:rPr lang="zh-CN" altLang="zh-CN" sz="1600" b="1" dirty="0"/>
              <a:t>读节点</a:t>
            </a:r>
            <a:r>
              <a:rPr lang="zh-CN" altLang="zh-CN" sz="1600" dirty="0"/>
              <a:t>都不再被使用，因为此时，同步失败，数据已经不是最新的，</a:t>
            </a:r>
            <a:r>
              <a:rPr lang="en-US" altLang="zh-CN" sz="1600" dirty="0"/>
              <a:t>MYCAT</a:t>
            </a:r>
            <a:r>
              <a:rPr lang="zh-CN" altLang="zh-CN" sz="1600" dirty="0"/>
              <a:t>会采用另外一个</a:t>
            </a:r>
            <a:r>
              <a:rPr lang="zh-CN" altLang="zh-CN" sz="1600" b="1" dirty="0"/>
              <a:t>主节点</a:t>
            </a:r>
            <a:r>
              <a:rPr lang="zh-CN" altLang="zh-CN" sz="1600" dirty="0"/>
              <a:t>所对应的全部</a:t>
            </a:r>
            <a:r>
              <a:rPr lang="zh-CN" altLang="zh-CN" sz="1600" b="1" dirty="0"/>
              <a:t>读节点</a:t>
            </a:r>
            <a:r>
              <a:rPr lang="zh-CN" altLang="zh-CN" sz="1600" dirty="0"/>
              <a:t>来实现</a:t>
            </a:r>
            <a:r>
              <a:rPr lang="en-US" altLang="zh-CN" sz="1600" dirty="0"/>
              <a:t>select</a:t>
            </a:r>
            <a:r>
              <a:rPr lang="zh-CN" altLang="zh-CN" sz="1600" dirty="0"/>
              <a:t>负载均衡。</a:t>
            </a:r>
          </a:p>
          <a:p>
            <a:pPr lvl="1">
              <a:spcBef>
                <a:spcPts val="600"/>
              </a:spcBef>
            </a:pPr>
            <a:r>
              <a:rPr lang="zh-CN" altLang="zh-CN" sz="1600" dirty="0"/>
              <a:t>当所有主节点都失败，则为了系统高可用性，自动提交的所有</a:t>
            </a:r>
            <a:r>
              <a:rPr lang="en-US" altLang="zh-CN" sz="1600" dirty="0"/>
              <a:t>select</a:t>
            </a:r>
            <a:r>
              <a:rPr lang="zh-CN" altLang="zh-CN" sz="1600" dirty="0"/>
              <a:t>语句仍将提交到全部存活的读节点上执行，此时系统的很多页面还是能出来数据，只是用户修改或提交会失败。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功</a:t>
            </a:r>
            <a:r>
              <a:rPr lang="zh-CN" altLang="en-US" sz="4000" dirty="0" smtClean="0"/>
              <a:t>能特性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全局自增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Sequence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zh-CN" altLang="zh-CN" sz="1400" dirty="0" smtClean="0"/>
              <a:t>标</a:t>
            </a:r>
            <a:r>
              <a:rPr lang="zh-CN" altLang="zh-CN" sz="1400" dirty="0"/>
              <a:t>识为：</a:t>
            </a:r>
            <a:r>
              <a:rPr lang="en-US" altLang="zh-CN" sz="1400" dirty="0"/>
              <a:t>MYCATSEQ_XXX ,</a:t>
            </a:r>
            <a:r>
              <a:rPr lang="zh-CN" altLang="zh-CN" sz="1400" dirty="0"/>
              <a:t>其中</a:t>
            </a:r>
            <a:r>
              <a:rPr lang="en-US" altLang="zh-CN" sz="1400" dirty="0"/>
              <a:t>XXX</a:t>
            </a:r>
            <a:r>
              <a:rPr lang="zh-CN" altLang="zh-CN" sz="1400" dirty="0"/>
              <a:t>为具体定义的</a:t>
            </a:r>
            <a:r>
              <a:rPr lang="en-US" altLang="zh-CN" sz="1400" dirty="0"/>
              <a:t>sequence</a:t>
            </a:r>
            <a:r>
              <a:rPr lang="zh-CN" altLang="zh-CN" sz="1400" dirty="0"/>
              <a:t>的名</a:t>
            </a:r>
            <a:r>
              <a:rPr lang="zh-CN" altLang="zh-CN" sz="1400" dirty="0" smtClean="0"/>
              <a:t>称</a:t>
            </a:r>
            <a:endParaRPr lang="en-US" altLang="zh-CN" sz="1400" dirty="0" smtClean="0"/>
          </a:p>
          <a:p>
            <a:pPr lvl="1">
              <a:spcBef>
                <a:spcPts val="600"/>
              </a:spcBef>
            </a:pPr>
            <a:r>
              <a:rPr lang="en-US" altLang="zh-CN" sz="1400" dirty="0" smtClean="0"/>
              <a:t>Sequence</a:t>
            </a:r>
            <a:r>
              <a:rPr lang="zh-CN" altLang="en-US" sz="1400" dirty="0" smtClean="0"/>
              <a:t>可以配置，可以扩展，默认配置：</a:t>
            </a:r>
            <a:r>
              <a:rPr lang="en-US" altLang="zh-CN" sz="1400" dirty="0" err="1"/>
              <a:t>sequence_conf.properties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lvl="1">
              <a:spcBef>
                <a:spcPts val="600"/>
              </a:spcBef>
            </a:pPr>
            <a:r>
              <a:rPr lang="zh-CN" altLang="zh-CN" sz="1400" dirty="0"/>
              <a:t>使用默认的全局</a:t>
            </a:r>
            <a:r>
              <a:rPr lang="en-US" altLang="zh-CN" sz="1400" dirty="0"/>
              <a:t>sequence : </a:t>
            </a:r>
            <a:r>
              <a:rPr lang="en-US" altLang="zh-CN" sz="1400" dirty="0" smtClean="0"/>
              <a:t>insert </a:t>
            </a:r>
            <a:r>
              <a:rPr lang="en-US" altLang="zh-CN" sz="1400" dirty="0"/>
              <a:t>into tb1(</a:t>
            </a:r>
            <a:r>
              <a:rPr lang="en-US" altLang="zh-CN" sz="1400" dirty="0" err="1"/>
              <a:t>id,name</a:t>
            </a:r>
            <a:r>
              <a:rPr lang="en-US" altLang="zh-CN" sz="1400" dirty="0"/>
              <a:t>) values(next value </a:t>
            </a:r>
            <a:r>
              <a:rPr lang="en-US" altLang="zh-CN" sz="1400" dirty="0" smtClean="0"/>
              <a:t>for MYCATSEQ_GLOBAL, 	'micmiu.com</a:t>
            </a:r>
            <a:r>
              <a:rPr lang="en-US" altLang="zh-CN" sz="1400" dirty="0"/>
              <a:t>');</a:t>
            </a:r>
            <a:endParaRPr lang="zh-CN" altLang="zh-CN" sz="1400" dirty="0"/>
          </a:p>
          <a:p>
            <a:pPr lvl="1">
              <a:spcBef>
                <a:spcPts val="600"/>
              </a:spcBef>
            </a:pPr>
            <a:r>
              <a:rPr lang="zh-CN" altLang="zh-CN" sz="1400" dirty="0"/>
              <a:t>使用自定义</a:t>
            </a:r>
            <a:r>
              <a:rPr lang="zh-CN" altLang="zh-CN" sz="1400" dirty="0" smtClean="0"/>
              <a:t>的</a:t>
            </a:r>
            <a:r>
              <a:rPr lang="en-US" altLang="zh-CN" sz="1400" dirty="0" smtClean="0"/>
              <a:t>sequence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 insert </a:t>
            </a:r>
            <a:r>
              <a:rPr lang="en-US" altLang="zh-CN" sz="1400" dirty="0"/>
              <a:t>into tb2(</a:t>
            </a:r>
            <a:r>
              <a:rPr lang="en-US" altLang="zh-CN" sz="1400" dirty="0" err="1"/>
              <a:t>id,name</a:t>
            </a:r>
            <a:r>
              <a:rPr lang="en-US" altLang="zh-CN" sz="1400" dirty="0"/>
              <a:t>) values(next value </a:t>
            </a:r>
            <a:r>
              <a:rPr lang="en-US" altLang="zh-CN" sz="1400" dirty="0" smtClean="0"/>
              <a:t>for MYCATSEQ_MY1, 	'micmiu.com</a:t>
            </a:r>
            <a:r>
              <a:rPr lang="en-US" altLang="zh-CN" sz="1400" dirty="0"/>
              <a:t>');</a:t>
            </a:r>
            <a:endParaRPr lang="zh-CN" altLang="zh-CN" sz="1400" dirty="0"/>
          </a:p>
          <a:p>
            <a:pPr lvl="1">
              <a:spcBef>
                <a:spcPts val="600"/>
              </a:spcBef>
            </a:pPr>
            <a:r>
              <a:rPr lang="zh-CN" altLang="zh-CN" sz="1400" dirty="0" smtClean="0"/>
              <a:t>获</a:t>
            </a:r>
            <a:r>
              <a:rPr lang="zh-CN" altLang="zh-CN" sz="1400" dirty="0"/>
              <a:t>取最新的</a:t>
            </a:r>
            <a:r>
              <a:rPr lang="zh-CN" altLang="zh-CN" sz="1400" dirty="0" smtClean="0"/>
              <a:t>值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elect </a:t>
            </a:r>
            <a:r>
              <a:rPr lang="en-US" altLang="zh-CN" sz="1400" dirty="0"/>
              <a:t>next value for  </a:t>
            </a:r>
            <a:r>
              <a:rPr lang="en-US" altLang="zh-CN" sz="1400" dirty="0" err="1" smtClean="0"/>
              <a:t>MYCATSEQ_xxx</a:t>
            </a:r>
            <a:endParaRPr lang="en-US" altLang="zh-CN" sz="1400" dirty="0" smtClean="0"/>
          </a:p>
          <a:p>
            <a:pPr lvl="1">
              <a:spcBef>
                <a:spcPts val="600"/>
              </a:spcBef>
            </a:pPr>
            <a:r>
              <a:rPr lang="zh-CN" altLang="en-US" sz="1400" dirty="0" smtClean="0"/>
              <a:t>可以将</a:t>
            </a:r>
            <a:r>
              <a:rPr lang="en-US" altLang="zh-CN" sz="1400" dirty="0" smtClean="0"/>
              <a:t>sequence</a:t>
            </a:r>
            <a:r>
              <a:rPr lang="zh-CN" altLang="en-US" sz="1400" dirty="0" smtClean="0"/>
              <a:t>保存在</a:t>
            </a:r>
            <a:r>
              <a:rPr lang="en-US" altLang="zh-CN" sz="1400" dirty="0" smtClean="0"/>
              <a:t>DB</a:t>
            </a:r>
            <a:r>
              <a:rPr lang="zh-CN" altLang="en-US" sz="1400" dirty="0" smtClean="0"/>
              <a:t>中</a:t>
            </a:r>
            <a:endParaRPr lang="zh-CN" altLang="zh-CN" sz="1400" dirty="0"/>
          </a:p>
          <a:p>
            <a:endParaRPr lang="en-US" altLang="zh-CN" sz="1800" dirty="0"/>
          </a:p>
          <a:p>
            <a:r>
              <a:rPr lang="zh-CN" altLang="en-US" sz="2800" dirty="0"/>
              <a:t>全</a:t>
            </a:r>
            <a:r>
              <a:rPr lang="zh-CN" altLang="en-US" sz="2800" dirty="0" smtClean="0"/>
              <a:t>局自增</a:t>
            </a:r>
            <a:r>
              <a:rPr lang="zh-CN" altLang="en-US" sz="2800" dirty="0"/>
              <a:t>主</a:t>
            </a:r>
            <a:r>
              <a:rPr lang="zh-CN" altLang="en-US" sz="2800" dirty="0" smtClean="0"/>
              <a:t>键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en-US" altLang="zh-CN" sz="1800" dirty="0" err="1">
                <a:solidFill>
                  <a:srgbClr val="FF0000"/>
                </a:solidFill>
              </a:rPr>
              <a:t>Mycat</a:t>
            </a:r>
            <a:r>
              <a:rPr lang="zh-CN" altLang="en-US" sz="1800" dirty="0">
                <a:solidFill>
                  <a:srgbClr val="FF0000"/>
                </a:solidFill>
              </a:rPr>
              <a:t>中只有全局自增主键可以像</a:t>
            </a:r>
            <a:r>
              <a:rPr lang="en-US" altLang="zh-CN" sz="1800" dirty="0" err="1">
                <a:solidFill>
                  <a:srgbClr val="FF0000"/>
                </a:solidFill>
              </a:rPr>
              <a:t>mysql</a:t>
            </a:r>
            <a:r>
              <a:rPr lang="zh-CN" altLang="en-US" sz="1800" dirty="0">
                <a:solidFill>
                  <a:srgbClr val="FF0000"/>
                </a:solidFill>
              </a:rPr>
              <a:t>自增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r>
              <a:rPr lang="zh-CN" altLang="en-US" sz="1800" dirty="0">
                <a:solidFill>
                  <a:srgbClr val="FF0000"/>
                </a:solidFill>
              </a:rPr>
              <a:t>一样插入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68" y="3473946"/>
            <a:ext cx="2324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4"/>
            <a:ext cx="1228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1718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00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高</a:t>
            </a:r>
            <a:r>
              <a:rPr lang="zh-CN" altLang="en-US" sz="4000" dirty="0" smtClean="0"/>
              <a:t>级特性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SQL</a:t>
            </a:r>
            <a:r>
              <a:rPr lang="zh-CN" altLang="en-US" sz="2800" dirty="0" smtClean="0"/>
              <a:t>拦截</a:t>
            </a:r>
            <a:endParaRPr lang="en-US" altLang="zh-CN" sz="2800" dirty="0" smtClean="0"/>
          </a:p>
          <a:p>
            <a:pPr lvl="1">
              <a:spcBef>
                <a:spcPts val="600"/>
              </a:spcBef>
            </a:pPr>
            <a:r>
              <a:rPr lang="zh-CN" altLang="zh-CN" sz="1600" dirty="0" smtClean="0"/>
              <a:t>捕</a:t>
            </a:r>
            <a:r>
              <a:rPr lang="zh-CN" altLang="zh-CN" sz="1600" dirty="0"/>
              <a:t>获和记录某些特殊的</a:t>
            </a:r>
            <a:r>
              <a:rPr lang="en-US" altLang="zh-CN" sz="1600" dirty="0"/>
              <a:t>SQL</a:t>
            </a:r>
            <a:endParaRPr lang="zh-CN" altLang="zh-CN" sz="1600" dirty="0"/>
          </a:p>
          <a:p>
            <a:pPr lvl="1">
              <a:spcBef>
                <a:spcPts val="600"/>
              </a:spcBef>
            </a:pPr>
            <a:r>
              <a:rPr lang="zh-CN" altLang="zh-CN" sz="1600" dirty="0"/>
              <a:t>处于性能优化的考虑，改写</a:t>
            </a:r>
            <a:r>
              <a:rPr lang="en-US" altLang="zh-CN" sz="1600" dirty="0"/>
              <a:t>SQL</a:t>
            </a:r>
            <a:r>
              <a:rPr lang="zh-CN" altLang="zh-CN" sz="1600" dirty="0"/>
              <a:t>，比如改变查询条件的顺序或增加分页限制</a:t>
            </a:r>
          </a:p>
          <a:p>
            <a:pPr lvl="1">
              <a:spcBef>
                <a:spcPts val="600"/>
              </a:spcBef>
            </a:pPr>
            <a:r>
              <a:rPr lang="zh-CN" altLang="zh-CN" sz="1600" dirty="0"/>
              <a:t>将某些</a:t>
            </a:r>
            <a:r>
              <a:rPr lang="en-US" altLang="zh-CN" sz="1600" dirty="0"/>
              <a:t>Select SQL</a:t>
            </a:r>
            <a:r>
              <a:rPr lang="zh-CN" altLang="zh-CN" sz="1600" dirty="0"/>
              <a:t>强制设置为</a:t>
            </a:r>
            <a:r>
              <a:rPr lang="en-US" altLang="zh-CN" sz="1600" dirty="0"/>
              <a:t>Read </a:t>
            </a:r>
            <a:r>
              <a:rPr lang="zh-CN" altLang="zh-CN" sz="1600" dirty="0"/>
              <a:t>模式，走读写分离（很多事务框架很难剥离事务中的</a:t>
            </a:r>
            <a:r>
              <a:rPr lang="en-US" altLang="zh-CN" sz="1600" dirty="0"/>
              <a:t>Select </a:t>
            </a:r>
            <a:r>
              <a:rPr lang="en-US" altLang="zh-CN" sz="1600" dirty="0" smtClean="0"/>
              <a:t>SQL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server.xml</a:t>
            </a:r>
            <a:r>
              <a:rPr lang="zh-CN" altLang="en-US" sz="1600" dirty="0" smtClean="0"/>
              <a:t>中配置，可扩展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指定</a:t>
            </a:r>
            <a:r>
              <a:rPr lang="en-US" altLang="zh-CN" sz="2200" dirty="0" smtClean="0"/>
              <a:t>JDBC URL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默</a:t>
            </a:r>
            <a:r>
              <a:rPr lang="zh-CN" altLang="en-US" sz="1800" dirty="0" smtClean="0"/>
              <a:t>认不适用</a:t>
            </a:r>
            <a:r>
              <a:rPr lang="en-US" altLang="zh-CN" sz="1800" dirty="0" smtClean="0"/>
              <a:t>JDBC</a:t>
            </a:r>
            <a:r>
              <a:rPr lang="zh-CN" altLang="en-US" sz="1800" dirty="0" smtClean="0"/>
              <a:t>连接后端</a:t>
            </a:r>
            <a:r>
              <a:rPr lang="en-US" altLang="zh-CN" sz="1800" dirty="0" smtClean="0"/>
              <a:t>DB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指</a:t>
            </a:r>
            <a:r>
              <a:rPr lang="zh-CN" altLang="en-US" sz="1800" dirty="0" smtClean="0"/>
              <a:t>定</a:t>
            </a:r>
            <a:r>
              <a:rPr lang="en-US" altLang="zh-CN" sz="1800" dirty="0" smtClean="0"/>
              <a:t>JDBC URL</a:t>
            </a:r>
            <a:r>
              <a:rPr lang="zh-CN" altLang="en-US" sz="1800" dirty="0" smtClean="0"/>
              <a:t>后可以加一些参数</a:t>
            </a:r>
            <a:endParaRPr lang="en-US" altLang="zh-CN" sz="18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altLang="zh-CN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00124"/>
            <a:ext cx="5162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7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高</a:t>
            </a:r>
            <a:r>
              <a:rPr lang="zh-CN" altLang="en-US" sz="4000" dirty="0" smtClean="0"/>
              <a:t>级特性</a:t>
            </a:r>
            <a:endParaRPr lang="zh-CN" altLang="en-US" sz="4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651" y="474162"/>
            <a:ext cx="8229600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solidFill>
                <a:srgbClr val="C0C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Catlet</a:t>
            </a:r>
            <a:endParaRPr lang="en-US" altLang="zh-CN" sz="2800" dirty="0" smtClean="0"/>
          </a:p>
          <a:p>
            <a:pPr lvl="1"/>
            <a:r>
              <a:rPr lang="zh-CN" altLang="zh-CN" sz="1600" dirty="0"/>
              <a:t>类似数据库的存储过程，</a:t>
            </a:r>
            <a:r>
              <a:rPr lang="en-US" altLang="zh-CN" sz="1600" dirty="0" err="1"/>
              <a:t>Catlet</a:t>
            </a:r>
            <a:r>
              <a:rPr lang="zh-CN" altLang="zh-CN" sz="1600" dirty="0"/>
              <a:t>是一个实现了</a:t>
            </a:r>
            <a:r>
              <a:rPr lang="en-US" altLang="zh-CN" sz="1600" dirty="0" err="1"/>
              <a:t>Catlet</a:t>
            </a:r>
            <a:r>
              <a:rPr lang="zh-CN" altLang="zh-CN" sz="1600" dirty="0"/>
              <a:t>接口的</a:t>
            </a:r>
            <a:r>
              <a:rPr lang="zh-CN" altLang="zh-CN" sz="1600" b="1" dirty="0"/>
              <a:t>无状态</a:t>
            </a:r>
            <a:r>
              <a:rPr lang="en-US" altLang="zh-CN" sz="1600" b="1" dirty="0"/>
              <a:t>Java</a:t>
            </a:r>
            <a:r>
              <a:rPr lang="zh-CN" altLang="zh-CN" sz="1600" b="1" dirty="0"/>
              <a:t>类</a:t>
            </a:r>
            <a:r>
              <a:rPr lang="zh-CN" altLang="zh-CN" sz="1600" dirty="0"/>
              <a:t>，负责将编码实现某个</a:t>
            </a:r>
            <a:r>
              <a:rPr lang="en-US" altLang="zh-CN" sz="1600" dirty="0"/>
              <a:t>SQL</a:t>
            </a:r>
            <a:r>
              <a:rPr lang="zh-CN" altLang="zh-CN" sz="1600" dirty="0"/>
              <a:t>的处理过程，并返回响应报文给客户</a:t>
            </a:r>
            <a:r>
              <a:rPr lang="zh-CN" altLang="zh-CN" sz="1600" dirty="0" smtClean="0"/>
              <a:t>端</a:t>
            </a:r>
            <a:endParaRPr lang="en-US" altLang="zh-CN" sz="1600" dirty="0" smtClean="0"/>
          </a:p>
          <a:p>
            <a:pPr lvl="1"/>
            <a:r>
              <a:rPr lang="zh-CN" altLang="zh-CN" sz="1800" dirty="0" smtClean="0"/>
              <a:t>放</a:t>
            </a:r>
            <a:r>
              <a:rPr lang="zh-CN" altLang="zh-CN" sz="1800" dirty="0"/>
              <a:t>在</a:t>
            </a:r>
            <a:r>
              <a:rPr lang="en-US" altLang="zh-CN" sz="1800" dirty="0" err="1"/>
              <a:t>Mycat_home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catlets</a:t>
            </a:r>
            <a:r>
              <a:rPr lang="zh-CN" altLang="zh-CN" sz="1800" dirty="0"/>
              <a:t>目录下，系统会动态加载相关</a:t>
            </a:r>
            <a:r>
              <a:rPr lang="en-US" altLang="zh-CN" sz="1800" dirty="0" smtClean="0"/>
              <a:t>class</a:t>
            </a:r>
          </a:p>
          <a:p>
            <a:pPr lvl="1"/>
            <a:r>
              <a:rPr lang="zh-CN" altLang="en-US" sz="1800" dirty="0"/>
              <a:t>使</a:t>
            </a:r>
            <a:r>
              <a:rPr lang="zh-CN" altLang="en-US" sz="1800" dirty="0" smtClean="0"/>
              <a:t>用：</a:t>
            </a:r>
            <a:endParaRPr lang="en-US" altLang="zh-C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18842"/>
            <a:ext cx="5857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11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1474</Words>
  <Application>Microsoft Office PowerPoint</Application>
  <PresentationFormat>全屏显示(4:3)</PresentationFormat>
  <Paragraphs>143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MyCat调研</vt:lpstr>
      <vt:lpstr>Outline</vt:lpstr>
      <vt:lpstr>功能特性</vt:lpstr>
      <vt:lpstr>功能特性</vt:lpstr>
      <vt:lpstr>功能特性</vt:lpstr>
      <vt:lpstr>功能特性</vt:lpstr>
      <vt:lpstr>功能特性</vt:lpstr>
      <vt:lpstr>高级特性</vt:lpstr>
      <vt:lpstr>高级特性</vt:lpstr>
      <vt:lpstr>非功能特性</vt:lpstr>
      <vt:lpstr>非功能特性</vt:lpstr>
      <vt:lpstr>试用报告</vt:lpstr>
      <vt:lpstr>试用报告</vt:lpstr>
      <vt:lpstr>试用报告</vt:lpstr>
      <vt:lpstr>Mycat PK DDB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MyCat调研</dc:title>
  <dc:creator>Jin</dc:creator>
  <cp:lastModifiedBy>Jin</cp:lastModifiedBy>
  <cp:revision>23</cp:revision>
  <dcterms:created xsi:type="dcterms:W3CDTF">2015-12-21T06:59:54Z</dcterms:created>
  <dcterms:modified xsi:type="dcterms:W3CDTF">2015-12-21T13:11:45Z</dcterms:modified>
</cp:coreProperties>
</file>