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309" r:id="rId3"/>
    <p:sldId id="310" r:id="rId4"/>
    <p:sldId id="312" r:id="rId5"/>
    <p:sldId id="311" r:id="rId6"/>
    <p:sldId id="260" r:id="rId7"/>
    <p:sldId id="263" r:id="rId8"/>
    <p:sldId id="313" r:id="rId9"/>
    <p:sldId id="264" r:id="rId10"/>
    <p:sldId id="265" r:id="rId11"/>
    <p:sldId id="266" r:id="rId12"/>
    <p:sldId id="314" r:id="rId13"/>
    <p:sldId id="267" r:id="rId14"/>
    <p:sldId id="268" r:id="rId15"/>
    <p:sldId id="261" r:id="rId16"/>
    <p:sldId id="262" r:id="rId17"/>
    <p:sldId id="269" r:id="rId18"/>
    <p:sldId id="271" r:id="rId19"/>
    <p:sldId id="270" r:id="rId20"/>
    <p:sldId id="272" r:id="rId21"/>
    <p:sldId id="273" r:id="rId22"/>
    <p:sldId id="274" r:id="rId23"/>
    <p:sldId id="275" r:id="rId24"/>
    <p:sldId id="292" r:id="rId25"/>
    <p:sldId id="293" r:id="rId26"/>
    <p:sldId id="294" r:id="rId27"/>
    <p:sldId id="285" r:id="rId28"/>
    <p:sldId id="283" r:id="rId29"/>
    <p:sldId id="276" r:id="rId30"/>
    <p:sldId id="282" r:id="rId31"/>
    <p:sldId id="281" r:id="rId32"/>
    <p:sldId id="280" r:id="rId33"/>
    <p:sldId id="308" r:id="rId34"/>
    <p:sldId id="279" r:id="rId35"/>
    <p:sldId id="278" r:id="rId36"/>
    <p:sldId id="277" r:id="rId37"/>
    <p:sldId id="284" r:id="rId38"/>
    <p:sldId id="307" r:id="rId39"/>
    <p:sldId id="306" r:id="rId40"/>
    <p:sldId id="287" r:id="rId41"/>
    <p:sldId id="286" r:id="rId42"/>
    <p:sldId id="288" r:id="rId43"/>
    <p:sldId id="289" r:id="rId44"/>
    <p:sldId id="290" r:id="rId45"/>
    <p:sldId id="297" r:id="rId46"/>
    <p:sldId id="295" r:id="rId47"/>
    <p:sldId id="291" r:id="rId48"/>
    <p:sldId id="296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258" r:id="rId58"/>
    <p:sldId id="257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2" autoAdjust="0"/>
    <p:restoredTop sz="95171" autoAdjust="0"/>
  </p:normalViewPr>
  <p:slideViewPr>
    <p:cSldViewPr snapToGrid="0">
      <p:cViewPr>
        <p:scale>
          <a:sx n="66" d="100"/>
          <a:sy n="66" d="100"/>
        </p:scale>
        <p:origin x="1397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2A034A-61D1-479E-8096-F00D61E9FA5C}" type="doc">
      <dgm:prSet loTypeId="urn:microsoft.com/office/officeart/2005/8/layout/funnel1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A227F97D-D832-4BCE-A818-59B0A7A071F8}">
      <dgm:prSet phldrT="[文本]" custT="1"/>
      <dgm:spPr/>
      <dgm:t>
        <a:bodyPr/>
        <a:lstStyle/>
        <a:p>
          <a:r>
            <a:rPr lang="en-US" altLang="zh-CN" sz="1400" b="1"/>
            <a:t>Namespace</a:t>
          </a:r>
          <a:endParaRPr lang="zh-CN" altLang="en-US" sz="1400" b="1" dirty="0"/>
        </a:p>
      </dgm:t>
    </dgm:pt>
    <dgm:pt modelId="{E10F5524-5099-4766-9C3E-398A2BF372B9}" type="par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4FDF0B76-23D0-479E-9C2C-E818326FF2B4}" type="sibTrans" cxnId="{4658827F-2BA3-4B73-B41F-1AEF511416D9}">
      <dgm:prSet/>
      <dgm:spPr/>
      <dgm:t>
        <a:bodyPr/>
        <a:lstStyle/>
        <a:p>
          <a:endParaRPr lang="zh-CN" altLang="en-US"/>
        </a:p>
      </dgm:t>
    </dgm:pt>
    <dgm:pt modelId="{38A966DA-E4DB-4723-B236-DC4908C5F2C5}">
      <dgm:prSet phldrT="[文本]" custT="1"/>
      <dgm:spPr/>
      <dgm:t>
        <a:bodyPr/>
        <a:lstStyle/>
        <a:p>
          <a:r>
            <a:rPr lang="en-US" altLang="zh-CN" sz="2400"/>
            <a:t>CGroup</a:t>
          </a:r>
          <a:endParaRPr lang="zh-CN" altLang="en-US" sz="2400" dirty="0"/>
        </a:p>
      </dgm:t>
    </dgm:pt>
    <dgm:pt modelId="{9A40CB32-2F1F-4B44-AE4F-91DD6D48B4A0}" type="par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17E42B5E-E4ED-4C5B-AD71-2AD68FA94F97}" type="sibTrans" cxnId="{ADCF0A94-ED14-4209-A187-866EF5DC623E}">
      <dgm:prSet/>
      <dgm:spPr/>
      <dgm:t>
        <a:bodyPr/>
        <a:lstStyle/>
        <a:p>
          <a:endParaRPr lang="zh-CN" altLang="en-US"/>
        </a:p>
      </dgm:t>
    </dgm:pt>
    <dgm:pt modelId="{40DA7778-8D3A-41B2-A504-C15F9C74BA9D}">
      <dgm:prSet phldrT="[文本]"/>
      <dgm:spPr/>
      <dgm:t>
        <a:bodyPr/>
        <a:lstStyle/>
        <a:p>
          <a:r>
            <a:rPr lang="en-US" altLang="zh-CN"/>
            <a:t>rootfs</a:t>
          </a:r>
          <a:endParaRPr lang="zh-CN" altLang="en-US" dirty="0"/>
        </a:p>
      </dgm:t>
    </dgm:pt>
    <dgm:pt modelId="{C99E5FB0-CD4E-4668-BEE6-6A630F5D926B}" type="par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86464A5-06E1-44A1-8D99-C09CCD36280D}" type="sibTrans" cxnId="{3DE5D7B3-7B36-44CC-90EF-45C51025E062}">
      <dgm:prSet/>
      <dgm:spPr/>
      <dgm:t>
        <a:bodyPr/>
        <a:lstStyle/>
        <a:p>
          <a:endParaRPr lang="zh-CN" altLang="en-US"/>
        </a:p>
      </dgm:t>
    </dgm:pt>
    <dgm:pt modelId="{2D1F97F0-4C8B-45C7-8E98-E252476590DD}">
      <dgm:prSet phldrT="[文本]"/>
      <dgm:spPr/>
      <dgm:t>
        <a:bodyPr/>
        <a:lstStyle/>
        <a:p>
          <a:endParaRPr lang="zh-CN" altLang="en-US" dirty="0"/>
        </a:p>
      </dgm:t>
    </dgm:pt>
    <dgm:pt modelId="{8F50CFE9-C714-4FA0-A2B5-4AE96D9D9E2F}" type="sib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6AEDEA9A-73E7-4CA9-BE35-8A9BB7AF6880}" type="parTrans" cxnId="{AF4656EA-E58B-442A-B294-F509E0A4B8FB}">
      <dgm:prSet/>
      <dgm:spPr/>
      <dgm:t>
        <a:bodyPr/>
        <a:lstStyle/>
        <a:p>
          <a:endParaRPr lang="zh-CN" altLang="en-US"/>
        </a:p>
      </dgm:t>
    </dgm:pt>
    <dgm:pt modelId="{99F24981-DB4C-4065-8C32-FA977486DE51}" type="pres">
      <dgm:prSet presAssocID="{6E2A034A-61D1-479E-8096-F00D61E9FA5C}" presName="Name0" presStyleCnt="0">
        <dgm:presLayoutVars>
          <dgm:chMax val="4"/>
          <dgm:resizeHandles val="exact"/>
        </dgm:presLayoutVars>
      </dgm:prSet>
      <dgm:spPr/>
    </dgm:pt>
    <dgm:pt modelId="{556B191A-8588-4826-888F-DBDA47CC3617}" type="pres">
      <dgm:prSet presAssocID="{6E2A034A-61D1-479E-8096-F00D61E9FA5C}" presName="ellipse" presStyleLbl="trBgShp" presStyleIdx="0" presStyleCnt="1"/>
      <dgm:spPr/>
    </dgm:pt>
    <dgm:pt modelId="{F2CF3334-39F8-42D5-B65D-621F80C78468}" type="pres">
      <dgm:prSet presAssocID="{6E2A034A-61D1-479E-8096-F00D61E9FA5C}" presName="arrow1" presStyleLbl="fgShp" presStyleIdx="0" presStyleCnt="1"/>
      <dgm:spPr/>
    </dgm:pt>
    <dgm:pt modelId="{0C8BB037-3492-4263-BBF7-C831CC362556}" type="pres">
      <dgm:prSet presAssocID="{6E2A034A-61D1-479E-8096-F00D61E9FA5C}" presName="rectangle" presStyleLbl="revTx" presStyleIdx="0" presStyleCnt="1">
        <dgm:presLayoutVars>
          <dgm:bulletEnabled val="1"/>
        </dgm:presLayoutVars>
      </dgm:prSet>
      <dgm:spPr/>
    </dgm:pt>
    <dgm:pt modelId="{3EF56476-CA11-46ED-9E6C-6E3AB783ADAE}" type="pres">
      <dgm:prSet presAssocID="{38A966DA-E4DB-4723-B236-DC4908C5F2C5}" presName="item1" presStyleLbl="node1" presStyleIdx="0" presStyleCnt="3">
        <dgm:presLayoutVars>
          <dgm:bulletEnabled val="1"/>
        </dgm:presLayoutVars>
      </dgm:prSet>
      <dgm:spPr/>
    </dgm:pt>
    <dgm:pt modelId="{D44C6546-CF5A-4DDD-97D2-D3FCAFA5D229}" type="pres">
      <dgm:prSet presAssocID="{40DA7778-8D3A-41B2-A504-C15F9C74BA9D}" presName="item2" presStyleLbl="node1" presStyleIdx="1" presStyleCnt="3">
        <dgm:presLayoutVars>
          <dgm:bulletEnabled val="1"/>
        </dgm:presLayoutVars>
      </dgm:prSet>
      <dgm:spPr/>
    </dgm:pt>
    <dgm:pt modelId="{A2A0A105-0301-47E7-84FE-B61DF3F076E6}" type="pres">
      <dgm:prSet presAssocID="{2D1F97F0-4C8B-45C7-8E98-E252476590DD}" presName="item3" presStyleLbl="node1" presStyleIdx="2" presStyleCnt="3">
        <dgm:presLayoutVars>
          <dgm:bulletEnabled val="1"/>
        </dgm:presLayoutVars>
      </dgm:prSet>
      <dgm:spPr/>
    </dgm:pt>
    <dgm:pt modelId="{B00B66A3-0CD1-48D3-9DE3-B4044B297380}" type="pres">
      <dgm:prSet presAssocID="{6E2A034A-61D1-479E-8096-F00D61E9FA5C}" presName="funnel" presStyleLbl="trAlignAcc1" presStyleIdx="0" presStyleCnt="1"/>
      <dgm:spPr/>
    </dgm:pt>
  </dgm:ptLst>
  <dgm:cxnLst>
    <dgm:cxn modelId="{A1A4CE0D-8FFB-4D1D-BFC4-86570841FCA2}" type="presOf" srcId="{2D1F97F0-4C8B-45C7-8E98-E252476590DD}" destId="{0C8BB037-3492-4263-BBF7-C831CC362556}" srcOrd="0" destOrd="0" presId="urn:microsoft.com/office/officeart/2005/8/layout/funnel1"/>
    <dgm:cxn modelId="{4658827F-2BA3-4B73-B41F-1AEF511416D9}" srcId="{6E2A034A-61D1-479E-8096-F00D61E9FA5C}" destId="{A227F97D-D832-4BCE-A818-59B0A7A071F8}" srcOrd="0" destOrd="0" parTransId="{E10F5524-5099-4766-9C3E-398A2BF372B9}" sibTransId="{4FDF0B76-23D0-479E-9C2C-E818326FF2B4}"/>
    <dgm:cxn modelId="{ADCF0A94-ED14-4209-A187-866EF5DC623E}" srcId="{6E2A034A-61D1-479E-8096-F00D61E9FA5C}" destId="{38A966DA-E4DB-4723-B236-DC4908C5F2C5}" srcOrd="1" destOrd="0" parTransId="{9A40CB32-2F1F-4B44-AE4F-91DD6D48B4A0}" sibTransId="{17E42B5E-E4ED-4C5B-AD71-2AD68FA94F97}"/>
    <dgm:cxn modelId="{A2EC609D-97AE-4CFF-A0B1-02EB281B141A}" type="presOf" srcId="{A227F97D-D832-4BCE-A818-59B0A7A071F8}" destId="{A2A0A105-0301-47E7-84FE-B61DF3F076E6}" srcOrd="0" destOrd="0" presId="urn:microsoft.com/office/officeart/2005/8/layout/funnel1"/>
    <dgm:cxn modelId="{3DE5D7B3-7B36-44CC-90EF-45C51025E062}" srcId="{6E2A034A-61D1-479E-8096-F00D61E9FA5C}" destId="{40DA7778-8D3A-41B2-A504-C15F9C74BA9D}" srcOrd="2" destOrd="0" parTransId="{C99E5FB0-CD4E-4668-BEE6-6A630F5D926B}" sibTransId="{286464A5-06E1-44A1-8D99-C09CCD36280D}"/>
    <dgm:cxn modelId="{83C8F4BD-447D-404B-B1EB-93DC7331379E}" type="presOf" srcId="{38A966DA-E4DB-4723-B236-DC4908C5F2C5}" destId="{D44C6546-CF5A-4DDD-97D2-D3FCAFA5D229}" srcOrd="0" destOrd="0" presId="urn:microsoft.com/office/officeart/2005/8/layout/funnel1"/>
    <dgm:cxn modelId="{AF4656EA-E58B-442A-B294-F509E0A4B8FB}" srcId="{6E2A034A-61D1-479E-8096-F00D61E9FA5C}" destId="{2D1F97F0-4C8B-45C7-8E98-E252476590DD}" srcOrd="3" destOrd="0" parTransId="{6AEDEA9A-73E7-4CA9-BE35-8A9BB7AF6880}" sibTransId="{8F50CFE9-C714-4FA0-A2B5-4AE96D9D9E2F}"/>
    <dgm:cxn modelId="{C758DAFD-71EA-43E0-9163-E666E75021A8}" type="presOf" srcId="{6E2A034A-61D1-479E-8096-F00D61E9FA5C}" destId="{99F24981-DB4C-4065-8C32-FA977486DE51}" srcOrd="0" destOrd="0" presId="urn:microsoft.com/office/officeart/2005/8/layout/funnel1"/>
    <dgm:cxn modelId="{DB4DF6FE-C2DB-4C35-AB5F-C11E3F533BD8}" type="presOf" srcId="{40DA7778-8D3A-41B2-A504-C15F9C74BA9D}" destId="{3EF56476-CA11-46ED-9E6C-6E3AB783ADAE}" srcOrd="0" destOrd="0" presId="urn:microsoft.com/office/officeart/2005/8/layout/funnel1"/>
    <dgm:cxn modelId="{CAF959BE-51BE-4CEE-BF74-E77162A8EB00}" type="presParOf" srcId="{99F24981-DB4C-4065-8C32-FA977486DE51}" destId="{556B191A-8588-4826-888F-DBDA47CC3617}" srcOrd="0" destOrd="0" presId="urn:microsoft.com/office/officeart/2005/8/layout/funnel1"/>
    <dgm:cxn modelId="{82416971-6DCE-408E-A91E-D3E62D46C7B5}" type="presParOf" srcId="{99F24981-DB4C-4065-8C32-FA977486DE51}" destId="{F2CF3334-39F8-42D5-B65D-621F80C78468}" srcOrd="1" destOrd="0" presId="urn:microsoft.com/office/officeart/2005/8/layout/funnel1"/>
    <dgm:cxn modelId="{E509EF6F-D15D-406F-A974-CF63666F6977}" type="presParOf" srcId="{99F24981-DB4C-4065-8C32-FA977486DE51}" destId="{0C8BB037-3492-4263-BBF7-C831CC362556}" srcOrd="2" destOrd="0" presId="urn:microsoft.com/office/officeart/2005/8/layout/funnel1"/>
    <dgm:cxn modelId="{6C565F24-AB12-4DA8-BC97-F8F285B6E605}" type="presParOf" srcId="{99F24981-DB4C-4065-8C32-FA977486DE51}" destId="{3EF56476-CA11-46ED-9E6C-6E3AB783ADAE}" srcOrd="3" destOrd="0" presId="urn:microsoft.com/office/officeart/2005/8/layout/funnel1"/>
    <dgm:cxn modelId="{F0E40892-5DFC-42BE-9C27-8ABBE19352D4}" type="presParOf" srcId="{99F24981-DB4C-4065-8C32-FA977486DE51}" destId="{D44C6546-CF5A-4DDD-97D2-D3FCAFA5D229}" srcOrd="4" destOrd="0" presId="urn:microsoft.com/office/officeart/2005/8/layout/funnel1"/>
    <dgm:cxn modelId="{FA66AAD6-518B-46E0-8E05-98986EBD0F0C}" type="presParOf" srcId="{99F24981-DB4C-4065-8C32-FA977486DE51}" destId="{A2A0A105-0301-47E7-84FE-B61DF3F076E6}" srcOrd="5" destOrd="0" presId="urn:microsoft.com/office/officeart/2005/8/layout/funnel1"/>
    <dgm:cxn modelId="{BC2E13EF-9497-45C3-89FD-5E3614BC1015}" type="presParOf" srcId="{99F24981-DB4C-4065-8C32-FA977486DE51}" destId="{B00B66A3-0CD1-48D3-9DE3-B4044B29738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B191A-8588-4826-888F-DBDA47CC3617}">
      <dsp:nvSpPr>
        <dsp:cNvPr id="0" name=""/>
        <dsp:cNvSpPr/>
      </dsp:nvSpPr>
      <dsp:spPr>
        <a:xfrm>
          <a:off x="1464858" y="175780"/>
          <a:ext cx="3488559" cy="1211530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F3334-39F8-42D5-B65D-621F80C78468}">
      <dsp:nvSpPr>
        <dsp:cNvPr id="0" name=""/>
        <dsp:cNvSpPr/>
      </dsp:nvSpPr>
      <dsp:spPr>
        <a:xfrm>
          <a:off x="2876508" y="3142408"/>
          <a:ext cx="676077" cy="432689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037-3492-4263-BBF7-C831CC362556}">
      <dsp:nvSpPr>
        <dsp:cNvPr id="0" name=""/>
        <dsp:cNvSpPr/>
      </dsp:nvSpPr>
      <dsp:spPr>
        <a:xfrm>
          <a:off x="1591960" y="3488559"/>
          <a:ext cx="3245172" cy="811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600" kern="1200" dirty="0"/>
        </a:p>
      </dsp:txBody>
      <dsp:txXfrm>
        <a:off x="1591960" y="3488559"/>
        <a:ext cx="3245172" cy="811293"/>
      </dsp:txXfrm>
    </dsp:sp>
    <dsp:sp modelId="{3EF56476-CA11-46ED-9E6C-6E3AB783ADAE}">
      <dsp:nvSpPr>
        <dsp:cNvPr id="0" name=""/>
        <dsp:cNvSpPr/>
      </dsp:nvSpPr>
      <dsp:spPr>
        <a:xfrm>
          <a:off x="2733179" y="1480880"/>
          <a:ext cx="1216939" cy="12169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kern="1200"/>
            <a:t>rootfs</a:t>
          </a:r>
          <a:endParaRPr lang="zh-CN" altLang="en-US" sz="2500" kern="1200" dirty="0"/>
        </a:p>
      </dsp:txBody>
      <dsp:txXfrm>
        <a:off x="2911396" y="1659097"/>
        <a:ext cx="860505" cy="860505"/>
      </dsp:txXfrm>
    </dsp:sp>
    <dsp:sp modelId="{D44C6546-CF5A-4DDD-97D2-D3FCAFA5D229}">
      <dsp:nvSpPr>
        <dsp:cNvPr id="0" name=""/>
        <dsp:cNvSpPr/>
      </dsp:nvSpPr>
      <dsp:spPr>
        <a:xfrm>
          <a:off x="1862391" y="567905"/>
          <a:ext cx="1216939" cy="1216939"/>
        </a:xfrm>
        <a:prstGeom prst="ellips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/>
            <a:t>CGroup</a:t>
          </a:r>
          <a:endParaRPr lang="zh-CN" altLang="en-US" sz="2400" kern="1200" dirty="0"/>
        </a:p>
      </dsp:txBody>
      <dsp:txXfrm>
        <a:off x="2040608" y="746122"/>
        <a:ext cx="860505" cy="860505"/>
      </dsp:txXfrm>
    </dsp:sp>
    <dsp:sp modelId="{A2A0A105-0301-47E7-84FE-B61DF3F076E6}">
      <dsp:nvSpPr>
        <dsp:cNvPr id="0" name=""/>
        <dsp:cNvSpPr/>
      </dsp:nvSpPr>
      <dsp:spPr>
        <a:xfrm>
          <a:off x="3106374" y="273676"/>
          <a:ext cx="1216939" cy="1216939"/>
        </a:xfrm>
        <a:prstGeom prst="ellips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/>
            <a:t>Namespace</a:t>
          </a:r>
          <a:endParaRPr lang="zh-CN" altLang="en-US" sz="1400" b="1" kern="1200" dirty="0"/>
        </a:p>
      </dsp:txBody>
      <dsp:txXfrm>
        <a:off x="3284591" y="451893"/>
        <a:ext cx="860505" cy="860505"/>
      </dsp:txXfrm>
    </dsp:sp>
    <dsp:sp modelId="{B00B66A3-0CD1-48D3-9DE3-B4044B297380}">
      <dsp:nvSpPr>
        <dsp:cNvPr id="0" name=""/>
        <dsp:cNvSpPr/>
      </dsp:nvSpPr>
      <dsp:spPr>
        <a:xfrm>
          <a:off x="1321529" y="27043"/>
          <a:ext cx="3786034" cy="3028827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586D1-9A9B-4A13-8983-B7906950C648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8FF40C-989A-452E-8004-E7D0455BC2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89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28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/2017/08/29/</a:t>
            </a:r>
            <a:r>
              <a:rPr lang="en-US" altLang="zh-CN" dirty="0" err="1"/>
              <a:t>linux</a:t>
            </a:r>
            <a:r>
              <a:rPr lang="en-US" altLang="zh-CN" dirty="0"/>
              <a:t>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3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</a:t>
            </a:r>
            <a:r>
              <a:rPr lang="en-US" altLang="zh-CN" dirty="0" err="1"/>
              <a:t>cizixs.com</a:t>
            </a:r>
            <a:r>
              <a:rPr lang="en-US" altLang="zh-CN" dirty="0"/>
              <a:t>/2017/02/10/network-virtualization-network-namespace/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261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</a:t>
            </a:r>
            <a:r>
              <a:rPr lang="en-US" altLang="zh-CN" dirty="0" err="1"/>
              <a:t>cizixs.com</a:t>
            </a:r>
            <a:r>
              <a:rPr lang="en-US" altLang="zh-CN" dirty="0"/>
              <a:t>/2017/08/25/</a:t>
            </a:r>
            <a:r>
              <a:rPr lang="en-US" altLang="zh-CN" dirty="0" err="1"/>
              <a:t>linux-cgroup</a:t>
            </a:r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8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90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FF40C-989A-452E-8004-E7D0455BC25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8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2923-EE81-4E30-9748-D898214A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D7314-ED57-49F3-AEA5-0FF57802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249D0-72A4-409E-AD2B-F065292E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D5FA7-BBC1-4012-9F4E-D0DAFD3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72318-E2C2-4A7F-BBBB-FBA3E7F4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71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47775-9211-4C39-99CE-CB8A97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048BD8-F565-44CB-AF70-E29F249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6A794-0F7A-41CE-BD7D-9156AAA32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85EE5-3325-434C-8F06-E835A9D3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3C393E-3E24-4EFD-86BD-73C258CF0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C43057-B007-4A94-AD84-BCAEC1DB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7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46689-4642-4129-87F3-FF555123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307D46-DB9A-462C-94C2-76AD6247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05740B-D48E-4E1B-B0CC-9E220804D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C2650-E2F0-44F3-BBC7-2AAE55B5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1CA77-7758-4E84-8C6B-173ED4F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85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BB050D-2E07-470C-97F4-F865A181E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A91AC-1AAA-4333-BE30-E087D4C6B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A06955-557D-4FFC-8D82-5DF0163D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D71A16-726C-45C6-8672-AA2CD937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AD6DC-46CC-4536-BF99-1DD1D07DD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50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38B372-2200-42C0-9AFC-8CE057DC98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1415" y="-96715"/>
            <a:ext cx="1160585" cy="116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4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98830-6EAB-4B40-9406-CC0D1667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986B-CCA2-4174-8125-921687DDA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B90160-B07C-453F-9ECC-51576BC2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46A373-F27D-4D2F-89B6-B8B5CDC1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32757D-57CC-4D65-9832-551F64C6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1552FB-A329-44ED-BEDE-D6FDB058C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710" y="0"/>
            <a:ext cx="1023290" cy="99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BACC3-F43C-4178-802E-48DAD26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7DE93-7DEC-46A6-BA7E-2E07ECEE5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4D5F7-59DC-42E1-A6FF-19BE0BB5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92779-0343-49E7-A557-394E28B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9FD70-0955-4FCE-8774-927833BC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9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1E25-9636-415B-AB33-70F6451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DCDA1-F101-4471-8183-4C099F7EB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DADB6-BA3C-41F1-A784-514D0D2ED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6F512-4A37-41EC-BC05-FBC159D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437DFA-7DBB-4A26-AB0E-EEDA5749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A8591-F933-4661-995A-635220C8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9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096EA-0EC0-427B-9D93-419EE736C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FB0B4-A8E3-4243-8BA5-A9506E4CF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18FE3A-81D9-4CA3-A818-AF024433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A4B156-AB2C-4604-8FA4-E085BE71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57DA3B-9131-4BA1-BE9A-5CAAA4798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FA3248-4B05-4E84-B441-52FBD350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258E2A-7266-46BE-B102-C9986C16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B45C39-3607-4EA6-89C2-5995F3D1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9D6C1-D6F1-4D7D-80F5-711A21C5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58F97F-8225-486A-B199-92FAF818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32223C-A869-4272-A303-985A4C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1AC9E-4BD0-4552-8ADE-BAA9763B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88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4A35A-A727-4190-B294-76AD7E4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3C74D1-2BC6-46A3-BFDC-163A8C2B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5E30-DB03-43C3-B256-B7A50AFB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91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B1D46-A2EA-4DE6-9B39-8B05C847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C918-AA20-4421-B5E2-C52D2CFE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F51052-763F-4C80-AE48-FF58EA5B6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8B8D6E-B9D9-46F4-8A65-39A2C76E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60446C-D29E-43A9-8BCA-43449FD2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4D00E-4726-4EA6-B79E-85841EB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8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8E20AA-0867-4350-B2E3-001C02D95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3E614C-E4DD-4216-A56C-539CB6341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726BE-BCF3-44D3-939B-F7E378213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41B-48A3-47AC-B18B-81A9BC6A6005}" type="datetimeFigureOut">
              <a:rPr lang="zh-CN" altLang="en-US" smtClean="0"/>
              <a:t>2019/3/23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E31C7-1EF3-4AEF-93C2-7B8F049CB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ECF2D9-D571-4DFF-96DE-F3817E6617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00CE-AABD-4AA2-B5F0-40FEFDD4D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ernetes.org.cn/installkubectl" TargetMode="External"/><Relationship Id="rId2" Type="http://schemas.openxmlformats.org/officeDocument/2006/relationships/hyperlink" Target="https://www.kubernetes.org.cn/replication-controller-kubernet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ubernetes.org.cn/kubernetes-pod" TargetMode="External"/><Relationship Id="rId5" Type="http://schemas.openxmlformats.org/officeDocument/2006/relationships/hyperlink" Target="https://www.kubernetes.org.cn/deployment" TargetMode="External"/><Relationship Id="rId4" Type="http://schemas.openxmlformats.org/officeDocument/2006/relationships/hyperlink" Target="https://kubernetes.io/docs/user-guide/kubectl/v1.7/#rolling-updat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ubernetes.org.cn/tags/pod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833EE-5983-4491-A511-E9A57B026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Kubernetes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F12D27-838F-44F7-9655-57705EA40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27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72179D-FA26-4F4F-A76F-3C611F927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10" y="1645394"/>
            <a:ext cx="10400390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 namespace 隔离的是和网络相关的资源，包括网络设备、路由表、防火墙(iptables)、socket（ss、netstat）、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/proc/net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/sys/class/net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目录、网络端口(network interfaces)等等。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一个物理网络设备只能出现在最多一个网络 namespace 中，不同网络 namespace 之间可以通过创建 veth pair 提供类似管道的通信。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r>
              <a:rPr lang="zh-CN" altLang="en-US" dirty="0">
                <a:latin typeface="+mn-ea"/>
              </a:rPr>
              <a:t>有了不同 </a:t>
            </a:r>
            <a:r>
              <a:rPr lang="en-US" altLang="zh-CN" dirty="0">
                <a:latin typeface="+mn-ea"/>
              </a:rPr>
              <a:t>network namespace </a:t>
            </a:r>
            <a:r>
              <a:rPr lang="zh-CN" altLang="en-US" dirty="0">
                <a:latin typeface="+mn-ea"/>
              </a:rPr>
              <a:t>之后，也就有了网络的隔离，但是如果它们之间没有办法通信，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也没有实际用处。要把两个网络连接起来，linux 提供了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。可以把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veth pair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当做是双向的 pipe（管道），从一个方向发送的网络数据，可以直接被另外一端接收到；或者也可以想象成两个 namespace 直接通过一个特殊的虚拟网卡连接起来，可以直接通信。</a:t>
            </a:r>
            <a:r>
              <a:rPr lang="zh-CN" altLang="zh-CN" dirty="0">
                <a:latin typeface="+mn-ea"/>
              </a:rPr>
              <a:t> </a:t>
            </a:r>
            <a:endParaRPr lang="en-US" altLang="zh-CN" dirty="0">
              <a:latin typeface="+mn-ea"/>
            </a:endParaRPr>
          </a:p>
          <a:p>
            <a:pPr algn="just"/>
            <a:endParaRPr lang="en-US" altLang="zh-CN" dirty="0">
              <a:latin typeface="+mn-ea"/>
            </a:endParaRPr>
          </a:p>
          <a:p>
            <a:pPr algn="just"/>
            <a:endParaRPr lang="zh-CN" altLang="zh-CN" dirty="0">
              <a:latin typeface="+mn-ea"/>
            </a:endParaRPr>
          </a:p>
          <a:p>
            <a:pPr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虽然 veth pair 可以实现两个 network namespace 之间的通信，但是当多个 namespace 需要通信的时候，就无能为力了。</a:t>
            </a:r>
            <a:endParaRPr lang="en-US" altLang="zh-CN" dirty="0">
              <a:solidFill>
                <a:srgbClr val="3C484E"/>
              </a:solidFill>
              <a:latin typeface="+mn-ea"/>
            </a:endParaRPr>
          </a:p>
          <a:p>
            <a:pPr algn="just"/>
            <a:br>
              <a:rPr lang="zh-CN" altLang="zh-CN" dirty="0">
                <a:latin typeface="+mn-ea"/>
              </a:rPr>
            </a:br>
            <a:r>
              <a:rPr lang="zh-CN" altLang="zh-CN" dirty="0">
                <a:solidFill>
                  <a:srgbClr val="3C484E"/>
                </a:solidFill>
                <a:latin typeface="+mn-ea"/>
              </a:rPr>
              <a:t>讲到多个网络设备通信，我们首先想到的交换机和路由器。因为这里要考虑的只是同个网络，所以只用到交换机的功能。linux 当然也提供了虚拟交换机的功能，我们还是用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ip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命令来完成所有的操作。</a:t>
            </a:r>
            <a:r>
              <a:rPr lang="zh-CN" altLang="zh-CN" dirty="0">
                <a:latin typeface="+mn-ea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AFCB947-FB51-4481-ADB2-F46A18F1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92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64B0D7A-122E-44C6-B18D-29FB26EC816E}"/>
              </a:ext>
            </a:extLst>
          </p:cNvPr>
          <p:cNvSpPr/>
          <p:nvPr/>
        </p:nvSpPr>
        <p:spPr>
          <a:xfrm>
            <a:off x="1099594" y="2152892"/>
            <a:ext cx="1025420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User 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隔离的是用户和组信息，在不同的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中用户可以有相同的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UID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800" dirty="0" err="1">
                <a:solidFill>
                  <a:srgbClr val="3C484E"/>
                </a:solidFill>
                <a:latin typeface="+mn-ea"/>
              </a:rPr>
              <a:t>GID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，它们之间互相不影响。另外，还有父子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之间用户和组映射的功能。父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中非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用户也能成为子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中的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，这样就能增加安全性（如果所有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的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root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用户都是一样的，会带来子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操作父 </a:t>
            </a:r>
            <a:r>
              <a:rPr lang="en-US" altLang="zh-CN" sz="28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800" dirty="0">
                <a:solidFill>
                  <a:srgbClr val="3C484E"/>
                </a:solidFill>
                <a:latin typeface="+mn-ea"/>
              </a:rPr>
              <a:t>内容的危险）。</a:t>
            </a:r>
            <a:endParaRPr lang="zh-CN" altLang="en-US" sz="28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824F3672-1D0E-4BA2-84DC-CC333E48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USER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93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D338F48-A629-4711-90C9-627965E92EEA}"/>
              </a:ext>
            </a:extLst>
          </p:cNvPr>
          <p:cNvSpPr/>
          <p:nvPr/>
        </p:nvSpPr>
        <p:spPr>
          <a:xfrm>
            <a:off x="927904" y="1905506"/>
            <a:ext cx="103361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可能是大家都比较少关系的一块内容，也是了解最少的只是。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是进程间通信的意思，作用是每个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，防止不同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进程能互相通信（这样存在安全隐患）。</a:t>
            </a:r>
          </a:p>
          <a:p>
            <a:pPr algn="just" fontAlgn="base"/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隔离的是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（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Inter-Process Communication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） 资源，也就是进程间通信的方式，包括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。每个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IPC 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都有自己的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System V IPC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POSIX message queues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，并且对其他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不可见，这样的话，只有同一个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下的进程之间才能够通信。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67527D9-9905-40C0-A773-A56C0F24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IPC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23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12B30EC-2045-4A4D-A99A-AB67649F7E82}"/>
              </a:ext>
            </a:extLst>
          </p:cNvPr>
          <p:cNvSpPr/>
          <p:nvPr/>
        </p:nvSpPr>
        <p:spPr>
          <a:xfrm>
            <a:off x="838199" y="1895415"/>
            <a:ext cx="10515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的全称是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Control Groups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，它是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Linux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内核的特性，主要作用是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限制、记录和隔离进程组（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process groups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）使用的物理资源（</a:t>
            </a:r>
            <a:r>
              <a:rPr lang="en-US" altLang="zh-CN" sz="2400" b="1" dirty="0" err="1">
                <a:solidFill>
                  <a:srgbClr val="090A0B"/>
                </a:solidFill>
                <a:latin typeface="+mn-ea"/>
              </a:rPr>
              <a:t>cpu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memory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、</a:t>
            </a:r>
            <a:r>
              <a:rPr lang="en-US" altLang="zh-CN" sz="2400" b="1" dirty="0">
                <a:solidFill>
                  <a:srgbClr val="090A0B"/>
                </a:solidFill>
                <a:latin typeface="+mn-ea"/>
              </a:rPr>
              <a:t>IO </a:t>
            </a: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等）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D2937A-730D-4CD8-947E-B20FA1D5B5DB}"/>
              </a:ext>
            </a:extLst>
          </p:cNvPr>
          <p:cNvSpPr/>
          <p:nvPr/>
        </p:nvSpPr>
        <p:spPr>
          <a:xfrm>
            <a:off x="687728" y="3670862"/>
            <a:ext cx="109564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 err="1">
                <a:solidFill>
                  <a:srgbClr val="3C484E"/>
                </a:solidFill>
                <a:latin typeface="+mn-ea"/>
              </a:rPr>
              <a:t>cgroups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从设计之初使命就很明确，为进程提供资源控制，它主要的功能包括：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资源限制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：限制进程使用的资源上限，比如最大内存、文件系统缓存使用限制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优先级控制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：不同的组可以有不同的优先级，比如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CPU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使用和磁盘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IO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吞吐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审计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：计算 </a:t>
            </a:r>
            <a:r>
              <a:rPr lang="en-US" altLang="zh-CN" sz="2400" dirty="0">
                <a:solidFill>
                  <a:srgbClr val="3C484E"/>
                </a:solidFill>
                <a:latin typeface="+mn-ea"/>
              </a:rPr>
              <a:t>group 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的资源使用情况，可以用来计费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90A0B"/>
                </a:solidFill>
                <a:latin typeface="+mn-ea"/>
              </a:rPr>
              <a:t>控制</a:t>
            </a:r>
            <a:r>
              <a:rPr lang="zh-CN" altLang="en-US" sz="2400" dirty="0">
                <a:solidFill>
                  <a:srgbClr val="3C484E"/>
                </a:solidFill>
                <a:latin typeface="+mn-ea"/>
              </a:rPr>
              <a:t>：挂起一组进程，或者重启一组进程</a:t>
            </a:r>
            <a:endParaRPr lang="zh-CN" altLang="en-US" sz="2400" b="0" i="0" dirty="0">
              <a:solidFill>
                <a:srgbClr val="3C484E"/>
              </a:solidFill>
              <a:effectLst/>
              <a:latin typeface="+mn-ea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CAC38E1-EF6E-4392-94D3-7A812891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5360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98487D-FC8F-468D-87EC-D570751BC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90688"/>
            <a:ext cx="10563225" cy="40010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Block IO（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blkio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)：限制块设备（磁盘、SSD、USB 等）的 IO 速率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Set(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cpuset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)：限制任务能运行在哪些 CPU 核上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Accounting(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cpuacct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)：生成 cgroup 中任务使用 CPU 的报告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CPU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CPU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)：限制调度器分配的 CPU 时间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Devices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devices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)：允许或者拒绝 cgroup 中任务对设备的访问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Freezer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freezer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)：挂起或者重启 cgroup 中的任务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Memory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memory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)：限制 cgroup 中任务使用内存的量，并生成任务当前内存的使用情况报告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Classifier(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net_cls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)：为 cgroup 中的报文设置上特定的 classid 标志，这样 tc 等工具就能根据标记对网络进行配置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Network Priority 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net_prio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)：对每个网络接口设置报文的优先级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perf_event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：识别任务的 cgroup 成员，可以用来做性能分析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7BA023-20FC-4735-8341-302E44E7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cgroup</a:t>
            </a:r>
            <a:r>
              <a:rPr lang="zh-CN" altLang="en-US" dirty="0"/>
              <a:t>限制的资源</a:t>
            </a:r>
          </a:p>
        </p:txBody>
      </p:sp>
    </p:spTree>
    <p:extLst>
      <p:ext uri="{BB962C8B-B14F-4D97-AF65-F5344CB8AC3E}">
        <p14:creationId xmlns:p14="http://schemas.microsoft.com/office/powerpoint/2010/main" val="187349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E3CDC07-C597-4001-A6B5-90409419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1580088"/>
            <a:ext cx="10787295" cy="34470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Arial" panose="020B0604020202020204" pitchFamily="34" charset="0"/>
                <a:ea typeface="-apple-system"/>
              </a:rPr>
              <a:t>setns：让进程加入已经存在 namespace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能够把某个进程加入到给定的 namespace，它的定义是这样的：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A626A4"/>
              </a:solidFill>
              <a:effectLst/>
              <a:latin typeface="Courier New" panose="02070309020205020404" pitchFamily="49" charset="0"/>
              <a:ea typeface="inherit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setns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(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fd,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int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 nstype)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Courier New" panose="02070309020205020404" pitchFamily="49" charset="0"/>
              <a:ea typeface="Helvetica Neue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参数是一个文件描述符，指向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/proc/[pid]/ns/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目录下的某个 namespace，调用这个函数的进程就会被加入到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指向文件所代表的 namespace，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可以通过打开 namespace 对应的文件获取。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限定进程可以加入的 namespaces，可能的取值是：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inherit"/>
              </a:rPr>
              <a:t>0: 可以加入任意的 namespaces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CLONE_NEWIPC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ipc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CLONE_NEWNET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network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CLONE_NEWNS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mount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CLONE_NEWPID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：fd 必须指向 PID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CLONE_NEWUSER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user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CLONE_NEWUTS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inherit"/>
              </a:rPr>
              <a:t>： fd 必须指向 UTS 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C2740F-A585-4A35-9E98-B5CA502EB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415657"/>
            <a:ext cx="10787295" cy="10772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如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果不知道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fd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指向的 namespace 类型（比如 fd 是其他进程打开的，然后通过参数传递过来），然后在应用中希望明确指定特种类型的 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namespace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，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nstype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就非常有用。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更详细地说，setns 能够让进程离开现在所在的某个特性的 namespace，加入到另外一个同类型的已经存在的 namespace。</a:t>
            </a:r>
            <a:endParaRPr kumimoji="0" lang="zh-CN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需要注意的是：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Courier New" panose="02070309020205020404" pitchFamily="49" charset="0"/>
                <a:ea typeface="Helvetica Neue"/>
                <a:cs typeface="Courier New" panose="02070309020205020404" pitchFamily="49" charset="0"/>
              </a:rPr>
              <a:t>CLONE_NEWPID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ea typeface="Helvetica Neue"/>
              </a:rPr>
              <a:t>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和其他 namespace 不同，把进程加入到</a:t>
            </a:r>
            <a:b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</a:b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Arial" panose="020B0604020202020204" pitchFamily="34" charset="0"/>
                <a:ea typeface="Helvetica Neue"/>
              </a:rPr>
              <a:t>PID namespace 并不会修改该进程的 PID namespace，而只修改它所有子进程的 PID namespace。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DD5B24C-5F5B-41C2-8176-144A24A2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</a:t>
            </a:r>
            <a:r>
              <a:rPr lang="en-US" altLang="zh-CN" dirty="0"/>
              <a:t>namespace</a:t>
            </a:r>
            <a:r>
              <a:rPr lang="zh-CN" altLang="en-US" dirty="0"/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707577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686506-67E7-42BC-852A-764F2E74B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56" y="1747124"/>
            <a:ext cx="107552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unshare：让进程加入新的 namespace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(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A626A4"/>
                </a:solidFill>
                <a:effectLst/>
                <a:latin typeface="+mn-ea"/>
                <a:cs typeface="Courier New" panose="02070309020205020404" pitchFamily="49" charset="0"/>
              </a:rPr>
              <a:t>int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+mn-ea"/>
                <a:cs typeface="Courier New" panose="02070309020205020404" pitchFamily="49" charset="0"/>
              </a:rPr>
              <a:t> flags); 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比较简单，只有一个参数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，它的含义和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flags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相同。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的区别是，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setns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只能让进程加入到已经存在的 namespace 中，而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则让进程离开当前的 namespace，加入到新建的 namespace 中。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的区别在于：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unshare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是把当前进程进入到新的 namespace；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是创建新的进程，然后让新创建的进程（子进程）加入到新的 namespace。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71CDE1D-552A-43CF-9755-B4874F3541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操作</a:t>
            </a:r>
            <a:r>
              <a:rPr lang="en-US" altLang="zh-CN"/>
              <a:t>namespace</a:t>
            </a:r>
            <a:r>
              <a:rPr lang="zh-CN" altLang="en-US"/>
              <a:t>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0707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02B99C-AFCE-4C42-9357-80AB810C984F}"/>
              </a:ext>
            </a:extLst>
          </p:cNvPr>
          <p:cNvSpPr/>
          <p:nvPr/>
        </p:nvSpPr>
        <p:spPr>
          <a:xfrm>
            <a:off x="838200" y="1690688"/>
            <a:ext cx="10001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挂载在容器根目录上、用来为容器进程提供隔离后执行环境的文件系统，就是所谓的容器镜像，更准确的叫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根文件系统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b="0" i="0" dirty="0" err="1">
                <a:solidFill>
                  <a:srgbClr val="333333"/>
                </a:solidFill>
                <a:effectLst/>
                <a:latin typeface="+mn-ea"/>
              </a:rPr>
              <a:t>rootfs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只是一个操作系统所包含的文件，配置和目录，并不包括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core,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物理机的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os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 core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对容器来说是全局变量。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里打包的不只应用，而是整个操作系统的文件和目录，也就是意味着，应用以及它运行所需要的所有依赖，都被封装在了一起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镜像的各层保存在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/diff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目录下，容器启动后会被联合挂载在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/var/lib/docker/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aufs</a:t>
            </a:r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/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mnt</a:t>
            </a:r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下，这就是容器运行所需的</a:t>
            </a:r>
            <a:r>
              <a:rPr lang="en-US" altLang="zh-CN" sz="2400" dirty="0" err="1">
                <a:solidFill>
                  <a:srgbClr val="333333"/>
                </a:solidFill>
                <a:latin typeface="+mn-ea"/>
              </a:rPr>
              <a:t>rootfs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9656E2A-960F-4988-A185-4153C9B62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rootfs</a:t>
            </a:r>
            <a:r>
              <a:rPr lang="zh-CN" altLang="en-US" dirty="0"/>
              <a:t>挂载</a:t>
            </a:r>
          </a:p>
        </p:txBody>
      </p:sp>
    </p:spTree>
    <p:extLst>
      <p:ext uri="{BB962C8B-B14F-4D97-AF65-F5344CB8AC3E}">
        <p14:creationId xmlns:p14="http://schemas.microsoft.com/office/powerpoint/2010/main" val="293464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F8173CDF-FD6F-4988-B0B7-AB5529D2C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4467974"/>
              </p:ext>
            </p:extLst>
          </p:nvPr>
        </p:nvGraphicFramePr>
        <p:xfrm>
          <a:off x="2366379" y="1483596"/>
          <a:ext cx="6429094" cy="432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54181733-9310-40B8-B76A-97C011E6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组成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775B0-7F9D-49AA-B3EE-5A5DCC73F0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638" y="4948177"/>
            <a:ext cx="1333983" cy="13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768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16FAF5E-5183-44D9-BC8A-0959F057091D}"/>
              </a:ext>
            </a:extLst>
          </p:cNvPr>
          <p:cNvSpPr/>
          <p:nvPr/>
        </p:nvSpPr>
        <p:spPr>
          <a:xfrm>
            <a:off x="543475" y="1690688"/>
            <a:ext cx="439891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</a:rPr>
              <a:t>增量分层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只读层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：父镜像的文件，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readonly+w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333333"/>
                </a:solidFill>
                <a:latin typeface="+mn-ea"/>
              </a:rPr>
              <a:t>hiteout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就是遮挡上层的文件的设置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可读写层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：就是自己的应用，或对只读层的</a:t>
            </a:r>
            <a:r>
              <a:rPr lang="en-US" altLang="zh-CN" dirty="0">
                <a:solidFill>
                  <a:srgbClr val="333333"/>
                </a:solidFill>
                <a:latin typeface="+mn-ea"/>
              </a:rPr>
              <a:t>whiteout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33333"/>
                </a:solidFill>
                <a:latin typeface="+mn-ea"/>
              </a:rPr>
              <a:t>Init</a:t>
            </a:r>
            <a:r>
              <a:rPr lang="zh-CN" altLang="en-US" b="1" dirty="0">
                <a:solidFill>
                  <a:srgbClr val="333333"/>
                </a:solidFill>
                <a:latin typeface="+mn-ea"/>
              </a:rPr>
              <a:t>层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：当前镜像运行时需要的配置文件，临时配置，不需要在提交镜像过程时提交的信息</a:t>
            </a:r>
            <a:endParaRPr lang="en-US" altLang="zh-CN" dirty="0">
              <a:solidFill>
                <a:srgbClr val="333333"/>
              </a:solidFill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pic>
        <p:nvPicPr>
          <p:cNvPr id="10242" name="Picture 2" descr="https://static001.geekbang.org/resource/image/8a/5f/8a7b5cfabaab2d877a1d4566961edd5f.png">
            <a:extLst>
              <a:ext uri="{FF2B5EF4-FFF2-40B4-BE49-F238E27FC236}">
                <a16:creationId xmlns:a16="http://schemas.microsoft.com/office/drawing/2014/main" id="{C70F76B6-B37B-4627-868C-9A425C088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591" y="1518004"/>
            <a:ext cx="6375493" cy="473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B61FD5F5-A1D8-4F61-93AE-225F1779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dokcer</a:t>
            </a:r>
            <a:r>
              <a:rPr lang="zh-CN" altLang="en-US" dirty="0"/>
              <a:t>镜像分层</a:t>
            </a:r>
          </a:p>
        </p:txBody>
      </p:sp>
    </p:spTree>
    <p:extLst>
      <p:ext uri="{BB962C8B-B14F-4D97-AF65-F5344CB8AC3E}">
        <p14:creationId xmlns:p14="http://schemas.microsoft.com/office/powerpoint/2010/main" val="251079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F362D-8237-4010-A049-7556D80F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8851BF-1DD7-459B-93C6-22906ADD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Docker </a:t>
            </a:r>
            <a:r>
              <a:rPr lang="zh-CN" altLang="en-US" dirty="0"/>
              <a:t>是一个</a:t>
            </a:r>
            <a:r>
              <a:rPr lang="zh-CN" altLang="en-US" b="1" dirty="0"/>
              <a:t>开源</a:t>
            </a:r>
            <a:r>
              <a:rPr lang="zh-CN" altLang="en-US" dirty="0"/>
              <a:t>的应用容器引擎，让开发者可以打包他们的应用以及依赖包到一个可移植的容器中，然后发布，容器是完全使用</a:t>
            </a:r>
            <a:r>
              <a:rPr lang="zh-CN" altLang="en-US" b="1" dirty="0"/>
              <a:t>沙箱</a:t>
            </a:r>
            <a:r>
              <a:rPr lang="zh-CN" altLang="en-US" dirty="0"/>
              <a:t>机制，相互之间不会有任何接口。</a:t>
            </a:r>
          </a:p>
        </p:txBody>
      </p:sp>
    </p:spTree>
    <p:extLst>
      <p:ext uri="{BB962C8B-B14F-4D97-AF65-F5344CB8AC3E}">
        <p14:creationId xmlns:p14="http://schemas.microsoft.com/office/powerpoint/2010/main" val="2496891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04E363-E856-420E-A9CD-1D6D4D208B69}"/>
              </a:ext>
            </a:extLst>
          </p:cNvPr>
          <p:cNvSpPr/>
          <p:nvPr/>
        </p:nvSpPr>
        <p:spPr>
          <a:xfrm>
            <a:off x="838200" y="1997839"/>
            <a:ext cx="110190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333333"/>
                </a:solidFill>
                <a:latin typeface="+mn-ea"/>
              </a:rPr>
              <a:t>允许你将宿主机上指定的目录或者文件，挂载到容器里面进行读取和修改操作。</a:t>
            </a:r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/test ...</a:t>
            </a:r>
          </a:p>
          <a:p>
            <a:r>
              <a:rPr lang="zh-CN" altLang="en-US" sz="2400" dirty="0">
                <a:latin typeface="+mn-ea"/>
              </a:rPr>
              <a:t>会在宿主机上创建一个目录</a:t>
            </a:r>
            <a:r>
              <a:rPr lang="en-US" altLang="zh-CN" sz="2400" dirty="0">
                <a:latin typeface="+mn-ea"/>
              </a:rPr>
              <a:t>/var/lib/docker/volumes/[</a:t>
            </a:r>
            <a:r>
              <a:rPr lang="en-US" altLang="zh-CN" sz="2400" dirty="0" err="1">
                <a:latin typeface="+mn-ea"/>
              </a:rPr>
              <a:t>VOLUME_ID</a:t>
            </a:r>
            <a:r>
              <a:rPr lang="en-US" altLang="zh-CN" sz="2400" dirty="0">
                <a:latin typeface="+mn-ea"/>
              </a:rPr>
              <a:t>]/_data</a:t>
            </a:r>
            <a:r>
              <a:rPr lang="zh-CN" altLang="en-US" sz="2400" dirty="0">
                <a:latin typeface="+mn-ea"/>
              </a:rPr>
              <a:t>，并挂载到</a:t>
            </a:r>
            <a:r>
              <a:rPr lang="en-US" altLang="zh-CN" sz="2400" dirty="0">
                <a:latin typeface="+mn-ea"/>
              </a:rPr>
              <a:t>/test</a:t>
            </a:r>
            <a:r>
              <a:rPr lang="zh-CN" altLang="en-US" sz="2400" dirty="0">
                <a:latin typeface="+mn-ea"/>
              </a:rPr>
              <a:t>上</a:t>
            </a:r>
            <a:endParaRPr lang="en-US" altLang="zh-CN" sz="2400" dirty="0">
              <a:latin typeface="+mn-ea"/>
            </a:endParaRPr>
          </a:p>
          <a:p>
            <a:endParaRPr lang="en-US" altLang="zh-CN" sz="2400" dirty="0">
              <a:solidFill>
                <a:srgbClr val="333333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+mn-ea"/>
              </a:rPr>
              <a:t>$ docker run -v /home:/test ...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把宿主机的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/home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挂载到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/test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上</a:t>
            </a:r>
            <a:endParaRPr lang="en-US" altLang="zh-CN" sz="2400" b="0" i="0" dirty="0">
              <a:solidFill>
                <a:srgbClr val="333333"/>
              </a:solidFill>
              <a:effectLst/>
              <a:latin typeface="+mn-ea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61A2C1-CAB4-4333-A592-9B4FDF3E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挂载数据卷（</a:t>
            </a:r>
            <a:r>
              <a:rPr lang="en-US" altLang="zh-CN" dirty="0"/>
              <a:t>volume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25473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屏幕截图&#10;&#10;自动生成的说明">
            <a:extLst>
              <a:ext uri="{FF2B5EF4-FFF2-40B4-BE49-F238E27FC236}">
                <a16:creationId xmlns:a16="http://schemas.microsoft.com/office/drawing/2014/main" id="{364FD4B4-FDA7-4EE4-984F-AC6C1DF4D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33" y="1245095"/>
            <a:ext cx="5762622" cy="52477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0126FE7-A150-43A3-957F-5E7E0ED57F32}"/>
              </a:ext>
            </a:extLst>
          </p:cNvPr>
          <p:cNvSpPr/>
          <p:nvPr/>
        </p:nvSpPr>
        <p:spPr>
          <a:xfrm>
            <a:off x="575627" y="1690688"/>
            <a:ext cx="51860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Master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：控制节点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api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服务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-scheduler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：负责调度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-controller-manager: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负责容器编排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Etcd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：负责处理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kube-apiserver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处理后持久化数据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PingFang SC"/>
              </a:rPr>
              <a:t>Node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：计算节点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lvl="1"/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kube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let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：负责通过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Runtime Interface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）同容器运行时打交道，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OCI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把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CRI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请求转换成对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Linux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操作系统的调用，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CNI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Networking Interface)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配置网络，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CSI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Container Storage 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Inferface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持久化存储，</a:t>
            </a:r>
            <a:r>
              <a:rPr lang="en-US" altLang="zh-CN" dirty="0" err="1">
                <a:solidFill>
                  <a:srgbClr val="333333"/>
                </a:solidFill>
                <a:latin typeface="PingFang SC"/>
              </a:rPr>
              <a:t>gRPC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是与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Device Plugin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交互，管理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GPU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等宿主机物理设备的组件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D2D20B-45BB-4178-99DC-68872E635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kubernetes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473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文字, 地图&#10;&#10;自动生成的说明">
            <a:extLst>
              <a:ext uri="{FF2B5EF4-FFF2-40B4-BE49-F238E27FC236}">
                <a16:creationId xmlns:a16="http://schemas.microsoft.com/office/drawing/2014/main" id="{7DD7E735-F0C9-4629-A3B3-BE192B71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15" y="1152710"/>
            <a:ext cx="9408648" cy="478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290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Pod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Pod</a:t>
            </a:r>
            <a:r>
              <a:rPr lang="zh-CN" altLang="en-US" dirty="0"/>
              <a:t>是</a:t>
            </a:r>
            <a:r>
              <a:rPr lang="en-US" altLang="zh-CN" dirty="0"/>
              <a:t>Kubernetes</a:t>
            </a:r>
            <a:r>
              <a:rPr lang="zh-CN" altLang="en-US" dirty="0"/>
              <a:t>创建或部署的最小</a:t>
            </a:r>
            <a:r>
              <a:rPr lang="en-US" altLang="zh-CN" dirty="0"/>
              <a:t>/</a:t>
            </a:r>
            <a:r>
              <a:rPr lang="zh-CN" altLang="en-US" dirty="0"/>
              <a:t>最简单的基本单位，一个</a:t>
            </a:r>
            <a:r>
              <a:rPr lang="en-US" altLang="zh-CN" dirty="0"/>
              <a:t>Pod</a:t>
            </a:r>
            <a:r>
              <a:rPr lang="zh-CN" altLang="en-US" dirty="0"/>
              <a:t>代表集群上正在运行的一个进程。</a:t>
            </a:r>
          </a:p>
          <a:p>
            <a:pPr marL="0" indent="0" fontAlgn="base">
              <a:buNone/>
            </a:pPr>
            <a:r>
              <a:rPr lang="zh-CN" altLang="en-US" dirty="0"/>
              <a:t>一个</a:t>
            </a:r>
            <a:r>
              <a:rPr lang="en-US" altLang="zh-CN" dirty="0"/>
              <a:t>Pod</a:t>
            </a:r>
            <a:r>
              <a:rPr lang="zh-CN" altLang="en-US" dirty="0"/>
              <a:t>封装一个应用容器（也可以有多个容器），存储资源、一个独立的网络</a:t>
            </a:r>
            <a:r>
              <a:rPr lang="en-US" altLang="zh-CN" dirty="0"/>
              <a:t>IP</a:t>
            </a:r>
            <a:r>
              <a:rPr lang="zh-CN" altLang="en-US" dirty="0"/>
              <a:t>以及管理控制容器运行方式的策略选项。</a:t>
            </a:r>
            <a:r>
              <a:rPr lang="en-US" altLang="zh-CN" dirty="0"/>
              <a:t>Pod</a:t>
            </a:r>
            <a:r>
              <a:rPr lang="zh-CN" altLang="en-US" dirty="0"/>
              <a:t>代表部署的一个单位：</a:t>
            </a:r>
            <a:r>
              <a:rPr lang="en-US" altLang="zh-CN" dirty="0"/>
              <a:t>Kubernetes</a:t>
            </a:r>
            <a:r>
              <a:rPr lang="zh-CN" altLang="en-US" dirty="0"/>
              <a:t>中单个应用的实例，它可能由单个容器或多个容器共享组成的资源。</a:t>
            </a:r>
          </a:p>
          <a:p>
            <a:pPr marL="0" indent="0" fontAlgn="base">
              <a:buNone/>
            </a:pPr>
            <a:r>
              <a:rPr lang="en-US" altLang="zh-CN" dirty="0"/>
              <a:t>Kubernetes</a:t>
            </a:r>
            <a:r>
              <a:rPr lang="zh-CN" altLang="en-US" dirty="0"/>
              <a:t>中的</a:t>
            </a:r>
            <a:r>
              <a:rPr lang="en-US" altLang="zh-CN" dirty="0"/>
              <a:t>Pod</a:t>
            </a:r>
            <a:r>
              <a:rPr lang="zh-CN" altLang="en-US" dirty="0"/>
              <a:t>使用可分两种主要方式：</a:t>
            </a:r>
          </a:p>
          <a:p>
            <a:pPr fontAlgn="base"/>
            <a:r>
              <a:rPr lang="en-US" altLang="zh-CN" dirty="0"/>
              <a:t>Pod</a:t>
            </a:r>
            <a:r>
              <a:rPr lang="zh-CN" altLang="en-US" dirty="0"/>
              <a:t>中运行一个容器。“</a:t>
            </a:r>
            <a:r>
              <a:rPr lang="en-US" altLang="zh-CN" dirty="0"/>
              <a:t>one-container-per-Pod”</a:t>
            </a:r>
            <a:r>
              <a:rPr lang="zh-CN" altLang="en-US" dirty="0"/>
              <a:t>模式是</a:t>
            </a:r>
            <a:r>
              <a:rPr lang="en-US" altLang="zh-CN" dirty="0"/>
              <a:t>Kubernetes</a:t>
            </a:r>
            <a:r>
              <a:rPr lang="zh-CN" altLang="en-US" dirty="0"/>
              <a:t>最常见的用法</a:t>
            </a:r>
            <a:r>
              <a:rPr lang="en-US" altLang="zh-CN" dirty="0"/>
              <a:t>; </a:t>
            </a:r>
            <a:r>
              <a:rPr lang="zh-CN" altLang="en-US" dirty="0"/>
              <a:t>在这种情况下，你可以将</a:t>
            </a:r>
            <a:r>
              <a:rPr lang="en-US" altLang="zh-CN" dirty="0"/>
              <a:t>Pod</a:t>
            </a:r>
            <a:r>
              <a:rPr lang="zh-CN" altLang="en-US" dirty="0"/>
              <a:t>视为单个封装的容器，但是</a:t>
            </a:r>
            <a:r>
              <a:rPr lang="en-US" altLang="zh-CN" dirty="0"/>
              <a:t>Kubernetes</a:t>
            </a:r>
            <a:r>
              <a:rPr lang="zh-CN" altLang="en-US" dirty="0"/>
              <a:t>是直接管理</a:t>
            </a:r>
            <a:r>
              <a:rPr lang="en-US" altLang="zh-CN" dirty="0"/>
              <a:t>Pod</a:t>
            </a:r>
            <a:r>
              <a:rPr lang="zh-CN" altLang="en-US" dirty="0"/>
              <a:t>而不是容器。</a:t>
            </a:r>
          </a:p>
          <a:p>
            <a:pPr fontAlgn="base"/>
            <a:r>
              <a:rPr lang="en-US" altLang="zh-CN" dirty="0"/>
              <a:t>Pods</a:t>
            </a:r>
            <a:r>
              <a:rPr lang="zh-CN" altLang="en-US" dirty="0"/>
              <a:t>中运行多个需要一起工作的容器。</a:t>
            </a:r>
            <a:r>
              <a:rPr lang="en-US" altLang="zh-CN" dirty="0"/>
              <a:t>Pod</a:t>
            </a:r>
            <a:r>
              <a:rPr lang="zh-CN" altLang="en-US" dirty="0"/>
              <a:t>可以封装紧密耦合的应用，它们需要由多个容器组成，它们之间能够共享资源，这些容器可以形成一个单一的内部</a:t>
            </a:r>
            <a:r>
              <a:rPr lang="en-US" altLang="zh-CN" dirty="0"/>
              <a:t>service</a:t>
            </a:r>
            <a:r>
              <a:rPr lang="zh-CN" altLang="en-US" dirty="0"/>
              <a:t>单位 </a:t>
            </a:r>
            <a:r>
              <a:rPr lang="en-US" altLang="zh-CN" dirty="0"/>
              <a:t>- </a:t>
            </a:r>
            <a:r>
              <a:rPr lang="zh-CN" altLang="en-US" dirty="0"/>
              <a:t>一个容器共享文件，另一个“</a:t>
            </a:r>
            <a:r>
              <a:rPr lang="en-US" altLang="zh-CN" dirty="0"/>
              <a:t>sidecar”</a:t>
            </a:r>
            <a:r>
              <a:rPr lang="zh-CN" altLang="en-US" dirty="0"/>
              <a:t>容器来更新这些文件。</a:t>
            </a:r>
            <a:r>
              <a:rPr lang="en-US" altLang="zh-CN" dirty="0"/>
              <a:t>Pod</a:t>
            </a:r>
            <a:r>
              <a:rPr lang="zh-CN" altLang="en-US" dirty="0"/>
              <a:t>将这些容器的存储资源作为一个实体来管理。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957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1" y="679894"/>
            <a:ext cx="6654800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是一个逻辑概念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里所有容器共享同一个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，共享同一个</a:t>
            </a:r>
            <a:r>
              <a:rPr lang="en-US" altLang="zh-CN" sz="2000" dirty="0"/>
              <a:t>Volume</a:t>
            </a:r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里的容器：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可以直接使用</a:t>
            </a:r>
            <a:r>
              <a:rPr lang="en-US" altLang="zh-CN" sz="2000" dirty="0"/>
              <a:t>localhost</a:t>
            </a:r>
            <a:r>
              <a:rPr lang="zh-CN" altLang="en-US" sz="2000" dirty="0"/>
              <a:t>进行通信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看到的网络设备和</a:t>
            </a:r>
            <a:r>
              <a:rPr lang="en-US" altLang="zh-CN" sz="2000" dirty="0"/>
              <a:t>Infra</a:t>
            </a:r>
            <a:r>
              <a:rPr lang="zh-CN" altLang="en-US" sz="2000" dirty="0"/>
              <a:t>一样</a:t>
            </a:r>
            <a:endParaRPr lang="en-US" altLang="zh-CN" sz="2000" dirty="0"/>
          </a:p>
          <a:p>
            <a:pPr fontAlgn="base"/>
            <a:r>
              <a:rPr lang="zh-CN" altLang="en-US" sz="2000" dirty="0"/>
              <a:t>一个</a:t>
            </a:r>
            <a:r>
              <a:rPr lang="en-US" altLang="zh-CN" sz="2000" dirty="0"/>
              <a:t>Pod</a:t>
            </a:r>
            <a:r>
              <a:rPr lang="zh-CN" altLang="en-US" sz="2000" dirty="0"/>
              <a:t>只有一个</a:t>
            </a:r>
            <a:r>
              <a:rPr lang="en-US" altLang="zh-CN" sz="2000" dirty="0"/>
              <a:t>IP</a:t>
            </a:r>
            <a:r>
              <a:rPr lang="zh-CN" altLang="en-US" sz="2000" dirty="0"/>
              <a:t>地址，即</a:t>
            </a:r>
            <a:r>
              <a:rPr lang="en-US" altLang="zh-CN" sz="2000" dirty="0"/>
              <a:t>Network Namespace</a:t>
            </a:r>
            <a:r>
              <a:rPr lang="zh-CN" altLang="en-US" sz="2000" dirty="0"/>
              <a:t>对应的</a:t>
            </a:r>
            <a:r>
              <a:rPr lang="en-US" altLang="zh-CN" sz="2000" dirty="0"/>
              <a:t>IP</a:t>
            </a:r>
          </a:p>
          <a:p>
            <a:pPr fontAlgn="base"/>
            <a:r>
              <a:rPr lang="en-US" altLang="zh-CN" sz="2000" dirty="0"/>
              <a:t>Pod</a:t>
            </a:r>
            <a:r>
              <a:rPr lang="zh-CN" altLang="en-US" sz="2000" dirty="0"/>
              <a:t>的生命周期与</a:t>
            </a:r>
            <a:r>
              <a:rPr lang="en-US" altLang="zh-CN" sz="2000" dirty="0"/>
              <a:t>Infra</a:t>
            </a:r>
            <a:r>
              <a:rPr lang="zh-CN" altLang="en-US" sz="2000" dirty="0"/>
              <a:t>容器一致，与其他容器无关</a:t>
            </a:r>
            <a:endParaRPr lang="en-US" altLang="zh-CN" sz="2000" dirty="0"/>
          </a:p>
        </p:txBody>
      </p:sp>
      <p:pic>
        <p:nvPicPr>
          <p:cNvPr id="2050" name="Picture 2" descr="https://static001.geekbang.org/resource/image/8c/cf/8c016391b4b17923f38547c498e434cf.png">
            <a:extLst>
              <a:ext uri="{FF2B5EF4-FFF2-40B4-BE49-F238E27FC236}">
                <a16:creationId xmlns:a16="http://schemas.microsoft.com/office/drawing/2014/main" id="{04202E7C-299F-41A5-A266-04E05735A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229518"/>
            <a:ext cx="3241341" cy="439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034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DA2E1BB-8060-4FF7-9767-E7D531F29246}"/>
              </a:ext>
            </a:extLst>
          </p:cNvPr>
          <p:cNvSpPr txBox="1">
            <a:spLocks/>
          </p:cNvSpPr>
          <p:nvPr/>
        </p:nvSpPr>
        <p:spPr>
          <a:xfrm>
            <a:off x="752140" y="679894"/>
            <a:ext cx="10906459" cy="56320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zh-CN" altLang="en-US" sz="2000" dirty="0"/>
              <a:t>凡是高度，网络，存储，以及安全相关的属性，基本上是</a:t>
            </a:r>
            <a:r>
              <a:rPr lang="en-US" altLang="zh-CN" sz="2000" dirty="0"/>
              <a:t>Pod</a:t>
            </a:r>
            <a:r>
              <a:rPr lang="zh-CN" altLang="en-US" sz="2000" dirty="0"/>
              <a:t>级别的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Pod API</a:t>
            </a:r>
            <a:r>
              <a:rPr lang="zh-CN" altLang="en-US" sz="2000" dirty="0"/>
              <a:t>对象属性：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NodeSelector</a:t>
            </a:r>
            <a:r>
              <a:rPr lang="zh-CN" altLang="en-US" sz="2000" dirty="0"/>
              <a:t>：是一个供用户将</a:t>
            </a:r>
            <a:r>
              <a:rPr lang="en-US" altLang="zh-CN" sz="2000" dirty="0"/>
              <a:t>Pod</a:t>
            </a:r>
            <a:r>
              <a:rPr lang="zh-CN" altLang="en-US" sz="2000" dirty="0"/>
              <a:t>与</a:t>
            </a:r>
            <a:r>
              <a:rPr lang="en-US" altLang="zh-CN" sz="2000" dirty="0"/>
              <a:t>Node</a:t>
            </a:r>
            <a:r>
              <a:rPr lang="zh-CN" altLang="en-US" sz="2000" dirty="0"/>
              <a:t>进行绑定的字段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NodeName</a:t>
            </a:r>
            <a:r>
              <a:rPr lang="zh-CN" altLang="en-US" sz="2000" dirty="0"/>
              <a:t>：一般是自动赋值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HostAliases</a:t>
            </a:r>
            <a:r>
              <a:rPr lang="zh-CN" altLang="en-US" sz="2000" dirty="0"/>
              <a:t>：定义了</a:t>
            </a:r>
            <a:r>
              <a:rPr lang="en-US" altLang="zh-CN" sz="2000" dirty="0"/>
              <a:t>Pod</a:t>
            </a:r>
            <a:r>
              <a:rPr lang="zh-CN" altLang="en-US" sz="2000" dirty="0"/>
              <a:t>的</a:t>
            </a:r>
            <a:r>
              <a:rPr lang="en-US" altLang="zh-CN" sz="2000" dirty="0"/>
              <a:t>Hosts</a:t>
            </a:r>
            <a:r>
              <a:rPr lang="zh-CN" altLang="en-US" sz="2000" dirty="0"/>
              <a:t>文件里的内容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 err="1"/>
              <a:t>ImagePullPolicy</a:t>
            </a:r>
            <a:r>
              <a:rPr lang="zh-CN" altLang="en-US" sz="2000" dirty="0"/>
              <a:t>：定义镜像拉取的策略</a:t>
            </a:r>
            <a:endParaRPr lang="en-US" altLang="zh-CN" sz="2000" dirty="0"/>
          </a:p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sz="2000" dirty="0"/>
              <a:t>Lifecycle</a:t>
            </a:r>
            <a:r>
              <a:rPr lang="zh-CN" altLang="en-US" sz="2000" dirty="0"/>
              <a:t>：容器状态变化时触发一系列“构子”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85392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0F949-821F-4183-8AB1-8A23BB122751}"/>
              </a:ext>
            </a:extLst>
          </p:cNvPr>
          <p:cNvSpPr/>
          <p:nvPr/>
        </p:nvSpPr>
        <p:spPr>
          <a:xfrm>
            <a:off x="335280" y="182880"/>
            <a:ext cx="9174480" cy="1385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/>
              <a:t>apiVersion: v1 #指定api版本，此值必须在kubectl apiversion中  </a:t>
            </a:r>
          </a:p>
          <a:p>
            <a:r>
              <a:rPr lang="zh-CN" altLang="en-US" sz="1200" dirty="0"/>
              <a:t>kind: Pod #指定创建资源的角色/类型  </a:t>
            </a:r>
          </a:p>
          <a:p>
            <a:r>
              <a:rPr lang="zh-CN" altLang="en-US" sz="1200" dirty="0"/>
              <a:t>metadata: #资源的元数据/属性  </a:t>
            </a:r>
          </a:p>
          <a:p>
            <a:r>
              <a:rPr lang="zh-CN" altLang="en-US" sz="1200" dirty="0"/>
              <a:t>  name: web04-pod #资源的名字，在同一个namespace中必须唯一  </a:t>
            </a:r>
          </a:p>
          <a:p>
            <a:r>
              <a:rPr lang="zh-CN" altLang="en-US" sz="1200" dirty="0"/>
              <a:t>  labels: #设定资源的标签，详情请见http://blog.csdn.net/liyingke112/article/details/77482384</a:t>
            </a:r>
          </a:p>
          <a:p>
            <a:r>
              <a:rPr lang="zh-CN" altLang="en-US" sz="1200" dirty="0"/>
              <a:t>    k8s-app: apache  </a:t>
            </a:r>
          </a:p>
          <a:p>
            <a:r>
              <a:rPr lang="zh-CN" altLang="en-US" sz="1200" dirty="0"/>
              <a:t>    version: v1  </a:t>
            </a:r>
          </a:p>
          <a:p>
            <a:r>
              <a:rPr lang="zh-CN" altLang="en-US" sz="1200" dirty="0"/>
              <a:t>    kubernetes.io/cluster-service: "true"  </a:t>
            </a:r>
          </a:p>
          <a:p>
            <a:r>
              <a:rPr lang="zh-CN" altLang="en-US" sz="1200" dirty="0"/>
              <a:t>  annotations:            #自定义注解列表  </a:t>
            </a:r>
          </a:p>
          <a:p>
            <a:r>
              <a:rPr lang="zh-CN" altLang="en-US" sz="1200" dirty="0"/>
              <a:t>    - name: String        #自定义注解名字  </a:t>
            </a:r>
          </a:p>
          <a:p>
            <a:r>
              <a:rPr lang="zh-CN" altLang="en-US" sz="1200" dirty="0"/>
              <a:t>spec:#specification of the resource content 指定该资源的内容  </a:t>
            </a:r>
          </a:p>
          <a:p>
            <a:r>
              <a:rPr lang="zh-CN" altLang="en-US" sz="1200" dirty="0"/>
              <a:t>  restartPolicy: Always #表明该容器一直运行，默认k8s的策略，在此容器退出后，会立即创建一个相同的容器  </a:t>
            </a:r>
          </a:p>
          <a:p>
            <a:r>
              <a:rPr lang="zh-CN" altLang="en-US" sz="1200" dirty="0"/>
              <a:t>  nodeSelector:     #节点选择，先给主机打标签kubectl label nodes kube-node1 zone=node1  </a:t>
            </a:r>
          </a:p>
          <a:p>
            <a:r>
              <a:rPr lang="zh-CN" altLang="en-US" sz="1200" dirty="0"/>
              <a:t>    zone: node1  </a:t>
            </a:r>
          </a:p>
          <a:p>
            <a:r>
              <a:rPr lang="zh-CN" altLang="en-US" sz="1200" dirty="0"/>
              <a:t>  containers:  </a:t>
            </a:r>
          </a:p>
          <a:p>
            <a:r>
              <a:rPr lang="zh-CN" altLang="en-US" sz="1200" dirty="0"/>
              <a:t>  - name: web04-pod #容器的名字  </a:t>
            </a:r>
          </a:p>
          <a:p>
            <a:r>
              <a:rPr lang="zh-CN" altLang="en-US" sz="1200" dirty="0"/>
              <a:t>    image: web:apache #容器使用的镜像地址  </a:t>
            </a:r>
          </a:p>
          <a:p>
            <a:r>
              <a:rPr lang="zh-CN" altLang="en-US" sz="1200" dirty="0"/>
              <a:t>    imagePullPolicy: Never #三个选择Always、Never、IfNotPresent，每次启动时检查和更新（从registery）images的策略，</a:t>
            </a:r>
          </a:p>
          <a:p>
            <a:r>
              <a:rPr lang="zh-CN" altLang="en-US" sz="1200" dirty="0"/>
              <a:t>                           # Always，每次都检查</a:t>
            </a:r>
          </a:p>
          <a:p>
            <a:r>
              <a:rPr lang="zh-CN" altLang="en-US" sz="1200" dirty="0"/>
              <a:t>                           # Never，每次都不检查（不管本地是否有）</a:t>
            </a:r>
          </a:p>
          <a:p>
            <a:r>
              <a:rPr lang="zh-CN" altLang="en-US" sz="1200" dirty="0"/>
              <a:t>                           # IfNotPresent，如果本地有就不检查，如果没有就拉取</a:t>
            </a:r>
          </a:p>
          <a:p>
            <a:r>
              <a:rPr lang="zh-CN" altLang="en-US" sz="1200" dirty="0"/>
              <a:t>    command: ['sh'] #启动容器的运行命令，将覆盖容器中的Entrypoint,对应Dockefile中的ENTRYPOINT  </a:t>
            </a:r>
          </a:p>
          <a:p>
            <a:r>
              <a:rPr lang="zh-CN" altLang="en-US" sz="1200" dirty="0"/>
              <a:t>    args: ["$(str)"] #启动容器的命令参数，对应Dockerfile中CMD参数  </a:t>
            </a:r>
          </a:p>
          <a:p>
            <a:r>
              <a:rPr lang="zh-CN" altLang="en-US" sz="1200" dirty="0"/>
              <a:t>    env: #指定容器中的环境变量  </a:t>
            </a:r>
          </a:p>
          <a:p>
            <a:r>
              <a:rPr lang="zh-CN" altLang="en-US" sz="1200" dirty="0"/>
              <a:t>    - name: str #变量的名字  </a:t>
            </a:r>
          </a:p>
          <a:p>
            <a:r>
              <a:rPr lang="zh-CN" altLang="en-US" sz="1200" dirty="0"/>
              <a:t>      value: "/etc/run.sh" #变量的值  </a:t>
            </a:r>
          </a:p>
          <a:p>
            <a:r>
              <a:rPr lang="zh-CN" altLang="en-US" sz="1200" dirty="0"/>
              <a:t>    resources: #资源管理，请求请见http://blog.csdn.net/liyingke112/article/details/77452630</a:t>
            </a:r>
          </a:p>
          <a:p>
            <a:r>
              <a:rPr lang="zh-CN" altLang="en-US" sz="1200" dirty="0"/>
              <a:t>      requests: #容器运行时，最低资源需求，也就是说最少需要多少资源容器才能正常运行  </a:t>
            </a:r>
          </a:p>
          <a:p>
            <a:r>
              <a:rPr lang="zh-CN" altLang="en-US" sz="1200" dirty="0"/>
              <a:t>        cpu: 0.1 #CPU资源（核数），两种方式，浮点数或者是整数+m，0.1=100m，最少值为0.001核（1m）</a:t>
            </a:r>
          </a:p>
          <a:p>
            <a:r>
              <a:rPr lang="zh-CN" altLang="en-US" sz="1200" dirty="0"/>
              <a:t>        memory: 32Mi #内存使用量  </a:t>
            </a:r>
          </a:p>
          <a:p>
            <a:r>
              <a:rPr lang="zh-CN" altLang="en-US" sz="1200" dirty="0"/>
              <a:t>      limits: #资源限制  </a:t>
            </a:r>
          </a:p>
          <a:p>
            <a:r>
              <a:rPr lang="zh-CN" altLang="en-US" sz="1200" dirty="0"/>
              <a:t>        cpu: 0.5  </a:t>
            </a:r>
          </a:p>
          <a:p>
            <a:r>
              <a:rPr lang="zh-CN" altLang="en-US" sz="1200" dirty="0"/>
              <a:t>        memory: 32Mi  </a:t>
            </a:r>
          </a:p>
          <a:p>
            <a:r>
              <a:rPr lang="zh-CN" altLang="en-US" sz="1200" dirty="0"/>
              <a:t>    ports:  </a:t>
            </a:r>
          </a:p>
          <a:p>
            <a:r>
              <a:rPr lang="zh-CN" altLang="en-US" sz="1200" dirty="0"/>
              <a:t>    - containerPort: 80 #容器开发对外的端口</a:t>
            </a:r>
          </a:p>
          <a:p>
            <a:r>
              <a:rPr lang="zh-CN" altLang="en-US" sz="1200" dirty="0"/>
              <a:t>      name: httpd  #名称</a:t>
            </a:r>
          </a:p>
          <a:p>
            <a:r>
              <a:rPr lang="zh-CN" altLang="en-US" sz="1200" dirty="0"/>
              <a:t>      protocol: TCP  </a:t>
            </a:r>
          </a:p>
          <a:p>
            <a:r>
              <a:rPr lang="zh-CN" altLang="en-US" sz="1200" dirty="0"/>
              <a:t>    livenessProbe: #pod内容器健康检查的设置，详情请见http://blog.csdn.net/liyingke112/article/details/77531584</a:t>
            </a:r>
          </a:p>
          <a:p>
            <a:r>
              <a:rPr lang="zh-CN" altLang="en-US" sz="1200" dirty="0"/>
              <a:t>      httpGet: #通过httpget检查健康，返回200-399之间，则认为容器正常  </a:t>
            </a:r>
          </a:p>
          <a:p>
            <a:r>
              <a:rPr lang="zh-CN" altLang="en-US" sz="1200" dirty="0"/>
              <a:t>        path: / #URI地址  </a:t>
            </a:r>
          </a:p>
          <a:p>
            <a:r>
              <a:rPr lang="zh-CN" altLang="en-US" sz="1200" dirty="0"/>
              <a:t>        port: 80  </a:t>
            </a:r>
          </a:p>
          <a:p>
            <a:r>
              <a:rPr lang="zh-CN" altLang="en-US" sz="1200" dirty="0"/>
              <a:t>        #host: 127.0.0.1 #主机地址  </a:t>
            </a:r>
          </a:p>
          <a:p>
            <a:r>
              <a:rPr lang="zh-CN" altLang="en-US" sz="1200" dirty="0"/>
              <a:t>        scheme: HTTP  </a:t>
            </a:r>
          </a:p>
          <a:p>
            <a:r>
              <a:rPr lang="zh-CN" altLang="en-US" sz="1200" dirty="0"/>
              <a:t>      initialDelaySeconds: 180 #表明第一次检测在容器启动后多长时间后开始  </a:t>
            </a:r>
          </a:p>
          <a:p>
            <a:r>
              <a:rPr lang="zh-CN" altLang="en-US" sz="1200" dirty="0"/>
              <a:t>      timeoutSeconds: 5 #检测的超时时间  </a:t>
            </a:r>
          </a:p>
          <a:p>
            <a:r>
              <a:rPr lang="zh-CN" altLang="en-US" sz="1200" dirty="0"/>
              <a:t>      periodSeconds: 15  #检查间隔时间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#exec: 执行命令的方法进行监测，如果其退出码不为0，则认为容器正常  </a:t>
            </a:r>
          </a:p>
          <a:p>
            <a:r>
              <a:rPr lang="zh-CN" altLang="en-US" sz="1200" dirty="0"/>
              <a:t>      #  command:  </a:t>
            </a:r>
          </a:p>
          <a:p>
            <a:r>
              <a:rPr lang="zh-CN" altLang="en-US" sz="1200" dirty="0"/>
              <a:t>      #    - cat  </a:t>
            </a:r>
          </a:p>
          <a:p>
            <a:r>
              <a:rPr lang="zh-CN" altLang="en-US" sz="1200" dirty="0"/>
              <a:t>      #    - /tmp/health  </a:t>
            </a:r>
          </a:p>
          <a:p>
            <a:r>
              <a:rPr lang="zh-CN" altLang="en-US" sz="1200" dirty="0"/>
              <a:t>      #也可以用这种方法  </a:t>
            </a:r>
          </a:p>
          <a:p>
            <a:r>
              <a:rPr lang="zh-CN" altLang="en-US" sz="1200" dirty="0"/>
              <a:t>      #tcpSocket: //通过tcpSocket检查健康   </a:t>
            </a:r>
          </a:p>
          <a:p>
            <a:r>
              <a:rPr lang="zh-CN" altLang="en-US" sz="1200" dirty="0"/>
              <a:t>      #  port: number   </a:t>
            </a:r>
          </a:p>
          <a:p>
            <a:r>
              <a:rPr lang="zh-CN" altLang="en-US" sz="1200" dirty="0"/>
              <a:t>    lifecycle: #生命周期管理  </a:t>
            </a:r>
          </a:p>
          <a:p>
            <a:r>
              <a:rPr lang="zh-CN" altLang="en-US" sz="1200" dirty="0"/>
              <a:t>      postStart: #容器运行之前运行的任务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 </a:t>
            </a:r>
          </a:p>
          <a:p>
            <a:r>
              <a:rPr lang="zh-CN" altLang="en-US" sz="1200" dirty="0"/>
              <a:t>            - 'sh'  </a:t>
            </a:r>
          </a:p>
          <a:p>
            <a:r>
              <a:rPr lang="zh-CN" altLang="en-US" sz="1200" dirty="0"/>
              <a:t>            - 'yum upgrade -y'  </a:t>
            </a:r>
          </a:p>
          <a:p>
            <a:r>
              <a:rPr lang="zh-CN" altLang="en-US" sz="1200" dirty="0"/>
              <a:t>      preStop:#容器关闭之前运行的任务  </a:t>
            </a:r>
          </a:p>
          <a:p>
            <a:r>
              <a:rPr lang="zh-CN" altLang="en-US" sz="1200" dirty="0"/>
              <a:t>        exec:  </a:t>
            </a:r>
          </a:p>
          <a:p>
            <a:r>
              <a:rPr lang="zh-CN" altLang="en-US" sz="1200" dirty="0"/>
              <a:t>          command: ['service httpd stop']  </a:t>
            </a:r>
          </a:p>
          <a:p>
            <a:r>
              <a:rPr lang="zh-CN" altLang="en-US" sz="1200" dirty="0"/>
              <a:t>    volumeMounts:  #详情请见http://blog.csdn.net/liyingke112/article/details/76577520</a:t>
            </a:r>
          </a:p>
          <a:p>
            <a:r>
              <a:rPr lang="zh-CN" altLang="en-US" sz="1200" dirty="0"/>
              <a:t>    - name: volume #挂载设备的名字，与volumes[*].name 需要对应    </a:t>
            </a:r>
          </a:p>
          <a:p>
            <a:r>
              <a:rPr lang="zh-CN" altLang="en-US" sz="1200" dirty="0"/>
              <a:t>      mountPath: /data #挂载到容器的某个路径下  </a:t>
            </a:r>
          </a:p>
          <a:p>
            <a:r>
              <a:rPr lang="zh-CN" altLang="en-US" sz="1200" dirty="0"/>
              <a:t>      readOnly: True  </a:t>
            </a:r>
          </a:p>
          <a:p>
            <a:r>
              <a:rPr lang="zh-CN" altLang="en-US" sz="1200" dirty="0"/>
              <a:t>  volumes: #定义一组挂载设备  </a:t>
            </a:r>
          </a:p>
          <a:p>
            <a:r>
              <a:rPr lang="zh-CN" altLang="en-US" sz="1200" dirty="0"/>
              <a:t>  - name: volume #定义一个挂载设备的名字  </a:t>
            </a:r>
          </a:p>
          <a:p>
            <a:r>
              <a:rPr lang="zh-CN" altLang="en-US" sz="1200" dirty="0"/>
              <a:t>    #meptyDir: {}  </a:t>
            </a:r>
          </a:p>
          <a:p>
            <a:r>
              <a:rPr lang="zh-CN" altLang="en-US" sz="1200" dirty="0"/>
              <a:t>    hostPath:  </a:t>
            </a:r>
          </a:p>
          <a:p>
            <a:r>
              <a:rPr lang="zh-CN" altLang="en-US" sz="1200" dirty="0"/>
              <a:t>      path: /opt #挂载设备类型为hostPath，路径为宿主机下的/opt,这里设备类型支持很多种 </a:t>
            </a:r>
          </a:p>
        </p:txBody>
      </p:sp>
    </p:spTree>
    <p:extLst>
      <p:ext uri="{BB962C8B-B14F-4D97-AF65-F5344CB8AC3E}">
        <p14:creationId xmlns:p14="http://schemas.microsoft.com/office/powerpoint/2010/main" val="1672891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ReplicaSet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 err="1"/>
              <a:t>ReplicaSet</a:t>
            </a:r>
            <a:r>
              <a:rPr lang="zh-CN" altLang="en-US" dirty="0"/>
              <a:t>是下一代复本控制器。</a:t>
            </a:r>
            <a:r>
              <a:rPr lang="en-US" altLang="zh-CN" dirty="0" err="1"/>
              <a:t>ReplicaSet</a:t>
            </a:r>
            <a:r>
              <a:rPr lang="zh-CN" altLang="en-US" dirty="0"/>
              <a:t>和 </a:t>
            </a:r>
            <a:r>
              <a:rPr lang="en-US" altLang="zh-CN" i="1" dirty="0">
                <a:hlinkClick r:id="rId2"/>
              </a:rPr>
              <a:t>Replication Controller</a:t>
            </a:r>
            <a:r>
              <a:rPr lang="zh-CN" altLang="en-US" dirty="0"/>
              <a:t>之间的唯一区别是现在的选择器支持。</a:t>
            </a:r>
            <a:r>
              <a:rPr lang="en-US" altLang="zh-CN" i="1" dirty="0"/>
              <a:t>Replication Controller</a:t>
            </a:r>
            <a:r>
              <a:rPr lang="zh-CN" altLang="en-US" dirty="0"/>
              <a:t>只支持基于等式的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env=dev</a:t>
            </a:r>
            <a:r>
              <a:rPr lang="zh-CN" altLang="en-US" dirty="0"/>
              <a:t>或</a:t>
            </a:r>
            <a:r>
              <a:rPr lang="en-US" altLang="zh-CN" dirty="0"/>
              <a:t>environment!=</a:t>
            </a:r>
            <a:r>
              <a:rPr lang="en-US" altLang="zh-CN" dirty="0" err="1"/>
              <a:t>qa</a:t>
            </a:r>
            <a:r>
              <a:rPr lang="zh-CN" altLang="en-US" dirty="0"/>
              <a:t>），但</a:t>
            </a:r>
            <a:r>
              <a:rPr lang="en-US" altLang="zh-CN" dirty="0" err="1"/>
              <a:t>ReplicaSet</a:t>
            </a:r>
            <a:r>
              <a:rPr lang="zh-CN" altLang="en-US" dirty="0"/>
              <a:t>还支持新的，基于集合的</a:t>
            </a:r>
            <a:r>
              <a:rPr lang="en-US" altLang="zh-CN" dirty="0"/>
              <a:t>selector</a:t>
            </a:r>
            <a:r>
              <a:rPr lang="zh-CN" altLang="en-US" dirty="0"/>
              <a:t>（</a:t>
            </a:r>
            <a:r>
              <a:rPr lang="en-US" altLang="zh-CN" dirty="0"/>
              <a:t>version in (v1.0, v2.0)</a:t>
            </a:r>
            <a:r>
              <a:rPr lang="zh-CN" altLang="en-US" dirty="0"/>
              <a:t>或</a:t>
            </a:r>
            <a:r>
              <a:rPr lang="en-US" altLang="zh-CN" dirty="0"/>
              <a:t>env </a:t>
            </a:r>
            <a:r>
              <a:rPr lang="en-US" altLang="zh-CN" dirty="0" err="1"/>
              <a:t>notin</a:t>
            </a:r>
            <a:r>
              <a:rPr lang="en-US" altLang="zh-CN" dirty="0"/>
              <a:t> (dev, </a:t>
            </a:r>
            <a:r>
              <a:rPr lang="en-US" altLang="zh-CN" dirty="0" err="1"/>
              <a:t>qa</a:t>
            </a:r>
            <a:r>
              <a:rPr lang="en-US" altLang="zh-CN" dirty="0"/>
              <a:t>)</a:t>
            </a:r>
            <a:r>
              <a:rPr lang="zh-CN" altLang="en-US" dirty="0"/>
              <a:t>）。在试用时官方推荐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大多数</a:t>
            </a:r>
            <a:r>
              <a:rPr lang="en-US" altLang="zh-CN" dirty="0" err="1">
                <a:hlinkClick r:id="rId3"/>
              </a:rPr>
              <a:t>kubectl</a:t>
            </a:r>
            <a:r>
              <a:rPr lang="zh-CN" altLang="en-US" dirty="0"/>
              <a:t>支持</a:t>
            </a:r>
            <a:r>
              <a:rPr lang="en-US" altLang="zh-CN" i="1" dirty="0"/>
              <a:t>Replication Controller</a:t>
            </a:r>
            <a:r>
              <a:rPr lang="zh-CN" altLang="en-US" dirty="0"/>
              <a:t>的命令也支持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>
                <a:hlinkClick r:id="rId4"/>
              </a:rPr>
              <a:t>rolling-update</a:t>
            </a:r>
            <a:r>
              <a:rPr lang="zh-CN" altLang="en-US" dirty="0"/>
              <a:t>命令有一个例外 。如果您想要滚动更新功能，请考虑使用</a:t>
            </a:r>
            <a:r>
              <a:rPr lang="en-US" altLang="zh-CN" dirty="0"/>
              <a:t>Deployments</a:t>
            </a:r>
            <a:r>
              <a:rPr lang="zh-CN" altLang="en-US" dirty="0"/>
              <a:t>。此外， </a:t>
            </a:r>
            <a:r>
              <a:rPr lang="en-US" altLang="zh-CN" dirty="0"/>
              <a:t>rolling-update</a:t>
            </a:r>
            <a:r>
              <a:rPr lang="zh-CN" altLang="en-US" dirty="0"/>
              <a:t>命令是必须的，而</a:t>
            </a:r>
            <a:r>
              <a:rPr lang="en-US" altLang="zh-CN" dirty="0"/>
              <a:t>Deployments</a:t>
            </a:r>
            <a:r>
              <a:rPr lang="zh-CN" altLang="en-US" dirty="0"/>
              <a:t>是声明式的，因此我们建议通过</a:t>
            </a:r>
            <a:r>
              <a:rPr lang="en-US" altLang="zh-CN" dirty="0"/>
              <a:t>rollout</a:t>
            </a:r>
            <a:r>
              <a:rPr lang="zh-CN" altLang="en-US" dirty="0"/>
              <a:t>命令使用</a:t>
            </a:r>
            <a:r>
              <a:rPr lang="en-US" altLang="zh-CN" dirty="0"/>
              <a:t>Deployments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虽然</a:t>
            </a:r>
            <a:r>
              <a:rPr lang="en-US" altLang="zh-CN" dirty="0" err="1"/>
              <a:t>ReplicaSets</a:t>
            </a:r>
            <a:r>
              <a:rPr lang="zh-CN" altLang="en-US" dirty="0"/>
              <a:t>可以独立使用，但是今天它主要被 </a:t>
            </a:r>
            <a:r>
              <a:rPr lang="en-US" altLang="zh-CN" dirty="0">
                <a:hlinkClick r:id="rId5"/>
              </a:rPr>
              <a:t>Deployments</a:t>
            </a:r>
            <a:r>
              <a:rPr lang="en-US" altLang="zh-CN" dirty="0"/>
              <a:t> </a:t>
            </a:r>
            <a:r>
              <a:rPr lang="zh-CN" altLang="en-US" dirty="0"/>
              <a:t>作为协调</a:t>
            </a:r>
            <a:r>
              <a:rPr lang="en-US" altLang="zh-CN" dirty="0">
                <a:hlinkClick r:id="rId6"/>
              </a:rPr>
              <a:t>pod</a:t>
            </a:r>
            <a:r>
              <a:rPr lang="zh-CN" altLang="en-US" dirty="0"/>
              <a:t>创建，删除和更新的机制。当您使用</a:t>
            </a:r>
            <a:r>
              <a:rPr lang="en-US" altLang="zh-CN" dirty="0"/>
              <a:t>Deployments</a:t>
            </a:r>
            <a:r>
              <a:rPr lang="zh-CN" altLang="en-US" dirty="0"/>
              <a:t>时，您不必担心管理他们创建的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  <a:r>
              <a:rPr lang="en-US" altLang="zh-CN" dirty="0"/>
              <a:t>Deployments</a:t>
            </a:r>
            <a:r>
              <a:rPr lang="zh-CN" altLang="en-US" dirty="0"/>
              <a:t>拥有并管理其</a:t>
            </a:r>
            <a:r>
              <a:rPr lang="en-US" altLang="zh-CN" dirty="0" err="1"/>
              <a:t>ReplicaSets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14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Deployment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Deployment</a:t>
            </a:r>
            <a:r>
              <a:rPr lang="zh-CN" altLang="en-US" dirty="0"/>
              <a:t>为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（下一代</a:t>
            </a:r>
            <a:r>
              <a:rPr lang="en-US" altLang="zh-CN" dirty="0"/>
              <a:t>Replication Controller</a:t>
            </a:r>
            <a:r>
              <a:rPr lang="zh-CN" altLang="en-US" dirty="0"/>
              <a:t>）提供声明式更新。</a:t>
            </a:r>
          </a:p>
          <a:p>
            <a:pPr marL="0" indent="0">
              <a:buNone/>
            </a:pPr>
            <a:r>
              <a:rPr lang="zh-CN" altLang="en-US" dirty="0"/>
              <a:t>你只需要在</a:t>
            </a:r>
            <a:r>
              <a:rPr lang="en-US" altLang="zh-CN" dirty="0"/>
              <a:t>Deployment</a:t>
            </a:r>
            <a:r>
              <a:rPr lang="zh-CN" altLang="en-US" dirty="0"/>
              <a:t>中描述你想要的目标状态是什么，</a:t>
            </a:r>
            <a:r>
              <a:rPr lang="en-US" altLang="zh-CN" dirty="0"/>
              <a:t>Deployment controller</a:t>
            </a:r>
            <a:r>
              <a:rPr lang="zh-CN" altLang="en-US" dirty="0"/>
              <a:t>就会帮你将</a:t>
            </a:r>
            <a:r>
              <a:rPr lang="en-US" altLang="zh-CN" dirty="0"/>
              <a:t>Pod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的实际状态改变到你的目标状态。你可以定义一个全新的</a:t>
            </a:r>
            <a:r>
              <a:rPr lang="en-US" altLang="zh-CN" dirty="0"/>
              <a:t>Deployment</a:t>
            </a:r>
            <a:r>
              <a:rPr lang="zh-CN" altLang="en-US" dirty="0"/>
              <a:t>，也可以创建一个新的替换旧的</a:t>
            </a:r>
            <a:r>
              <a:rPr lang="en-US" altLang="zh-CN" dirty="0"/>
              <a:t>Deployment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一个典型的用例如下：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Deployment</a:t>
            </a:r>
            <a:r>
              <a:rPr lang="zh-CN" altLang="en-US" dirty="0"/>
              <a:t>来创建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  <a:r>
              <a:rPr lang="en-US" altLang="zh-CN" dirty="0" err="1"/>
              <a:t>ReplicaSet</a:t>
            </a:r>
            <a:r>
              <a:rPr lang="zh-CN" altLang="en-US" dirty="0"/>
              <a:t>在后台创建</a:t>
            </a:r>
            <a:r>
              <a:rPr lang="en-US" altLang="zh-CN" dirty="0"/>
              <a:t>pod</a:t>
            </a:r>
            <a:r>
              <a:rPr lang="zh-CN" altLang="en-US" dirty="0"/>
              <a:t>。检查启动状态，看它是成功还是失败。</a:t>
            </a:r>
          </a:p>
          <a:p>
            <a:r>
              <a:rPr lang="zh-CN" altLang="en-US" dirty="0"/>
              <a:t>然后，通过更新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 err="1"/>
              <a:t>PodTemplateSpec</a:t>
            </a:r>
            <a:r>
              <a:rPr lang="zh-CN" altLang="en-US" dirty="0"/>
              <a:t>字段来声明</a:t>
            </a:r>
            <a:r>
              <a:rPr lang="en-US" altLang="zh-CN" dirty="0"/>
              <a:t>Pod</a:t>
            </a:r>
            <a:r>
              <a:rPr lang="zh-CN" altLang="en-US" dirty="0"/>
              <a:t>的新状态。这会创建一个新的</a:t>
            </a:r>
            <a:r>
              <a:rPr lang="en-US" altLang="zh-CN" dirty="0" err="1"/>
              <a:t>ReplicaSet</a:t>
            </a:r>
            <a:r>
              <a:rPr lang="zh-CN" altLang="en-US" dirty="0"/>
              <a:t>，</a:t>
            </a:r>
            <a:r>
              <a:rPr lang="en-US" altLang="zh-CN" dirty="0"/>
              <a:t>Deployment</a:t>
            </a:r>
            <a:r>
              <a:rPr lang="zh-CN" altLang="en-US" dirty="0"/>
              <a:t>会按照控制的速率将</a:t>
            </a:r>
            <a:r>
              <a:rPr lang="en-US" altLang="zh-CN" dirty="0"/>
              <a:t>pod</a:t>
            </a:r>
            <a:r>
              <a:rPr lang="zh-CN" altLang="en-US" dirty="0"/>
              <a:t>从旧的</a:t>
            </a:r>
            <a:r>
              <a:rPr lang="en-US" altLang="zh-CN" dirty="0" err="1"/>
              <a:t>ReplicaSet</a:t>
            </a:r>
            <a:r>
              <a:rPr lang="zh-CN" altLang="en-US" dirty="0"/>
              <a:t>移动到新的</a:t>
            </a:r>
            <a:r>
              <a:rPr lang="en-US" altLang="zh-CN" dirty="0" err="1"/>
              <a:t>ReplicaSet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如果当前状态不稳定，回滚到之前的</a:t>
            </a:r>
            <a:r>
              <a:rPr lang="en-US" altLang="zh-CN" dirty="0"/>
              <a:t>Deployment revision</a:t>
            </a:r>
            <a:r>
              <a:rPr lang="zh-CN" altLang="en-US" dirty="0"/>
              <a:t>。每次回滚都会更新</a:t>
            </a:r>
            <a:r>
              <a:rPr lang="en-US" altLang="zh-CN" dirty="0"/>
              <a:t>Deployment</a:t>
            </a:r>
            <a:r>
              <a:rPr lang="zh-CN" altLang="en-US" dirty="0"/>
              <a:t>的</a:t>
            </a:r>
            <a:r>
              <a:rPr lang="en-US" altLang="zh-CN" dirty="0"/>
              <a:t>revision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扩容</a:t>
            </a:r>
            <a:r>
              <a:rPr lang="en-US" altLang="zh-CN" dirty="0"/>
              <a:t>Deployment</a:t>
            </a:r>
            <a:r>
              <a:rPr lang="zh-CN" altLang="en-US" dirty="0"/>
              <a:t>以满足更高的负载。</a:t>
            </a:r>
          </a:p>
          <a:p>
            <a:r>
              <a:rPr lang="zh-CN" altLang="en-US" dirty="0"/>
              <a:t>暂停</a:t>
            </a:r>
            <a:r>
              <a:rPr lang="en-US" altLang="zh-CN" dirty="0"/>
              <a:t>Deployment</a:t>
            </a:r>
            <a:r>
              <a:rPr lang="zh-CN" altLang="en-US" dirty="0"/>
              <a:t>来应用</a:t>
            </a:r>
            <a:r>
              <a:rPr lang="en-US" altLang="zh-CN" dirty="0" err="1"/>
              <a:t>PodTemplateSpec</a:t>
            </a:r>
            <a:r>
              <a:rPr lang="zh-CN" altLang="en-US" dirty="0"/>
              <a:t>的多个修复，然后恢复上线。</a:t>
            </a:r>
          </a:p>
          <a:p>
            <a:r>
              <a:rPr lang="zh-CN" altLang="en-US" dirty="0"/>
              <a:t>根据</a:t>
            </a:r>
            <a:r>
              <a:rPr lang="en-US" altLang="zh-CN" dirty="0"/>
              <a:t>Deployment </a:t>
            </a:r>
            <a:r>
              <a:rPr lang="zh-CN" altLang="en-US" dirty="0"/>
              <a:t>的状态判断上线是否</a:t>
            </a:r>
            <a:r>
              <a:rPr lang="en-US" altLang="zh-CN" dirty="0"/>
              <a:t>hang</a:t>
            </a:r>
            <a:r>
              <a:rPr lang="zh-CN" altLang="en-US" dirty="0"/>
              <a:t>住了。</a:t>
            </a:r>
          </a:p>
          <a:p>
            <a:r>
              <a:rPr lang="zh-CN" altLang="en-US" dirty="0"/>
              <a:t>清除旧的不必要的</a:t>
            </a:r>
            <a:r>
              <a:rPr lang="en-US" altLang="zh-CN" dirty="0" err="1"/>
              <a:t>ReplicaSet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50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CronJob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r>
              <a:rPr lang="en-US" altLang="zh-CN" dirty="0" err="1"/>
              <a:t>CronJob</a:t>
            </a:r>
            <a:r>
              <a:rPr lang="zh-CN" altLang="en-US" dirty="0"/>
              <a:t>是用来专门管理</a:t>
            </a:r>
            <a:r>
              <a:rPr lang="en-US" altLang="zh-CN" dirty="0"/>
              <a:t>Job</a:t>
            </a:r>
            <a:r>
              <a:rPr lang="zh-CN" altLang="en-US" dirty="0"/>
              <a:t>对象的控制器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Cron</a:t>
            </a:r>
            <a:r>
              <a:rPr lang="zh-CN" altLang="en-US" dirty="0"/>
              <a:t>表达式来控制：</a:t>
            </a:r>
            <a:r>
              <a:rPr lang="en-US" altLang="zh-CN" dirty="0"/>
              <a:t>* * * * *,</a:t>
            </a:r>
            <a:r>
              <a:rPr lang="zh-CN" altLang="en-US" dirty="0"/>
              <a:t>分钟，小时，日，月，星期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223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4730621"/>
            <a:ext cx="5200263" cy="121298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Namespace:</a:t>
            </a:r>
            <a:r>
              <a:rPr lang="zh-CN" altLang="en-US" dirty="0"/>
              <a:t>构建一个相对隔离的容器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Cgroups</a:t>
            </a:r>
            <a:r>
              <a:rPr lang="en-US" altLang="zh-CN" dirty="0"/>
              <a:t>:</a:t>
            </a:r>
            <a:r>
              <a:rPr lang="zh-CN" altLang="en-US" dirty="0"/>
              <a:t>实现为容器设置系统资源</a:t>
            </a:r>
            <a:r>
              <a:rPr lang="en-US" altLang="zh-CN" dirty="0"/>
              <a:t>(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内存</a:t>
            </a:r>
            <a:r>
              <a:rPr lang="en-US" altLang="zh-CN" dirty="0"/>
              <a:t>,I/O)</a:t>
            </a:r>
            <a:r>
              <a:rPr lang="zh-CN" altLang="en-US" dirty="0"/>
              <a:t>的限额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Selinux</a:t>
            </a:r>
            <a:r>
              <a:rPr lang="zh-CN" altLang="en-US" dirty="0"/>
              <a:t>和</a:t>
            </a:r>
            <a:r>
              <a:rPr lang="en-US" altLang="zh-CN" dirty="0" err="1"/>
              <a:t>apparmor</a:t>
            </a:r>
            <a:r>
              <a:rPr lang="en-US" altLang="zh-CN" dirty="0"/>
              <a:t>:</a:t>
            </a:r>
            <a:r>
              <a:rPr lang="zh-CN" altLang="en-US" dirty="0"/>
              <a:t>增强对容器的控制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Capabilitise</a:t>
            </a:r>
            <a:r>
              <a:rPr lang="en-US" altLang="zh-CN" dirty="0"/>
              <a:t>:</a:t>
            </a:r>
            <a:r>
              <a:rPr lang="zh-CN" altLang="en-US" dirty="0"/>
              <a:t>将超级用户</a:t>
            </a:r>
            <a:r>
              <a:rPr lang="en-US" altLang="zh-CN" dirty="0"/>
              <a:t>root</a:t>
            </a:r>
            <a:r>
              <a:rPr lang="zh-CN" altLang="en-US" dirty="0"/>
              <a:t>的主要权限分割成各种不同的</a:t>
            </a:r>
            <a:r>
              <a:rPr lang="en-US" altLang="zh-CN" dirty="0"/>
              <a:t>capabilities</a:t>
            </a:r>
            <a:r>
              <a:rPr lang="zh-CN" altLang="en-US" dirty="0"/>
              <a:t>。从而更严格的控制容器的权限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Netlink</a:t>
            </a:r>
            <a:r>
              <a:rPr lang="en-US" altLang="zh-CN" dirty="0"/>
              <a:t>”</a:t>
            </a:r>
            <a:r>
              <a:rPr lang="zh-CN" altLang="en-US" dirty="0"/>
              <a:t>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容器的网络环境配置和创建。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1208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Job</a:t>
            </a:r>
            <a:endParaRPr lang="zh-CN" altLang="en-US" sz="3000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7611B21-C266-4460-B54B-521A4096D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479286"/>
              </p:ext>
            </p:extLst>
          </p:nvPr>
        </p:nvGraphicFramePr>
        <p:xfrm>
          <a:off x="756356" y="3530480"/>
          <a:ext cx="10701865" cy="2317426"/>
        </p:xfrm>
        <a:graphic>
          <a:graphicData uri="http://schemas.openxmlformats.org/drawingml/2006/table">
            <a:tbl>
              <a:tblPr/>
              <a:tblGrid>
                <a:gridCol w="2140373">
                  <a:extLst>
                    <a:ext uri="{9D8B030D-6E8A-4147-A177-3AD203B41FA5}">
                      <a16:colId xmlns:a16="http://schemas.microsoft.com/office/drawing/2014/main" val="2840272133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536369449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62121810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2361163766"/>
                    </a:ext>
                  </a:extLst>
                </a:gridCol>
                <a:gridCol w="2140373">
                  <a:extLst>
                    <a:ext uri="{9D8B030D-6E8A-4147-A177-3AD203B41FA5}">
                      <a16:colId xmlns:a16="http://schemas.microsoft.com/office/drawing/2014/main" val="719607384"/>
                    </a:ext>
                  </a:extLst>
                </a:gridCol>
              </a:tblGrid>
              <a:tr h="18886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Job</a:t>
                      </a:r>
                      <a:r>
                        <a:rPr lang="zh-CN" altLang="en-US" sz="1200">
                          <a:effectLst/>
                        </a:rPr>
                        <a:t>类型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使用示例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>
                          <a:effectLst/>
                        </a:rPr>
                        <a:t>行为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completions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Parallelism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9104"/>
                  </a:ext>
                </a:extLst>
              </a:tr>
              <a:tr h="354701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一次性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数据库迁移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直至其成功结束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024389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处理工作队列的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依次创建一个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57404"/>
                  </a:ext>
                </a:extLst>
              </a:tr>
              <a:tr h="603452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固定结束次数的并行</a:t>
                      </a:r>
                      <a:r>
                        <a:rPr lang="en-US" altLang="zh-CN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依次创建多个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运行直至</a:t>
                      </a:r>
                      <a:r>
                        <a:rPr lang="en-US" altLang="zh-CN" sz="1200">
                          <a:effectLst/>
                        </a:rPr>
                        <a:t>completions</a:t>
                      </a:r>
                      <a:r>
                        <a:rPr lang="zh-CN" altLang="en-US" sz="1200">
                          <a:effectLst/>
                        </a:rPr>
                        <a:t>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514840"/>
                  </a:ext>
                </a:extLst>
              </a:tr>
              <a:tr h="520535"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并行</a:t>
                      </a:r>
                      <a:r>
                        <a:rPr lang="en-US" sz="1200">
                          <a:effectLst/>
                        </a:rPr>
                        <a:t>Job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同时处理工作队列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effectLst/>
                        </a:rPr>
                        <a:t>创建一个或多个</a:t>
                      </a:r>
                      <a:r>
                        <a:rPr lang="en-US" altLang="zh-CN" sz="1200">
                          <a:effectLst/>
                        </a:rPr>
                        <a:t>Pod</a:t>
                      </a:r>
                      <a:r>
                        <a:rPr lang="zh-CN" altLang="en-US" sz="1200">
                          <a:effectLst/>
                        </a:rPr>
                        <a:t>直至有一个成功结束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>
                          <a:effectLst/>
                        </a:rPr>
                        <a:t>1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effectLst/>
                        </a:rPr>
                        <a:t>2+</a:t>
                      </a:r>
                    </a:p>
                  </a:txBody>
                  <a:tcPr marL="52407" marR="52407" marT="26203" marB="26203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9168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186C7BB-EB72-4C83-8DE2-2E874B477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67" y="1010094"/>
            <a:ext cx="10995377" cy="25775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1740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Job负责批量处理短暂的一次性任务 (short lived one-off tasks)，即仅执行一次的任务，它保证批处理任务的一个或多个Pod成功结束。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Kubernetes支持以下几种Job：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非并行Job：通常创建一个Pod直至其成功结束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固定结束次数的Job：设置.spec.completions，创建多个Pod，直到.spec.completions个Pod成功结束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带有工作队列的并行Job：设置.spec.Parallelism但不设置.spec.completions，当所有Pod结束并且至少一个成功时，Job就认为是成功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根据.spec.completions和.spec.Parallelism的设置，可以将Job划分为以下几种pattern：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38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HorizontalPodAutoscaler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Horizontal Pod Autoscaling</a:t>
            </a:r>
            <a:r>
              <a:rPr lang="zh-CN" altLang="en-US" dirty="0"/>
              <a:t>可以根据</a:t>
            </a:r>
            <a:r>
              <a:rPr lang="en-US" altLang="zh-CN" dirty="0"/>
              <a:t>CPU</a:t>
            </a:r>
            <a:r>
              <a:rPr lang="zh-CN" altLang="en-US" dirty="0"/>
              <a:t>使用率或应用自定义</a:t>
            </a:r>
            <a:r>
              <a:rPr lang="en-US" altLang="zh-CN" dirty="0"/>
              <a:t>metrics</a:t>
            </a:r>
            <a:r>
              <a:rPr lang="zh-CN" altLang="en-US" dirty="0"/>
              <a:t>自动扩展</a:t>
            </a:r>
            <a:r>
              <a:rPr lang="en-US" altLang="zh-CN" dirty="0"/>
              <a:t>Pod</a:t>
            </a:r>
            <a:r>
              <a:rPr lang="zh-CN" altLang="en-US" dirty="0"/>
              <a:t>数量（支持</a:t>
            </a:r>
            <a:r>
              <a:rPr lang="en-US" altLang="zh-CN" dirty="0"/>
              <a:t>replication controller</a:t>
            </a:r>
            <a:r>
              <a:rPr lang="zh-CN" altLang="en-US" dirty="0"/>
              <a:t>、</a:t>
            </a:r>
            <a:r>
              <a:rPr lang="en-US" altLang="zh-CN" dirty="0"/>
              <a:t>deployment</a:t>
            </a:r>
            <a:r>
              <a:rPr lang="zh-CN" altLang="en-US" dirty="0"/>
              <a:t>和</a:t>
            </a:r>
            <a:r>
              <a:rPr lang="en-US" altLang="zh-CN" dirty="0"/>
              <a:t>replica set</a:t>
            </a:r>
            <a:r>
              <a:rPr lang="zh-CN" altLang="en-US" dirty="0"/>
              <a:t>）。</a:t>
            </a:r>
          </a:p>
          <a:p>
            <a:pPr marL="0" indent="0">
              <a:buNone/>
            </a:pPr>
            <a:r>
              <a:rPr lang="zh-CN" altLang="en-US" dirty="0"/>
              <a:t>控制管理器每隔</a:t>
            </a:r>
            <a:r>
              <a:rPr lang="en-US" altLang="zh-CN" dirty="0" err="1"/>
              <a:t>30s</a:t>
            </a:r>
            <a:r>
              <a:rPr lang="zh-CN" altLang="en-US" dirty="0"/>
              <a:t>（可以通过</a:t>
            </a:r>
            <a:r>
              <a:rPr lang="en-US" altLang="zh-CN" dirty="0"/>
              <a:t>–horizontal-pod-</a:t>
            </a:r>
            <a:r>
              <a:rPr lang="en-US" altLang="zh-CN" dirty="0" err="1"/>
              <a:t>autoscaler</a:t>
            </a:r>
            <a:r>
              <a:rPr lang="en-US" altLang="zh-CN" dirty="0"/>
              <a:t>-sync-period</a:t>
            </a:r>
            <a:r>
              <a:rPr lang="zh-CN" altLang="en-US" dirty="0"/>
              <a:t>修改）查询</a:t>
            </a:r>
            <a:r>
              <a:rPr lang="en-US" altLang="zh-CN" dirty="0"/>
              <a:t>metrics</a:t>
            </a:r>
            <a:r>
              <a:rPr lang="zh-CN" altLang="en-US" dirty="0"/>
              <a:t>的资源使用情况</a:t>
            </a:r>
          </a:p>
          <a:p>
            <a:pPr marL="0" indent="0">
              <a:buNone/>
            </a:pPr>
            <a:r>
              <a:rPr lang="zh-CN" altLang="en-US" dirty="0"/>
              <a:t>支持三种</a:t>
            </a:r>
            <a:r>
              <a:rPr lang="en-US" altLang="zh-CN" dirty="0"/>
              <a:t>metrics</a:t>
            </a:r>
            <a:r>
              <a:rPr lang="zh-CN" altLang="en-US" dirty="0"/>
              <a:t>类型</a:t>
            </a:r>
          </a:p>
          <a:p>
            <a:pPr lvl="1"/>
            <a:r>
              <a:rPr lang="zh-CN" altLang="en-US" dirty="0"/>
              <a:t>预定义</a:t>
            </a:r>
            <a:r>
              <a:rPr lang="en-US" altLang="zh-CN" dirty="0"/>
              <a:t>metrics</a:t>
            </a:r>
            <a:r>
              <a:rPr lang="zh-CN" altLang="en-US" dirty="0"/>
              <a:t>（比如</a:t>
            </a:r>
            <a:r>
              <a:rPr lang="en-US" altLang="zh-CN" dirty="0"/>
              <a:t>Pod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）以利用率的方式计算</a:t>
            </a:r>
          </a:p>
          <a:p>
            <a:pPr lvl="1"/>
            <a:r>
              <a:rPr lang="zh-CN" altLang="en-US" dirty="0"/>
              <a:t>自定义的</a:t>
            </a:r>
            <a:r>
              <a:rPr lang="en-US" altLang="zh-CN" dirty="0"/>
              <a:t>Pod metrics</a:t>
            </a:r>
            <a:r>
              <a:rPr lang="zh-CN" altLang="en-US" dirty="0"/>
              <a:t>，以原始值（</a:t>
            </a:r>
            <a:r>
              <a:rPr lang="en-US" altLang="zh-CN" dirty="0"/>
              <a:t>raw value</a:t>
            </a:r>
            <a:r>
              <a:rPr lang="zh-CN" altLang="en-US" dirty="0"/>
              <a:t>）的方式计算</a:t>
            </a:r>
          </a:p>
          <a:p>
            <a:pPr lvl="1"/>
            <a:r>
              <a:rPr lang="zh-CN" altLang="en-US" dirty="0"/>
              <a:t>自定义的</a:t>
            </a:r>
            <a:r>
              <a:rPr lang="en-US" altLang="zh-CN" dirty="0"/>
              <a:t>object metrics</a:t>
            </a:r>
          </a:p>
          <a:p>
            <a:pPr marL="0" indent="0">
              <a:buNone/>
            </a:pPr>
            <a:r>
              <a:rPr lang="zh-CN" altLang="en-US" dirty="0"/>
              <a:t>支持两种</a:t>
            </a:r>
            <a:r>
              <a:rPr lang="en-US" altLang="zh-CN" dirty="0"/>
              <a:t>metrics</a:t>
            </a:r>
            <a:r>
              <a:rPr lang="zh-CN" altLang="en-US" dirty="0"/>
              <a:t>查询方式：</a:t>
            </a:r>
            <a:r>
              <a:rPr lang="en-US" altLang="zh-CN" dirty="0" err="1"/>
              <a:t>Heapster</a:t>
            </a:r>
            <a:r>
              <a:rPr lang="zh-CN" altLang="en-US" dirty="0"/>
              <a:t>和自定义的</a:t>
            </a:r>
            <a:r>
              <a:rPr lang="en-US" altLang="zh-CN" dirty="0"/>
              <a:t>REST API</a:t>
            </a:r>
          </a:p>
          <a:p>
            <a:pPr marL="0" indent="0">
              <a:buNone/>
            </a:pPr>
            <a:r>
              <a:rPr lang="zh-CN" altLang="en-US" dirty="0"/>
              <a:t>支持多</a:t>
            </a:r>
            <a:r>
              <a:rPr lang="en-US" altLang="zh-CN" dirty="0"/>
              <a:t>metrics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0961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err="1"/>
              <a:t>StatfulSet</a:t>
            </a:r>
            <a:r>
              <a:rPr lang="zh-CN" altLang="en-US" sz="2000" dirty="0"/>
              <a:t>是有状态的</a:t>
            </a:r>
            <a:r>
              <a:rPr lang="en-US" altLang="zh-CN" sz="2000" dirty="0"/>
              <a:t>Deployment</a:t>
            </a:r>
            <a:r>
              <a:rPr lang="zh-CN" altLang="en-US" sz="2000" dirty="0"/>
              <a:t>，就是通过某种方式记录这些状态，然后在</a:t>
            </a:r>
            <a:r>
              <a:rPr lang="en-US" altLang="zh-CN" sz="2000" dirty="0"/>
              <a:t>Pod</a:t>
            </a:r>
            <a:r>
              <a:rPr lang="zh-CN" altLang="en-US" sz="2000" dirty="0"/>
              <a:t>被重新创建时，能够为新</a:t>
            </a:r>
            <a:r>
              <a:rPr lang="en-US" altLang="zh-CN" sz="2000" dirty="0"/>
              <a:t>Pod</a:t>
            </a:r>
            <a:r>
              <a:rPr lang="zh-CN" altLang="en-US" sz="2000" dirty="0"/>
              <a:t>恢复这些状态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zh-CN" altLang="en-US" sz="2000" dirty="0"/>
              <a:t>、拓扑状态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Pod</a:t>
            </a:r>
            <a:r>
              <a:rPr lang="zh-CN" altLang="en-US" sz="2000" dirty="0"/>
              <a:t>按照某些顺序启动，再次启动时也会按照原来的顺序启动才行。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通过</a:t>
            </a:r>
            <a:r>
              <a:rPr lang="en-US" altLang="zh-CN" sz="2000" dirty="0"/>
              <a:t>Headless Service</a:t>
            </a:r>
            <a:r>
              <a:rPr lang="zh-CN" altLang="en-US" sz="2000" dirty="0"/>
              <a:t>来保证</a:t>
            </a:r>
            <a:r>
              <a:rPr lang="en-US" altLang="zh-CN" sz="2000" dirty="0"/>
              <a:t>Pod</a:t>
            </a:r>
            <a:r>
              <a:rPr lang="zh-CN" altLang="en-US" sz="2000" dirty="0"/>
              <a:t>可解析身份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</a:t>
            </a:r>
            <a:r>
              <a:rPr lang="zh-CN" altLang="en-US" sz="2000" dirty="0"/>
              <a:t>、存储状态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各个</a:t>
            </a:r>
            <a:r>
              <a:rPr lang="en-US" altLang="zh-CN" sz="2000" dirty="0"/>
              <a:t>Pod</a:t>
            </a:r>
            <a:r>
              <a:rPr lang="zh-CN" altLang="en-US" sz="2000" dirty="0"/>
              <a:t>保存的数据，再次启动后，还能访问到自己的数据，通过</a:t>
            </a:r>
            <a:r>
              <a:rPr lang="en-US" altLang="zh-CN" sz="2000" dirty="0"/>
              <a:t>PVC,PV</a:t>
            </a:r>
            <a:r>
              <a:rPr lang="zh-CN" altLang="en-US" sz="2000" dirty="0"/>
              <a:t>方式实现</a:t>
            </a:r>
          </a:p>
        </p:txBody>
      </p:sp>
    </p:spTree>
    <p:extLst>
      <p:ext uri="{BB962C8B-B14F-4D97-AF65-F5344CB8AC3E}">
        <p14:creationId xmlns:p14="http://schemas.microsoft.com/office/powerpoint/2010/main" val="27142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StatefulSet</a:t>
            </a:r>
            <a:endParaRPr lang="zh-CN" altLang="en-US" sz="3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8E7E1-A4C0-4636-96A6-4DE97FEC7F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73405"/>
            <a:ext cx="11049000" cy="50398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26960" tIns="0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StatefulSet是为了解决有状态服务的问题（对应Deployments和ReplicaSets是为无状态服务而设计），其应用场景包括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稳定的持久化存储，即Pod重新调度后还是能访问到相同的持久化数据，基于PVC来实现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稳定的网络标志，即Pod重新调度后其PodName和HostName不变，基于Headless Service（即没有Cluster IP的Service）来实现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有序部署，有序扩展，即Pod是有顺序的，在部署或者扩展的时候要依据定义的顺序依次依次进行（即从0到N-1，在下一个Pod运行之前所有之前的Pod必须都是Running和Ready状态），基于init containers来实现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有序收缩，有序删除（即从N-1到0）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从上面的应用场景可以发现，StatefulSet由以下几个部分组成：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用于定义网络标志（DNS domain）的Headless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用于创建PersistentVolumes的volumeClaimTemplates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定义具体应用的StatefulSet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Arial" panose="020B0604020202020204" pitchFamily="34" charset="0"/>
                <a:ea typeface="Microsoft Yahei" panose="020B0503020204020204" pitchFamily="34" charset="-122"/>
              </a:rPr>
              <a:t>StatefulSet中每个Pod的DNS格式为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statefulSetName-{0..N-1}.serviceName.namespace.svc.cluster.local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，其中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serviceName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为Headless Service的名字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0..N-1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为Pod所在的序号，从0开始到N-1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statefulSetName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为StatefulSet的名字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namespace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为服务所在的namespace，Headless Servic和StatefulSet必须在相同的namespace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Menlo"/>
              </a:rPr>
              <a:t>.cluster.local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ea typeface="Microsoft Yahei" panose="020B0503020204020204" pitchFamily="34" charset="-122"/>
              </a:rPr>
              <a:t>为Cluster Domain，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rgbClr val="555555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72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Secret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5F7CF5-B0DF-48F6-BFAE-29302588B935}"/>
              </a:ext>
            </a:extLst>
          </p:cNvPr>
          <p:cNvSpPr/>
          <p:nvPr/>
        </p:nvSpPr>
        <p:spPr>
          <a:xfrm>
            <a:off x="5893981" y="1010094"/>
            <a:ext cx="6096000" cy="56323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200" dirty="0">
                <a:latin typeface="Consolas" panose="020B0609020204030204" pitchFamily="49" charset="0"/>
              </a:rPr>
              <a:t>文件：</a:t>
            </a:r>
            <a:endParaRPr lang="en-US" altLang="zh-CN" sz="1200" dirty="0">
              <a:latin typeface="Consolas" panose="020B0609020204030204" pitchFamily="49" charset="0"/>
            </a:endParaRPr>
          </a:p>
          <a:p>
            <a:endParaRPr lang="en-US" altLang="zh-CN" sz="1200" dirty="0">
              <a:latin typeface="Consolas" panose="020B0609020204030204" pitchFamily="49" charset="0"/>
            </a:endParaRPr>
          </a:p>
          <a:p>
            <a:r>
              <a:rPr lang="en-US" altLang="zh-CN" sz="1200" dirty="0" err="1"/>
              <a:t>apiVersion</a:t>
            </a:r>
            <a:r>
              <a:rPr lang="en-US" altLang="zh-CN" sz="1200" dirty="0"/>
              <a:t>: apps/</a:t>
            </a:r>
            <a:r>
              <a:rPr lang="en-US" altLang="zh-CN" sz="1200" dirty="0" err="1"/>
              <a:t>v1</a:t>
            </a:r>
            <a:endParaRPr lang="zh-CN" altLang="en-US" sz="1200" dirty="0"/>
          </a:p>
          <a:p>
            <a:r>
              <a:rPr lang="en-US" altLang="zh-CN" sz="1200" dirty="0"/>
              <a:t>kind: Deployment</a:t>
            </a:r>
            <a:endParaRPr lang="zh-CN" altLang="en-US" sz="1200" dirty="0"/>
          </a:p>
          <a:p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name: </a:t>
            </a:r>
            <a:r>
              <a:rPr lang="en-US" altLang="zh-CN" sz="1200" dirty="0" err="1"/>
              <a:t>k8saspnetcoredemo003</a:t>
            </a:r>
            <a:r>
              <a:rPr lang="en-US" altLang="zh-CN" sz="1200" dirty="0"/>
              <a:t>-deployment</a:t>
            </a:r>
            <a:endParaRPr lang="zh-CN" altLang="en-US" sz="1200" dirty="0"/>
          </a:p>
          <a:p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selector: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 err="1"/>
              <a:t>matchLabels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replicas: 2</a:t>
            </a:r>
            <a:endParaRPr lang="zh-CN" altLang="en-US" sz="1200" dirty="0"/>
          </a:p>
          <a:p>
            <a:r>
              <a:rPr lang="zh-CN" altLang="en-US" sz="1200" dirty="0"/>
              <a:t>  </a:t>
            </a:r>
            <a:r>
              <a:rPr lang="en-US" altLang="zh-CN" sz="1200" dirty="0"/>
              <a:t>template: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metadata: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labels: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app: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</a:t>
            </a:r>
            <a:r>
              <a:rPr lang="en-US" altLang="zh-CN" sz="1200" dirty="0"/>
              <a:t>spec: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volumes: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secret: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 err="1"/>
              <a:t>secretName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dbuser</a:t>
            </a:r>
            <a:endParaRPr lang="zh-CN" altLang="en-US" sz="1200" dirty="0"/>
          </a:p>
          <a:p>
            <a:r>
              <a:rPr lang="zh-CN" altLang="en-US" sz="1200" dirty="0"/>
              <a:t>      </a:t>
            </a:r>
            <a:r>
              <a:rPr lang="en-US" altLang="zh-CN" sz="1200" dirty="0"/>
              <a:t>containers:</a:t>
            </a:r>
            <a:endParaRPr lang="zh-CN" altLang="en-US" sz="1200" dirty="0"/>
          </a:p>
          <a:p>
            <a:r>
              <a:rPr lang="zh-CN" altLang="en-US" sz="1200" dirty="0"/>
              <a:t>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k8saspnetcoredemo003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image: </a:t>
            </a:r>
            <a:r>
              <a:rPr lang="en-US" altLang="zh-CN" sz="1200" dirty="0" err="1"/>
              <a:t>axzxs2001</a:t>
            </a:r>
            <a:r>
              <a:rPr lang="en-US" altLang="zh-CN" sz="1200" dirty="0"/>
              <a:t>/</a:t>
            </a:r>
            <a:r>
              <a:rPr lang="en-US" altLang="zh-CN" sz="1200" dirty="0" err="1"/>
              <a:t>k8saspnetcoredemo003:v5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imagePullPolicy</a:t>
            </a:r>
            <a:r>
              <a:rPr lang="en-US" altLang="zh-CN" sz="1200" dirty="0"/>
              <a:t>: </a:t>
            </a:r>
            <a:r>
              <a:rPr lang="en-US" altLang="zh-CN" sz="1200" dirty="0" err="1"/>
              <a:t>IfNotPresent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/>
              <a:t>ports: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</a:t>
            </a:r>
            <a:r>
              <a:rPr lang="en-US" altLang="zh-CN" sz="1200" dirty="0" err="1"/>
              <a:t>containerPort</a:t>
            </a:r>
            <a:r>
              <a:rPr lang="en-US" altLang="zh-CN" sz="1200" dirty="0"/>
              <a:t>: 4045</a:t>
            </a:r>
            <a:endParaRPr lang="zh-CN" altLang="en-US" sz="1200" dirty="0"/>
          </a:p>
          <a:p>
            <a:r>
              <a:rPr lang="zh-CN" altLang="en-US" sz="1200" dirty="0"/>
              <a:t>          </a:t>
            </a:r>
            <a:r>
              <a:rPr lang="en-US" altLang="zh-CN" sz="1200" dirty="0" err="1"/>
              <a:t>volumeMounts</a:t>
            </a:r>
            <a:r>
              <a:rPr lang="en-US" altLang="zh-CN" sz="1200" dirty="0"/>
              <a:t>:</a:t>
            </a:r>
            <a:endParaRPr lang="zh-CN" altLang="en-US" sz="1200" dirty="0"/>
          </a:p>
          <a:p>
            <a:r>
              <a:rPr lang="zh-CN" altLang="en-US" sz="1200" dirty="0"/>
              <a:t>            </a:t>
            </a:r>
            <a:r>
              <a:rPr lang="en-US" altLang="zh-CN" sz="1200" dirty="0"/>
              <a:t>- name: </a:t>
            </a:r>
            <a:r>
              <a:rPr lang="en-US" altLang="zh-CN" sz="1200" dirty="0" err="1"/>
              <a:t>postgre</a:t>
            </a:r>
            <a:r>
              <a:rPr lang="en-US" altLang="zh-CN" sz="1200" dirty="0"/>
              <a:t>-user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mountPath</a:t>
            </a:r>
            <a:r>
              <a:rPr lang="en-US" altLang="zh-CN" sz="1200" dirty="0"/>
              <a:t>: "/projected-volume"</a:t>
            </a:r>
            <a:endParaRPr lang="zh-CN" altLang="en-US" sz="1200" dirty="0"/>
          </a:p>
          <a:p>
            <a:r>
              <a:rPr lang="zh-CN" altLang="en-US" sz="1200" dirty="0"/>
              <a:t>              </a:t>
            </a:r>
            <a:r>
              <a:rPr lang="en-US" altLang="zh-CN" sz="1200" dirty="0" err="1"/>
              <a:t>readOnly</a:t>
            </a:r>
            <a:r>
              <a:rPr lang="en-US" altLang="zh-CN" sz="1200" dirty="0"/>
              <a:t>: true</a:t>
            </a:r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24F91C-602B-4002-B431-039BC1D38129}"/>
              </a:ext>
            </a:extLst>
          </p:cNvPr>
          <p:cNvSpPr/>
          <p:nvPr/>
        </p:nvSpPr>
        <p:spPr>
          <a:xfrm>
            <a:off x="655675" y="1457511"/>
            <a:ext cx="4990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/>
              <a:t>secret</a:t>
            </a:r>
            <a:r>
              <a:rPr lang="zh-CN" altLang="en-US" dirty="0"/>
              <a:t>，两个文件合关</a:t>
            </a:r>
            <a:endParaRPr lang="en-US" altLang="zh-CN" dirty="0"/>
          </a:p>
          <a:p>
            <a:r>
              <a:rPr lang="zh-CN" altLang="en-US" dirty="0"/>
              <a:t>sudo kubectl create secret generic dbuser --from-file=postgre/password.txt --from-file=postgre/username.txt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4F7D82-8C87-438B-A6B3-E4BB195B729D}"/>
              </a:ext>
            </a:extLst>
          </p:cNvPr>
          <p:cNvSpPr/>
          <p:nvPr/>
        </p:nvSpPr>
        <p:spPr>
          <a:xfrm>
            <a:off x="549350" y="304599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username.txt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    </a:t>
            </a:r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password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"/projected-volume/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password.txt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582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ConfigMap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379229" y="15747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生成</a:t>
            </a:r>
            <a:r>
              <a:rPr lang="en-US" altLang="zh-CN" dirty="0" err="1"/>
              <a:t>configMap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sudo kubectl create configmap personcfg --from-file=postgre/data.txt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5786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000" dirty="0" err="1">
                <a:latin typeface="Consolas" panose="020B0609020204030204" pitchFamily="49" charset="0"/>
              </a:rPr>
              <a:t>Aspnetcore-deployment.yaml</a:t>
            </a:r>
            <a:r>
              <a:rPr lang="zh-CN" altLang="en-US" sz="1000" dirty="0">
                <a:latin typeface="Consolas" panose="020B0609020204030204" pitchFamily="49" charset="0"/>
              </a:rPr>
              <a:t>文件：</a:t>
            </a:r>
            <a:endParaRPr lang="en-US" altLang="zh-CN" sz="1000" dirty="0">
              <a:latin typeface="Consolas" panose="020B0609020204030204" pitchFamily="49" charset="0"/>
            </a:endParaRPr>
          </a:p>
          <a:p>
            <a:endParaRPr lang="en-US" altLang="zh-CN" sz="1000" dirty="0">
              <a:latin typeface="Consolas" panose="020B0609020204030204" pitchFamily="49" charset="0"/>
            </a:endParaRPr>
          </a:p>
          <a:p>
            <a:r>
              <a:rPr lang="en-US" altLang="zh-CN" sz="1000" dirty="0" err="1"/>
              <a:t>apiVersion</a:t>
            </a:r>
            <a:r>
              <a:rPr lang="en-US" altLang="zh-CN" sz="1000" dirty="0"/>
              <a:t>: apps/</a:t>
            </a:r>
            <a:r>
              <a:rPr lang="en-US" altLang="zh-CN" sz="1000" dirty="0" err="1"/>
              <a:t>v1</a:t>
            </a:r>
            <a:endParaRPr lang="zh-CN" altLang="en-US" sz="1000" dirty="0"/>
          </a:p>
          <a:p>
            <a:r>
              <a:rPr lang="en-US" altLang="zh-CN" sz="1000" dirty="0"/>
              <a:t>kind: Deployment</a:t>
            </a:r>
            <a:endParaRPr lang="zh-CN" altLang="en-US" sz="1000" dirty="0"/>
          </a:p>
          <a:p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k8saspnetcoredemo003</a:t>
            </a:r>
            <a:r>
              <a:rPr lang="en-US" altLang="zh-CN" sz="1000" dirty="0"/>
              <a:t>-deployment</a:t>
            </a:r>
            <a:endParaRPr lang="zh-CN" altLang="en-US" sz="1000" dirty="0"/>
          </a:p>
          <a:p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selector: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 err="1"/>
              <a:t>matchLabels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replicas: 2</a:t>
            </a:r>
            <a:endParaRPr lang="zh-CN" altLang="en-US" sz="1000" dirty="0"/>
          </a:p>
          <a:p>
            <a:r>
              <a:rPr lang="zh-CN" altLang="en-US" sz="1000" dirty="0"/>
              <a:t>  </a:t>
            </a:r>
            <a:r>
              <a:rPr lang="en-US" altLang="zh-CN" sz="1000" dirty="0"/>
              <a:t>template: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metadata: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labels: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app: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</a:t>
            </a:r>
            <a:r>
              <a:rPr lang="en-US" altLang="zh-CN" sz="1000" dirty="0"/>
              <a:t>spec: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volumes: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secret: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 err="1"/>
              <a:t>secretName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dbuser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configMap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name: </a:t>
            </a:r>
            <a:r>
              <a:rPr lang="en-US" altLang="zh-CN" sz="1000" dirty="0" err="1"/>
              <a:t>personcfg</a:t>
            </a:r>
            <a:endParaRPr lang="zh-CN" altLang="en-US" sz="1000" dirty="0"/>
          </a:p>
          <a:p>
            <a:r>
              <a:rPr lang="zh-CN" altLang="en-US" sz="1000" dirty="0"/>
              <a:t>      </a:t>
            </a:r>
            <a:r>
              <a:rPr lang="en-US" altLang="zh-CN" sz="1000" dirty="0"/>
              <a:t>containers:</a:t>
            </a:r>
            <a:endParaRPr lang="zh-CN" altLang="en-US" sz="1000" dirty="0"/>
          </a:p>
          <a:p>
            <a:r>
              <a:rPr lang="zh-CN" altLang="en-US" sz="1000" dirty="0"/>
              <a:t>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k8saspnetcoredemo003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image: </a:t>
            </a:r>
            <a:r>
              <a:rPr lang="en-US" altLang="zh-CN" sz="1000" dirty="0" err="1"/>
              <a:t>axzxs2001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k8saspnetcoredemo003:v10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imagePullPolicy</a:t>
            </a:r>
            <a:r>
              <a:rPr lang="en-US" altLang="zh-CN" sz="1000" dirty="0"/>
              <a:t>: </a:t>
            </a:r>
            <a:r>
              <a:rPr lang="en-US" altLang="zh-CN" sz="1000" dirty="0" err="1"/>
              <a:t>IfNotPresent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/>
              <a:t>ports: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</a:t>
            </a:r>
            <a:r>
              <a:rPr lang="en-US" altLang="zh-CN" sz="1000" dirty="0" err="1"/>
              <a:t>containerPort</a:t>
            </a:r>
            <a:r>
              <a:rPr lang="en-US" altLang="zh-CN" sz="1000" dirty="0"/>
              <a:t>: 4045</a:t>
            </a:r>
            <a:endParaRPr lang="zh-CN" altLang="en-US" sz="1000" dirty="0"/>
          </a:p>
          <a:p>
            <a:r>
              <a:rPr lang="zh-CN" altLang="en-US" sz="1000" dirty="0"/>
              <a:t>          </a:t>
            </a:r>
            <a:r>
              <a:rPr lang="en-US" altLang="zh-CN" sz="1000" dirty="0" err="1"/>
              <a:t>volumeMounts</a:t>
            </a:r>
            <a:r>
              <a:rPr lang="en-US" altLang="zh-CN" sz="1000" dirty="0"/>
              <a:t>: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</a:t>
            </a:r>
            <a:r>
              <a:rPr lang="en-US" altLang="zh-CN" sz="1000" dirty="0" err="1"/>
              <a:t>postgre</a:t>
            </a:r>
            <a:r>
              <a:rPr lang="en-US" altLang="zh-CN" sz="1000" dirty="0"/>
              <a:t>-user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"/projected-volume"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r>
              <a:rPr lang="zh-CN" altLang="en-US" sz="1000" dirty="0"/>
              <a:t>            </a:t>
            </a:r>
            <a:r>
              <a:rPr lang="en-US" altLang="zh-CN" sz="1000" dirty="0"/>
              <a:t>- name: person-data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mountPath</a:t>
            </a:r>
            <a:r>
              <a:rPr lang="en-US" altLang="zh-CN" sz="1000" dirty="0"/>
              <a:t>: "/</a:t>
            </a:r>
            <a:r>
              <a:rPr lang="en-US" altLang="zh-CN" sz="1000" dirty="0" err="1"/>
              <a:t>persondata</a:t>
            </a:r>
            <a:r>
              <a:rPr lang="en-US" altLang="zh-CN" sz="1000" dirty="0"/>
              <a:t>"</a:t>
            </a:r>
            <a:endParaRPr lang="zh-CN" altLang="en-US" sz="1000" dirty="0"/>
          </a:p>
          <a:p>
            <a:r>
              <a:rPr lang="zh-CN" altLang="en-US" sz="1000" dirty="0"/>
              <a:t>              </a:t>
            </a:r>
            <a:r>
              <a:rPr lang="en-US" altLang="zh-CN" sz="1000" dirty="0" err="1"/>
              <a:t>readOnly</a:t>
            </a:r>
            <a:r>
              <a:rPr lang="en-US" altLang="zh-CN" sz="1000" dirty="0"/>
              <a:t>: true</a:t>
            </a:r>
            <a:endParaRPr lang="zh-CN" altLang="en-US" sz="1000" dirty="0"/>
          </a:p>
          <a:p>
            <a:endParaRPr lang="zh-CN" altLang="en-US" sz="1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6F3217-B87D-4A70-9B87-1FFECFA101E3}"/>
              </a:ext>
            </a:extLst>
          </p:cNvPr>
          <p:cNvSpPr/>
          <p:nvPr/>
        </p:nvSpPr>
        <p:spPr>
          <a:xfrm>
            <a:off x="464288" y="37135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C#</a:t>
            </a:r>
            <a:r>
              <a:rPr lang="zh-CN" altLang="en-US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读取方式</a:t>
            </a:r>
            <a:endParaRPr lang="en-US" altLang="zh-CN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var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person =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System.IO.File.ReadAllText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persondata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</a:t>
            </a:r>
            <a:r>
              <a:rPr lang="en-US" altLang="zh-CN" dirty="0" err="1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data.txt</a:t>
            </a:r>
            <a:r>
              <a:rPr lang="en-US" altLang="zh-CN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System.Text.Encoding.UTF8</a:t>
            </a:r>
            <a:r>
              <a:rPr lang="en-US" altLang="zh-CN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222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 err="1"/>
              <a:t>DaemonSet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>
            <a:normAutofit/>
          </a:bodyPr>
          <a:lstStyle/>
          <a:p>
            <a:r>
              <a:rPr lang="en-US" altLang="zh-CN" sz="1800" dirty="0" err="1"/>
              <a:t>DaemonSet</a:t>
            </a:r>
            <a:r>
              <a:rPr lang="zh-CN" altLang="en-US" sz="1800" dirty="0"/>
              <a:t>保证在每个</a:t>
            </a:r>
            <a:r>
              <a:rPr lang="en-US" altLang="zh-CN" sz="1800" dirty="0"/>
              <a:t>Node</a:t>
            </a:r>
            <a:r>
              <a:rPr lang="zh-CN" altLang="en-US" sz="1800" dirty="0"/>
              <a:t>上都运行一个容器副本，常用来部署一些集群的日志、监控或者其他系统管理应用。典型的应用包括：</a:t>
            </a:r>
          </a:p>
          <a:p>
            <a:r>
              <a:rPr lang="zh-CN" altLang="en-US" sz="1800" dirty="0"/>
              <a:t>日志收集，比如</a:t>
            </a:r>
            <a:r>
              <a:rPr lang="en-US" altLang="zh-CN" sz="1800" dirty="0" err="1"/>
              <a:t>fluentd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logstash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系统监控，比如</a:t>
            </a:r>
            <a:r>
              <a:rPr lang="en-US" altLang="zh-CN" sz="1800" dirty="0"/>
              <a:t>Prometheus Node Exporter</a:t>
            </a:r>
            <a:r>
              <a:rPr lang="zh-CN" altLang="en-US" sz="1800" dirty="0"/>
              <a:t>，</a:t>
            </a:r>
            <a:r>
              <a:rPr lang="en-US" altLang="zh-CN" sz="1800" dirty="0" err="1"/>
              <a:t>collectd</a:t>
            </a:r>
            <a:r>
              <a:rPr lang="zh-CN" altLang="en-US" sz="1800" dirty="0"/>
              <a:t>，</a:t>
            </a:r>
            <a:r>
              <a:rPr lang="en-US" altLang="zh-CN" sz="1800" dirty="0"/>
              <a:t>New Relic agent</a:t>
            </a:r>
            <a:r>
              <a:rPr lang="zh-CN" altLang="en-US" sz="1800" dirty="0"/>
              <a:t>，</a:t>
            </a:r>
            <a:r>
              <a:rPr lang="en-US" altLang="zh-CN" sz="1800" dirty="0"/>
              <a:t>Ganglia </a:t>
            </a:r>
            <a:r>
              <a:rPr lang="en-US" altLang="zh-CN" sz="1800" dirty="0" err="1"/>
              <a:t>gmond</a:t>
            </a:r>
            <a:r>
              <a:rPr lang="zh-CN" altLang="en-US" sz="1800" dirty="0"/>
              <a:t>等</a:t>
            </a:r>
          </a:p>
          <a:p>
            <a:r>
              <a:rPr lang="zh-CN" altLang="en-US" sz="1800" dirty="0"/>
              <a:t>系统程序，比如</a:t>
            </a:r>
            <a:r>
              <a:rPr lang="en-US" altLang="zh-CN" sz="1800" dirty="0" err="1"/>
              <a:t>kube</a:t>
            </a:r>
            <a:r>
              <a:rPr lang="en-US" altLang="zh-CN" sz="1800" dirty="0"/>
              <a:t>-proxy, </a:t>
            </a:r>
            <a:r>
              <a:rPr lang="en-US" altLang="zh-CN" sz="1800" dirty="0" err="1"/>
              <a:t>kube-dns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glusterd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ceph</a:t>
            </a:r>
            <a:r>
              <a:rPr lang="zh-CN" altLang="en-US" sz="1800" dirty="0"/>
              <a:t>等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5566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A78E39-E363-42D1-BE9D-BB96C903E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094"/>
            <a:ext cx="10515600" cy="51668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/>
              <a:t>Kubernete</a:t>
            </a:r>
            <a:r>
              <a:rPr lang="en-US" altLang="zh-CN" dirty="0"/>
              <a:t> Service </a:t>
            </a:r>
            <a:r>
              <a:rPr lang="zh-CN" altLang="en-US" dirty="0"/>
              <a:t>是一个定义了一组</a:t>
            </a:r>
            <a:r>
              <a:rPr lang="en-US" altLang="zh-CN" b="1" dirty="0">
                <a:hlinkClick r:id="rId2"/>
              </a:rPr>
              <a:t>Pod</a:t>
            </a:r>
            <a:r>
              <a:rPr lang="zh-CN" altLang="en-US" dirty="0"/>
              <a:t>的策略的抽象，我们也有时候叫做宏观服务。这些被服务标记的</a:t>
            </a:r>
            <a:r>
              <a:rPr lang="en-US" altLang="zh-CN" dirty="0"/>
              <a:t>Pod</a:t>
            </a:r>
            <a:r>
              <a:rPr lang="zh-CN" altLang="en-US" dirty="0"/>
              <a:t>都是（一般）通过</a:t>
            </a:r>
            <a:r>
              <a:rPr lang="en-US" altLang="zh-CN" dirty="0"/>
              <a:t>label Selector</a:t>
            </a:r>
            <a:r>
              <a:rPr lang="zh-CN" altLang="en-US" dirty="0"/>
              <a:t>决定的（下面我们会讲到我们为什么需要一个没有</a:t>
            </a:r>
            <a:r>
              <a:rPr lang="en-US" altLang="zh-CN" dirty="0"/>
              <a:t>label selector</a:t>
            </a:r>
            <a:r>
              <a:rPr lang="zh-CN" altLang="en-US" dirty="0"/>
              <a:t>的服务）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举个例子，我们假设后台是一个图形处理的后台，并且由</a:t>
            </a:r>
            <a:r>
              <a:rPr lang="en-US" altLang="zh-CN" dirty="0"/>
              <a:t>3</a:t>
            </a:r>
            <a:r>
              <a:rPr lang="zh-CN" altLang="en-US" dirty="0"/>
              <a:t>个副本。这些副本是可以相互替代的，并且前台并需要关心使用的哪一个后台</a:t>
            </a:r>
            <a:r>
              <a:rPr lang="en-US" altLang="zh-CN" dirty="0"/>
              <a:t>Pod</a:t>
            </a:r>
            <a:r>
              <a:rPr lang="zh-CN" altLang="en-US" dirty="0"/>
              <a:t>，当这个承载前台请求的</a:t>
            </a:r>
            <a:r>
              <a:rPr lang="en-US" altLang="zh-CN" dirty="0"/>
              <a:t>pod</a:t>
            </a:r>
            <a:r>
              <a:rPr lang="zh-CN" altLang="en-US" dirty="0"/>
              <a:t>发生变化时，前台并不需要知道这些变化，或者追踪后台的这些副本，服务是这些去耦合的关键所在。</a:t>
            </a:r>
          </a:p>
        </p:txBody>
      </p:sp>
    </p:spTree>
    <p:extLst>
      <p:ext uri="{BB962C8B-B14F-4D97-AF65-F5344CB8AC3E}">
        <p14:creationId xmlns:p14="http://schemas.microsoft.com/office/powerpoint/2010/main" val="3729071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FAA8-C318-4695-A8C8-CA1E97AE0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968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Service</a:t>
            </a:r>
            <a:endParaRPr lang="zh-CN" altLang="en-US" sz="3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07AD38-0DD5-4AF3-A5AB-1AAC367ABCD7}"/>
              </a:ext>
            </a:extLst>
          </p:cNvPr>
          <p:cNvSpPr/>
          <p:nvPr/>
        </p:nvSpPr>
        <p:spPr>
          <a:xfrm>
            <a:off x="634410" y="110775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kubectl</a:t>
            </a:r>
            <a:r>
              <a:rPr lang="en-US" altLang="zh-CN" dirty="0"/>
              <a:t> apply -f </a:t>
            </a:r>
            <a:r>
              <a:rPr lang="en-US" altLang="zh-CN" dirty="0" err="1"/>
              <a:t>k8ssergvice.yaml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A6EA4A-6B6C-445A-BAD6-67F0312855E9}"/>
              </a:ext>
            </a:extLst>
          </p:cNvPr>
          <p:cNvSpPr/>
          <p:nvPr/>
        </p:nvSpPr>
        <p:spPr>
          <a:xfrm>
            <a:off x="7212419" y="535900"/>
            <a:ext cx="4515293" cy="44012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apiVersion</a:t>
            </a:r>
            <a:r>
              <a:rPr lang="en-US" altLang="zh-CN" dirty="0"/>
              <a:t>: </a:t>
            </a:r>
            <a:r>
              <a:rPr lang="en-US" altLang="zh-CN" dirty="0" err="1"/>
              <a:t>v1</a:t>
            </a:r>
            <a:endParaRPr lang="zh-CN" altLang="en-US" dirty="0"/>
          </a:p>
          <a:p>
            <a:r>
              <a:rPr lang="en-US" altLang="zh-CN" dirty="0"/>
              <a:t>kind: Service</a:t>
            </a:r>
            <a:endParaRPr lang="zh-CN" altLang="en-US" dirty="0"/>
          </a:p>
          <a:p>
            <a:r>
              <a:rPr lang="en-US" altLang="zh-CN" dirty="0"/>
              <a:t>metadata: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name: </a:t>
            </a:r>
            <a:r>
              <a:rPr lang="en-US" altLang="zh-CN" dirty="0" err="1"/>
              <a:t>sev2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labels: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service2</a:t>
            </a:r>
            <a:endParaRPr lang="zh-CN" altLang="en-US" dirty="0"/>
          </a:p>
          <a:p>
            <a:r>
              <a:rPr lang="en-US" altLang="zh-CN" dirty="0"/>
              <a:t>spec: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type: </a:t>
            </a:r>
            <a:r>
              <a:rPr lang="en-US" altLang="zh-CN" dirty="0" err="1"/>
              <a:t>NodePort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selector: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app: </a:t>
            </a:r>
            <a:r>
              <a:rPr lang="en-US" altLang="zh-CN" dirty="0" err="1"/>
              <a:t>k8saspnetcoredemo002</a:t>
            </a:r>
            <a:endParaRPr lang="zh-CN" altLang="en-US" dirty="0"/>
          </a:p>
          <a:p>
            <a:r>
              <a:rPr lang="zh-CN" altLang="en-US" dirty="0"/>
              <a:t>  </a:t>
            </a:r>
            <a:r>
              <a:rPr lang="en-US" altLang="zh-CN" dirty="0"/>
              <a:t>ports: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/>
              <a:t>- protocol: TCP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nodePort</a:t>
            </a:r>
            <a:r>
              <a:rPr lang="en-US" altLang="zh-CN" dirty="0"/>
              <a:t>: 30004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/>
              <a:t>port: 4044</a:t>
            </a:r>
            <a:endParaRPr lang="zh-CN" altLang="en-US" dirty="0"/>
          </a:p>
          <a:p>
            <a:r>
              <a:rPr lang="zh-CN" altLang="en-US" dirty="0"/>
              <a:t>      </a:t>
            </a:r>
            <a:r>
              <a:rPr lang="en-US" altLang="zh-CN" dirty="0" err="1"/>
              <a:t>targetPort</a:t>
            </a:r>
            <a:r>
              <a:rPr lang="en-US" altLang="zh-CN" dirty="0"/>
              <a:t>: 4044</a:t>
            </a:r>
            <a:endParaRPr lang="zh-CN" altLang="en-US" dirty="0"/>
          </a:p>
          <a:p>
            <a:endParaRPr lang="zh-CN" altLang="en-US" sz="1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59822D3-2383-4906-88AB-D6A968682571}"/>
              </a:ext>
            </a:extLst>
          </p:cNvPr>
          <p:cNvSpPr/>
          <p:nvPr/>
        </p:nvSpPr>
        <p:spPr>
          <a:xfrm>
            <a:off x="751368" y="1779928"/>
            <a:ext cx="6096000" cy="3970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apiVersion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v1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kind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labels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kube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-node-service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spec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这里代表是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NodePort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类型的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这里的端口和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clusterIP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(10.97.114.36)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对应，即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10.97.114.36:80,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供内部访问。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targetPort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8081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端口一定要和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container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暴露出来的端口对应，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nodejs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暴露出来的端口是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，所以这里也应是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8081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protocol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TCP</a:t>
            </a:r>
            <a:endParaRPr lang="en-US" altLang="zh-CN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nodePort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32143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所有的节点都会开放此端口，此端口供外部调用。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selector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app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CE9178"/>
                </a:solidFill>
                <a:latin typeface="Consolas" panose="020B0609020204030204" pitchFamily="49" charset="0"/>
              </a:rPr>
              <a:t>web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这里选择器一定要选择容器的标签，之前写</a:t>
            </a:r>
            <a:r>
              <a:rPr lang="en-US" altLang="zh-CN" sz="1200" dirty="0" err="1">
                <a:solidFill>
                  <a:srgbClr val="6A9955"/>
                </a:solidFill>
                <a:latin typeface="Consolas" panose="020B0609020204030204" pitchFamily="49" charset="0"/>
              </a:rPr>
              <a:t>name:kube-node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是错的。</a:t>
            </a:r>
            <a:endParaRPr lang="zh-CN" alt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status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loadBalancer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569CD6"/>
                </a:solidFill>
                <a:latin typeface="Consolas" panose="020B0609020204030204" pitchFamily="49" charset="0"/>
              </a:rPr>
              <a:t>ingress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- </a:t>
            </a:r>
            <a:r>
              <a:rPr lang="en-US" altLang="zh-CN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ip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200" dirty="0">
                <a:solidFill>
                  <a:srgbClr val="B5CEA8"/>
                </a:solidFill>
                <a:latin typeface="Consolas" panose="020B0609020204030204" pitchFamily="49" charset="0"/>
              </a:rPr>
              <a:t>192.168.174.127</a:t>
            </a:r>
            <a:r>
              <a:rPr lang="en-US" altLang="zh-CN" sz="1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这里是云服务商提供的负载匀衡器的</a:t>
            </a:r>
            <a:r>
              <a:rPr lang="en-US" altLang="zh-CN" sz="1200" dirty="0">
                <a:solidFill>
                  <a:srgbClr val="6A9955"/>
                </a:solidFill>
                <a:latin typeface="Consolas" panose="020B0609020204030204" pitchFamily="49" charset="0"/>
              </a:rPr>
              <a:t>IP</a:t>
            </a:r>
            <a:r>
              <a:rPr lang="zh-CN" altLang="en-US" sz="1200" dirty="0">
                <a:solidFill>
                  <a:srgbClr val="6A9955"/>
                </a:solidFill>
                <a:latin typeface="Consolas" panose="020B0609020204030204" pitchFamily="49" charset="0"/>
              </a:rPr>
              <a:t>地址</a:t>
            </a:r>
            <a:endParaRPr lang="zh-CN" alt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40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42E59-A04A-4D3E-8563-A40C4440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A7D42-E5B8-42B1-B0B8-23BF0854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29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96" y="1550515"/>
            <a:ext cx="5907638" cy="448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15543920-EA7F-4B5D-8FDE-EEA6BD65062F}"/>
              </a:ext>
            </a:extLst>
          </p:cNvPr>
          <p:cNvSpPr/>
          <p:nvPr/>
        </p:nvSpPr>
        <p:spPr>
          <a:xfrm>
            <a:off x="895736" y="2618037"/>
            <a:ext cx="5200263" cy="110262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957C92C-8DBB-405C-8E78-36E27E289587}"/>
              </a:ext>
            </a:extLst>
          </p:cNvPr>
          <p:cNvSpPr txBox="1"/>
          <p:nvPr/>
        </p:nvSpPr>
        <p:spPr>
          <a:xfrm>
            <a:off x="6883115" y="1779493"/>
            <a:ext cx="5113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Docker Daemon(</a:t>
            </a:r>
            <a:r>
              <a:rPr lang="zh-CN" altLang="en-US" dirty="0"/>
              <a:t>守护进程</a:t>
            </a:r>
            <a:r>
              <a:rPr lang="en-US" altLang="zh-CN" dirty="0"/>
              <a:t>)</a:t>
            </a:r>
            <a:r>
              <a:rPr lang="zh-CN" altLang="en-US" dirty="0"/>
              <a:t>通过</a:t>
            </a:r>
            <a:r>
              <a:rPr lang="en-US" altLang="zh-CN" dirty="0" err="1"/>
              <a:t>libcontainer</a:t>
            </a:r>
            <a:r>
              <a:rPr lang="zh-CN" altLang="en-US" dirty="0"/>
              <a:t>、</a:t>
            </a:r>
            <a:r>
              <a:rPr lang="en-US" altLang="zh-CN" dirty="0" err="1"/>
              <a:t>lxc</a:t>
            </a:r>
            <a:r>
              <a:rPr lang="zh-CN" altLang="en-US" dirty="0"/>
              <a:t>等容器管理工具来接收</a:t>
            </a:r>
            <a:r>
              <a:rPr lang="en-US" altLang="zh-CN" dirty="0"/>
              <a:t>Client</a:t>
            </a:r>
            <a:r>
              <a:rPr lang="zh-CN" altLang="en-US" dirty="0"/>
              <a:t>端的指令完成容器管理操作。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execdriver</a:t>
            </a:r>
            <a:r>
              <a:rPr lang="zh-CN" altLang="en-US" dirty="0"/>
              <a:t>：存储了容器定义的配置信息了，</a:t>
            </a:r>
            <a:r>
              <a:rPr lang="en-US" altLang="zh-CN" dirty="0" err="1"/>
              <a:t>libcontainer</a:t>
            </a:r>
            <a:r>
              <a:rPr lang="zh-CN" altLang="en-US" dirty="0"/>
              <a:t>拿到这些配置信息后，将会调用底层的</a:t>
            </a:r>
            <a:r>
              <a:rPr lang="en-US" altLang="zh-CN" dirty="0"/>
              <a:t>namespace</a:t>
            </a:r>
            <a:r>
              <a:rPr lang="zh-CN" altLang="en-US" dirty="0"/>
              <a:t>和</a:t>
            </a:r>
            <a:r>
              <a:rPr lang="en-US" altLang="zh-CN" dirty="0" err="1"/>
              <a:t>cgroups</a:t>
            </a:r>
            <a:r>
              <a:rPr lang="zh-CN" altLang="en-US" dirty="0"/>
              <a:t>等技术来完成容器的创建和管理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networkdirver</a:t>
            </a:r>
            <a:r>
              <a:rPr lang="zh-CN" altLang="en-US" dirty="0"/>
              <a:t>：主要作用是完成</a:t>
            </a:r>
            <a:r>
              <a:rPr lang="en-US" altLang="zh-CN" dirty="0"/>
              <a:t>Docker</a:t>
            </a:r>
            <a:r>
              <a:rPr lang="zh-CN" altLang="en-US" dirty="0"/>
              <a:t>容器的网络环境配置，包括容器的</a:t>
            </a:r>
            <a:r>
              <a:rPr lang="en-US" altLang="zh-CN" dirty="0"/>
              <a:t>IP</a:t>
            </a:r>
            <a:r>
              <a:rPr lang="zh-CN" altLang="en-US" dirty="0"/>
              <a:t>地址，端口，防火墙策略，以及与主机的端口映射等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graphdriver</a:t>
            </a:r>
            <a:r>
              <a:rPr lang="zh-CN" altLang="en-US" dirty="0"/>
              <a:t>：主要负责对容器镜像的管理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414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70B805E-2386-44BF-84AB-22D4701C7E3F}"/>
              </a:ext>
            </a:extLst>
          </p:cNvPr>
          <p:cNvSpPr/>
          <p:nvPr/>
        </p:nvSpPr>
        <p:spPr>
          <a:xfrm>
            <a:off x="1378689" y="860985"/>
            <a:ext cx="926450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$ curl -s https://packages.cloud.google.com/apt/doc/apt-key.gpg | apt-key add -</a:t>
            </a:r>
          </a:p>
          <a:p>
            <a:r>
              <a:rPr lang="zh-CN" altLang="en-US" dirty="0"/>
              <a:t>$ cat &lt;&lt;EOF &gt; /etc/apt/sources.list.d/kubernetes.list</a:t>
            </a:r>
          </a:p>
          <a:p>
            <a:r>
              <a:rPr lang="zh-CN" altLang="en-US" dirty="0"/>
              <a:t>deb http://apt.kubernetes.io/ kubernetes-xenial main</a:t>
            </a:r>
          </a:p>
          <a:p>
            <a:r>
              <a:rPr lang="zh-CN" altLang="en-US" dirty="0"/>
              <a:t>EOF</a:t>
            </a:r>
          </a:p>
          <a:p>
            <a:r>
              <a:rPr lang="zh-CN" altLang="en-US" dirty="0"/>
              <a:t>$ apt-get update</a:t>
            </a:r>
          </a:p>
          <a:p>
            <a:r>
              <a:rPr lang="zh-CN" altLang="en-US" dirty="0"/>
              <a:t>$ apt-get install -y docker.io kubeadm</a:t>
            </a:r>
          </a:p>
        </p:txBody>
      </p:sp>
    </p:spTree>
    <p:extLst>
      <p:ext uri="{BB962C8B-B14F-4D97-AF65-F5344CB8AC3E}">
        <p14:creationId xmlns:p14="http://schemas.microsoft.com/office/powerpoint/2010/main" val="2072790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复原</a:t>
            </a:r>
          </a:p>
          <a:p>
            <a:r>
              <a:rPr lang="zh-CN" altLang="en-US" sz="1000" dirty="0"/>
              <a:t>sudo kubeadm reset</a:t>
            </a:r>
          </a:p>
          <a:p>
            <a:r>
              <a:rPr lang="zh-CN" altLang="en-US" sz="1000" dirty="0"/>
              <a:t>初始化</a:t>
            </a:r>
          </a:p>
          <a:p>
            <a:r>
              <a:rPr lang="zh-CN" altLang="en-US" sz="1000" dirty="0"/>
              <a:t>sudo kubeadm init --config kubeadm.yaml --ignore-preflight-errors=swap</a:t>
            </a:r>
          </a:p>
          <a:p>
            <a:endParaRPr lang="zh-CN" altLang="en-US" sz="1000" dirty="0"/>
          </a:p>
          <a:p>
            <a:r>
              <a:rPr lang="zh-CN" altLang="en-US" sz="1000" dirty="0"/>
              <a:t>生成如下：</a:t>
            </a:r>
          </a:p>
          <a:p>
            <a:r>
              <a:rPr lang="zh-CN" altLang="en-US" sz="1000" dirty="0"/>
              <a:t>   </a:t>
            </a:r>
            <a:r>
              <a:rPr lang="en-US" altLang="zh-CN" sz="1000" dirty="0" err="1"/>
              <a:t>kubeadm</a:t>
            </a:r>
            <a:r>
              <a:rPr lang="en-US" altLang="zh-CN" sz="1000" dirty="0"/>
              <a:t> join 192.168.252.54:6443 --token </a:t>
            </a:r>
            <a:r>
              <a:rPr lang="en-US" altLang="zh-CN" sz="1000" dirty="0" err="1"/>
              <a:t>jetzdj.7ycrb79mihrlrggq</a:t>
            </a:r>
            <a:r>
              <a:rPr lang="en-US" altLang="zh-CN" sz="1000" dirty="0"/>
              <a:t> --discovery-token-ca-cert-hash sha256:f8a25957a41d187587a46a0af43c9b715e7e2d903473a9d4e0cad5009a5031bc</a:t>
            </a:r>
          </a:p>
          <a:p>
            <a:endParaRPr lang="en-US" altLang="zh-CN" sz="1000" dirty="0"/>
          </a:p>
          <a:p>
            <a:endParaRPr lang="en-US" altLang="zh-CN" sz="1000" dirty="0"/>
          </a:p>
          <a:p>
            <a:r>
              <a:rPr lang="zh-CN" altLang="en-US" sz="1000" dirty="0"/>
              <a:t>修改/etc/systemd/system/kubelet.service.d/10-kubeadm.conf</a:t>
            </a:r>
          </a:p>
          <a:p>
            <a:r>
              <a:rPr lang="zh-CN" altLang="en-US" sz="1000" dirty="0"/>
              <a:t>Environment="KUBELET_KUBECONFIG_ARGS=--bootstrap-kubeconfig=/etc/kubernetes/bootstrap-kubelet.conf --kubeconfig=/etc/kubernetes/kubelet.conf --fail-swap-on=false"</a:t>
            </a:r>
          </a:p>
          <a:p>
            <a:endParaRPr lang="zh-CN" altLang="en-US" sz="1000" dirty="0"/>
          </a:p>
          <a:p>
            <a:r>
              <a:rPr lang="zh-CN" altLang="en-US" sz="1000" dirty="0"/>
              <a:t>sudo kubectl get nodes</a:t>
            </a:r>
          </a:p>
          <a:p>
            <a:r>
              <a:rPr lang="zh-CN" altLang="en-US" sz="1000" dirty="0"/>
              <a:t>如果报错</a:t>
            </a:r>
          </a:p>
          <a:p>
            <a:r>
              <a:rPr lang="zh-CN" altLang="en-US" sz="1000" dirty="0"/>
              <a:t>The connection to the server localhost:8080 was refused - did you specify the right host or port?</a:t>
            </a:r>
          </a:p>
          <a:p>
            <a:r>
              <a:rPr lang="zh-CN" altLang="en-US" sz="1000" dirty="0"/>
              <a:t>执行</a:t>
            </a:r>
          </a:p>
          <a:p>
            <a:r>
              <a:rPr lang="zh-CN" altLang="en-US" sz="1000" dirty="0"/>
              <a:t>mkdir -p $HOME/.kube</a:t>
            </a:r>
          </a:p>
          <a:p>
            <a:r>
              <a:rPr lang="zh-CN" altLang="en-US" sz="1000" dirty="0"/>
              <a:t>sudo cp -i /etc/kubernetes/admin.conf $HOME/.kube/config</a:t>
            </a:r>
          </a:p>
          <a:p>
            <a:r>
              <a:rPr lang="zh-CN" altLang="en-US" sz="1000" dirty="0"/>
              <a:t>sudo chown $(id -u):$(id -g) $HOME/.kube/config</a:t>
            </a:r>
          </a:p>
          <a:p>
            <a:endParaRPr lang="zh-CN" altLang="en-US" sz="1000" dirty="0"/>
          </a:p>
          <a:p>
            <a:r>
              <a:rPr lang="zh-CN" altLang="en-US" sz="1000" dirty="0"/>
              <a:t>当sudo kubectl get pods -n kube-system</a:t>
            </a:r>
          </a:p>
          <a:p>
            <a:endParaRPr lang="zh-CN" altLang="en-US" sz="1000" dirty="0"/>
          </a:p>
          <a:p>
            <a:r>
              <a:rPr lang="zh-CN" altLang="en-US" sz="1000" dirty="0"/>
              <a:t>coredns pods have CrashLoopBackOff or Error state</a:t>
            </a:r>
          </a:p>
          <a:p>
            <a:endParaRPr lang="zh-CN" altLang="en-US" sz="1000" dirty="0"/>
          </a:p>
          <a:p>
            <a:r>
              <a:rPr lang="zh-CN" altLang="en-US" sz="1000" dirty="0"/>
              <a:t>Hacky solution: Disable the CoreDNS loop detection</a:t>
            </a:r>
          </a:p>
          <a:p>
            <a:endParaRPr lang="zh-CN" altLang="en-US" sz="1000" dirty="0"/>
          </a:p>
          <a:p>
            <a:r>
              <a:rPr lang="zh-CN" altLang="en-US" sz="1000" dirty="0"/>
              <a:t>Edit the CoreDNS configmap: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kubectl -n kube-system edit configmap coredns</a:t>
            </a:r>
          </a:p>
          <a:p>
            <a:r>
              <a:rPr lang="zh-CN" altLang="en-US" sz="1000" dirty="0"/>
              <a:t>   Remove or comment out the line with loop, save and exit.</a:t>
            </a:r>
          </a:p>
          <a:p>
            <a:endParaRPr lang="zh-CN" altLang="en-US" sz="1000" dirty="0"/>
          </a:p>
          <a:p>
            <a:r>
              <a:rPr lang="zh-CN" altLang="en-US" sz="1000" dirty="0"/>
              <a:t>Then remove the CoreDNS pods, so new ones can be created with new config:</a:t>
            </a:r>
          </a:p>
          <a:p>
            <a:endParaRPr lang="zh-CN" altLang="en-US" sz="1000" dirty="0"/>
          </a:p>
          <a:p>
            <a:r>
              <a:rPr lang="zh-CN" altLang="en-US" sz="1000" dirty="0"/>
              <a:t>   命令   kubectl -n kube-system delete pod -l k8s-app=kube-dns</a:t>
            </a:r>
          </a:p>
          <a:p>
            <a:endParaRPr lang="en-US" altLang="zh-CN" sz="1000" dirty="0"/>
          </a:p>
          <a:p>
            <a:r>
              <a:rPr lang="zh-CN" altLang="en-US" sz="1000" dirty="0"/>
              <a:t>安装网络插件</a:t>
            </a:r>
          </a:p>
          <a:p>
            <a:r>
              <a:rPr lang="zh-CN" altLang="en-US" sz="1000" dirty="0"/>
              <a:t>$ kubectl apply -f https://git.io/weave-kube-1.6</a:t>
            </a:r>
          </a:p>
          <a:p>
            <a:endParaRPr lang="zh-CN" altLang="en-US" sz="1000" dirty="0"/>
          </a:p>
          <a:p>
            <a:r>
              <a:rPr lang="zh-CN" altLang="en-US" sz="1000" dirty="0"/>
              <a:t>查看pods运行状态</a:t>
            </a:r>
          </a:p>
          <a:p>
            <a:r>
              <a:rPr lang="zh-CN" altLang="en-US" sz="1000" dirty="0"/>
              <a:t>sudo kubectl get pods -n kube-system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DE7990-2671-4ACC-8818-6427BF4441DF}"/>
              </a:ext>
            </a:extLst>
          </p:cNvPr>
          <p:cNvSpPr/>
          <p:nvPr/>
        </p:nvSpPr>
        <p:spPr>
          <a:xfrm>
            <a:off x="5723860" y="3299838"/>
            <a:ext cx="6096000" cy="3416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Kubeadm.yaml</a:t>
            </a:r>
            <a:r>
              <a:rPr lang="zh-CN" altLang="en-US" dirty="0">
                <a:latin typeface="Consolas" panose="020B0609020204030204" pitchFamily="49" charset="0"/>
              </a:rPr>
              <a:t>文件：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apiVersion</a:t>
            </a:r>
            <a:r>
              <a:rPr lang="en-US" altLang="zh-CN" dirty="0">
                <a:latin typeface="Consolas" panose="020B0609020204030204" pitchFamily="49" charset="0"/>
              </a:rPr>
              <a:t>: </a:t>
            </a:r>
            <a:r>
              <a:rPr lang="en-US" altLang="zh-CN" dirty="0" err="1">
                <a:latin typeface="Consolas" panose="020B0609020204030204" pitchFamily="49" charset="0"/>
              </a:rPr>
              <a:t>kubeadm.k8s.io</a:t>
            </a:r>
            <a:r>
              <a:rPr lang="en-US" altLang="zh-CN" dirty="0">
                <a:latin typeface="Consolas" panose="020B0609020204030204" pitchFamily="49" charset="0"/>
              </a:rPr>
              <a:t>/</a:t>
            </a:r>
            <a:r>
              <a:rPr lang="en-US" altLang="zh-CN" dirty="0" err="1">
                <a:latin typeface="Consolas" panose="020B0609020204030204" pitchFamily="49" charset="0"/>
              </a:rPr>
              <a:t>v1beta1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kind: </a:t>
            </a:r>
            <a:r>
              <a:rPr lang="en-US" altLang="zh-CN" dirty="0" err="1">
                <a:latin typeface="Consolas" panose="020B0609020204030204" pitchFamily="49" charset="0"/>
              </a:rPr>
              <a:t>InitConfiguration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controllerManagerExtraArgs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-use-rest-clients: "true"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horizontal-pod-</a:t>
            </a:r>
            <a:r>
              <a:rPr lang="en-US" altLang="zh-CN" dirty="0" err="1">
                <a:latin typeface="Consolas" panose="020B0609020204030204" pitchFamily="49" charset="0"/>
              </a:rPr>
              <a:t>autoscaler</a:t>
            </a:r>
            <a:r>
              <a:rPr lang="en-US" altLang="zh-CN" dirty="0">
                <a:latin typeface="Consolas" panose="020B0609020204030204" pitchFamily="49" charset="0"/>
              </a:rPr>
              <a:t>-sync-period: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node-monitor-grace-period: "</a:t>
            </a:r>
            <a:r>
              <a:rPr lang="en-US" altLang="zh-CN" dirty="0" err="1">
                <a:latin typeface="Consolas" panose="020B0609020204030204" pitchFamily="49" charset="0"/>
              </a:rPr>
              <a:t>10s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apiServerExtraArgs</a:t>
            </a:r>
            <a:r>
              <a:rPr lang="en-US" altLang="zh-CN" dirty="0">
                <a:latin typeface="Consolas" panose="020B0609020204030204" pitchFamily="49" charset="0"/>
              </a:rPr>
              <a:t>: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en-US" altLang="zh-CN" dirty="0">
                <a:latin typeface="Consolas" panose="020B0609020204030204" pitchFamily="49" charset="0"/>
              </a:rPr>
              <a:t>runtime-config: "</a:t>
            </a:r>
            <a:r>
              <a:rPr lang="en-US" altLang="zh-CN" dirty="0" err="1">
                <a:latin typeface="Consolas" panose="020B0609020204030204" pitchFamily="49" charset="0"/>
              </a:rPr>
              <a:t>api</a:t>
            </a:r>
            <a:r>
              <a:rPr lang="en-US" altLang="zh-CN" dirty="0">
                <a:latin typeface="Consolas" panose="020B0609020204030204" pitchFamily="49" charset="0"/>
              </a:rPr>
              <a:t>/all=true"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kubernetesVersion</a:t>
            </a:r>
            <a:r>
              <a:rPr lang="en-US" altLang="zh-CN" dirty="0">
                <a:latin typeface="Consolas" panose="020B0609020204030204" pitchFamily="49" charset="0"/>
              </a:rPr>
              <a:t>: "</a:t>
            </a:r>
            <a:r>
              <a:rPr lang="en-US" altLang="zh-CN" dirty="0" err="1">
                <a:latin typeface="Consolas" panose="020B0609020204030204" pitchFamily="49" charset="0"/>
              </a:rPr>
              <a:t>v1.13.2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444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B3FFDA-51C8-4CB8-AF16-A6BADDABD434}"/>
              </a:ext>
            </a:extLst>
          </p:cNvPr>
          <p:cNvSpPr/>
          <p:nvPr/>
        </p:nvSpPr>
        <p:spPr>
          <a:xfrm>
            <a:off x="616689" y="786810"/>
            <a:ext cx="1130241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dirty="0"/>
              <a:t>安装</a:t>
            </a:r>
            <a:r>
              <a:rPr lang="en-US" altLang="zh-CN" sz="1000" dirty="0"/>
              <a:t>Dashboard</a:t>
            </a:r>
          </a:p>
          <a:p>
            <a:endParaRPr lang="en-US" altLang="zh-CN" sz="1000" dirty="0"/>
          </a:p>
          <a:p>
            <a:r>
              <a:rPr lang="en-US" altLang="zh-CN" sz="1000" dirty="0" err="1"/>
              <a:t>sudo</a:t>
            </a:r>
            <a:r>
              <a:rPr lang="en-US" altLang="zh-CN" sz="1000" dirty="0"/>
              <a:t> </a:t>
            </a:r>
            <a:r>
              <a:rPr lang="en-US" altLang="zh-CN" sz="1000" dirty="0" err="1"/>
              <a:t>kubectl</a:t>
            </a:r>
            <a:r>
              <a:rPr lang="en-US" altLang="zh-CN" sz="1000" dirty="0"/>
              <a:t> apply -f https://</a:t>
            </a:r>
            <a:r>
              <a:rPr lang="en-US" altLang="zh-CN" sz="1000" dirty="0" err="1"/>
              <a:t>raw.githubusercontent.com</a:t>
            </a:r>
            <a:r>
              <a:rPr lang="en-US" altLang="zh-CN" sz="1000" dirty="0"/>
              <a:t>/</a:t>
            </a:r>
            <a:r>
              <a:rPr lang="en-US" altLang="zh-CN" sz="1000" dirty="0" err="1"/>
              <a:t>kubernetes</a:t>
            </a:r>
            <a:r>
              <a:rPr lang="en-US" altLang="zh-CN" sz="1000" dirty="0"/>
              <a:t>/dashboard/master/</a:t>
            </a:r>
            <a:r>
              <a:rPr lang="en-US" altLang="zh-CN" sz="1000" dirty="0" err="1"/>
              <a:t>aio</a:t>
            </a:r>
            <a:r>
              <a:rPr lang="en-US" altLang="zh-CN" sz="1000" dirty="0"/>
              <a:t>/deploy/recommended/</a:t>
            </a:r>
            <a:r>
              <a:rPr lang="en-US" altLang="zh-CN" sz="1000" dirty="0" err="1"/>
              <a:t>kubernetes-dashboard.yaml</a:t>
            </a:r>
            <a:endParaRPr lang="zh-CN" altLang="en-US" sz="1000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创建</a:t>
            </a:r>
            <a:r>
              <a:rPr lang="en-US" altLang="zh-CN" sz="3000" dirty="0"/>
              <a:t>Master</a:t>
            </a:r>
            <a:r>
              <a:rPr lang="zh-CN" altLang="en-US" sz="3000" dirty="0"/>
              <a:t>节点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19F96C-B5D5-4081-9F3C-553857F52B69}"/>
              </a:ext>
            </a:extLst>
          </p:cNvPr>
          <p:cNvSpPr/>
          <p:nvPr/>
        </p:nvSpPr>
        <p:spPr>
          <a:xfrm>
            <a:off x="795669" y="1871956"/>
            <a:ext cx="6096000" cy="9002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44B7F8-61D1-4130-B69B-9EA5C1B712B1}"/>
              </a:ext>
            </a:extLst>
          </p:cNvPr>
          <p:cNvSpPr/>
          <p:nvPr/>
        </p:nvSpPr>
        <p:spPr>
          <a:xfrm>
            <a:off x="686843" y="1514833"/>
            <a:ext cx="3156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adminuser.yaml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795669" y="3385274"/>
            <a:ext cx="6096000" cy="20313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ClusterRoleBinding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roleRef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</a:t>
            </a:r>
            <a:r>
              <a:rPr lang="en-US" altLang="zh-CN" sz="1050" dirty="0" err="1">
                <a:latin typeface="Consolas" panose="020B0609020204030204" pitchFamily="49" charset="0"/>
              </a:rPr>
              <a:t>apiGroup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rbac.authorization.k8s.io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kind: </a:t>
            </a:r>
            <a:r>
              <a:rPr lang="en-US" altLang="zh-CN" sz="1050" dirty="0" err="1">
                <a:latin typeface="Consolas" panose="020B0609020204030204" pitchFamily="49" charset="0"/>
              </a:rPr>
              <a:t>ClusterRole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cluster-admin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subjects: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- kind: </a:t>
            </a:r>
            <a:r>
              <a:rPr lang="en-US" altLang="zh-CN" sz="1050" dirty="0" err="1">
                <a:latin typeface="Consolas" panose="020B0609020204030204" pitchFamily="49" charset="0"/>
              </a:rPr>
              <a:t>ServiceAccount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admin-user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namespace: </a:t>
            </a:r>
            <a:r>
              <a:rPr lang="en-US" altLang="zh-CN" sz="1050" dirty="0" err="1">
                <a:latin typeface="Consolas" panose="020B0609020204030204" pitchFamily="49" charset="0"/>
              </a:rPr>
              <a:t>kube</a:t>
            </a:r>
            <a:r>
              <a:rPr lang="en-US" altLang="zh-CN" sz="1050" dirty="0">
                <a:latin typeface="Consolas" panose="020B0609020204030204" pitchFamily="49" charset="0"/>
              </a:rPr>
              <a:t>-system</a:t>
            </a:r>
            <a:endParaRPr lang="zh-CN" altLang="en-US" sz="1050" dirty="0"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870097" y="2967932"/>
            <a:ext cx="3139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adminrole.yaml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AB4DC0-B702-4346-BB5B-684296BACFBD}"/>
              </a:ext>
            </a:extLst>
          </p:cNvPr>
          <p:cNvSpPr/>
          <p:nvPr/>
        </p:nvSpPr>
        <p:spPr>
          <a:xfrm>
            <a:off x="686843" y="5748024"/>
            <a:ext cx="10660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获取登录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describe secret $(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-n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 get secret | grep admin-user |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awk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'{print $1}')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02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zrzut ekranu z 2017-08-31 13-28-38">
            <a:extLst>
              <a:ext uri="{FF2B5EF4-FFF2-40B4-BE49-F238E27FC236}">
                <a16:creationId xmlns:a16="http://schemas.microsoft.com/office/drawing/2014/main" id="{A2442679-CC47-42AE-B056-BDC5508586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17859" r="16453" b="21528"/>
          <a:stretch/>
        </p:blipFill>
        <p:spPr bwMode="auto">
          <a:xfrm>
            <a:off x="664695" y="2417111"/>
            <a:ext cx="4731488" cy="20237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722C1-7F72-443D-BC8E-5D64CC445A78}"/>
              </a:ext>
            </a:extLst>
          </p:cNvPr>
          <p:cNvSpPr/>
          <p:nvPr/>
        </p:nvSpPr>
        <p:spPr>
          <a:xfrm>
            <a:off x="575794" y="256807"/>
            <a:ext cx="1079070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启动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Dashboard</a:t>
            </a:r>
          </a:p>
          <a:p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proxy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http://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localhost:8001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api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v1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/namespaces/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-system/services/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https:kubernetes-dashboard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:/proxy/</a:t>
            </a:r>
          </a:p>
          <a:p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输入上面命令中的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Token</a:t>
            </a:r>
            <a:endParaRPr lang="zh-CN" altLang="en-US" dirty="0"/>
          </a:p>
        </p:txBody>
      </p:sp>
      <p:pic>
        <p:nvPicPr>
          <p:cNvPr id="2052" name="Picture 4" descr="Dashboard UI workloads page">
            <a:extLst>
              <a:ext uri="{FF2B5EF4-FFF2-40B4-BE49-F238E27FC236}">
                <a16:creationId xmlns:a16="http://schemas.microsoft.com/office/drawing/2014/main" id="{9C3BEB8C-3194-4BBE-A5DC-374446545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47" y="2181843"/>
            <a:ext cx="6605317" cy="396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8FCFB81-DD98-44D6-AA39-F6B3FBC33A26}"/>
              </a:ext>
            </a:extLst>
          </p:cNvPr>
          <p:cNvSpPr/>
          <p:nvPr/>
        </p:nvSpPr>
        <p:spPr>
          <a:xfrm>
            <a:off x="373146" y="5824621"/>
            <a:ext cx="61013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单节点部署</a:t>
            </a:r>
            <a:endParaRPr lang="en-US" altLang="zh-CN" dirty="0"/>
          </a:p>
          <a:p>
            <a:r>
              <a:rPr lang="zh-CN" altLang="en-US" dirty="0"/>
              <a:t>$ kubectl taint nodes --all node-role.kubernetes.io/master-</a:t>
            </a:r>
          </a:p>
        </p:txBody>
      </p:sp>
    </p:spTree>
    <p:extLst>
      <p:ext uri="{BB962C8B-B14F-4D97-AF65-F5344CB8AC3E}">
        <p14:creationId xmlns:p14="http://schemas.microsoft.com/office/powerpoint/2010/main" val="2006799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4B7EE8D-4D12-46B4-AE2D-B33C2424E566}"/>
              </a:ext>
            </a:extLst>
          </p:cNvPr>
          <p:cNvSpPr/>
          <p:nvPr/>
        </p:nvSpPr>
        <p:spPr>
          <a:xfrm>
            <a:off x="590550" y="1802706"/>
            <a:ext cx="110109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https://raw.githubusercontent.com/rook/rook/master/cluster/examples/kubernetes/ceph/operator.yaml</a:t>
            </a:r>
          </a:p>
          <a:p>
            <a:endParaRPr lang="zh-CN" altLang="en-US" dirty="0"/>
          </a:p>
          <a:p>
            <a:r>
              <a:rPr lang="en-US" altLang="zh-CN" dirty="0" err="1"/>
              <a:t>sudo</a:t>
            </a:r>
            <a:r>
              <a:rPr lang="zh-CN" altLang="en-US" dirty="0"/>
              <a:t> kubectl apply -f https://raw.githubusercontent.com/rook/rook/master/cluster/examples/kubernetes/ceph/cluster.yaml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200127-999B-4388-ADA1-9DD953DEE6B5}"/>
              </a:ext>
            </a:extLst>
          </p:cNvPr>
          <p:cNvSpPr/>
          <p:nvPr/>
        </p:nvSpPr>
        <p:spPr>
          <a:xfrm>
            <a:off x="406400" y="2495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部署容器存储插件</a:t>
            </a:r>
          </a:p>
        </p:txBody>
      </p:sp>
    </p:spTree>
    <p:extLst>
      <p:ext uri="{BB962C8B-B14F-4D97-AF65-F5344CB8AC3E}">
        <p14:creationId xmlns:p14="http://schemas.microsoft.com/office/powerpoint/2010/main" val="2718935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1731F39-3040-4F1A-A24A-03446A59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337" y="308525"/>
            <a:ext cx="8654985" cy="366254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部署</a:t>
            </a:r>
            <a:r>
              <a:rPr lang="en-US" altLang="zh-CN" sz="1400" dirty="0">
                <a:latin typeface="Consolas" panose="020B0609020204030204" pitchFamily="49" charset="0"/>
              </a:rPr>
              <a:t>dashboard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apply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-f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rook-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dashboard-external-https.yaml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查看端口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get service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400" dirty="0">
                <a:latin typeface="Consolas" panose="020B0609020204030204" pitchFamily="49" charset="0"/>
              </a:rPr>
              <a:t>获取</a:t>
            </a:r>
            <a:r>
              <a:rPr lang="en-US" altLang="zh-CN" sz="1400" dirty="0">
                <a:latin typeface="Consolas" panose="020B0609020204030204" pitchFamily="49" charset="0"/>
              </a:rPr>
              <a:t>Rook-</a:t>
            </a:r>
            <a:r>
              <a:rPr lang="en-US" altLang="zh-CN" sz="1400" dirty="0" err="1">
                <a:latin typeface="Consolas" panose="020B0609020204030204" pitchFamily="49" charset="0"/>
              </a:rPr>
              <a:t>ceph</a:t>
            </a:r>
            <a:r>
              <a:rPr lang="zh-CN" altLang="en-US" sz="1400" dirty="0">
                <a:latin typeface="Consolas" panose="020B0609020204030204" pitchFamily="49" charset="0"/>
              </a:rPr>
              <a:t>帐号密码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sudo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kubectl -n rook-ceph logs $MGR_POD | </a:t>
            </a:r>
            <a:r>
              <a:rPr lang="zh-CN" altLang="zh-CN" sz="1400" b="1" dirty="0">
                <a:solidFill>
                  <a:srgbClr val="333333"/>
                </a:solidFill>
                <a:latin typeface="Consolas" panose="020B0609020204030204" pitchFamily="49" charset="0"/>
                <a:ea typeface="-apple-system"/>
              </a:rPr>
              <a:t>grep</a:t>
            </a:r>
            <a:r>
              <a:rPr lang="zh-CN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 password</a:t>
            </a:r>
            <a:r>
              <a:rPr lang="zh-CN" altLang="zh-CN" sz="1400" dirty="0">
                <a:solidFill>
                  <a:schemeClr val="tx1"/>
                </a:solidFill>
              </a:rPr>
              <a:t> </a:t>
            </a:r>
            <a:endParaRPr lang="en-US" altLang="zh-CN" sz="1400" dirty="0">
              <a:solidFill>
                <a:schemeClr val="tx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登录</a:t>
            </a:r>
            <a:endParaRPr lang="en-US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https://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节点主机</a:t>
            </a:r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</a:rPr>
              <a:t>IP:</a:t>
            </a:r>
            <a:r>
              <a:rPr lang="zh-CN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查询到端口</a:t>
            </a:r>
            <a:endParaRPr lang="zh-CN" altLang="zh-CN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4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031" name="Picture 7" descr="kubernetesæ­å»ºrook-ceph">
            <a:extLst>
              <a:ext uri="{FF2B5EF4-FFF2-40B4-BE49-F238E27FC236}">
                <a16:creationId xmlns:a16="http://schemas.microsoft.com/office/drawing/2014/main" id="{44DA602A-0DF5-4525-8B88-E38329C1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3" y="3262357"/>
            <a:ext cx="5681710" cy="30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C9BED5-F285-4364-A380-F26B3D399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653" y="2291451"/>
            <a:ext cx="5414636" cy="153888"/>
          </a:xfrm>
          <a:prstGeom prst="rect">
            <a:avLst/>
          </a:prstGeom>
          <a:solidFill>
            <a:srgbClr val="F2F5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MGR_POD=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-apple-system"/>
              </a:rPr>
              <a:t>`kubectl get pod -n rook-ceph | grep mgr | awk '{print $1}'`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075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0F70AA5B-6447-4832-9EA4-277A3E84D12C}"/>
              </a:ext>
            </a:extLst>
          </p:cNvPr>
          <p:cNvSpPr txBox="1">
            <a:spLocks/>
          </p:cNvSpPr>
          <p:nvPr/>
        </p:nvSpPr>
        <p:spPr>
          <a:xfrm>
            <a:off x="466060" y="141842"/>
            <a:ext cx="10515600" cy="644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000" dirty="0"/>
              <a:t>部署用户应用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4DE107-E635-4C69-8ADC-A4D9E6B9C11A}"/>
              </a:ext>
            </a:extLst>
          </p:cNvPr>
          <p:cNvSpPr/>
          <p:nvPr/>
        </p:nvSpPr>
        <p:spPr>
          <a:xfrm>
            <a:off x="565120" y="2034732"/>
            <a:ext cx="6096000" cy="332398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altLang="zh-CN" sz="1050" dirty="0" err="1">
                <a:latin typeface="Consolas" panose="020B0609020204030204" pitchFamily="49" charset="0"/>
              </a:rPr>
              <a:t>apiVersion</a:t>
            </a:r>
            <a:r>
              <a:rPr lang="en-US" altLang="zh-CN" sz="1050" dirty="0">
                <a:latin typeface="Consolas" panose="020B0609020204030204" pitchFamily="49" charset="0"/>
              </a:rPr>
              <a:t>: apps/</a:t>
            </a:r>
            <a:r>
              <a:rPr lang="en-US" altLang="zh-CN" sz="1050" dirty="0" err="1">
                <a:latin typeface="Consolas" panose="020B0609020204030204" pitchFamily="49" charset="0"/>
              </a:rPr>
              <a:t>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kind: 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r>
              <a:rPr lang="en-US" altLang="zh-CN" sz="1050" dirty="0">
                <a:latin typeface="Consolas" panose="020B0609020204030204" pitchFamily="49" charset="0"/>
              </a:rPr>
              <a:t>-deployment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selector: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</a:t>
            </a:r>
            <a:r>
              <a:rPr lang="en-US" altLang="zh-CN" sz="1050" dirty="0" err="1">
                <a:latin typeface="Consolas" panose="020B0609020204030204" pitchFamily="49" charset="0"/>
              </a:rPr>
              <a:t>matchLabels</a:t>
            </a:r>
            <a:r>
              <a:rPr lang="en-US" altLang="zh-CN" sz="105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replicas: 2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template: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metadata: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labels: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app: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spec: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containers: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- name: 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image: </a:t>
            </a:r>
            <a:r>
              <a:rPr lang="en-US" altLang="zh-CN" sz="1050" dirty="0" err="1">
                <a:latin typeface="Consolas" panose="020B0609020204030204" pitchFamily="49" charset="0"/>
              </a:rPr>
              <a:t>axzxs2001</a:t>
            </a:r>
            <a:r>
              <a:rPr lang="en-US" altLang="zh-CN" sz="1050" dirty="0">
                <a:latin typeface="Consolas" panose="020B0609020204030204" pitchFamily="49" charset="0"/>
              </a:rPr>
              <a:t>/</a:t>
            </a:r>
            <a:r>
              <a:rPr lang="en-US" altLang="zh-CN" sz="1050" dirty="0" err="1">
                <a:latin typeface="Consolas" panose="020B0609020204030204" pitchFamily="49" charset="0"/>
              </a:rPr>
              <a:t>k8saspnetcoredemo005:v1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</a:t>
            </a:r>
            <a:r>
              <a:rPr lang="en-US" altLang="zh-CN" sz="1050" dirty="0" err="1">
                <a:latin typeface="Consolas" panose="020B0609020204030204" pitchFamily="49" charset="0"/>
              </a:rPr>
              <a:t>imagePullPolicy</a:t>
            </a:r>
            <a:r>
              <a:rPr lang="en-US" altLang="zh-CN" sz="1050" dirty="0">
                <a:latin typeface="Consolas" panose="020B0609020204030204" pitchFamily="49" charset="0"/>
              </a:rPr>
              <a:t>: </a:t>
            </a:r>
            <a:r>
              <a:rPr lang="en-US" altLang="zh-CN" sz="1050" dirty="0" err="1">
                <a:latin typeface="Consolas" panose="020B0609020204030204" pitchFamily="49" charset="0"/>
              </a:rPr>
              <a:t>IfNotPresent</a:t>
            </a:r>
            <a:r>
              <a:rPr lang="en-US" altLang="zh-CN" sz="1050" dirty="0">
                <a:latin typeface="Consolas" panose="020B0609020204030204" pitchFamily="49" charset="0"/>
              </a:rPr>
              <a:t> #</a:t>
            </a:r>
            <a:r>
              <a:rPr lang="zh-CN" altLang="en-US" sz="1050" dirty="0">
                <a:latin typeface="Consolas" panose="020B0609020204030204" pitchFamily="49" charset="0"/>
              </a:rPr>
              <a:t>从本地镜像里拉取</a:t>
            </a:r>
            <a:endParaRPr lang="en-US" altLang="zh-CN" sz="1050" dirty="0">
              <a:latin typeface="Consolas" panose="020B0609020204030204" pitchFamily="49" charset="0"/>
            </a:endParaRP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ports:</a:t>
            </a:r>
          </a:p>
          <a:p>
            <a:r>
              <a:rPr lang="en-US" altLang="zh-CN" sz="1050" dirty="0">
                <a:latin typeface="Consolas" panose="020B0609020204030204" pitchFamily="49" charset="0"/>
              </a:rPr>
              <a:t>        - </a:t>
            </a:r>
            <a:r>
              <a:rPr lang="en-US" altLang="zh-CN" sz="1050" dirty="0" err="1">
                <a:latin typeface="Consolas" panose="020B0609020204030204" pitchFamily="49" charset="0"/>
              </a:rPr>
              <a:t>containerPort</a:t>
            </a:r>
            <a:r>
              <a:rPr lang="en-US" altLang="zh-CN" sz="1050" dirty="0">
                <a:latin typeface="Consolas" panose="020B0609020204030204" pitchFamily="49" charset="0"/>
              </a:rPr>
              <a:t>: 4048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357B58-A1D6-4FEB-BF01-A5BB9C512297}"/>
              </a:ext>
            </a:extLst>
          </p:cNvPr>
          <p:cNvSpPr/>
          <p:nvPr/>
        </p:nvSpPr>
        <p:spPr>
          <a:xfrm>
            <a:off x="565120" y="1562619"/>
            <a:ext cx="4988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apply -f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aspnetcore-deployment.yaml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E2E3D1B-3994-489D-AD22-F210C1949EE3}"/>
              </a:ext>
            </a:extLst>
          </p:cNvPr>
          <p:cNvSpPr/>
          <p:nvPr/>
        </p:nvSpPr>
        <p:spPr>
          <a:xfrm>
            <a:off x="565120" y="5358719"/>
            <a:ext cx="381386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24292E"/>
                </a:solidFill>
                <a:latin typeface="SFMono-Regular"/>
              </a:rPr>
              <a:t>查看状态</a:t>
            </a:r>
            <a:endParaRPr lang="en-US" altLang="zh-CN" dirty="0">
              <a:solidFill>
                <a:srgbClr val="24292E"/>
              </a:solidFill>
              <a:latin typeface="SFMono-Regular"/>
            </a:endParaRPr>
          </a:p>
          <a:p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sudo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en-US" altLang="zh-CN" dirty="0" err="1">
                <a:solidFill>
                  <a:srgbClr val="24292E"/>
                </a:solidFill>
                <a:latin typeface="SFMono-Regular"/>
              </a:rPr>
              <a:t>kubectl</a:t>
            </a:r>
            <a:r>
              <a:rPr lang="en-US" altLang="zh-CN" dirty="0">
                <a:solidFill>
                  <a:srgbClr val="24292E"/>
                </a:solidFill>
                <a:latin typeface="SFMono-Regular"/>
              </a:rPr>
              <a:t> get pods</a:t>
            </a:r>
          </a:p>
          <a:p>
            <a:endParaRPr lang="en-US" altLang="zh-CN" dirty="0"/>
          </a:p>
          <a:p>
            <a:r>
              <a:rPr lang="zh-CN" altLang="en-US" dirty="0"/>
              <a:t>测试应用</a:t>
            </a:r>
            <a:r>
              <a:rPr lang="en-US" altLang="zh-CN" dirty="0" err="1"/>
              <a:t>api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curl 10.32.0.14:4044/</a:t>
            </a:r>
            <a:r>
              <a:rPr lang="en-US" altLang="zh-CN" dirty="0" err="1"/>
              <a:t>api</a:t>
            </a:r>
            <a:r>
              <a:rPr lang="en-US" altLang="zh-CN" dirty="0"/>
              <a:t>/values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EC7EBE-EC74-482D-8D81-3F44EEA79CFE}"/>
              </a:ext>
            </a:extLst>
          </p:cNvPr>
          <p:cNvSpPr/>
          <p:nvPr/>
        </p:nvSpPr>
        <p:spPr>
          <a:xfrm>
            <a:off x="565120" y="764439"/>
            <a:ext cx="61350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构建容器</a:t>
            </a:r>
          </a:p>
          <a:p>
            <a:r>
              <a:rPr lang="zh-CN" altLang="en-US" dirty="0"/>
              <a:t>sudo docker build -t axzxs2001/k8saspnetcoredemo005:v1 .</a:t>
            </a:r>
          </a:p>
        </p:txBody>
      </p:sp>
    </p:spTree>
    <p:extLst>
      <p:ext uri="{BB962C8B-B14F-4D97-AF65-F5344CB8AC3E}">
        <p14:creationId xmlns:p14="http://schemas.microsoft.com/office/powerpoint/2010/main" val="2698443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192DA85-7B99-44B5-8D73-D0D77E2603A8}"/>
              </a:ext>
            </a:extLst>
          </p:cNvPr>
          <p:cNvSpPr/>
          <p:nvPr/>
        </p:nvSpPr>
        <p:spPr>
          <a:xfrm>
            <a:off x="712381" y="1393716"/>
            <a:ext cx="109940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删除失败</a:t>
            </a:r>
            <a:r>
              <a:rPr lang="en-US" altLang="zh-CN" dirty="0"/>
              <a:t>Pod</a:t>
            </a:r>
          </a:p>
          <a:p>
            <a:endParaRPr lang="en-US" altLang="zh-CN" dirty="0"/>
          </a:p>
          <a:p>
            <a:r>
              <a:rPr lang="zh-CN" altLang="en-US" dirty="0"/>
              <a:t>sudo kubectl delete pod k8saspnetcoredemo003-deployment-d48f9688f-sj95g  -n default --grace-period=0 --force</a:t>
            </a:r>
          </a:p>
        </p:txBody>
      </p:sp>
    </p:spTree>
    <p:extLst>
      <p:ext uri="{BB962C8B-B14F-4D97-AF65-F5344CB8AC3E}">
        <p14:creationId xmlns:p14="http://schemas.microsoft.com/office/powerpoint/2010/main" val="37626080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7CECF1A-CB9B-4164-B069-D26D60B542F9}"/>
              </a:ext>
            </a:extLst>
          </p:cNvPr>
          <p:cNvSpPr/>
          <p:nvPr/>
        </p:nvSpPr>
        <p:spPr>
          <a:xfrm>
            <a:off x="510362" y="745130"/>
            <a:ext cx="109940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Pod</a:t>
            </a:r>
            <a:r>
              <a:rPr lang="zh-CN" altLang="en-US" dirty="0"/>
              <a:t>是对容器进一步抽象和封装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控制器模式</a:t>
            </a:r>
            <a:r>
              <a:rPr lang="zh-CN" altLang="en-US" dirty="0">
                <a:sym typeface="Wingdings" panose="05000000000000000000" pitchFamily="2" charset="2"/>
              </a:rPr>
              <a:t>：（</a:t>
            </a:r>
            <a:r>
              <a:rPr lang="en-US" altLang="zh-CN" dirty="0">
                <a:sym typeface="Wingdings" panose="05000000000000000000" pitchFamily="2" charset="2"/>
              </a:rPr>
              <a:t>Deployment</a:t>
            </a:r>
            <a:r>
              <a:rPr lang="zh-CN" altLang="en-US" dirty="0">
                <a:sym typeface="Wingdings" panose="05000000000000000000" pitchFamily="2" charset="2"/>
              </a:rPr>
              <a:t>例子）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控制器从</a:t>
            </a:r>
            <a:r>
              <a:rPr lang="en-US" altLang="zh-CN" dirty="0" err="1"/>
              <a:t>Etcd</a:t>
            </a:r>
            <a:r>
              <a:rPr lang="zh-CN" altLang="en-US" dirty="0"/>
              <a:t>中获取到所有携带固定标签的</a:t>
            </a:r>
            <a:r>
              <a:rPr lang="en-US" altLang="zh-CN" dirty="0"/>
              <a:t>Pod</a:t>
            </a:r>
            <a:r>
              <a:rPr lang="zh-CN" altLang="en-US" dirty="0"/>
              <a:t>，然后统计它们的数量，这就是实际状态</a:t>
            </a:r>
            <a:r>
              <a:rPr lang="en-US" altLang="zh-CN" dirty="0"/>
              <a:t>【</a:t>
            </a:r>
            <a:r>
              <a:rPr lang="zh-CN" altLang="en-US" dirty="0"/>
              <a:t>实际状态</a:t>
            </a:r>
            <a:r>
              <a:rPr lang="en-US" altLang="zh-CN" dirty="0"/>
              <a:t>Actual State</a:t>
            </a:r>
            <a:r>
              <a:rPr lang="zh-CN" altLang="en-US" dirty="0"/>
              <a:t>来自</a:t>
            </a:r>
            <a:r>
              <a:rPr lang="en-US" altLang="zh-CN" dirty="0"/>
              <a:t>Kubernetes</a:t>
            </a:r>
            <a:r>
              <a:rPr lang="zh-CN" altLang="en-US" dirty="0"/>
              <a:t>集群本身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对象的</a:t>
            </a:r>
            <a:r>
              <a:rPr lang="en-US" altLang="zh-CN" dirty="0"/>
              <a:t>Replicas</a:t>
            </a:r>
            <a:r>
              <a:rPr lang="zh-CN" altLang="en-US" dirty="0"/>
              <a:t>字段的值就是期望状态</a:t>
            </a:r>
            <a:r>
              <a:rPr lang="en-US" altLang="zh-CN" dirty="0"/>
              <a:t>【</a:t>
            </a:r>
            <a:r>
              <a:rPr lang="zh-CN" altLang="en-US" dirty="0"/>
              <a:t>期望状态</a:t>
            </a:r>
            <a:r>
              <a:rPr lang="en-US" altLang="zh-CN" dirty="0"/>
              <a:t>Desired State</a:t>
            </a:r>
            <a:r>
              <a:rPr lang="zh-CN" altLang="en-US" dirty="0"/>
              <a:t>一般来自</a:t>
            </a:r>
            <a:r>
              <a:rPr lang="en-US" altLang="zh-CN" dirty="0" err="1"/>
              <a:t>yaml</a:t>
            </a:r>
            <a:r>
              <a:rPr lang="zh-CN" altLang="en-US" dirty="0"/>
              <a:t>文件</a:t>
            </a:r>
            <a:r>
              <a:rPr lang="en-US" altLang="zh-CN" dirty="0"/>
              <a:t>】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Deployment</a:t>
            </a:r>
            <a:r>
              <a:rPr lang="zh-CN" altLang="en-US" dirty="0"/>
              <a:t>控制器将两个状态做比较，然后根据比较结果，确定是创建</a:t>
            </a:r>
            <a:r>
              <a:rPr lang="en-US" altLang="zh-CN" dirty="0"/>
              <a:t>Pod</a:t>
            </a:r>
            <a:r>
              <a:rPr lang="zh-CN" altLang="en-US" dirty="0"/>
              <a:t>，还是删除已有的</a:t>
            </a:r>
            <a:r>
              <a:rPr lang="en-US" altLang="zh-CN" dirty="0"/>
              <a:t>Pod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779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3512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907B99-9661-40E8-BD7A-4A360BC6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r>
              <a:rPr lang="zh-CN" altLang="en-US" dirty="0"/>
              <a:t>结构</a:t>
            </a:r>
          </a:p>
        </p:txBody>
      </p:sp>
      <p:pic>
        <p:nvPicPr>
          <p:cNvPr id="2050" name="Picture 2" descr="dockerææ¯åç">
            <a:extLst>
              <a:ext uri="{FF2B5EF4-FFF2-40B4-BE49-F238E27FC236}">
                <a16:creationId xmlns:a16="http://schemas.microsoft.com/office/drawing/2014/main" id="{CCDA9416-96D3-4EA0-8B2A-B40CC6F5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113" y="1793324"/>
            <a:ext cx="5907638" cy="448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564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53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9699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072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539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5077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265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2192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696C1D-19CC-478A-8AA8-77AF59AFB67B}"/>
              </a:ext>
            </a:extLst>
          </p:cNvPr>
          <p:cNvSpPr/>
          <p:nvPr/>
        </p:nvSpPr>
        <p:spPr>
          <a:xfrm>
            <a:off x="1502674" y="802975"/>
            <a:ext cx="145905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NFS</a:t>
            </a:r>
          </a:p>
          <a:p>
            <a:r>
              <a:rPr lang="en-US" altLang="zh-CN" dirty="0" err="1"/>
              <a:t>GlusterFS</a:t>
            </a:r>
            <a:endParaRPr lang="en-US" altLang="zh-CN" dirty="0"/>
          </a:p>
          <a:p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Ceph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en-US" altLang="zh-CN" dirty="0" err="1"/>
              <a:t>DigitalOcean</a:t>
            </a:r>
            <a:endParaRPr lang="en-US" altLang="zh-CN" dirty="0"/>
          </a:p>
          <a:p>
            <a:r>
              <a:rPr lang="en-US" altLang="zh-CN" dirty="0"/>
              <a:t>Flannel</a:t>
            </a:r>
          </a:p>
          <a:p>
            <a:r>
              <a:rPr lang="en-US" altLang="zh-CN" dirty="0"/>
              <a:t>Calico</a:t>
            </a:r>
          </a:p>
          <a:p>
            <a:r>
              <a:rPr lang="en-US" altLang="zh-CN" dirty="0"/>
              <a:t>Prometheus</a:t>
            </a:r>
          </a:p>
          <a:p>
            <a:r>
              <a:rPr lang="en-US" altLang="zh-CN" dirty="0" err="1"/>
              <a:t>DaemonSet</a:t>
            </a:r>
            <a:endParaRPr lang="en-US" altLang="zh-CN" dirty="0"/>
          </a:p>
          <a:p>
            <a:r>
              <a:rPr lang="en-US" altLang="zh-CN" dirty="0" err="1"/>
              <a:t>Fluentd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42344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04B66D7-5DEA-44AF-BF8F-4F46F41BD139}"/>
              </a:ext>
            </a:extLst>
          </p:cNvPr>
          <p:cNvSpPr/>
          <p:nvPr/>
        </p:nvSpPr>
        <p:spPr>
          <a:xfrm>
            <a:off x="1059402" y="925470"/>
            <a:ext cx="10721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Linux Cgroups 的全称是 Linux Control Group。它最主要的作用，就是限制一个进程组能够使用的资源上限，包括 CPU、内存、磁盘、网络带宽等等。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CB65F6E-C07D-47F7-B027-B2FBB134E56C}"/>
              </a:ext>
            </a:extLst>
          </p:cNvPr>
          <p:cNvSpPr/>
          <p:nvPr/>
        </p:nvSpPr>
        <p:spPr>
          <a:xfrm>
            <a:off x="921508" y="1921561"/>
            <a:ext cx="457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Namespace是用来修改进程视图的主要方法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765BC9-69DA-426E-BE89-AA4C8E848029}"/>
              </a:ext>
            </a:extLst>
          </p:cNvPr>
          <p:cNvSpPr/>
          <p:nvPr/>
        </p:nvSpPr>
        <p:spPr>
          <a:xfrm>
            <a:off x="921508" y="2640653"/>
            <a:ext cx="248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会话黏连 session sticky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8C96AC-6D2D-42ED-BA4F-AA1F266D37CE}"/>
              </a:ext>
            </a:extLst>
          </p:cNvPr>
          <p:cNvSpPr/>
          <p:nvPr/>
        </p:nvSpPr>
        <p:spPr>
          <a:xfrm>
            <a:off x="921508" y="3713871"/>
            <a:ext cx="107212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PingFang SC"/>
              </a:rPr>
              <a:t>在 </a:t>
            </a:r>
            <a:r>
              <a:rPr lang="en-US" altLang="zh-CN" dirty="0">
                <a:solidFill>
                  <a:srgbClr val="333333"/>
                </a:solidFill>
                <a:latin typeface="PingFang SC"/>
              </a:rPr>
              <a:t>Kubernetes 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项目中，负责完成授权（</a:t>
            </a:r>
            <a:r>
              <a:rPr lang="en-US" altLang="zh-CN" dirty="0"/>
              <a:t>Authorization</a:t>
            </a:r>
            <a:r>
              <a:rPr lang="zh-CN" altLang="en-US" dirty="0"/>
              <a:t>）工作的机制，就是 </a:t>
            </a:r>
            <a:r>
              <a:rPr lang="en-US" altLang="zh-CN" dirty="0" err="1"/>
              <a:t>RBAC</a:t>
            </a:r>
            <a:r>
              <a:rPr lang="zh-CN" altLang="en-US" dirty="0"/>
              <a:t>：基于角色的访问控制（</a:t>
            </a:r>
            <a:r>
              <a:rPr lang="en-US" altLang="zh-CN" dirty="0"/>
              <a:t>Role-Based Access Control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333333"/>
              </a:solidFill>
              <a:latin typeface="PingFang SC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3DC33F-044B-4AE4-A258-58C1E8E687A8}"/>
              </a:ext>
            </a:extLst>
          </p:cNvPr>
          <p:cNvSpPr/>
          <p:nvPr/>
        </p:nvSpPr>
        <p:spPr>
          <a:xfrm>
            <a:off x="1059403" y="4800968"/>
            <a:ext cx="9997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Operator</a:t>
            </a:r>
            <a:r>
              <a:rPr lang="zh-CN" altLang="en-US" dirty="0"/>
              <a:t>的工作原理，实际上是利用了</a:t>
            </a:r>
            <a:r>
              <a:rPr lang="en-US" altLang="zh-CN" dirty="0"/>
              <a:t>Kubernetes</a:t>
            </a:r>
            <a:r>
              <a:rPr lang="zh-CN" altLang="en-US" dirty="0"/>
              <a:t>的自定义</a:t>
            </a:r>
            <a:r>
              <a:rPr lang="en-US" altLang="zh-CN" dirty="0"/>
              <a:t>API</a:t>
            </a:r>
            <a:r>
              <a:rPr lang="zh-CN" altLang="en-US" dirty="0"/>
              <a:t>资源（</a:t>
            </a:r>
            <a:r>
              <a:rPr lang="en-US" altLang="zh-CN" dirty="0" err="1"/>
              <a:t>CRD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来描述我们想要部署的</a:t>
            </a:r>
            <a:r>
              <a:rPr lang="zh-CN" altLang="en-US"/>
              <a:t>“有状态应用”；然后</a:t>
            </a:r>
            <a:r>
              <a:rPr lang="zh-CN" altLang="en-US" dirty="0"/>
              <a:t>在自定义控制器里，根据自定义</a:t>
            </a:r>
            <a:r>
              <a:rPr lang="en-US" altLang="zh-CN" dirty="0"/>
              <a:t>API</a:t>
            </a:r>
            <a:r>
              <a:rPr lang="zh-CN" altLang="en-US" dirty="0"/>
              <a:t>对象的变化，来完成具体的部署和运维工作</a:t>
            </a:r>
          </a:p>
        </p:txBody>
      </p:sp>
    </p:spTree>
    <p:extLst>
      <p:ext uri="{BB962C8B-B14F-4D97-AF65-F5344CB8AC3E}">
        <p14:creationId xmlns:p14="http://schemas.microsoft.com/office/powerpoint/2010/main" val="11661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2115313-5184-40FC-BC66-CDBE178E3DF9}"/>
              </a:ext>
            </a:extLst>
          </p:cNvPr>
          <p:cNvSpPr/>
          <p:nvPr/>
        </p:nvSpPr>
        <p:spPr>
          <a:xfrm>
            <a:off x="989006" y="1690688"/>
            <a:ext cx="103647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C484E"/>
                </a:solidFill>
                <a:latin typeface="Helvetica Neue"/>
              </a:rPr>
              <a:t>Linux namespace </a:t>
            </a:r>
            <a:r>
              <a:rPr lang="zh-CN" altLang="en-US" dirty="0">
                <a:solidFill>
                  <a:srgbClr val="3C484E"/>
                </a:solidFill>
                <a:latin typeface="Helvetica Neue"/>
              </a:rPr>
              <a:t>是一种内核级别的资源隔离机制，用来让运行在同一个操作系统上的进程互相不会干扰。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AFE5E03-BC86-4FEB-A3C5-7258DD365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05296"/>
              </p:ext>
            </p:extLst>
          </p:nvPr>
        </p:nvGraphicFramePr>
        <p:xfrm>
          <a:off x="1098962" y="2768018"/>
          <a:ext cx="10051120" cy="280383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99547">
                  <a:extLst>
                    <a:ext uri="{9D8B030D-6E8A-4147-A177-3AD203B41FA5}">
                      <a16:colId xmlns:a16="http://schemas.microsoft.com/office/drawing/2014/main" val="659639396"/>
                    </a:ext>
                  </a:extLst>
                </a:gridCol>
                <a:gridCol w="2245120">
                  <a:extLst>
                    <a:ext uri="{9D8B030D-6E8A-4147-A177-3AD203B41FA5}">
                      <a16:colId xmlns:a16="http://schemas.microsoft.com/office/drawing/2014/main" val="53388140"/>
                    </a:ext>
                  </a:extLst>
                </a:gridCol>
                <a:gridCol w="6606453">
                  <a:extLst>
                    <a:ext uri="{9D8B030D-6E8A-4147-A177-3AD203B41FA5}">
                      <a16:colId xmlns:a16="http://schemas.microsoft.com/office/drawing/2014/main" val="3946384850"/>
                    </a:ext>
                  </a:extLst>
                </a:gridCol>
              </a:tblGrid>
              <a:tr h="105627"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名称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 dirty="0">
                          <a:effectLst/>
                        </a:rPr>
                        <a:t>宏定义</a:t>
                      </a:r>
                      <a:endParaRPr lang="zh-CN" altLang="en-US" sz="1600" b="1" cap="all" dirty="0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zh-CN" altLang="en-US" sz="1600" cap="all">
                          <a:effectLst/>
                        </a:rPr>
                        <a:t>隔离的内容</a:t>
                      </a:r>
                      <a:endParaRPr lang="zh-CN" altLang="en-US" sz="1600" b="1" cap="all">
                        <a:solidFill>
                          <a:srgbClr val="15171A"/>
                        </a:solidFill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853082537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IPC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CLONE_NEWIPC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信号量，消息队列 和共享内容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312599822"/>
                  </a:ext>
                </a:extLst>
              </a:tr>
              <a:tr h="627545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Network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CLONE_NEWNET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网络设备，网络栈，端口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969852360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altLang="zh-CN" sz="1600" dirty="0">
                          <a:effectLst/>
                        </a:rPr>
                        <a:t>NS </a:t>
                      </a:r>
                      <a:r>
                        <a:rPr lang="en-US" sz="1600" dirty="0">
                          <a:effectLst/>
                        </a:rPr>
                        <a:t>Mount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CLONE_NEWNS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文件系统挂载</a:t>
                      </a:r>
                      <a:r>
                        <a:rPr lang="en-US" sz="1600" dirty="0">
                          <a:effectLst/>
                        </a:rPr>
                        <a:t>(since Linux 2.4.19)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538009826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PID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CLONE_NEWPID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进程</a:t>
                      </a:r>
                      <a:r>
                        <a:rPr lang="en-US" altLang="zh-CN" sz="1600" dirty="0">
                          <a:effectLst/>
                        </a:rPr>
                        <a:t>ID</a:t>
                      </a:r>
                      <a:r>
                        <a:rPr lang="en-US" sz="1600" dirty="0">
                          <a:effectLst/>
                        </a:rPr>
                        <a:t>(since Linux 2.6.24)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2002080305"/>
                  </a:ext>
                </a:extLst>
              </a:tr>
              <a:tr h="32930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User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CLONE_NEWUSER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用户和用户组</a:t>
                      </a:r>
                      <a:r>
                        <a:rPr lang="en-US" sz="1600" dirty="0">
                          <a:effectLst/>
                        </a:rPr>
                        <a:t>(started in Linux 2.6.23 and completed in Linux 3.8)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3621861313"/>
                  </a:ext>
                </a:extLst>
              </a:tr>
              <a:tr h="254746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effectLst/>
                        </a:rPr>
                        <a:t>UTS</a:t>
                      </a:r>
                      <a:endParaRPr lang="en-US" sz="160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</a:rPr>
                        <a:t>CLONE_NEWUTS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dirty="0">
                          <a:effectLst/>
                        </a:rPr>
                        <a:t>主机和域名</a:t>
                      </a:r>
                      <a:r>
                        <a:rPr lang="en-US" sz="1600" dirty="0">
                          <a:effectLst/>
                        </a:rPr>
                        <a:t>(since Linux 2.6.19)</a:t>
                      </a:r>
                      <a:endParaRPr lang="en-US" sz="1600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1932926693"/>
                  </a:ext>
                </a:extLst>
              </a:tr>
              <a:tr h="18018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effectLst/>
                        </a:rPr>
                        <a:t>Cgroup</a:t>
                      </a:r>
                      <a:endParaRPr lang="en-US" sz="1600" b="1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effectLst/>
                        </a:rPr>
                        <a:t>CLONE_NEWCGROUP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CN" altLang="en-US" sz="1600" b="1" dirty="0">
                          <a:effectLst/>
                        </a:rPr>
                        <a:t>资源的限制</a:t>
                      </a:r>
                      <a:r>
                        <a:rPr lang="en-US" sz="1600" b="1" dirty="0">
                          <a:effectLst/>
                        </a:rPr>
                        <a:t>(since Linux 4.6)</a:t>
                      </a:r>
                      <a:endParaRPr lang="en-US" sz="1600" b="1" dirty="0">
                        <a:effectLst/>
                        <a:latin typeface="+mn-lt"/>
                        <a:ea typeface="+mj-ea"/>
                      </a:endParaRPr>
                    </a:p>
                  </a:txBody>
                  <a:tcPr marL="69323" marR="69323" marT="31995" marB="31995"/>
                </a:tc>
                <a:extLst>
                  <a:ext uri="{0D108BD9-81ED-4DB2-BD59-A6C34878D82A}">
                    <a16:rowId xmlns:a16="http://schemas.microsoft.com/office/drawing/2014/main" val="891741273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1CF44F5E-0105-4165-AF77-164341D8C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244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EA4F951-A4DD-4DC6-9BC9-EBBAE850596E}"/>
              </a:ext>
            </a:extLst>
          </p:cNvPr>
          <p:cNvSpPr/>
          <p:nvPr/>
        </p:nvSpPr>
        <p:spPr>
          <a:xfrm>
            <a:off x="1433946" y="2333097"/>
            <a:ext cx="9919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altLang="zh-CN" sz="2400" dirty="0">
                <a:solidFill>
                  <a:srgbClr val="3C484E"/>
                </a:solidFill>
              </a:rPr>
              <a:t>UTS namespace </a:t>
            </a:r>
            <a:r>
              <a:rPr lang="zh-CN" altLang="en-US" sz="2400" dirty="0">
                <a:solidFill>
                  <a:srgbClr val="3C484E"/>
                </a:solidFill>
              </a:rPr>
              <a:t>功能最简单，它只隔离了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NIS domain name </a:t>
            </a:r>
            <a:r>
              <a:rPr lang="zh-CN" altLang="en-US" sz="2400" dirty="0">
                <a:solidFill>
                  <a:srgbClr val="3C484E"/>
                </a:solidFill>
              </a:rPr>
              <a:t>两个资源。同一个 </a:t>
            </a:r>
            <a:r>
              <a:rPr lang="en-US" altLang="zh-CN" sz="2400" dirty="0">
                <a:solidFill>
                  <a:srgbClr val="3C484E"/>
                </a:solidFill>
              </a:rPr>
              <a:t>namespace </a:t>
            </a:r>
            <a:r>
              <a:rPr lang="zh-CN" altLang="en-US" sz="2400" dirty="0">
                <a:solidFill>
                  <a:srgbClr val="3C484E"/>
                </a:solidFill>
              </a:rPr>
              <a:t>里面的进程看到的 </a:t>
            </a:r>
            <a:r>
              <a:rPr lang="en-US" altLang="zh-CN" sz="2400" dirty="0">
                <a:solidFill>
                  <a:srgbClr val="3C484E"/>
                </a:solidFill>
              </a:rPr>
              <a:t>hostname </a:t>
            </a:r>
            <a:r>
              <a:rPr lang="zh-CN" altLang="en-US" sz="2400" dirty="0">
                <a:solidFill>
                  <a:srgbClr val="3C484E"/>
                </a:solidFill>
              </a:rPr>
              <a:t>和 </a:t>
            </a:r>
            <a:r>
              <a:rPr lang="en-US" altLang="zh-CN" sz="2400" dirty="0">
                <a:solidFill>
                  <a:srgbClr val="3C484E"/>
                </a:solidFill>
              </a:rPr>
              <a:t>domain name </a:t>
            </a:r>
            <a:r>
              <a:rPr lang="zh-CN" altLang="en-US" sz="2400" dirty="0">
                <a:solidFill>
                  <a:srgbClr val="3C484E"/>
                </a:solidFill>
              </a:rPr>
              <a:t>是相同的</a:t>
            </a:r>
            <a:endParaRPr lang="zh-CN" altLang="en-US" sz="2400" b="0" i="0" dirty="0">
              <a:solidFill>
                <a:srgbClr val="3C484E"/>
              </a:solidFill>
              <a:effectLst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11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33ECCFC-C1EF-4D7C-B7B5-40CE5462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60" y="2113153"/>
            <a:ext cx="7151543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隔离的是进程的 pid 属性，也就是说不同的 namespace 中的进程可以有相同的 pid。PID namespace 和我们常见的系统规则一样，都是从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pid 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开始，每次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vfork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clone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调用都会分配新的 pid。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PID namespace 第一个运行的进程的 pid 编号为 1，也被成为 init 进程。所有的孤儿进程（父进程被杀死）都会被 reparent 到 init 进程，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90A0B"/>
                </a:solidFill>
                <a:effectLst/>
                <a:latin typeface="+mn-ea"/>
              </a:rPr>
              <a:t>如果 init 进程挂掉了，系统会发送 SIGKILL 信号给该 namespace 中的所有进程来杀死它们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。由此可见，init 进程对于 PID namespace 至关重要，因此在容器中你可能听说过关于哪个程序最适合做 init 进程的争论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88E8D7-735C-4F88-84F1-A6227E03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654" y="2113153"/>
            <a:ext cx="3922726" cy="31096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9900102-BFCC-4B53-BC1F-F417D779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PID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58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E5740E-4561-410B-9227-83047F61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76" y="1962321"/>
            <a:ext cx="6806766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Mount namespace 隔离的是 mount points（挂载点），也就是说不同 namespace 下面的进程看到的文件系统结构是不同的，namespace 内的 mount points 可以通过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和 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  <a:cs typeface="Courier New" panose="02070309020205020404" pitchFamily="49" charset="0"/>
              </a:rPr>
              <a:t>umount(2)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3C484E"/>
                </a:solidFill>
                <a:effectLst/>
                <a:latin typeface="+mn-ea"/>
              </a:rPr>
              <a:t> 来修改，因此Mount namespace 可以用来实现容器文件系统的隔离。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rgbClr val="3C484E"/>
              </a:solidFill>
              <a:effectLst/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因为 Mount namespace 是最早加入到 linux 的，当时并没有预计到其他 namespace 的可能性，所以它被取名为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CLONE_NEWNS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，而不是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CLONE_NEWMOUNT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之类的名字。为了保持兼容性，这个名字就一直延续到现在。</a:t>
            </a:r>
            <a:endParaRPr lang="zh-CN" altLang="zh-CN" dirty="0">
              <a:latin typeface="+mn-ea"/>
            </a:endParaRPr>
          </a:p>
          <a:p>
            <a:pPr lvl="0" algn="just"/>
            <a:r>
              <a:rPr lang="zh-CN" altLang="zh-CN" dirty="0">
                <a:solidFill>
                  <a:srgbClr val="3C484E"/>
                </a:solidFill>
                <a:latin typeface="+mn-ea"/>
              </a:rPr>
              <a:t>通过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clone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和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unshare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创建的 Mount namespace 会默认继承父 namespace 的内容，也就是说两者看到的文件系统内容是一样的。但是之后，新 Mount namespace 的所有操作都是独立的，不会影响到其他 namespace，因此可以用来创建完全属于自己的文件系统，也可以解决之间 PID namespace 中 </a:t>
            </a:r>
            <a:r>
              <a:rPr lang="zh-CN" altLang="zh-CN" dirty="0">
                <a:solidFill>
                  <a:srgbClr val="3C484E"/>
                </a:solidFill>
                <a:latin typeface="+mn-ea"/>
                <a:cs typeface="Courier New" panose="02070309020205020404" pitchFamily="49" charset="0"/>
              </a:rPr>
              <a:t>/proc</a:t>
            </a:r>
            <a:r>
              <a:rPr lang="zh-CN" altLang="zh-CN" dirty="0">
                <a:solidFill>
                  <a:srgbClr val="3C484E"/>
                </a:solidFill>
                <a:latin typeface="+mn-ea"/>
              </a:rPr>
              <a:t> 目录的问题。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897779-2F51-46D3-B987-15357EBF5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167" y="142816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图片 4" descr="图片包含 文字&#10;&#10;自动生成的说明">
            <a:extLst>
              <a:ext uri="{FF2B5EF4-FFF2-40B4-BE49-F238E27FC236}">
                <a16:creationId xmlns:a16="http://schemas.microsoft.com/office/drawing/2014/main" id="{C2A5D55A-37AB-495D-99FF-73DF5A3CA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588" y="1566668"/>
            <a:ext cx="4159993" cy="434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42BDAAEE-768C-43E9-B79D-4701A9EBB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Mount namespace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916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8423</TotalTime>
  <Words>5472</Words>
  <Application>Microsoft Office PowerPoint</Application>
  <PresentationFormat>宽屏</PresentationFormat>
  <Paragraphs>622</Paragraphs>
  <Slides>58</Slides>
  <Notes>6</Notes>
  <HiddenSlides>2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75" baseType="lpstr">
      <vt:lpstr>-apple-system</vt:lpstr>
      <vt:lpstr>Arial Unicode MS</vt:lpstr>
      <vt:lpstr>Helvetica Neue</vt:lpstr>
      <vt:lpstr>inherit</vt:lpstr>
      <vt:lpstr>Menlo</vt:lpstr>
      <vt:lpstr>Microsoft Yahei</vt:lpstr>
      <vt:lpstr>PingFang SC</vt:lpstr>
      <vt:lpstr>SFMono-Regular</vt:lpstr>
      <vt:lpstr>等线</vt:lpstr>
      <vt:lpstr>等线 Light</vt:lpstr>
      <vt:lpstr>新宋体</vt:lpstr>
      <vt:lpstr>Arial</vt:lpstr>
      <vt:lpstr>Arial</vt:lpstr>
      <vt:lpstr>Consolas</vt:lpstr>
      <vt:lpstr>Courier New</vt:lpstr>
      <vt:lpstr>Wingdings</vt:lpstr>
      <vt:lpstr>Office 主题​​</vt:lpstr>
      <vt:lpstr>Kubernetes</vt:lpstr>
      <vt:lpstr>Docker</vt:lpstr>
      <vt:lpstr>Docker结构</vt:lpstr>
      <vt:lpstr>Docker结构</vt:lpstr>
      <vt:lpstr>Docker结构</vt:lpstr>
      <vt:lpstr>namespace</vt:lpstr>
      <vt:lpstr>UTS</vt:lpstr>
      <vt:lpstr>PID namespace</vt:lpstr>
      <vt:lpstr>Mount namespace</vt:lpstr>
      <vt:lpstr>NET namespace</vt:lpstr>
      <vt:lpstr>USER namespace</vt:lpstr>
      <vt:lpstr>IPC namespace</vt:lpstr>
      <vt:lpstr>cgroup</vt:lpstr>
      <vt:lpstr>cgroup限制的资源</vt:lpstr>
      <vt:lpstr>操作namespace函数</vt:lpstr>
      <vt:lpstr>PowerPoint 演示文稿</vt:lpstr>
      <vt:lpstr>rootfs挂载</vt:lpstr>
      <vt:lpstr>Docker组成</vt:lpstr>
      <vt:lpstr>dokcer镜像分层</vt:lpstr>
      <vt:lpstr>挂载数据卷（volume）</vt:lpstr>
      <vt:lpstr>kubernetes</vt:lpstr>
      <vt:lpstr>PowerPoint 演示文稿</vt:lpstr>
      <vt:lpstr>Pod</vt:lpstr>
      <vt:lpstr>PowerPoint 演示文稿</vt:lpstr>
      <vt:lpstr>PowerPoint 演示文稿</vt:lpstr>
      <vt:lpstr>PowerPoint 演示文稿</vt:lpstr>
      <vt:lpstr>ReplicaSet</vt:lpstr>
      <vt:lpstr>Deployment</vt:lpstr>
      <vt:lpstr>CronJob</vt:lpstr>
      <vt:lpstr>Job</vt:lpstr>
      <vt:lpstr>HorizontalPodAutoscaler</vt:lpstr>
      <vt:lpstr>StatefulSet</vt:lpstr>
      <vt:lpstr>StatefulSet</vt:lpstr>
      <vt:lpstr>Secret</vt:lpstr>
      <vt:lpstr>ConfigMap</vt:lpstr>
      <vt:lpstr>DaemonSet</vt:lpstr>
      <vt:lpstr>Service</vt:lpstr>
      <vt:lpstr>Service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素伟 桂</dc:creator>
  <cp:lastModifiedBy>gsw</cp:lastModifiedBy>
  <cp:revision>104</cp:revision>
  <dcterms:created xsi:type="dcterms:W3CDTF">2019-02-13T00:55:15Z</dcterms:created>
  <dcterms:modified xsi:type="dcterms:W3CDTF">2019-03-23T07:18:29Z</dcterms:modified>
</cp:coreProperties>
</file>