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1" r:id="rId10"/>
    <p:sldId id="262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92" r:id="rId19"/>
    <p:sldId id="293" r:id="rId20"/>
    <p:sldId id="294" r:id="rId21"/>
    <p:sldId id="285" r:id="rId22"/>
    <p:sldId id="283" r:id="rId23"/>
    <p:sldId id="276" r:id="rId24"/>
    <p:sldId id="282" r:id="rId25"/>
    <p:sldId id="281" r:id="rId26"/>
    <p:sldId id="280" r:id="rId27"/>
    <p:sldId id="279" r:id="rId28"/>
    <p:sldId id="278" r:id="rId29"/>
    <p:sldId id="277" r:id="rId30"/>
    <p:sldId id="284" r:id="rId31"/>
    <p:sldId id="307" r:id="rId32"/>
    <p:sldId id="306" r:id="rId33"/>
    <p:sldId id="287" r:id="rId34"/>
    <p:sldId id="286" r:id="rId35"/>
    <p:sldId id="288" r:id="rId36"/>
    <p:sldId id="289" r:id="rId37"/>
    <p:sldId id="290" r:id="rId38"/>
    <p:sldId id="295" r:id="rId39"/>
    <p:sldId id="291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258" r:id="rId51"/>
    <p:sldId id="257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2" autoAdjust="0"/>
    <p:restoredTop sz="79388" autoAdjust="0"/>
  </p:normalViewPr>
  <p:slideViewPr>
    <p:cSldViewPr snapToGrid="0">
      <p:cViewPr varScale="1">
        <p:scale>
          <a:sx n="90" d="100"/>
          <a:sy n="90" d="100"/>
        </p:scale>
        <p:origin x="14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A034A-61D1-479E-8096-F00D61E9FA5C}" type="doc">
      <dgm:prSet loTypeId="urn:microsoft.com/office/officeart/2005/8/layout/funnel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227F97D-D832-4BCE-A818-59B0A7A071F8}">
      <dgm:prSet phldrT="[文本]" custT="1"/>
      <dgm:spPr/>
      <dgm:t>
        <a:bodyPr/>
        <a:lstStyle/>
        <a:p>
          <a:r>
            <a:rPr lang="en-US" altLang="zh-CN" sz="1400" b="1" dirty="0">
              <a:solidFill>
                <a:schemeClr val="tx1"/>
              </a:solidFill>
            </a:rPr>
            <a:t>Namespace</a:t>
          </a:r>
          <a:endParaRPr lang="zh-CN" altLang="en-US" sz="1400" b="1" dirty="0">
            <a:solidFill>
              <a:schemeClr val="tx1"/>
            </a:solidFill>
          </a:endParaRPr>
        </a:p>
      </dgm:t>
    </dgm:pt>
    <dgm:pt modelId="{E10F5524-5099-4766-9C3E-398A2BF372B9}" type="par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4FDF0B76-23D0-479E-9C2C-E818326FF2B4}" type="sib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38A966DA-E4DB-4723-B236-DC4908C5F2C5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chemeClr val="tx1"/>
              </a:solidFill>
            </a:rPr>
            <a:t>CGroup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9A40CB32-2F1F-4B44-AE4F-91DD6D48B4A0}" type="par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17E42B5E-E4ED-4C5B-AD71-2AD68FA94F97}" type="sib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40DA7778-8D3A-41B2-A504-C15F9C74BA9D}">
      <dgm:prSet phldrT="[文本]"/>
      <dgm:spPr/>
      <dgm:t>
        <a:bodyPr/>
        <a:lstStyle/>
        <a:p>
          <a:r>
            <a:rPr lang="en-US" altLang="zh-CN" dirty="0" err="1">
              <a:solidFill>
                <a:schemeClr val="tx1"/>
              </a:solidFill>
            </a:rPr>
            <a:t>rootfs</a:t>
          </a:r>
          <a:endParaRPr lang="zh-CN" altLang="en-US" dirty="0">
            <a:solidFill>
              <a:schemeClr val="tx1"/>
            </a:solidFill>
          </a:endParaRPr>
        </a:p>
      </dgm:t>
    </dgm:pt>
    <dgm:pt modelId="{C99E5FB0-CD4E-4668-BEE6-6A630F5D926B}" type="par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86464A5-06E1-44A1-8D99-C09CCD36280D}" type="sib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D1F97F0-4C8B-45C7-8E98-E252476590DD}">
      <dgm:prSet phldrT="[文本]"/>
      <dgm:spPr/>
      <dgm:t>
        <a:bodyPr/>
        <a:lstStyle/>
        <a:p>
          <a:r>
            <a:rPr lang="en-US" altLang="zh-CN" dirty="0"/>
            <a:t>Docker</a:t>
          </a:r>
          <a:endParaRPr lang="zh-CN" altLang="en-US" dirty="0"/>
        </a:p>
      </dgm:t>
    </dgm:pt>
    <dgm:pt modelId="{6AEDEA9A-73E7-4CA9-BE35-8A9BB7AF6880}" type="par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8F50CFE9-C714-4FA0-A2B5-4AE96D9D9E2F}" type="sib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99F24981-DB4C-4065-8C32-FA977486DE51}" type="pres">
      <dgm:prSet presAssocID="{6E2A034A-61D1-479E-8096-F00D61E9FA5C}" presName="Name0" presStyleCnt="0">
        <dgm:presLayoutVars>
          <dgm:chMax val="4"/>
          <dgm:resizeHandles val="exact"/>
        </dgm:presLayoutVars>
      </dgm:prSet>
      <dgm:spPr/>
    </dgm:pt>
    <dgm:pt modelId="{556B191A-8588-4826-888F-DBDA47CC3617}" type="pres">
      <dgm:prSet presAssocID="{6E2A034A-61D1-479E-8096-F00D61E9FA5C}" presName="ellipse" presStyleLbl="trBgShp" presStyleIdx="0" presStyleCnt="1"/>
      <dgm:spPr/>
    </dgm:pt>
    <dgm:pt modelId="{F2CF3334-39F8-42D5-B65D-621F80C78468}" type="pres">
      <dgm:prSet presAssocID="{6E2A034A-61D1-479E-8096-F00D61E9FA5C}" presName="arrow1" presStyleLbl="fgShp" presStyleIdx="0" presStyleCnt="1"/>
      <dgm:spPr/>
    </dgm:pt>
    <dgm:pt modelId="{0C8BB037-3492-4263-BBF7-C831CC362556}" type="pres">
      <dgm:prSet presAssocID="{6E2A034A-61D1-479E-8096-F00D61E9FA5C}" presName="rectangle" presStyleLbl="revTx" presStyleIdx="0" presStyleCnt="1">
        <dgm:presLayoutVars>
          <dgm:bulletEnabled val="1"/>
        </dgm:presLayoutVars>
      </dgm:prSet>
      <dgm:spPr/>
    </dgm:pt>
    <dgm:pt modelId="{3EF56476-CA11-46ED-9E6C-6E3AB783ADAE}" type="pres">
      <dgm:prSet presAssocID="{38A966DA-E4DB-4723-B236-DC4908C5F2C5}" presName="item1" presStyleLbl="node1" presStyleIdx="0" presStyleCnt="3">
        <dgm:presLayoutVars>
          <dgm:bulletEnabled val="1"/>
        </dgm:presLayoutVars>
      </dgm:prSet>
      <dgm:spPr/>
    </dgm:pt>
    <dgm:pt modelId="{D44C6546-CF5A-4DDD-97D2-D3FCAFA5D229}" type="pres">
      <dgm:prSet presAssocID="{40DA7778-8D3A-41B2-A504-C15F9C74BA9D}" presName="item2" presStyleLbl="node1" presStyleIdx="1" presStyleCnt="3">
        <dgm:presLayoutVars>
          <dgm:bulletEnabled val="1"/>
        </dgm:presLayoutVars>
      </dgm:prSet>
      <dgm:spPr/>
    </dgm:pt>
    <dgm:pt modelId="{A2A0A105-0301-47E7-84FE-B61DF3F076E6}" type="pres">
      <dgm:prSet presAssocID="{2D1F97F0-4C8B-45C7-8E98-E252476590DD}" presName="item3" presStyleLbl="node1" presStyleIdx="2" presStyleCnt="3">
        <dgm:presLayoutVars>
          <dgm:bulletEnabled val="1"/>
        </dgm:presLayoutVars>
      </dgm:prSet>
      <dgm:spPr/>
    </dgm:pt>
    <dgm:pt modelId="{B00B66A3-0CD1-48D3-9DE3-B4044B297380}" type="pres">
      <dgm:prSet presAssocID="{6E2A034A-61D1-479E-8096-F00D61E9FA5C}" presName="funnel" presStyleLbl="trAlignAcc1" presStyleIdx="0" presStyleCnt="1"/>
      <dgm:spPr/>
    </dgm:pt>
  </dgm:ptLst>
  <dgm:cxnLst>
    <dgm:cxn modelId="{A1A4CE0D-8FFB-4D1D-BFC4-86570841FCA2}" type="presOf" srcId="{2D1F97F0-4C8B-45C7-8E98-E252476590DD}" destId="{0C8BB037-3492-4263-BBF7-C831CC362556}" srcOrd="0" destOrd="0" presId="urn:microsoft.com/office/officeart/2005/8/layout/funnel1"/>
    <dgm:cxn modelId="{4658827F-2BA3-4B73-B41F-1AEF511416D9}" srcId="{6E2A034A-61D1-479E-8096-F00D61E9FA5C}" destId="{A227F97D-D832-4BCE-A818-59B0A7A071F8}" srcOrd="0" destOrd="0" parTransId="{E10F5524-5099-4766-9C3E-398A2BF372B9}" sibTransId="{4FDF0B76-23D0-479E-9C2C-E818326FF2B4}"/>
    <dgm:cxn modelId="{ADCF0A94-ED14-4209-A187-866EF5DC623E}" srcId="{6E2A034A-61D1-479E-8096-F00D61E9FA5C}" destId="{38A966DA-E4DB-4723-B236-DC4908C5F2C5}" srcOrd="1" destOrd="0" parTransId="{9A40CB32-2F1F-4B44-AE4F-91DD6D48B4A0}" sibTransId="{17E42B5E-E4ED-4C5B-AD71-2AD68FA94F97}"/>
    <dgm:cxn modelId="{A2EC609D-97AE-4CFF-A0B1-02EB281B141A}" type="presOf" srcId="{A227F97D-D832-4BCE-A818-59B0A7A071F8}" destId="{A2A0A105-0301-47E7-84FE-B61DF3F076E6}" srcOrd="0" destOrd="0" presId="urn:microsoft.com/office/officeart/2005/8/layout/funnel1"/>
    <dgm:cxn modelId="{3DE5D7B3-7B36-44CC-90EF-45C51025E062}" srcId="{6E2A034A-61D1-479E-8096-F00D61E9FA5C}" destId="{40DA7778-8D3A-41B2-A504-C15F9C74BA9D}" srcOrd="2" destOrd="0" parTransId="{C99E5FB0-CD4E-4668-BEE6-6A630F5D926B}" sibTransId="{286464A5-06E1-44A1-8D99-C09CCD36280D}"/>
    <dgm:cxn modelId="{83C8F4BD-447D-404B-B1EB-93DC7331379E}" type="presOf" srcId="{38A966DA-E4DB-4723-B236-DC4908C5F2C5}" destId="{D44C6546-CF5A-4DDD-97D2-D3FCAFA5D229}" srcOrd="0" destOrd="0" presId="urn:microsoft.com/office/officeart/2005/8/layout/funnel1"/>
    <dgm:cxn modelId="{AF4656EA-E58B-442A-B294-F509E0A4B8FB}" srcId="{6E2A034A-61D1-479E-8096-F00D61E9FA5C}" destId="{2D1F97F0-4C8B-45C7-8E98-E252476590DD}" srcOrd="3" destOrd="0" parTransId="{6AEDEA9A-73E7-4CA9-BE35-8A9BB7AF6880}" sibTransId="{8F50CFE9-C714-4FA0-A2B5-4AE96D9D9E2F}"/>
    <dgm:cxn modelId="{C758DAFD-71EA-43E0-9163-E666E75021A8}" type="presOf" srcId="{6E2A034A-61D1-479E-8096-F00D61E9FA5C}" destId="{99F24981-DB4C-4065-8C32-FA977486DE51}" srcOrd="0" destOrd="0" presId="urn:microsoft.com/office/officeart/2005/8/layout/funnel1"/>
    <dgm:cxn modelId="{DB4DF6FE-C2DB-4C35-AB5F-C11E3F533BD8}" type="presOf" srcId="{40DA7778-8D3A-41B2-A504-C15F9C74BA9D}" destId="{3EF56476-CA11-46ED-9E6C-6E3AB783ADAE}" srcOrd="0" destOrd="0" presId="urn:microsoft.com/office/officeart/2005/8/layout/funnel1"/>
    <dgm:cxn modelId="{CAF959BE-51BE-4CEE-BF74-E77162A8EB00}" type="presParOf" srcId="{99F24981-DB4C-4065-8C32-FA977486DE51}" destId="{556B191A-8588-4826-888F-DBDA47CC3617}" srcOrd="0" destOrd="0" presId="urn:microsoft.com/office/officeart/2005/8/layout/funnel1"/>
    <dgm:cxn modelId="{82416971-6DCE-408E-A91E-D3E62D46C7B5}" type="presParOf" srcId="{99F24981-DB4C-4065-8C32-FA977486DE51}" destId="{F2CF3334-39F8-42D5-B65D-621F80C78468}" srcOrd="1" destOrd="0" presId="urn:microsoft.com/office/officeart/2005/8/layout/funnel1"/>
    <dgm:cxn modelId="{E509EF6F-D15D-406F-A974-CF63666F6977}" type="presParOf" srcId="{99F24981-DB4C-4065-8C32-FA977486DE51}" destId="{0C8BB037-3492-4263-BBF7-C831CC362556}" srcOrd="2" destOrd="0" presId="urn:microsoft.com/office/officeart/2005/8/layout/funnel1"/>
    <dgm:cxn modelId="{6C565F24-AB12-4DA8-BC97-F8F285B6E605}" type="presParOf" srcId="{99F24981-DB4C-4065-8C32-FA977486DE51}" destId="{3EF56476-CA11-46ED-9E6C-6E3AB783ADAE}" srcOrd="3" destOrd="0" presId="urn:microsoft.com/office/officeart/2005/8/layout/funnel1"/>
    <dgm:cxn modelId="{F0E40892-5DFC-42BE-9C27-8ABBE19352D4}" type="presParOf" srcId="{99F24981-DB4C-4065-8C32-FA977486DE51}" destId="{D44C6546-CF5A-4DDD-97D2-D3FCAFA5D229}" srcOrd="4" destOrd="0" presId="urn:microsoft.com/office/officeart/2005/8/layout/funnel1"/>
    <dgm:cxn modelId="{FA66AAD6-518B-46E0-8E05-98986EBD0F0C}" type="presParOf" srcId="{99F24981-DB4C-4065-8C32-FA977486DE51}" destId="{A2A0A105-0301-47E7-84FE-B61DF3F076E6}" srcOrd="5" destOrd="0" presId="urn:microsoft.com/office/officeart/2005/8/layout/funnel1"/>
    <dgm:cxn modelId="{BC2E13EF-9497-45C3-89FD-5E3614BC1015}" type="presParOf" srcId="{99F24981-DB4C-4065-8C32-FA977486DE51}" destId="{B00B66A3-0CD1-48D3-9DE3-B4044B29738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B191A-8588-4826-888F-DBDA47CC3617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3334-39F8-42D5-B65D-621F80C78468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BB037-3492-4263-BBF7-C831CC362556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Docker</a:t>
          </a:r>
          <a:endParaRPr lang="zh-CN" altLang="en-US" sz="3300" kern="1200" dirty="0"/>
        </a:p>
      </dsp:txBody>
      <dsp:txXfrm>
        <a:off x="2031999" y="4368800"/>
        <a:ext cx="4064000" cy="1016000"/>
      </dsp:txXfrm>
    </dsp:sp>
    <dsp:sp modelId="{3EF56476-CA11-46ED-9E6C-6E3AB783ADAE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 err="1">
              <a:solidFill>
                <a:schemeClr val="tx1"/>
              </a:solidFill>
            </a:rPr>
            <a:t>rootfs</a:t>
          </a:r>
          <a:endParaRPr lang="zh-CN" altLang="en-US" sz="3100" kern="1200" dirty="0">
            <a:solidFill>
              <a:schemeClr val="tx1"/>
            </a:solidFill>
          </a:endParaRPr>
        </a:p>
      </dsp:txBody>
      <dsp:txXfrm>
        <a:off x="3684358" y="2077723"/>
        <a:ext cx="1077630" cy="1077630"/>
      </dsp:txXfrm>
    </dsp:sp>
    <dsp:sp modelId="{D44C6546-CF5A-4DDD-97D2-D3FCAFA5D229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chemeClr val="tx1"/>
              </a:solidFill>
            </a:rPr>
            <a:t>CGroup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2593851" y="934385"/>
        <a:ext cx="1077630" cy="1077630"/>
      </dsp:txXfrm>
    </dsp:sp>
    <dsp:sp modelId="{A2A0A105-0301-47E7-84FE-B61DF3F076E6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/>
              </a:solidFill>
            </a:rPr>
            <a:t>Namespace</a:t>
          </a:r>
          <a:endParaRPr lang="zh-CN" altLang="en-US" sz="1400" b="1" kern="1200" dirty="0">
            <a:solidFill>
              <a:schemeClr val="tx1"/>
            </a:solidFill>
          </a:endParaRPr>
        </a:p>
      </dsp:txBody>
      <dsp:txXfrm>
        <a:off x="4151718" y="565915"/>
        <a:ext cx="1077630" cy="1077630"/>
      </dsp:txXfrm>
    </dsp:sp>
    <dsp:sp modelId="{B00B66A3-0CD1-48D3-9DE3-B4044B297380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86D1-9A9B-4A13-8983-B7906950C648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F40C-989A-452E-8004-E7D0455BC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8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/2017/08/29/</a:t>
            </a:r>
            <a:r>
              <a:rPr lang="en-US" altLang="zh-CN" dirty="0" err="1"/>
              <a:t>linux</a:t>
            </a:r>
            <a:r>
              <a:rPr lang="en-US" altLang="zh-CN" dirty="0"/>
              <a:t>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cizixs.com</a:t>
            </a:r>
            <a:r>
              <a:rPr lang="en-US" altLang="zh-CN" dirty="0"/>
              <a:t>/2017/02/10/network-virtualization-network-namespace/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/2017/08/25/</a:t>
            </a:r>
            <a:r>
              <a:rPr lang="en-US" altLang="zh-CN" dirty="0" err="1"/>
              <a:t>linux-cgroup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8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8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ernetes.org.cn/installkubectl" TargetMode="External"/><Relationship Id="rId2" Type="http://schemas.openxmlformats.org/officeDocument/2006/relationships/hyperlink" Target="https://www.kubernetes.org.cn/replication-controller-kuberne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ubernetes.org.cn/kubernetes-pod" TargetMode="External"/><Relationship Id="rId5" Type="http://schemas.openxmlformats.org/officeDocument/2006/relationships/hyperlink" Target="https://www.kubernetes.org.cn/deployment" TargetMode="External"/><Relationship Id="rId4" Type="http://schemas.openxmlformats.org/officeDocument/2006/relationships/hyperlink" Target="https://kubernetes.io/docs/user-guide/kubectl/v1.7/#rolling-updat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ubernetes.org.cn/tags/pod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686506-67E7-42BC-852A-764F2E74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56" y="1747124"/>
            <a:ext cx="107552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unshare：让进程加入新的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flags)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比较简单，只有一个参数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，它的含义和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相同。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的区别是，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只能让进程加入到已经存在的 namespace 中，而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则让进程离开当前的 namespace，加入到新建的 namespace 中。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的区别在于：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是把当前进程进入到新的 namespace；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是创建新的进程，然后让新创建的进程（子进程）加入到新的 namespace。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0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B99C-AFCE-4C42-9357-80AB810C984F}"/>
              </a:ext>
            </a:extLst>
          </p:cNvPr>
          <p:cNvSpPr/>
          <p:nvPr/>
        </p:nvSpPr>
        <p:spPr>
          <a:xfrm>
            <a:off x="581025" y="504736"/>
            <a:ext cx="1000125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sz="2400" b="1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挂载在容器根目录上、用来为容器进程提供隔离后执行环境的文件系统，就是所谓的容器镜像，更准确的叫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根文件系统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rootfs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只是一个操作系统所包含的文件，配置和目录，并不包括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OS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core,os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core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对容器来说是全局变量。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开发人员，运维人员用使用相同，才有一致性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里打包的不只应用，而是整个操作系统的文件和目录，也就是意味着，应用以及它运行所需要的所有依赖，都被封装在了一起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镜像的各层保存在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/diff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目录下，容器启动后会被联合挂载在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mnt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下，这就是容顺运行所需的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93464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8173CDF-FD6F-4988-B0B7-AB5529D2C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4266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76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6FAF5E-5183-44D9-BC8A-0959F057091D}"/>
              </a:ext>
            </a:extLst>
          </p:cNvPr>
          <p:cNvSpPr/>
          <p:nvPr/>
        </p:nvSpPr>
        <p:spPr>
          <a:xfrm>
            <a:off x="612923" y="1129219"/>
            <a:ext cx="60111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镜像分层原理：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增量分层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latin typeface="PingFang SC"/>
              </a:rPr>
              <a:t>只读层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父镜像的文件，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readonly+w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hiteout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就是遮挡上层的文件的设置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可读写层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就是自己的应用，或对只读层的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whiteout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PingFang SC"/>
              </a:rPr>
              <a:t>Init</a:t>
            </a:r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当前镜像运行时需要的配置文件，临时配置，不需要在提交镜像过程时提交的信息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pic>
        <p:nvPicPr>
          <p:cNvPr id="10242" name="Picture 2" descr="https://static001.geekbang.org/resource/image/8a/5f/8a7b5cfabaab2d877a1d4566961edd5f.png">
            <a:extLst>
              <a:ext uri="{FF2B5EF4-FFF2-40B4-BE49-F238E27FC236}">
                <a16:creationId xmlns:a16="http://schemas.microsoft.com/office/drawing/2014/main" id="{C70F76B6-B37B-4627-868C-9A425C08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997" y="1129219"/>
            <a:ext cx="5057775" cy="37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79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04E363-E856-420E-A9CD-1D6D4D208B69}"/>
              </a:ext>
            </a:extLst>
          </p:cNvPr>
          <p:cNvSpPr/>
          <p:nvPr/>
        </p:nvSpPr>
        <p:spPr>
          <a:xfrm>
            <a:off x="612923" y="1129219"/>
            <a:ext cx="11019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数据卷（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Volume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允许你将宿主机上指定的目录或者文件，挂载到容器里面进行读取和修改操作。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/test ...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/>
              <a:t>会在宿主机上创建一个目录</a:t>
            </a:r>
            <a:r>
              <a:rPr lang="en-US" altLang="zh-CN" dirty="0"/>
              <a:t>/var/lib/docker/volumes/[</a:t>
            </a:r>
            <a:r>
              <a:rPr lang="en-US" altLang="zh-CN" dirty="0" err="1"/>
              <a:t>VOLUME_ID</a:t>
            </a:r>
            <a:r>
              <a:rPr lang="en-US" altLang="zh-CN" dirty="0"/>
              <a:t>]/_data</a:t>
            </a:r>
            <a:r>
              <a:rPr lang="zh-CN" altLang="en-US" dirty="0"/>
              <a:t>，并挂载到</a:t>
            </a:r>
            <a:r>
              <a:rPr lang="en-US" altLang="zh-CN" dirty="0"/>
              <a:t>/test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/home:/test ...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把宿主机的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/home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挂载到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/test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上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725473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D75D38-826C-4BAA-93D9-5018211AD639}"/>
              </a:ext>
            </a:extLst>
          </p:cNvPr>
          <p:cNvSpPr/>
          <p:nvPr/>
        </p:nvSpPr>
        <p:spPr>
          <a:xfrm>
            <a:off x="568249" y="34527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3C484E"/>
                </a:solidFill>
                <a:latin typeface="Helvetica Neue"/>
              </a:rPr>
              <a:t>kubernetes</a:t>
            </a:r>
            <a:r>
              <a:rPr lang="en-US" altLang="zh-CN" b="1" dirty="0">
                <a:solidFill>
                  <a:srgbClr val="3C484E"/>
                </a:solidFill>
                <a:latin typeface="Helvetica Neue"/>
              </a:rPr>
              <a:t> </a:t>
            </a:r>
            <a:endParaRPr lang="zh-CN" altLang="en-US" b="1" dirty="0"/>
          </a:p>
        </p:txBody>
      </p:sp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364FD4B4-FDA7-4EE4-984F-AC6C1DF4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33" y="602513"/>
            <a:ext cx="6207567" cy="565297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126FE7-A150-43A3-957F-5E7E0ED57F32}"/>
              </a:ext>
            </a:extLst>
          </p:cNvPr>
          <p:cNvSpPr/>
          <p:nvPr/>
        </p:nvSpPr>
        <p:spPr>
          <a:xfrm>
            <a:off x="474700" y="1107954"/>
            <a:ext cx="51860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Master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：控制节点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服务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-scheduler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：负责调度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-controller-manager: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负责容器编排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Etcd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：负责处理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处理后持久化数据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：计算节点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kube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let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：负责通过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Runtime Interface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）同容器运行时打交道，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OCI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把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请求转换成对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Linux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操作系统的调用，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CNI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Networking Interface)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配置网络，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CSI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Storage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Inferface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持久化存储，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gRPC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是与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Device Plugin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交互，管理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等宿主机物理设备的组件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23847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自动生成的说明">
            <a:extLst>
              <a:ext uri="{FF2B5EF4-FFF2-40B4-BE49-F238E27FC236}">
                <a16:creationId xmlns:a16="http://schemas.microsoft.com/office/drawing/2014/main" id="{7DD7E735-F0C9-4629-A3B3-BE192B71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15" y="1152710"/>
            <a:ext cx="9408648" cy="478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90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Pod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altLang="zh-CN" dirty="0"/>
              <a:t>Pod</a:t>
            </a:r>
            <a:r>
              <a:rPr lang="zh-CN" altLang="en-US" dirty="0"/>
              <a:t>是</a:t>
            </a:r>
            <a:r>
              <a:rPr lang="en-US" altLang="zh-CN" dirty="0"/>
              <a:t>Kubernetes</a:t>
            </a:r>
            <a:r>
              <a:rPr lang="zh-CN" altLang="en-US" dirty="0"/>
              <a:t>创建或部署的最小</a:t>
            </a:r>
            <a:r>
              <a:rPr lang="en-US" altLang="zh-CN" dirty="0"/>
              <a:t>/</a:t>
            </a:r>
            <a:r>
              <a:rPr lang="zh-CN" altLang="en-US" dirty="0"/>
              <a:t>最简单的基本单位，一个</a:t>
            </a:r>
            <a:r>
              <a:rPr lang="en-US" altLang="zh-CN" dirty="0"/>
              <a:t>Pod</a:t>
            </a:r>
            <a:r>
              <a:rPr lang="zh-CN" altLang="en-US" dirty="0"/>
              <a:t>代表集群上正在运行的一个进程。</a:t>
            </a:r>
          </a:p>
          <a:p>
            <a:pPr marL="0" indent="0" fontAlgn="base">
              <a:buNone/>
            </a:pPr>
            <a:r>
              <a:rPr lang="zh-CN" altLang="en-US" dirty="0"/>
              <a:t>一个</a:t>
            </a:r>
            <a:r>
              <a:rPr lang="en-US" altLang="zh-CN" dirty="0"/>
              <a:t>Pod</a:t>
            </a:r>
            <a:r>
              <a:rPr lang="zh-CN" altLang="en-US" dirty="0"/>
              <a:t>封装一个应用容器（也可以有多个容器），存储资源、一个独立的网络</a:t>
            </a:r>
            <a:r>
              <a:rPr lang="en-US" altLang="zh-CN" dirty="0"/>
              <a:t>IP</a:t>
            </a:r>
            <a:r>
              <a:rPr lang="zh-CN" altLang="en-US" dirty="0"/>
              <a:t>以及管理控制容器运行方式的策略选项。</a:t>
            </a:r>
            <a:r>
              <a:rPr lang="en-US" altLang="zh-CN" dirty="0"/>
              <a:t>Pod</a:t>
            </a:r>
            <a:r>
              <a:rPr lang="zh-CN" altLang="en-US" dirty="0"/>
              <a:t>代表部署的一个单位：</a:t>
            </a:r>
            <a:r>
              <a:rPr lang="en-US" altLang="zh-CN" dirty="0"/>
              <a:t>Kubernetes</a:t>
            </a:r>
            <a:r>
              <a:rPr lang="zh-CN" altLang="en-US" dirty="0"/>
              <a:t>中单个应用的实例，它可能由单个容器或多个容器共享组成的资源。</a:t>
            </a:r>
          </a:p>
          <a:p>
            <a:pPr marL="0" indent="0" fontAlgn="base">
              <a:buNone/>
            </a:pPr>
            <a:r>
              <a:rPr lang="en-US" altLang="zh-CN" dirty="0"/>
              <a:t>Kubernetes</a:t>
            </a:r>
            <a:r>
              <a:rPr lang="zh-CN" altLang="en-US" dirty="0"/>
              <a:t>中的</a:t>
            </a:r>
            <a:r>
              <a:rPr lang="en-US" altLang="zh-CN" dirty="0"/>
              <a:t>Pod</a:t>
            </a:r>
            <a:r>
              <a:rPr lang="zh-CN" altLang="en-US" dirty="0"/>
              <a:t>使用可分两种主要方式：</a:t>
            </a:r>
          </a:p>
          <a:p>
            <a:pPr fontAlgn="base"/>
            <a:r>
              <a:rPr lang="en-US" altLang="zh-CN" dirty="0"/>
              <a:t>Pod</a:t>
            </a:r>
            <a:r>
              <a:rPr lang="zh-CN" altLang="en-US" dirty="0"/>
              <a:t>中运行一个容器。“</a:t>
            </a:r>
            <a:r>
              <a:rPr lang="en-US" altLang="zh-CN" dirty="0"/>
              <a:t>one-container-per-Pod”</a:t>
            </a:r>
            <a:r>
              <a:rPr lang="zh-CN" altLang="en-US" dirty="0"/>
              <a:t>模式是</a:t>
            </a:r>
            <a:r>
              <a:rPr lang="en-US" altLang="zh-CN" dirty="0"/>
              <a:t>Kubernetes</a:t>
            </a:r>
            <a:r>
              <a:rPr lang="zh-CN" altLang="en-US" dirty="0"/>
              <a:t>最常见的用法</a:t>
            </a:r>
            <a:r>
              <a:rPr lang="en-US" altLang="zh-CN" dirty="0"/>
              <a:t>; </a:t>
            </a:r>
            <a:r>
              <a:rPr lang="zh-CN" altLang="en-US" dirty="0"/>
              <a:t>在这种情况下，你可以将</a:t>
            </a:r>
            <a:r>
              <a:rPr lang="en-US" altLang="zh-CN" dirty="0"/>
              <a:t>Pod</a:t>
            </a:r>
            <a:r>
              <a:rPr lang="zh-CN" altLang="en-US" dirty="0"/>
              <a:t>视为单个封装的容器，但是</a:t>
            </a:r>
            <a:r>
              <a:rPr lang="en-US" altLang="zh-CN" dirty="0"/>
              <a:t>Kubernetes</a:t>
            </a:r>
            <a:r>
              <a:rPr lang="zh-CN" altLang="en-US" dirty="0"/>
              <a:t>是直接管理</a:t>
            </a:r>
            <a:r>
              <a:rPr lang="en-US" altLang="zh-CN" dirty="0"/>
              <a:t>Pod</a:t>
            </a:r>
            <a:r>
              <a:rPr lang="zh-CN" altLang="en-US" dirty="0"/>
              <a:t>而不是容器。</a:t>
            </a:r>
          </a:p>
          <a:p>
            <a:pPr fontAlgn="base"/>
            <a:r>
              <a:rPr lang="en-US" altLang="zh-CN" dirty="0"/>
              <a:t>Pods</a:t>
            </a:r>
            <a:r>
              <a:rPr lang="zh-CN" altLang="en-US" dirty="0"/>
              <a:t>中运行多个需要一起工作的容器。</a:t>
            </a:r>
            <a:r>
              <a:rPr lang="en-US" altLang="zh-CN" dirty="0"/>
              <a:t>Pod</a:t>
            </a:r>
            <a:r>
              <a:rPr lang="zh-CN" altLang="en-US" dirty="0"/>
              <a:t>可以封装紧密耦合的应用，它们需要由多个容器组成，它们之间能够共享资源，这些容器可以形成一个单一的内部</a:t>
            </a:r>
            <a:r>
              <a:rPr lang="en-US" altLang="zh-CN" dirty="0"/>
              <a:t>service</a:t>
            </a:r>
            <a:r>
              <a:rPr lang="zh-CN" altLang="en-US" dirty="0"/>
              <a:t>单位 </a:t>
            </a:r>
            <a:r>
              <a:rPr lang="en-US" altLang="zh-CN" dirty="0"/>
              <a:t>- </a:t>
            </a:r>
            <a:r>
              <a:rPr lang="zh-CN" altLang="en-US" dirty="0"/>
              <a:t>一个容器共享文件，另一个“</a:t>
            </a:r>
            <a:r>
              <a:rPr lang="en-US" altLang="zh-CN" dirty="0"/>
              <a:t>sidecar”</a:t>
            </a:r>
            <a:r>
              <a:rPr lang="zh-CN" altLang="en-US" dirty="0"/>
              <a:t>容器来更新这些文件。</a:t>
            </a:r>
            <a:r>
              <a:rPr lang="en-US" altLang="zh-CN" dirty="0"/>
              <a:t>Pod</a:t>
            </a:r>
            <a:r>
              <a:rPr lang="zh-CN" altLang="en-US" dirty="0"/>
              <a:t>将这些容器的存储资源作为一个实体来管理。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957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1" y="679894"/>
            <a:ext cx="6654800" cy="5632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是一个逻辑概念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里所有容器共享同一个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，共享同一个</a:t>
            </a:r>
            <a:r>
              <a:rPr lang="en-US" altLang="zh-CN" sz="2000" dirty="0"/>
              <a:t>Volume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里的容器：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可以直接使用</a:t>
            </a:r>
            <a:r>
              <a:rPr lang="en-US" altLang="zh-CN" sz="2000" dirty="0"/>
              <a:t>localhost</a:t>
            </a:r>
            <a:r>
              <a:rPr lang="zh-CN" altLang="en-US" sz="2000" dirty="0"/>
              <a:t>进行通信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看到的网络设备和</a:t>
            </a:r>
            <a:r>
              <a:rPr lang="en-US" altLang="zh-CN" sz="2000" dirty="0"/>
              <a:t>Infra</a:t>
            </a:r>
            <a:r>
              <a:rPr lang="zh-CN" altLang="en-US" sz="2000" dirty="0"/>
              <a:t>一样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一个</a:t>
            </a:r>
            <a:r>
              <a:rPr lang="en-US" altLang="zh-CN" sz="2000" dirty="0"/>
              <a:t>Pod</a:t>
            </a:r>
            <a:r>
              <a:rPr lang="zh-CN" altLang="en-US" sz="2000" dirty="0"/>
              <a:t>只有一个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地址，即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</a:p>
          <a:p>
            <a:pPr fontAlgn="base"/>
            <a:r>
              <a:rPr lang="en-US" altLang="zh-CN" sz="2000" dirty="0"/>
              <a:t>Pod</a:t>
            </a:r>
            <a:r>
              <a:rPr lang="zh-CN" altLang="en-US" sz="2000" dirty="0"/>
              <a:t>的生命周期与</a:t>
            </a:r>
            <a:r>
              <a:rPr lang="en-US" altLang="zh-CN" sz="2000" dirty="0"/>
              <a:t>Infra</a:t>
            </a:r>
            <a:r>
              <a:rPr lang="zh-CN" altLang="en-US" sz="2000" dirty="0"/>
              <a:t>容器一致，与其他容器无关</a:t>
            </a:r>
            <a:endParaRPr lang="en-US" altLang="zh-CN" sz="2000" dirty="0"/>
          </a:p>
        </p:txBody>
      </p:sp>
      <p:pic>
        <p:nvPicPr>
          <p:cNvPr id="2050" name="Picture 2" descr="https://static001.geekbang.org/resource/image/8c/cf/8c016391b4b17923f38547c498e434cf.png">
            <a:extLst>
              <a:ext uri="{FF2B5EF4-FFF2-40B4-BE49-F238E27FC236}">
                <a16:creationId xmlns:a16="http://schemas.microsoft.com/office/drawing/2014/main" id="{04202E7C-299F-41A5-A266-04E05735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229518"/>
            <a:ext cx="3241341" cy="439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034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0" y="679894"/>
            <a:ext cx="10906459" cy="5632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zh-CN" altLang="en-US" sz="2000" dirty="0"/>
              <a:t>凡是高度，网络，存储，以及安全相关的属性，基本上是</a:t>
            </a:r>
            <a:r>
              <a:rPr lang="en-US" altLang="zh-CN" sz="2000" dirty="0"/>
              <a:t>Pod</a:t>
            </a:r>
            <a:r>
              <a:rPr lang="zh-CN" altLang="en-US" sz="2000" dirty="0"/>
              <a:t>级别的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 API</a:t>
            </a:r>
            <a:r>
              <a:rPr lang="zh-CN" altLang="en-US" sz="2000" dirty="0"/>
              <a:t>对象属性：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NodeSelector</a:t>
            </a:r>
            <a:r>
              <a:rPr lang="zh-CN" altLang="en-US" sz="2000" dirty="0"/>
              <a:t>：是一个供用户将</a:t>
            </a:r>
            <a:r>
              <a:rPr lang="en-US" altLang="zh-CN" sz="2000" dirty="0"/>
              <a:t>Pod</a:t>
            </a:r>
            <a:r>
              <a:rPr lang="zh-CN" altLang="en-US" sz="2000" dirty="0"/>
              <a:t>与</a:t>
            </a:r>
            <a:r>
              <a:rPr lang="en-US" altLang="zh-CN" sz="2000" dirty="0"/>
              <a:t>Node</a:t>
            </a:r>
            <a:r>
              <a:rPr lang="zh-CN" altLang="en-US" sz="2000" dirty="0"/>
              <a:t>进行绑定的字段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NodeName</a:t>
            </a:r>
            <a:r>
              <a:rPr lang="zh-CN" altLang="en-US" sz="2000" dirty="0"/>
              <a:t>：一般是自动赋值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HostAliases</a:t>
            </a:r>
            <a:r>
              <a:rPr lang="zh-CN" altLang="en-US" sz="2000" dirty="0"/>
              <a:t>：定义了</a:t>
            </a:r>
            <a:r>
              <a:rPr lang="en-US" altLang="zh-CN" sz="2000" dirty="0"/>
              <a:t>Pod</a:t>
            </a:r>
            <a:r>
              <a:rPr lang="zh-CN" altLang="en-US" sz="2000" dirty="0"/>
              <a:t>的</a:t>
            </a:r>
            <a:r>
              <a:rPr lang="en-US" altLang="zh-CN" sz="2000" dirty="0"/>
              <a:t>Hosts</a:t>
            </a:r>
            <a:r>
              <a:rPr lang="zh-CN" altLang="en-US" sz="2000" dirty="0"/>
              <a:t>文件里的内容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ImagePullPolicy</a:t>
            </a:r>
            <a:r>
              <a:rPr lang="zh-CN" altLang="en-US" sz="2000" dirty="0"/>
              <a:t>：定义镜像拉取的策略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Lifecycle</a:t>
            </a:r>
            <a:r>
              <a:rPr lang="zh-CN" altLang="en-US" sz="2000" dirty="0"/>
              <a:t>：容器状态变化时触发一系列“构子”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539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7929E97-8C79-4464-B98F-78EF2724F706}"/>
              </a:ext>
            </a:extLst>
          </p:cNvPr>
          <p:cNvSpPr/>
          <p:nvPr/>
        </p:nvSpPr>
        <p:spPr>
          <a:xfrm>
            <a:off x="568249" y="345270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 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15313-5184-40FC-BC66-CDBE178E3DF9}"/>
              </a:ext>
            </a:extLst>
          </p:cNvPr>
          <p:cNvSpPr/>
          <p:nvPr/>
        </p:nvSpPr>
        <p:spPr>
          <a:xfrm>
            <a:off x="1229590" y="8925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是一种内核级别的资源隔离机制，用来让运行在同一个操作系统上的进程互相不会干扰。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FE5E03-BC86-4FEB-A3C5-7258DD36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91939"/>
              </p:ext>
            </p:extLst>
          </p:nvPr>
        </p:nvGraphicFramePr>
        <p:xfrm>
          <a:off x="1229590" y="1825626"/>
          <a:ext cx="9722427" cy="29717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0319">
                  <a:extLst>
                    <a:ext uri="{9D8B030D-6E8A-4147-A177-3AD203B41FA5}">
                      <a16:colId xmlns:a16="http://schemas.microsoft.com/office/drawing/2014/main" val="65963939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53388140"/>
                    </a:ext>
                  </a:extLst>
                </a:gridCol>
                <a:gridCol w="6390408">
                  <a:extLst>
                    <a:ext uri="{9D8B030D-6E8A-4147-A177-3AD203B41FA5}">
                      <a16:colId xmlns:a16="http://schemas.microsoft.com/office/drawing/2014/main" val="3946384850"/>
                    </a:ext>
                  </a:extLst>
                </a:gridCol>
              </a:tblGrid>
              <a:tr h="1056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名称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宏定义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隔离的内容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853082537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System V IPC, POSIX message queues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312599822"/>
                  </a:ext>
                </a:extLst>
              </a:tr>
              <a:tr h="62754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CLONE_NEWNET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 device interfaces, IPv4 and IPv6 protocol stacks, IP routing tables, firewall rules, the /proc/net and /sys/class/net directory trees, sockets, etc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969852360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Mount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Mount points (since Linux 2.4.19)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538009826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Process IDs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002080305"/>
                  </a:ext>
                </a:extLst>
              </a:tr>
              <a:tr h="32930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 and group IDs (started in Linux 2.6.23 and completed in Linux 3.8)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3621861313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Hostname and NIS domain name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932926693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Cgroup</a:t>
                      </a:r>
                      <a:r>
                        <a:rPr lang="en-US" sz="1600" dirty="0">
                          <a:effectLst/>
                        </a:rPr>
                        <a:t> root directory (since Linux 4.6)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89174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444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310F949-821F-4183-8AB1-8A23BB122751}"/>
              </a:ext>
            </a:extLst>
          </p:cNvPr>
          <p:cNvSpPr/>
          <p:nvPr/>
        </p:nvSpPr>
        <p:spPr>
          <a:xfrm>
            <a:off x="335280" y="182880"/>
            <a:ext cx="9174480" cy="13858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apiVersion: v1 #指定api版本，此值必须在kubectl apiversion中  </a:t>
            </a:r>
          </a:p>
          <a:p>
            <a:r>
              <a:rPr lang="zh-CN" altLang="en-US" sz="1200" dirty="0"/>
              <a:t>kind: Pod #指定创建资源的角色/类型  </a:t>
            </a:r>
          </a:p>
          <a:p>
            <a:r>
              <a:rPr lang="zh-CN" altLang="en-US" sz="1200" dirty="0"/>
              <a:t>metadata: #资源的元数据/属性  </a:t>
            </a:r>
          </a:p>
          <a:p>
            <a:r>
              <a:rPr lang="zh-CN" altLang="en-US" sz="1200" dirty="0"/>
              <a:t>  name: web04-pod #资源的名字，在同一个namespace中必须唯一  </a:t>
            </a:r>
          </a:p>
          <a:p>
            <a:r>
              <a:rPr lang="zh-CN" altLang="en-US" sz="1200" dirty="0"/>
              <a:t>  labels: #设定资源的标签，详情请见http://blog.csdn.net/liyingke112/article/details/77482384</a:t>
            </a:r>
          </a:p>
          <a:p>
            <a:r>
              <a:rPr lang="zh-CN" altLang="en-US" sz="1200" dirty="0"/>
              <a:t>    k8s-app: apache  </a:t>
            </a:r>
          </a:p>
          <a:p>
            <a:r>
              <a:rPr lang="zh-CN" altLang="en-US" sz="1200" dirty="0"/>
              <a:t>    version: v1  </a:t>
            </a:r>
          </a:p>
          <a:p>
            <a:r>
              <a:rPr lang="zh-CN" altLang="en-US" sz="1200" dirty="0"/>
              <a:t>    kubernetes.io/cluster-service: "true"  </a:t>
            </a:r>
          </a:p>
          <a:p>
            <a:r>
              <a:rPr lang="zh-CN" altLang="en-US" sz="1200" dirty="0"/>
              <a:t>  annotations:            #自定义注解列表  </a:t>
            </a:r>
          </a:p>
          <a:p>
            <a:r>
              <a:rPr lang="zh-CN" altLang="en-US" sz="1200" dirty="0"/>
              <a:t>    - name: String        #自定义注解名字  </a:t>
            </a:r>
          </a:p>
          <a:p>
            <a:r>
              <a:rPr lang="zh-CN" altLang="en-US" sz="1200" dirty="0"/>
              <a:t>spec:#specification of the resource content 指定该资源的内容  </a:t>
            </a:r>
          </a:p>
          <a:p>
            <a:r>
              <a:rPr lang="zh-CN" altLang="en-US" sz="1200" dirty="0"/>
              <a:t>  restartPolicy: Always #表明该容器一直运行，默认k8s的策略，在此容器退出后，会立即创建一个相同的容器  </a:t>
            </a:r>
          </a:p>
          <a:p>
            <a:r>
              <a:rPr lang="zh-CN" altLang="en-US" sz="1200" dirty="0"/>
              <a:t>  nodeSelector:     #节点选择，先给主机打标签kubectl label nodes kube-node1 zone=node1  </a:t>
            </a:r>
          </a:p>
          <a:p>
            <a:r>
              <a:rPr lang="zh-CN" altLang="en-US" sz="1200" dirty="0"/>
              <a:t>    zone: node1  </a:t>
            </a:r>
          </a:p>
          <a:p>
            <a:r>
              <a:rPr lang="zh-CN" altLang="en-US" sz="1200" dirty="0"/>
              <a:t>  containers:  </a:t>
            </a:r>
          </a:p>
          <a:p>
            <a:r>
              <a:rPr lang="zh-CN" altLang="en-US" sz="1200" dirty="0"/>
              <a:t>  - name: web04-pod #容器的名字  </a:t>
            </a:r>
          </a:p>
          <a:p>
            <a:r>
              <a:rPr lang="zh-CN" altLang="en-US" sz="1200" dirty="0"/>
              <a:t>    image: web:apache #容器使用的镜像地址  </a:t>
            </a:r>
          </a:p>
          <a:p>
            <a:r>
              <a:rPr lang="zh-CN" altLang="en-US" sz="1200" dirty="0"/>
              <a:t>    imagePullPolicy: Never #三个选择Always、Never、IfNotPresent，每次启动时检查和更新（从registery）images的策略，</a:t>
            </a:r>
          </a:p>
          <a:p>
            <a:r>
              <a:rPr lang="zh-CN" altLang="en-US" sz="1200" dirty="0"/>
              <a:t>                           # Always，每次都检查</a:t>
            </a:r>
          </a:p>
          <a:p>
            <a:r>
              <a:rPr lang="zh-CN" altLang="en-US" sz="1200" dirty="0"/>
              <a:t>                           # Never，每次都不检查（不管本地是否有）</a:t>
            </a:r>
          </a:p>
          <a:p>
            <a:r>
              <a:rPr lang="zh-CN" altLang="en-US" sz="1200" dirty="0"/>
              <a:t>                           # IfNotPresent，如果本地有就不检查，如果没有就拉取</a:t>
            </a:r>
          </a:p>
          <a:p>
            <a:r>
              <a:rPr lang="zh-CN" altLang="en-US" sz="1200" dirty="0"/>
              <a:t>    command: ['sh'] #启动容器的运行命令，将覆盖容器中的Entrypoint,对应Dockefile中的ENTRYPOINT  </a:t>
            </a:r>
          </a:p>
          <a:p>
            <a:r>
              <a:rPr lang="zh-CN" altLang="en-US" sz="1200" dirty="0"/>
              <a:t>    args: ["$(str)"] #启动容器的命令参数，对应Dockerfile中CMD参数  </a:t>
            </a:r>
          </a:p>
          <a:p>
            <a:r>
              <a:rPr lang="zh-CN" altLang="en-US" sz="1200" dirty="0"/>
              <a:t>    env: #指定容器中的环境变量  </a:t>
            </a:r>
          </a:p>
          <a:p>
            <a:r>
              <a:rPr lang="zh-CN" altLang="en-US" sz="1200" dirty="0"/>
              <a:t>    - name: str #变量的名字  </a:t>
            </a:r>
          </a:p>
          <a:p>
            <a:r>
              <a:rPr lang="zh-CN" altLang="en-US" sz="1200" dirty="0"/>
              <a:t>      value: "/etc/run.sh" #变量的值  </a:t>
            </a:r>
          </a:p>
          <a:p>
            <a:r>
              <a:rPr lang="zh-CN" altLang="en-US" sz="1200" dirty="0"/>
              <a:t>    resources: #资源管理，请求请见http://blog.csdn.net/liyingke112/article/details/77452630</a:t>
            </a:r>
          </a:p>
          <a:p>
            <a:r>
              <a:rPr lang="zh-CN" altLang="en-US" sz="1200" dirty="0"/>
              <a:t>      requests: #容器运行时，最低资源需求，也就是说最少需要多少资源容器才能正常运行  </a:t>
            </a:r>
          </a:p>
          <a:p>
            <a:r>
              <a:rPr lang="zh-CN" altLang="en-US" sz="1200" dirty="0"/>
              <a:t>        cpu: 0.1 #CPU资源（核数），两种方式，浮点数或者是整数+m，0.1=100m，最少值为0.001核（1m）</a:t>
            </a:r>
          </a:p>
          <a:p>
            <a:r>
              <a:rPr lang="zh-CN" altLang="en-US" sz="1200" dirty="0"/>
              <a:t>        memory: 32Mi #内存使用量  </a:t>
            </a:r>
          </a:p>
          <a:p>
            <a:r>
              <a:rPr lang="zh-CN" altLang="en-US" sz="1200" dirty="0"/>
              <a:t>      limits: #资源限制  </a:t>
            </a:r>
          </a:p>
          <a:p>
            <a:r>
              <a:rPr lang="zh-CN" altLang="en-US" sz="1200" dirty="0"/>
              <a:t>        cpu: 0.5  </a:t>
            </a:r>
          </a:p>
          <a:p>
            <a:r>
              <a:rPr lang="zh-CN" altLang="en-US" sz="1200" dirty="0"/>
              <a:t>        memory: 32Mi  </a:t>
            </a:r>
          </a:p>
          <a:p>
            <a:r>
              <a:rPr lang="zh-CN" altLang="en-US" sz="1200" dirty="0"/>
              <a:t>    ports:  </a:t>
            </a:r>
          </a:p>
          <a:p>
            <a:r>
              <a:rPr lang="zh-CN" altLang="en-US" sz="1200" dirty="0"/>
              <a:t>    - containerPort: 80 #容器开发对外的端口</a:t>
            </a:r>
          </a:p>
          <a:p>
            <a:r>
              <a:rPr lang="zh-CN" altLang="en-US" sz="1200" dirty="0"/>
              <a:t>      name: httpd  #名称</a:t>
            </a:r>
          </a:p>
          <a:p>
            <a:r>
              <a:rPr lang="zh-CN" altLang="en-US" sz="1200" dirty="0"/>
              <a:t>      protocol: TCP  </a:t>
            </a:r>
          </a:p>
          <a:p>
            <a:r>
              <a:rPr lang="zh-CN" altLang="en-US" sz="1200" dirty="0"/>
              <a:t>    livenessProbe: #pod内容器健康检查的设置，详情请见http://blog.csdn.net/liyingke112/article/details/77531584</a:t>
            </a:r>
          </a:p>
          <a:p>
            <a:r>
              <a:rPr lang="zh-CN" altLang="en-US" sz="1200" dirty="0"/>
              <a:t>      httpGet: #通过httpget检查健康，返回200-399之间，则认为容器正常  </a:t>
            </a:r>
          </a:p>
          <a:p>
            <a:r>
              <a:rPr lang="zh-CN" altLang="en-US" sz="1200" dirty="0"/>
              <a:t>        path: / #URI地址  </a:t>
            </a:r>
          </a:p>
          <a:p>
            <a:r>
              <a:rPr lang="zh-CN" altLang="en-US" sz="1200" dirty="0"/>
              <a:t>        port: 80  </a:t>
            </a:r>
          </a:p>
          <a:p>
            <a:r>
              <a:rPr lang="zh-CN" altLang="en-US" sz="1200" dirty="0"/>
              <a:t>        #host: 127.0.0.1 #主机地址  </a:t>
            </a:r>
          </a:p>
          <a:p>
            <a:r>
              <a:rPr lang="zh-CN" altLang="en-US" sz="1200" dirty="0"/>
              <a:t>        scheme: HTTP  </a:t>
            </a:r>
          </a:p>
          <a:p>
            <a:r>
              <a:rPr lang="zh-CN" altLang="en-US" sz="1200" dirty="0"/>
              <a:t>      initialDelaySeconds: 180 #表明第一次检测在容器启动后多长时间后开始  </a:t>
            </a:r>
          </a:p>
          <a:p>
            <a:r>
              <a:rPr lang="zh-CN" altLang="en-US" sz="1200" dirty="0"/>
              <a:t>      timeoutSeconds: 5 #检测的超时时间  </a:t>
            </a:r>
          </a:p>
          <a:p>
            <a:r>
              <a:rPr lang="zh-CN" altLang="en-US" sz="1200" dirty="0"/>
              <a:t>      periodSeconds: 15  #检查间隔时间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#exec: 执行命令的方法进行监测，如果其退出码不为0，则认为容器正常  </a:t>
            </a:r>
          </a:p>
          <a:p>
            <a:r>
              <a:rPr lang="zh-CN" altLang="en-US" sz="1200" dirty="0"/>
              <a:t>      #  command:  </a:t>
            </a:r>
          </a:p>
          <a:p>
            <a:r>
              <a:rPr lang="zh-CN" altLang="en-US" sz="1200" dirty="0"/>
              <a:t>      #    - cat  </a:t>
            </a:r>
          </a:p>
          <a:p>
            <a:r>
              <a:rPr lang="zh-CN" altLang="en-US" sz="1200" dirty="0"/>
              <a:t>      #    - /tmp/health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#tcpSocket: //通过tcpSocket检查健康   </a:t>
            </a:r>
          </a:p>
          <a:p>
            <a:r>
              <a:rPr lang="zh-CN" altLang="en-US" sz="1200" dirty="0"/>
              <a:t>      #  port: number   </a:t>
            </a:r>
          </a:p>
          <a:p>
            <a:r>
              <a:rPr lang="zh-CN" altLang="en-US" sz="1200" dirty="0"/>
              <a:t>    lifecycle: #生命周期管理  </a:t>
            </a:r>
          </a:p>
          <a:p>
            <a:r>
              <a:rPr lang="zh-CN" altLang="en-US" sz="1200" dirty="0"/>
              <a:t>      postStart: #容器运行之前运行的任务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 </a:t>
            </a:r>
          </a:p>
          <a:p>
            <a:r>
              <a:rPr lang="zh-CN" altLang="en-US" sz="1200" dirty="0"/>
              <a:t>            - 'sh'  </a:t>
            </a:r>
          </a:p>
          <a:p>
            <a:r>
              <a:rPr lang="zh-CN" altLang="en-US" sz="1200" dirty="0"/>
              <a:t>            - 'yum upgrade -y'  </a:t>
            </a:r>
          </a:p>
          <a:p>
            <a:r>
              <a:rPr lang="zh-CN" altLang="en-US" sz="1200" dirty="0"/>
              <a:t>      preStop:#容器关闭之前运行的任务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['service httpd stop']  </a:t>
            </a:r>
          </a:p>
          <a:p>
            <a:r>
              <a:rPr lang="zh-CN" altLang="en-US" sz="1200" dirty="0"/>
              <a:t>    volumeMounts:  #详情请见http://blog.csdn.net/liyingke112/article/details/76577520</a:t>
            </a:r>
          </a:p>
          <a:p>
            <a:r>
              <a:rPr lang="zh-CN" altLang="en-US" sz="1200" dirty="0"/>
              <a:t>    - name: volume #挂载设备的名字，与volumes[*].name 需要对应    </a:t>
            </a:r>
          </a:p>
          <a:p>
            <a:r>
              <a:rPr lang="zh-CN" altLang="en-US" sz="1200" dirty="0"/>
              <a:t>      mountPath: /data #挂载到容器的某个路径下  </a:t>
            </a:r>
          </a:p>
          <a:p>
            <a:r>
              <a:rPr lang="zh-CN" altLang="en-US" sz="1200" dirty="0"/>
              <a:t>      readOnly: True  </a:t>
            </a:r>
          </a:p>
          <a:p>
            <a:r>
              <a:rPr lang="zh-CN" altLang="en-US" sz="1200" dirty="0"/>
              <a:t>  volumes: #定义一组挂载设备  </a:t>
            </a:r>
          </a:p>
          <a:p>
            <a:r>
              <a:rPr lang="zh-CN" altLang="en-US" sz="1200" dirty="0"/>
              <a:t>  - name: volume #定义一个挂载设备的名字  </a:t>
            </a:r>
          </a:p>
          <a:p>
            <a:r>
              <a:rPr lang="zh-CN" altLang="en-US" sz="1200" dirty="0"/>
              <a:t>    #meptyDir: {}  </a:t>
            </a:r>
          </a:p>
          <a:p>
            <a:r>
              <a:rPr lang="zh-CN" altLang="en-US" sz="1200" dirty="0"/>
              <a:t>    hostPath:  </a:t>
            </a:r>
          </a:p>
          <a:p>
            <a:r>
              <a:rPr lang="zh-CN" altLang="en-US" sz="1200" dirty="0"/>
              <a:t>      path: /opt #挂载设备类型为hostPath，路径为宿主机下的/opt,这里设备类型支持很多种 </a:t>
            </a:r>
          </a:p>
        </p:txBody>
      </p:sp>
    </p:spTree>
    <p:extLst>
      <p:ext uri="{BB962C8B-B14F-4D97-AF65-F5344CB8AC3E}">
        <p14:creationId xmlns:p14="http://schemas.microsoft.com/office/powerpoint/2010/main" val="1672891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ReplicaSet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err="1"/>
              <a:t>ReplicaSet</a:t>
            </a:r>
            <a:r>
              <a:rPr lang="zh-CN" altLang="en-US" dirty="0"/>
              <a:t>是下一代复本控制器。</a:t>
            </a:r>
            <a:r>
              <a:rPr lang="en-US" altLang="zh-CN" dirty="0" err="1"/>
              <a:t>ReplicaSet</a:t>
            </a:r>
            <a:r>
              <a:rPr lang="zh-CN" altLang="en-US" dirty="0"/>
              <a:t>和 </a:t>
            </a:r>
            <a:r>
              <a:rPr lang="en-US" altLang="zh-CN" i="1" dirty="0">
                <a:hlinkClick r:id="rId2"/>
              </a:rPr>
              <a:t>Replication Controller</a:t>
            </a:r>
            <a:r>
              <a:rPr lang="zh-CN" altLang="en-US" dirty="0"/>
              <a:t>之间的唯一区别是现在的选择器支持。</a:t>
            </a:r>
            <a:r>
              <a:rPr lang="en-US" altLang="zh-CN" i="1" dirty="0"/>
              <a:t>Replication Controller</a:t>
            </a:r>
            <a:r>
              <a:rPr lang="zh-CN" altLang="en-US" dirty="0"/>
              <a:t>只支持基于等式的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env=dev</a:t>
            </a:r>
            <a:r>
              <a:rPr lang="zh-CN" altLang="en-US" dirty="0"/>
              <a:t>或</a:t>
            </a:r>
            <a:r>
              <a:rPr lang="en-US" altLang="zh-CN" dirty="0"/>
              <a:t>environment!=</a:t>
            </a:r>
            <a:r>
              <a:rPr lang="en-US" altLang="zh-CN" dirty="0" err="1"/>
              <a:t>qa</a:t>
            </a:r>
            <a:r>
              <a:rPr lang="zh-CN" altLang="en-US" dirty="0"/>
              <a:t>），但</a:t>
            </a:r>
            <a:r>
              <a:rPr lang="en-US" altLang="zh-CN" dirty="0" err="1"/>
              <a:t>ReplicaSet</a:t>
            </a:r>
            <a:r>
              <a:rPr lang="zh-CN" altLang="en-US" dirty="0"/>
              <a:t>还支持新的，基于集合的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version in (v1.0, v2.0)</a:t>
            </a:r>
            <a:r>
              <a:rPr lang="zh-CN" altLang="en-US" dirty="0"/>
              <a:t>或</a:t>
            </a:r>
            <a:r>
              <a:rPr lang="en-US" altLang="zh-CN" dirty="0"/>
              <a:t>env </a:t>
            </a:r>
            <a:r>
              <a:rPr lang="en-US" altLang="zh-CN" dirty="0" err="1"/>
              <a:t>notin</a:t>
            </a:r>
            <a:r>
              <a:rPr lang="en-US" altLang="zh-CN" dirty="0"/>
              <a:t> (dev, </a:t>
            </a:r>
            <a:r>
              <a:rPr lang="en-US" altLang="zh-CN" dirty="0" err="1"/>
              <a:t>qa</a:t>
            </a:r>
            <a:r>
              <a:rPr lang="en-US" altLang="zh-CN" dirty="0"/>
              <a:t>)</a:t>
            </a:r>
            <a:r>
              <a:rPr lang="zh-CN" altLang="en-US" dirty="0"/>
              <a:t>）。在试用时官方推荐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大多数</a:t>
            </a:r>
            <a:r>
              <a:rPr lang="en-US" altLang="zh-CN" dirty="0" err="1">
                <a:hlinkClick r:id="rId3"/>
              </a:rPr>
              <a:t>kubectl</a:t>
            </a:r>
            <a:r>
              <a:rPr lang="zh-CN" altLang="en-US" dirty="0"/>
              <a:t>支持</a:t>
            </a:r>
            <a:r>
              <a:rPr lang="en-US" altLang="zh-CN" i="1" dirty="0"/>
              <a:t>Replication Controller</a:t>
            </a:r>
            <a:r>
              <a:rPr lang="zh-CN" altLang="en-US" dirty="0"/>
              <a:t>的命令也支持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>
                <a:hlinkClick r:id="rId4"/>
              </a:rPr>
              <a:t>rolling-update</a:t>
            </a:r>
            <a:r>
              <a:rPr lang="zh-CN" altLang="en-US" dirty="0"/>
              <a:t>命令有一个例外 。如果您想要滚动更新功能，请考虑使用</a:t>
            </a:r>
            <a:r>
              <a:rPr lang="en-US" altLang="zh-CN" dirty="0"/>
              <a:t>Deployments</a:t>
            </a:r>
            <a:r>
              <a:rPr lang="zh-CN" altLang="en-US" dirty="0"/>
              <a:t>。此外， </a:t>
            </a:r>
            <a:r>
              <a:rPr lang="en-US" altLang="zh-CN" dirty="0"/>
              <a:t>rolling-update</a:t>
            </a:r>
            <a:r>
              <a:rPr lang="zh-CN" altLang="en-US" dirty="0"/>
              <a:t>命令是必须的，而</a:t>
            </a:r>
            <a:r>
              <a:rPr lang="en-US" altLang="zh-CN" dirty="0"/>
              <a:t>Deployments</a:t>
            </a:r>
            <a:r>
              <a:rPr lang="zh-CN" altLang="en-US" dirty="0"/>
              <a:t>是声明式的，因此我们建议通过</a:t>
            </a:r>
            <a:r>
              <a:rPr lang="en-US" altLang="zh-CN" dirty="0"/>
              <a:t>rollout</a:t>
            </a:r>
            <a:r>
              <a:rPr lang="zh-CN" altLang="en-US" dirty="0"/>
              <a:t>命令使用</a:t>
            </a:r>
            <a:r>
              <a:rPr lang="en-US" altLang="zh-CN" dirty="0"/>
              <a:t>Deployments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虽然</a:t>
            </a:r>
            <a:r>
              <a:rPr lang="en-US" altLang="zh-CN" dirty="0" err="1"/>
              <a:t>ReplicaSets</a:t>
            </a:r>
            <a:r>
              <a:rPr lang="zh-CN" altLang="en-US" dirty="0"/>
              <a:t>可以独立使用，但是今天它主要被 </a:t>
            </a:r>
            <a:r>
              <a:rPr lang="en-US" altLang="zh-CN" dirty="0">
                <a:hlinkClick r:id="rId5"/>
              </a:rPr>
              <a:t>Deployments</a:t>
            </a:r>
            <a:r>
              <a:rPr lang="en-US" altLang="zh-CN" dirty="0"/>
              <a:t> </a:t>
            </a:r>
            <a:r>
              <a:rPr lang="zh-CN" altLang="en-US" dirty="0"/>
              <a:t>作为协调</a:t>
            </a:r>
            <a:r>
              <a:rPr lang="en-US" altLang="zh-CN" dirty="0">
                <a:hlinkClick r:id="rId6"/>
              </a:rPr>
              <a:t>pod</a:t>
            </a:r>
            <a:r>
              <a:rPr lang="zh-CN" altLang="en-US" dirty="0"/>
              <a:t>创建，删除和更新的机制。当您使用</a:t>
            </a:r>
            <a:r>
              <a:rPr lang="en-US" altLang="zh-CN" dirty="0"/>
              <a:t>Deployments</a:t>
            </a:r>
            <a:r>
              <a:rPr lang="zh-CN" altLang="en-US" dirty="0"/>
              <a:t>时，您不必担心管理他们创建的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/>
              <a:t>Deployments</a:t>
            </a:r>
            <a:r>
              <a:rPr lang="zh-CN" altLang="en-US" dirty="0"/>
              <a:t>拥有并管理其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14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Deployment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Deployment</a:t>
            </a:r>
            <a:r>
              <a:rPr lang="zh-CN" altLang="en-US" dirty="0"/>
              <a:t>为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（下一代</a:t>
            </a:r>
            <a:r>
              <a:rPr lang="en-US" altLang="zh-CN" dirty="0"/>
              <a:t>Replication Controller</a:t>
            </a:r>
            <a:r>
              <a:rPr lang="zh-CN" altLang="en-US" dirty="0"/>
              <a:t>）提供声明式更新。</a:t>
            </a:r>
          </a:p>
          <a:p>
            <a:pPr marL="0" indent="0">
              <a:buNone/>
            </a:pPr>
            <a:r>
              <a:rPr lang="zh-CN" altLang="en-US" dirty="0"/>
              <a:t>你只需要在</a:t>
            </a:r>
            <a:r>
              <a:rPr lang="en-US" altLang="zh-CN" dirty="0"/>
              <a:t>Deployment</a:t>
            </a:r>
            <a:r>
              <a:rPr lang="zh-CN" altLang="en-US" dirty="0"/>
              <a:t>中描述你想要的目标状态是什么，</a:t>
            </a:r>
            <a:r>
              <a:rPr lang="en-US" altLang="zh-CN" dirty="0"/>
              <a:t>Deployment controller</a:t>
            </a:r>
            <a:r>
              <a:rPr lang="zh-CN" altLang="en-US" dirty="0"/>
              <a:t>就会帮你将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的实际状态改变到你的目标状态。你可以定义一个全新的</a:t>
            </a:r>
            <a:r>
              <a:rPr lang="en-US" altLang="zh-CN" dirty="0"/>
              <a:t>Deployment</a:t>
            </a:r>
            <a:r>
              <a:rPr lang="zh-CN" altLang="en-US" dirty="0"/>
              <a:t>，也可以创建一个新的替换旧的</a:t>
            </a:r>
            <a:r>
              <a:rPr lang="en-US" altLang="zh-CN" dirty="0"/>
              <a:t>Deployment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一个典型的用例如下：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Deployment</a:t>
            </a:r>
            <a:r>
              <a:rPr lang="zh-CN" altLang="en-US" dirty="0"/>
              <a:t>来创建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  <a:r>
              <a:rPr lang="en-US" altLang="zh-CN" dirty="0" err="1"/>
              <a:t>ReplicaSet</a:t>
            </a:r>
            <a:r>
              <a:rPr lang="zh-CN" altLang="en-US" dirty="0"/>
              <a:t>在后台创建</a:t>
            </a:r>
            <a:r>
              <a:rPr lang="en-US" altLang="zh-CN" dirty="0"/>
              <a:t>pod</a:t>
            </a:r>
            <a:r>
              <a:rPr lang="zh-CN" altLang="en-US" dirty="0"/>
              <a:t>。检查启动状态，看它是成功还是失败。</a:t>
            </a:r>
          </a:p>
          <a:p>
            <a:r>
              <a:rPr lang="zh-CN" altLang="en-US" dirty="0"/>
              <a:t>然后，通过更新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 err="1"/>
              <a:t>PodTemplateSpec</a:t>
            </a:r>
            <a:r>
              <a:rPr lang="zh-CN" altLang="en-US" dirty="0"/>
              <a:t>字段来声明</a:t>
            </a:r>
            <a:r>
              <a:rPr lang="en-US" altLang="zh-CN" dirty="0"/>
              <a:t>Pod</a:t>
            </a:r>
            <a:r>
              <a:rPr lang="zh-CN" altLang="en-US" dirty="0"/>
              <a:t>的新状态。这会创建一个新的</a:t>
            </a:r>
            <a:r>
              <a:rPr lang="en-US" altLang="zh-CN" dirty="0" err="1"/>
              <a:t>ReplicaSet</a:t>
            </a:r>
            <a:r>
              <a:rPr lang="zh-CN" altLang="en-US" dirty="0"/>
              <a:t>，</a:t>
            </a:r>
            <a:r>
              <a:rPr lang="en-US" altLang="zh-CN" dirty="0"/>
              <a:t>Deployment</a:t>
            </a:r>
            <a:r>
              <a:rPr lang="zh-CN" altLang="en-US" dirty="0"/>
              <a:t>会按照控制的速率将</a:t>
            </a:r>
            <a:r>
              <a:rPr lang="en-US" altLang="zh-CN" dirty="0"/>
              <a:t>pod</a:t>
            </a:r>
            <a:r>
              <a:rPr lang="zh-CN" altLang="en-US" dirty="0"/>
              <a:t>从旧的</a:t>
            </a:r>
            <a:r>
              <a:rPr lang="en-US" altLang="zh-CN" dirty="0" err="1"/>
              <a:t>ReplicaSet</a:t>
            </a:r>
            <a:r>
              <a:rPr lang="zh-CN" altLang="en-US" dirty="0"/>
              <a:t>移动到新的</a:t>
            </a:r>
            <a:r>
              <a:rPr lang="en-US" altLang="zh-CN" dirty="0" err="1"/>
              <a:t>ReplicaSet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如果当前状态不稳定，回滚到之前的</a:t>
            </a:r>
            <a:r>
              <a:rPr lang="en-US" altLang="zh-CN" dirty="0"/>
              <a:t>Deployment revision</a:t>
            </a:r>
            <a:r>
              <a:rPr lang="zh-CN" altLang="en-US" dirty="0"/>
              <a:t>。每次回滚都会更新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/>
              <a:t>revision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扩容</a:t>
            </a:r>
            <a:r>
              <a:rPr lang="en-US" altLang="zh-CN" dirty="0"/>
              <a:t>Deployment</a:t>
            </a:r>
            <a:r>
              <a:rPr lang="zh-CN" altLang="en-US" dirty="0"/>
              <a:t>以满足更高的负载。</a:t>
            </a:r>
          </a:p>
          <a:p>
            <a:r>
              <a:rPr lang="zh-CN" altLang="en-US" dirty="0"/>
              <a:t>暂停</a:t>
            </a:r>
            <a:r>
              <a:rPr lang="en-US" altLang="zh-CN" dirty="0"/>
              <a:t>Deployment</a:t>
            </a:r>
            <a:r>
              <a:rPr lang="zh-CN" altLang="en-US" dirty="0"/>
              <a:t>来应用</a:t>
            </a:r>
            <a:r>
              <a:rPr lang="en-US" altLang="zh-CN" dirty="0" err="1"/>
              <a:t>PodTemplateSpec</a:t>
            </a:r>
            <a:r>
              <a:rPr lang="zh-CN" altLang="en-US" dirty="0"/>
              <a:t>的多个修复，然后恢复上线。</a:t>
            </a:r>
          </a:p>
          <a:p>
            <a:r>
              <a:rPr lang="zh-CN" altLang="en-US" dirty="0"/>
              <a:t>根据</a:t>
            </a:r>
            <a:r>
              <a:rPr lang="en-US" altLang="zh-CN" dirty="0"/>
              <a:t>Deployment </a:t>
            </a:r>
            <a:r>
              <a:rPr lang="zh-CN" altLang="en-US" dirty="0"/>
              <a:t>的状态判断上线是否</a:t>
            </a:r>
            <a:r>
              <a:rPr lang="en-US" altLang="zh-CN" dirty="0"/>
              <a:t>hang</a:t>
            </a:r>
            <a:r>
              <a:rPr lang="zh-CN" altLang="en-US" dirty="0"/>
              <a:t>住了。</a:t>
            </a:r>
          </a:p>
          <a:p>
            <a:r>
              <a:rPr lang="zh-CN" altLang="en-US" dirty="0"/>
              <a:t>清除旧的不必要的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50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CronJob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234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Job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438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HorizontalPodAutoscaler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961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2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Secret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5F7CF5-B0DF-48F6-BFAE-29302588B935}"/>
              </a:ext>
            </a:extLst>
          </p:cNvPr>
          <p:cNvSpPr/>
          <p:nvPr/>
        </p:nvSpPr>
        <p:spPr>
          <a:xfrm>
            <a:off x="5893981" y="1010094"/>
            <a:ext cx="6096000" cy="56323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200" dirty="0">
                <a:latin typeface="Consolas" panose="020B0609020204030204" pitchFamily="49" charset="0"/>
              </a:rPr>
              <a:t>文件：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 err="1"/>
              <a:t>apiVersion</a:t>
            </a:r>
            <a:r>
              <a:rPr lang="en-US" altLang="zh-CN" sz="1200" dirty="0"/>
              <a:t>: apps/</a:t>
            </a:r>
            <a:r>
              <a:rPr lang="en-US" altLang="zh-CN" sz="1200" dirty="0" err="1"/>
              <a:t>v1</a:t>
            </a:r>
            <a:endParaRPr lang="zh-CN" altLang="en-US" sz="1200" dirty="0"/>
          </a:p>
          <a:p>
            <a:r>
              <a:rPr lang="en-US" altLang="zh-CN" sz="1200" dirty="0"/>
              <a:t>kind: Deployment</a:t>
            </a:r>
            <a:endParaRPr lang="zh-CN" altLang="en-US" sz="1200" dirty="0"/>
          </a:p>
          <a:p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name: </a:t>
            </a:r>
            <a:r>
              <a:rPr lang="en-US" altLang="zh-CN" sz="1200" dirty="0" err="1"/>
              <a:t>k8saspnetcoredemo003</a:t>
            </a:r>
            <a:r>
              <a:rPr lang="en-US" altLang="zh-CN" sz="1200" dirty="0"/>
              <a:t>-deployment</a:t>
            </a:r>
            <a:endParaRPr lang="zh-CN" altLang="en-US" sz="1200" dirty="0"/>
          </a:p>
          <a:p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selector: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 err="1"/>
              <a:t>matchLabels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replicas: 2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template: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labels: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volumes: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secret: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secretName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dbuser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containers: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image: </a:t>
            </a:r>
            <a:r>
              <a:rPr lang="en-US" altLang="zh-CN" sz="1200" dirty="0" err="1"/>
              <a:t>axzxs2001</a:t>
            </a:r>
            <a:r>
              <a:rPr lang="en-US" altLang="zh-CN" sz="1200" dirty="0"/>
              <a:t>/</a:t>
            </a:r>
            <a:r>
              <a:rPr lang="en-US" altLang="zh-CN" sz="1200" dirty="0" err="1"/>
              <a:t>k8saspnetcoredemo003:v5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imagePullPolicy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IfNotPresent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ports: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</a:t>
            </a:r>
            <a:r>
              <a:rPr lang="en-US" altLang="zh-CN" sz="1200" dirty="0" err="1"/>
              <a:t>containerPort</a:t>
            </a:r>
            <a:r>
              <a:rPr lang="en-US" altLang="zh-CN" sz="1200" dirty="0"/>
              <a:t>: 4045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volumeMounts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mountPath</a:t>
            </a:r>
            <a:r>
              <a:rPr lang="en-US" altLang="zh-CN" sz="1200" dirty="0"/>
              <a:t>: "/projected-volume"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readOnly</a:t>
            </a:r>
            <a:r>
              <a:rPr lang="en-US" altLang="zh-CN" sz="1200" dirty="0"/>
              <a:t>: true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4F91C-602B-4002-B431-039BC1D38129}"/>
              </a:ext>
            </a:extLst>
          </p:cNvPr>
          <p:cNvSpPr/>
          <p:nvPr/>
        </p:nvSpPr>
        <p:spPr>
          <a:xfrm>
            <a:off x="655675" y="1457511"/>
            <a:ext cx="4990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secret</a:t>
            </a:r>
            <a:r>
              <a:rPr lang="zh-CN" altLang="en-US" dirty="0"/>
              <a:t>，两个文件合关</a:t>
            </a:r>
            <a:endParaRPr lang="en-US" altLang="zh-CN" dirty="0"/>
          </a:p>
          <a:p>
            <a:r>
              <a:rPr lang="zh-CN" altLang="en-US" dirty="0"/>
              <a:t>sudo kubectl create secret generic dbuser --from-file=postgre/password.txt --from-file=postgre/username.txt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4F7D82-8C87-438B-A6B3-E4BB195B729D}"/>
              </a:ext>
            </a:extLst>
          </p:cNvPr>
          <p:cNvSpPr/>
          <p:nvPr/>
        </p:nvSpPr>
        <p:spPr>
          <a:xfrm>
            <a:off x="549350" y="30459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password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password.txt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82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ConfigMap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379229" y="15747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 err="1"/>
              <a:t>configMap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sudo kubectl create configmap personcfg --from-file=postgre/data.txt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5786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000" dirty="0">
                <a:latin typeface="Consolas" panose="020B0609020204030204" pitchFamily="49" charset="0"/>
              </a:rPr>
              <a:t>文件：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/>
              <a:t>apiVersion</a:t>
            </a:r>
            <a:r>
              <a:rPr lang="en-US" altLang="zh-CN" sz="1000" dirty="0"/>
              <a:t>: apps/</a:t>
            </a:r>
            <a:r>
              <a:rPr lang="en-US" altLang="zh-CN" sz="1000" dirty="0" err="1"/>
              <a:t>v1</a:t>
            </a:r>
            <a:endParaRPr lang="zh-CN" altLang="en-US" sz="1000" dirty="0"/>
          </a:p>
          <a:p>
            <a:r>
              <a:rPr lang="en-US" altLang="zh-CN" sz="1000" dirty="0"/>
              <a:t>kind: Deployment</a:t>
            </a:r>
            <a:endParaRPr lang="zh-CN" altLang="en-US" sz="1000" dirty="0"/>
          </a:p>
          <a:p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k8saspnetcoredemo003</a:t>
            </a:r>
            <a:r>
              <a:rPr lang="en-US" altLang="zh-CN" sz="1000" dirty="0"/>
              <a:t>-deployment</a:t>
            </a:r>
            <a:endParaRPr lang="zh-CN" altLang="en-US" sz="1000" dirty="0"/>
          </a:p>
          <a:p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selector: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 err="1"/>
              <a:t>matchLabels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replicas: 2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template: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labels: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volumes: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secret: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 err="1"/>
              <a:t>secretName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dbuser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configMap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personcfg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containers: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image: </a:t>
            </a:r>
            <a:r>
              <a:rPr lang="en-US" altLang="zh-CN" sz="1000" dirty="0" err="1"/>
              <a:t>axzxs2001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k8saspnetcoredemo003:v10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imagePullPolicy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IfNotPresent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ports: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</a:t>
            </a:r>
            <a:r>
              <a:rPr lang="en-US" altLang="zh-CN" sz="1000" dirty="0" err="1"/>
              <a:t>containerPort</a:t>
            </a:r>
            <a:r>
              <a:rPr lang="en-US" altLang="zh-CN" sz="1000" dirty="0"/>
              <a:t>: 4045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volumeMounts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"/projected-volume"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</a:t>
            </a:r>
            <a:r>
              <a:rPr lang="en-US" altLang="zh-CN" sz="1000" dirty="0" err="1"/>
              <a:t>persondata</a:t>
            </a:r>
            <a:r>
              <a:rPr lang="en-US" altLang="zh-CN" sz="1000" dirty="0"/>
              <a:t>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F3217-B87D-4A70-9B87-1FFECFA101E3}"/>
              </a:ext>
            </a:extLst>
          </p:cNvPr>
          <p:cNvSpPr/>
          <p:nvPr/>
        </p:nvSpPr>
        <p:spPr>
          <a:xfrm>
            <a:off x="464288" y="37135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person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persondata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System.Text.Encoding.UTF8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22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DaemonSet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6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A4F951-A4DD-4DC6-9BC9-EBBAE850596E}"/>
              </a:ext>
            </a:extLst>
          </p:cNvPr>
          <p:cNvSpPr/>
          <p:nvPr/>
        </p:nvSpPr>
        <p:spPr>
          <a:xfrm>
            <a:off x="782782" y="677917"/>
            <a:ext cx="9919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 err="1">
                <a:solidFill>
                  <a:srgbClr val="090A0B"/>
                </a:solidFill>
                <a:latin typeface="-apple-system"/>
              </a:rPr>
              <a:t>UTS</a:t>
            </a:r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 namespace</a:t>
            </a:r>
          </a:p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UTS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功能最简单，它只隔离了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NIS 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两个资源。同一个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里面的进程看到的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是相同的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33ECCFC-C1EF-4D7C-B7B5-40CE5462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82" y="2195772"/>
            <a:ext cx="7151543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PID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隔离的是进程的 pid 属性，也就是说不同的 namespace 中的进程可以有相同的 pid。PID namespace 和我们常见的系统规则一样，都是从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pid 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开始，每次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vfork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调用都会分配新的 pid。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第一个运行的进程的 pid 编号为 1，也被成为 init 进程。所有的孤儿进程（父进程被杀死）都会被 reparent 到 init 进程，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inherit"/>
              </a:rPr>
              <a:t>如果 init 进程挂掉了，系统会发送 SIGKILL 信号给该 namespace 中的所有进程来杀死它们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。由此可见，init 进程对于 PID namespace 至关重要，因此在容器中你可能听说过关于哪个程序最适合做 init 进程的争论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8E8D7-735C-4F88-84F1-A6227E03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74" y="2529147"/>
            <a:ext cx="3922726" cy="31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13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Kubernete</a:t>
            </a:r>
            <a:r>
              <a:rPr lang="en-US" altLang="zh-CN" dirty="0"/>
              <a:t> Service </a:t>
            </a:r>
            <a:r>
              <a:rPr lang="zh-CN" altLang="en-US" dirty="0"/>
              <a:t>是一个定义了一组</a:t>
            </a:r>
            <a:r>
              <a:rPr lang="en-US" altLang="zh-CN" b="1" dirty="0">
                <a:hlinkClick r:id="rId2"/>
              </a:rPr>
              <a:t>Pod</a:t>
            </a:r>
            <a:r>
              <a:rPr lang="zh-CN" altLang="en-US" dirty="0"/>
              <a:t>的策略的抽象，我们也有时候叫做宏观服务。这些被服务标记的</a:t>
            </a:r>
            <a:r>
              <a:rPr lang="en-US" altLang="zh-CN" dirty="0"/>
              <a:t>Pod</a:t>
            </a:r>
            <a:r>
              <a:rPr lang="zh-CN" altLang="en-US" dirty="0"/>
              <a:t>都是（一般）通过</a:t>
            </a:r>
            <a:r>
              <a:rPr lang="en-US" altLang="zh-CN" dirty="0"/>
              <a:t>label Selector</a:t>
            </a:r>
            <a:r>
              <a:rPr lang="zh-CN" altLang="en-US" dirty="0"/>
              <a:t>决定的（下面我们会讲到我们为什么需要一个没有</a:t>
            </a:r>
            <a:r>
              <a:rPr lang="en-US" altLang="zh-CN" dirty="0"/>
              <a:t>label selector</a:t>
            </a:r>
            <a:r>
              <a:rPr lang="zh-CN" altLang="en-US" dirty="0"/>
              <a:t>的服务）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举个例子，我们假设后台是一个图形处理的后台，并且由</a:t>
            </a:r>
            <a:r>
              <a:rPr lang="en-US" altLang="zh-CN" dirty="0"/>
              <a:t>3</a:t>
            </a:r>
            <a:r>
              <a:rPr lang="zh-CN" altLang="en-US" dirty="0"/>
              <a:t>个副本。这些副本是可以相互替代的，并且前台并需要关心使用的哪一个后台</a:t>
            </a:r>
            <a:r>
              <a:rPr lang="en-US" altLang="zh-CN" dirty="0"/>
              <a:t>Pod</a:t>
            </a:r>
            <a:r>
              <a:rPr lang="zh-CN" altLang="en-US" dirty="0"/>
              <a:t>，当这个承载前台请求的</a:t>
            </a:r>
            <a:r>
              <a:rPr lang="en-US" altLang="zh-CN" dirty="0"/>
              <a:t>pod</a:t>
            </a:r>
            <a:r>
              <a:rPr lang="zh-CN" altLang="en-US" dirty="0"/>
              <a:t>发生变化时，前台并不需要知道这些变化，或者追踪后台的这些副本，服务是这些去耦合的关键所在。</a:t>
            </a:r>
          </a:p>
        </p:txBody>
      </p:sp>
    </p:spTree>
    <p:extLst>
      <p:ext uri="{BB962C8B-B14F-4D97-AF65-F5344CB8AC3E}">
        <p14:creationId xmlns:p14="http://schemas.microsoft.com/office/powerpoint/2010/main" val="3729071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634410" y="110775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k8ssergvice.yaml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4401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apiVersion</a:t>
            </a:r>
            <a:r>
              <a:rPr lang="en-US" altLang="zh-CN" dirty="0"/>
              <a:t>: </a:t>
            </a:r>
            <a:r>
              <a:rPr lang="en-US" altLang="zh-CN" dirty="0" err="1"/>
              <a:t>v1</a:t>
            </a:r>
            <a:endParaRPr lang="zh-CN" altLang="en-US" dirty="0"/>
          </a:p>
          <a:p>
            <a:r>
              <a:rPr lang="en-US" altLang="zh-CN" dirty="0"/>
              <a:t>kind: Service</a:t>
            </a:r>
            <a:endParaRPr lang="zh-CN" altLang="en-US" dirty="0"/>
          </a:p>
          <a:p>
            <a:r>
              <a:rPr lang="en-US" altLang="zh-CN" dirty="0"/>
              <a:t>metadata: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name: </a:t>
            </a:r>
            <a:r>
              <a:rPr lang="en-US" altLang="zh-CN" dirty="0" err="1"/>
              <a:t>sev2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labels: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service2</a:t>
            </a:r>
            <a:endParaRPr lang="zh-CN" altLang="en-US" dirty="0"/>
          </a:p>
          <a:p>
            <a:r>
              <a:rPr lang="en-US" altLang="zh-CN" dirty="0"/>
              <a:t>spec: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type: </a:t>
            </a:r>
            <a:r>
              <a:rPr lang="en-US" altLang="zh-CN" dirty="0" err="1"/>
              <a:t>NodePort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selector: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k8saspnetcoredemo002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ports: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- protocol: TCP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nodePort</a:t>
            </a:r>
            <a:r>
              <a:rPr lang="en-US" altLang="zh-CN" dirty="0"/>
              <a:t>: 30004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port: 4044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targetPort</a:t>
            </a:r>
            <a:r>
              <a:rPr lang="en-US" altLang="zh-CN" dirty="0"/>
              <a:t>: 4044</a:t>
            </a:r>
            <a:endParaRPr lang="zh-CN" altLang="en-US" dirty="0"/>
          </a:p>
          <a:p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9822D3-2383-4906-88AB-D6A968682571}"/>
              </a:ext>
            </a:extLst>
          </p:cNvPr>
          <p:cNvSpPr/>
          <p:nvPr/>
        </p:nvSpPr>
        <p:spPr>
          <a:xfrm>
            <a:off x="751368" y="1779928"/>
            <a:ext cx="60960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这里代表是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NodePort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类型的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这里的端口和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clusterIP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(10.97.114.36)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对应，即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10.97.114.36:80,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供内部访问。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8081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端口一定要和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container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暴露出来的端口对应，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nodejs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，所以这里也应是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protocol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TCP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32143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所有的节点都会开放此端口，此端口供外部调用。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web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这里选择器一定要选择容器的标签，之前写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name:kube-node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是错的。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status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loadBalancer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ingress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192.168.174.127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这里是云服务商提供的负载匀衡器的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IP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地址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40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2E59-A04A-4D3E-8563-A40C4440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A7D42-E5B8-42B1-B0B8-23BF0854F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91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0B805E-2386-44BF-84AB-22D4701C7E3F}"/>
              </a:ext>
            </a:extLst>
          </p:cNvPr>
          <p:cNvSpPr/>
          <p:nvPr/>
        </p:nvSpPr>
        <p:spPr>
          <a:xfrm>
            <a:off x="1378689" y="860985"/>
            <a:ext cx="9264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$ curl -s https://packages.cloud.google.com/apt/doc/apt-key.gpg | apt-key add -</a:t>
            </a:r>
          </a:p>
          <a:p>
            <a:r>
              <a:rPr lang="zh-CN" altLang="en-US" dirty="0"/>
              <a:t>$ cat &lt;&lt;EOF &gt; /etc/apt/sources.list.d/kubernetes.list</a:t>
            </a:r>
          </a:p>
          <a:p>
            <a:r>
              <a:rPr lang="zh-CN" altLang="en-US" dirty="0"/>
              <a:t>deb http://apt.kubernetes.io/ kubernetes-xenial main</a:t>
            </a:r>
          </a:p>
          <a:p>
            <a:r>
              <a:rPr lang="zh-CN" altLang="en-US" dirty="0"/>
              <a:t>EOF</a:t>
            </a:r>
          </a:p>
          <a:p>
            <a:r>
              <a:rPr lang="zh-CN" altLang="en-US" dirty="0"/>
              <a:t>$ apt-get update</a:t>
            </a:r>
          </a:p>
          <a:p>
            <a:r>
              <a:rPr lang="zh-CN" altLang="en-US" dirty="0"/>
              <a:t>$ apt-get install -y docker.io kubeadm</a:t>
            </a:r>
          </a:p>
        </p:txBody>
      </p:sp>
    </p:spTree>
    <p:extLst>
      <p:ext uri="{BB962C8B-B14F-4D97-AF65-F5344CB8AC3E}">
        <p14:creationId xmlns:p14="http://schemas.microsoft.com/office/powerpoint/2010/main" val="2072790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复原</a:t>
            </a:r>
          </a:p>
          <a:p>
            <a:r>
              <a:rPr lang="zh-CN" altLang="en-US" sz="1000" dirty="0"/>
              <a:t>sudo kubeadm reset</a:t>
            </a:r>
          </a:p>
          <a:p>
            <a:r>
              <a:rPr lang="zh-CN" altLang="en-US" sz="1000" dirty="0"/>
              <a:t>初始化</a:t>
            </a:r>
          </a:p>
          <a:p>
            <a:r>
              <a:rPr lang="zh-CN" altLang="en-US" sz="1000" dirty="0"/>
              <a:t>sudo kubeadm init --config kubeadm.yaml --ignore-preflight-errors=swap</a:t>
            </a:r>
          </a:p>
          <a:p>
            <a:endParaRPr lang="zh-CN" altLang="en-US" sz="1000" dirty="0"/>
          </a:p>
          <a:p>
            <a:r>
              <a:rPr lang="zh-CN" altLang="en-US" sz="1000" dirty="0"/>
              <a:t>生成如下：</a:t>
            </a:r>
          </a:p>
          <a:p>
            <a:r>
              <a:rPr lang="zh-CN" altLang="en-US" sz="1000" dirty="0"/>
              <a:t>   kubeadm join 192.168.252.54:6443 --token t6d36c.6p2ebr5mhxqk195c --discovery-token-ca-cert-hash sha256:60106a5cedd2ba984f87fea112286b09a5a98ebf5958c6027480aa64a3392ee8</a:t>
            </a:r>
          </a:p>
          <a:p>
            <a:endParaRPr lang="zh-CN" altLang="en-US" sz="1000" dirty="0"/>
          </a:p>
          <a:p>
            <a:r>
              <a:rPr lang="zh-CN" altLang="en-US" sz="1000" dirty="0"/>
              <a:t>修改/etc/systemd/system/kubelet.service.d/10-kubeadm.conf</a:t>
            </a:r>
          </a:p>
          <a:p>
            <a:r>
              <a:rPr lang="zh-CN" altLang="en-US" sz="1000" dirty="0"/>
              <a:t>Environment="KUBELET_KUBECONFIG_ARGS=--bootstrap-kubeconfig=/etc/kubernetes/bootstrap-kubelet.conf --kubeconfig=/etc/kubernetes/kubelet.conf --fail-swap-on=false"</a:t>
            </a:r>
          </a:p>
          <a:p>
            <a:endParaRPr lang="zh-CN" altLang="en-US" sz="1000" dirty="0"/>
          </a:p>
          <a:p>
            <a:r>
              <a:rPr lang="zh-CN" altLang="en-US" sz="1000" dirty="0"/>
              <a:t>sudo kubectl get nodes</a:t>
            </a:r>
          </a:p>
          <a:p>
            <a:r>
              <a:rPr lang="zh-CN" altLang="en-US" sz="1000" dirty="0"/>
              <a:t>如果报错</a:t>
            </a:r>
          </a:p>
          <a:p>
            <a:r>
              <a:rPr lang="zh-CN" altLang="en-US" sz="1000" dirty="0"/>
              <a:t>The connection to the server localhost:8080 was refused - did you specify the right host or port?</a:t>
            </a:r>
          </a:p>
          <a:p>
            <a:r>
              <a:rPr lang="zh-CN" altLang="en-US" sz="1000" dirty="0"/>
              <a:t>执行</a:t>
            </a:r>
          </a:p>
          <a:p>
            <a:r>
              <a:rPr lang="zh-CN" altLang="en-US" sz="1000" dirty="0"/>
              <a:t>mkdir -p $HOME/.kube</a:t>
            </a:r>
          </a:p>
          <a:p>
            <a:r>
              <a:rPr lang="zh-CN" altLang="en-US" sz="1000" dirty="0"/>
              <a:t>sudo cp -i /etc/kubernetes/admin.conf $HOME/.kube/config</a:t>
            </a:r>
          </a:p>
          <a:p>
            <a:r>
              <a:rPr lang="zh-CN" altLang="en-US" sz="1000" dirty="0"/>
              <a:t>sudo chown $(id -u):$(id -g) $HOME/.kube/config</a:t>
            </a:r>
          </a:p>
          <a:p>
            <a:endParaRPr lang="zh-CN" altLang="en-US" sz="1000" dirty="0"/>
          </a:p>
          <a:p>
            <a:r>
              <a:rPr lang="zh-CN" altLang="en-US" sz="1000" dirty="0"/>
              <a:t>当sudo kubectl get pods -n kube-system</a:t>
            </a:r>
          </a:p>
          <a:p>
            <a:endParaRPr lang="zh-CN" altLang="en-US" sz="1000" dirty="0"/>
          </a:p>
          <a:p>
            <a:r>
              <a:rPr lang="zh-CN" altLang="en-US" sz="1000" dirty="0"/>
              <a:t>coredns pods have CrashLoopBackOff or Error state</a:t>
            </a:r>
          </a:p>
          <a:p>
            <a:endParaRPr lang="zh-CN" altLang="en-US" sz="1000" dirty="0"/>
          </a:p>
          <a:p>
            <a:r>
              <a:rPr lang="zh-CN" altLang="en-US" sz="1000" dirty="0"/>
              <a:t>Hacky solution: Disable the CoreDNS loop detection</a:t>
            </a:r>
          </a:p>
          <a:p>
            <a:endParaRPr lang="zh-CN" altLang="en-US" sz="1000" dirty="0"/>
          </a:p>
          <a:p>
            <a:r>
              <a:rPr lang="zh-CN" altLang="en-US" sz="1000" dirty="0"/>
              <a:t>Edit the CoreDNS configmap: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kubectl -n kube-system edit configmap coredns</a:t>
            </a:r>
          </a:p>
          <a:p>
            <a:r>
              <a:rPr lang="zh-CN" altLang="en-US" sz="1000" dirty="0"/>
              <a:t>   Remove or comment out the line with loop, save and exit.</a:t>
            </a:r>
          </a:p>
          <a:p>
            <a:endParaRPr lang="zh-CN" altLang="en-US" sz="1000" dirty="0"/>
          </a:p>
          <a:p>
            <a:r>
              <a:rPr lang="zh-CN" altLang="en-US" sz="1000" dirty="0"/>
              <a:t>Then remove the CoreDNS pods, so new ones can be created with new config: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 kubectl -n kube-system delete pod -l k8s-app=kube-dns</a:t>
            </a:r>
          </a:p>
          <a:p>
            <a:endParaRPr lang="en-US" altLang="zh-CN" sz="1000" dirty="0"/>
          </a:p>
          <a:p>
            <a:r>
              <a:rPr lang="zh-CN" altLang="en-US" sz="1000" dirty="0"/>
              <a:t>安装网络插件</a:t>
            </a:r>
          </a:p>
          <a:p>
            <a:r>
              <a:rPr lang="zh-CN" altLang="en-US" sz="1000" dirty="0"/>
              <a:t>$ kubectl apply -f https://git.io/weave-kube-1.6</a:t>
            </a:r>
          </a:p>
          <a:p>
            <a:endParaRPr lang="zh-CN" altLang="en-US" sz="1000" dirty="0"/>
          </a:p>
          <a:p>
            <a:r>
              <a:rPr lang="zh-CN" altLang="en-US" sz="1000" dirty="0"/>
              <a:t>查看pods运行状态</a:t>
            </a:r>
          </a:p>
          <a:p>
            <a:r>
              <a:rPr lang="zh-CN" altLang="en-US" sz="1000" dirty="0"/>
              <a:t>sudo kubectl get pods -n kube-system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DE7990-2671-4ACC-8818-6427BF4441DF}"/>
              </a:ext>
            </a:extLst>
          </p:cNvPr>
          <p:cNvSpPr/>
          <p:nvPr/>
        </p:nvSpPr>
        <p:spPr>
          <a:xfrm>
            <a:off x="5723860" y="3299838"/>
            <a:ext cx="6096000" cy="3416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Kubeadm.yaml</a:t>
            </a:r>
            <a:r>
              <a:rPr lang="zh-CN" altLang="en-US" dirty="0">
                <a:latin typeface="Consolas" panose="020B0609020204030204" pitchFamily="49" charset="0"/>
              </a:rPr>
              <a:t>文件：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apiVersion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kubeadm.k8s.io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v1beta1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kind: </a:t>
            </a:r>
            <a:r>
              <a:rPr lang="en-US" altLang="zh-CN" dirty="0" err="1">
                <a:latin typeface="Consolas" panose="020B0609020204030204" pitchFamily="49" charset="0"/>
              </a:rPr>
              <a:t>InitConfiguration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controllerManagerExtraArgs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-use-rest-clients: "true"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-sync-period: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node-monitor-grace-period: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apiServerExtraArgs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runtime-config: "</a:t>
            </a:r>
            <a:r>
              <a:rPr lang="en-US" altLang="zh-CN" dirty="0" err="1">
                <a:latin typeface="Consolas" panose="020B0609020204030204" pitchFamily="49" charset="0"/>
              </a:rPr>
              <a:t>api</a:t>
            </a:r>
            <a:r>
              <a:rPr lang="en-US" altLang="zh-CN" dirty="0">
                <a:latin typeface="Consolas" panose="020B0609020204030204" pitchFamily="49" charset="0"/>
              </a:rPr>
              <a:t>/all=true"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kubernetesVersion</a:t>
            </a:r>
            <a:r>
              <a:rPr lang="en-US" altLang="zh-CN" dirty="0">
                <a:latin typeface="Consolas" panose="020B0609020204030204" pitchFamily="49" charset="0"/>
              </a:rPr>
              <a:t>: "</a:t>
            </a:r>
            <a:r>
              <a:rPr lang="en-US" altLang="zh-CN" dirty="0" err="1">
                <a:latin typeface="Consolas" panose="020B0609020204030204" pitchFamily="49" charset="0"/>
              </a:rPr>
              <a:t>v1.13.2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44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安装</a:t>
            </a:r>
            <a:r>
              <a:rPr lang="en-US" altLang="zh-CN" sz="1000" dirty="0"/>
              <a:t>Dashboard</a:t>
            </a:r>
          </a:p>
          <a:p>
            <a:endParaRPr lang="en-US" altLang="zh-CN" sz="1000" dirty="0"/>
          </a:p>
          <a:p>
            <a:r>
              <a:rPr lang="en-US" altLang="zh-CN" sz="1000" dirty="0" err="1"/>
              <a:t>sudo</a:t>
            </a:r>
            <a:r>
              <a:rPr lang="en-US" altLang="zh-CN" sz="1000" dirty="0"/>
              <a:t> </a:t>
            </a:r>
            <a:r>
              <a:rPr lang="en-US" altLang="zh-CN" sz="1000" dirty="0" err="1"/>
              <a:t>kubectl</a:t>
            </a:r>
            <a:r>
              <a:rPr lang="en-US" altLang="zh-CN" sz="1000" dirty="0"/>
              <a:t> apply -f https://</a:t>
            </a:r>
            <a:r>
              <a:rPr lang="en-US" altLang="zh-CN" sz="1000" dirty="0" err="1"/>
              <a:t>raw.githubusercontent.com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kubernetes</a:t>
            </a:r>
            <a:r>
              <a:rPr lang="en-US" altLang="zh-CN" sz="1000" dirty="0"/>
              <a:t>/dashboard/master/</a:t>
            </a:r>
            <a:r>
              <a:rPr lang="en-US" altLang="zh-CN" sz="1000" dirty="0" err="1"/>
              <a:t>aio</a:t>
            </a:r>
            <a:r>
              <a:rPr lang="en-US" altLang="zh-CN" sz="1000" dirty="0"/>
              <a:t>/deploy/recommended/</a:t>
            </a:r>
            <a:r>
              <a:rPr lang="en-US" altLang="zh-CN" sz="1000" dirty="0" err="1"/>
              <a:t>kubernetes-dashboard.yaml</a:t>
            </a:r>
            <a:endParaRPr lang="zh-CN" altLang="en-US" sz="1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19F96C-B5D5-4081-9F3C-553857F52B69}"/>
              </a:ext>
            </a:extLst>
          </p:cNvPr>
          <p:cNvSpPr/>
          <p:nvPr/>
        </p:nvSpPr>
        <p:spPr>
          <a:xfrm>
            <a:off x="795669" y="1871956"/>
            <a:ext cx="6096000" cy="900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4B7F8-61D1-4130-B69B-9EA5C1B712B1}"/>
              </a:ext>
            </a:extLst>
          </p:cNvPr>
          <p:cNvSpPr/>
          <p:nvPr/>
        </p:nvSpPr>
        <p:spPr>
          <a:xfrm>
            <a:off x="686843" y="1514833"/>
            <a:ext cx="315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adminuser.yaml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795669" y="3385274"/>
            <a:ext cx="6096000" cy="2031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ClusterRoleBinding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 err="1">
                <a:latin typeface="Consolas" panose="020B0609020204030204" pitchFamily="49" charset="0"/>
              </a:rPr>
              <a:t>roleRef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</a:t>
            </a:r>
            <a:r>
              <a:rPr lang="en-US" altLang="zh-CN" sz="1050" dirty="0" err="1">
                <a:latin typeface="Consolas" panose="020B0609020204030204" pitchFamily="49" charset="0"/>
              </a:rPr>
              <a:t>apiGroup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cluster-admin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subjects: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- 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870097" y="2967932"/>
            <a:ext cx="313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adminrole.yaml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AB4DC0-B702-4346-BB5B-684296BACFBD}"/>
              </a:ext>
            </a:extLst>
          </p:cNvPr>
          <p:cNvSpPr/>
          <p:nvPr/>
        </p:nvSpPr>
        <p:spPr>
          <a:xfrm>
            <a:off x="704220" y="5845005"/>
            <a:ext cx="10660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describe secret $(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get secret | grep admin-user |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awk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'{print $1}')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2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rzut ekranu z 2017-08-31 13-28-38">
            <a:extLst>
              <a:ext uri="{FF2B5EF4-FFF2-40B4-BE49-F238E27FC236}">
                <a16:creationId xmlns:a16="http://schemas.microsoft.com/office/drawing/2014/main" id="{A2442679-CC47-42AE-B056-BDC550858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17859" r="16453" b="21528"/>
          <a:stretch/>
        </p:blipFill>
        <p:spPr bwMode="auto">
          <a:xfrm>
            <a:off x="664695" y="2417111"/>
            <a:ext cx="4731488" cy="2023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722C1-7F72-443D-BC8E-5D64CC445A78}"/>
              </a:ext>
            </a:extLst>
          </p:cNvPr>
          <p:cNvSpPr/>
          <p:nvPr/>
        </p:nvSpPr>
        <p:spPr>
          <a:xfrm>
            <a:off x="575794" y="256807"/>
            <a:ext cx="107907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启动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Dashboard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proxy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输入上面命令中的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  <a:endParaRPr lang="zh-CN" altLang="en-US" dirty="0"/>
          </a:p>
        </p:txBody>
      </p:sp>
      <p:pic>
        <p:nvPicPr>
          <p:cNvPr id="2052" name="Picture 4" descr="Dashboard UI workloads page">
            <a:extLst>
              <a:ext uri="{FF2B5EF4-FFF2-40B4-BE49-F238E27FC236}">
                <a16:creationId xmlns:a16="http://schemas.microsoft.com/office/drawing/2014/main" id="{9C3BEB8C-3194-4BBE-A5DC-37444654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683" y="2892056"/>
            <a:ext cx="6605317" cy="396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799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B7EE8D-4D12-46B4-AE2D-B33C2424E566}"/>
              </a:ext>
            </a:extLst>
          </p:cNvPr>
          <p:cNvSpPr/>
          <p:nvPr/>
        </p:nvSpPr>
        <p:spPr>
          <a:xfrm>
            <a:off x="590550" y="1802706"/>
            <a:ext cx="11010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https://raw.githubusercontent.com/rook/rook/master/cluster/examples/kubernetes/ceph/operator.yaml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https://raw.githubusercontent.com/rook/rook/master/cluster/examples/kubernetes/ceph/cluster.yaml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200127-999B-4388-ADA1-9DD953DEE6B5}"/>
              </a:ext>
            </a:extLst>
          </p:cNvPr>
          <p:cNvSpPr/>
          <p:nvPr/>
        </p:nvSpPr>
        <p:spPr>
          <a:xfrm>
            <a:off x="406400" y="2495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部署容器存储插件</a:t>
            </a:r>
          </a:p>
        </p:txBody>
      </p:sp>
    </p:spTree>
    <p:extLst>
      <p:ext uri="{BB962C8B-B14F-4D97-AF65-F5344CB8AC3E}">
        <p14:creationId xmlns:p14="http://schemas.microsoft.com/office/powerpoint/2010/main" val="2718935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部署用户应用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565120" y="971476"/>
            <a:ext cx="6096000" cy="33239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apps/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k8saspnetcoredemo003</a:t>
            </a:r>
            <a:r>
              <a:rPr lang="en-US" altLang="zh-CN" sz="1050" dirty="0">
                <a:latin typeface="Consolas" panose="020B0609020204030204" pitchFamily="49" charset="0"/>
              </a:rPr>
              <a:t>-deployment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selector: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</a:t>
            </a:r>
            <a:r>
              <a:rPr lang="en-US" altLang="zh-CN" sz="1050" dirty="0" err="1">
                <a:latin typeface="Consolas" panose="020B0609020204030204" pitchFamily="49" charset="0"/>
              </a:rPr>
              <a:t>matchLabels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k8saspnetcoredemo003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replicas: 2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template: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labels: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k8saspnetcoredemo003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containers: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-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k8saspnetcoredemo003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image: </a:t>
            </a:r>
            <a:r>
              <a:rPr lang="en-US" altLang="zh-CN" sz="1050" dirty="0" err="1">
                <a:latin typeface="Consolas" panose="020B0609020204030204" pitchFamily="49" charset="0"/>
              </a:rPr>
              <a:t>axzxs2001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k8saspnetcoredemo003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</a:t>
            </a:r>
            <a:r>
              <a:rPr lang="en-US" altLang="zh-CN" sz="1050" dirty="0" err="1">
                <a:latin typeface="Consolas" panose="020B0609020204030204" pitchFamily="49" charset="0"/>
              </a:rPr>
              <a:t>imagePullPolicy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IfNotPresent</a:t>
            </a:r>
            <a:r>
              <a:rPr lang="en-US" altLang="zh-CN" sz="1050" dirty="0">
                <a:latin typeface="Consolas" panose="020B0609020204030204" pitchFamily="49" charset="0"/>
              </a:rPr>
              <a:t> #</a:t>
            </a:r>
            <a:r>
              <a:rPr lang="zh-CN" altLang="en-US" sz="1050" dirty="0">
                <a:latin typeface="Consolas" panose="020B0609020204030204" pitchFamily="49" charset="0"/>
              </a:rPr>
              <a:t>从本地镜像里拉取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ports: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- </a:t>
            </a:r>
            <a:r>
              <a:rPr lang="en-US" altLang="zh-CN" sz="1050" dirty="0" err="1">
                <a:latin typeface="Consolas" panose="020B0609020204030204" pitchFamily="49" charset="0"/>
              </a:rPr>
              <a:t>containerPort</a:t>
            </a:r>
            <a:r>
              <a:rPr lang="en-US" altLang="zh-CN" sz="1050" dirty="0">
                <a:latin typeface="Consolas" panose="020B0609020204030204" pitchFamily="49" charset="0"/>
              </a:rPr>
              <a:t>: 4045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466060" y="602144"/>
            <a:ext cx="4988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aspnetcore-deployment.yaml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2E3D1B-3994-489D-AD22-F210C1949EE3}"/>
              </a:ext>
            </a:extLst>
          </p:cNvPr>
          <p:cNvSpPr/>
          <p:nvPr/>
        </p:nvSpPr>
        <p:spPr>
          <a:xfrm>
            <a:off x="565120" y="4295463"/>
            <a:ext cx="381386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查看状态</a:t>
            </a:r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get pods</a:t>
            </a:r>
          </a:p>
          <a:p>
            <a:endParaRPr lang="en-US" altLang="zh-CN" dirty="0"/>
          </a:p>
          <a:p>
            <a:r>
              <a:rPr lang="zh-CN" altLang="en-US" dirty="0"/>
              <a:t>测试应用</a:t>
            </a:r>
            <a:r>
              <a:rPr lang="en-US" altLang="zh-CN" dirty="0" err="1"/>
              <a:t>api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curl 10.32.0.14:4044/</a:t>
            </a:r>
            <a:r>
              <a:rPr lang="en-US" altLang="zh-CN" dirty="0" err="1"/>
              <a:t>api</a:t>
            </a:r>
            <a:r>
              <a:rPr lang="en-US" altLang="zh-CN" dirty="0"/>
              <a:t>/values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443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92DA85-7B99-44B5-8D73-D0D77E2603A8}"/>
              </a:ext>
            </a:extLst>
          </p:cNvPr>
          <p:cNvSpPr/>
          <p:nvPr/>
        </p:nvSpPr>
        <p:spPr>
          <a:xfrm>
            <a:off x="712381" y="1393716"/>
            <a:ext cx="10994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删除失败</a:t>
            </a:r>
            <a:r>
              <a:rPr lang="en-US" altLang="zh-CN" dirty="0"/>
              <a:t>Pod</a:t>
            </a:r>
          </a:p>
          <a:p>
            <a:endParaRPr lang="en-US" altLang="zh-CN" dirty="0"/>
          </a:p>
          <a:p>
            <a:r>
              <a:rPr lang="zh-CN" altLang="en-US" dirty="0"/>
              <a:t>sudo kubectl delete pod k8saspnetcoredemo003-deployment-d48f9688f-sj95g  -n default --grace-period=0 --force</a:t>
            </a:r>
          </a:p>
        </p:txBody>
      </p:sp>
    </p:spTree>
    <p:extLst>
      <p:ext uri="{BB962C8B-B14F-4D97-AF65-F5344CB8AC3E}">
        <p14:creationId xmlns:p14="http://schemas.microsoft.com/office/powerpoint/2010/main" val="376260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5740E-4561-410B-9227-83047F61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6" y="902017"/>
            <a:ext cx="6396321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Mount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Mount namespace 隔离的是 mount points（挂载点），也就是说不同 namespace 下面的进程看到的文件系统结构是不同的，namespace 内的 mount points 可以通过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来修改，因此Mount namespace 可以用来实现容器文件系统的隔离。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因为 Mount namespace 是最早加入到 linux 的，当时并没有预计到其他 namespace 的可能性，所以它被取名为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CLONE_NEWNS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，而不是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CLONE_NEWMOUNT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之类的名字。为了保持兼容性，这个名字就一直延续到现在。</a:t>
            </a:r>
            <a:endParaRPr lang="zh-CN" altLang="zh-CN" sz="1000" dirty="0"/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通过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和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创建的 Mount namespace 会默认继承父 namespace 的内容，也就是说两者看到的文件系统内容是一样的。但是之后，新 Mount namespace 的所有操作都是独立的，不会影响到其他 namespace，因此可以用来创建完全属于自己的文件系统，也可以解决之间 PID namespace 中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目录的问题。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97779-2F51-46D3-B987-15357EBF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67" y="142816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C2A5D55A-37AB-495D-99FF-73DF5A3C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63" y="990600"/>
            <a:ext cx="415999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16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CECF1A-CB9B-4164-B069-D26D60B542F9}"/>
              </a:ext>
            </a:extLst>
          </p:cNvPr>
          <p:cNvSpPr/>
          <p:nvPr/>
        </p:nvSpPr>
        <p:spPr>
          <a:xfrm>
            <a:off x="510362" y="745130"/>
            <a:ext cx="109940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Pod</a:t>
            </a:r>
            <a:r>
              <a:rPr lang="zh-CN" altLang="en-US" dirty="0"/>
              <a:t>是对容器进一步抽象和封装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控制器模式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Deployment</a:t>
            </a:r>
            <a:r>
              <a:rPr lang="zh-CN" altLang="en-US" dirty="0">
                <a:sym typeface="Wingdings" panose="05000000000000000000" pitchFamily="2" charset="2"/>
              </a:rPr>
              <a:t>例子）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控制器从</a:t>
            </a:r>
            <a:r>
              <a:rPr lang="en-US" altLang="zh-CN" dirty="0" err="1"/>
              <a:t>Etcd</a:t>
            </a:r>
            <a:r>
              <a:rPr lang="zh-CN" altLang="en-US" dirty="0"/>
              <a:t>中获取到所有携带固定标签的</a:t>
            </a:r>
            <a:r>
              <a:rPr lang="en-US" altLang="zh-CN" dirty="0"/>
              <a:t>Pod</a:t>
            </a:r>
            <a:r>
              <a:rPr lang="zh-CN" altLang="en-US" dirty="0"/>
              <a:t>，然后统计它们的数量，这就是实际状态</a:t>
            </a:r>
            <a:r>
              <a:rPr lang="en-US" altLang="zh-CN" dirty="0"/>
              <a:t>【</a:t>
            </a:r>
            <a:r>
              <a:rPr lang="zh-CN" altLang="en-US" dirty="0"/>
              <a:t>实际状态</a:t>
            </a:r>
            <a:r>
              <a:rPr lang="en-US" altLang="zh-CN" dirty="0"/>
              <a:t>Actual State</a:t>
            </a:r>
            <a:r>
              <a:rPr lang="zh-CN" altLang="en-US" dirty="0"/>
              <a:t>来自</a:t>
            </a:r>
            <a:r>
              <a:rPr lang="en-US" altLang="zh-CN" dirty="0"/>
              <a:t>Kubernetes</a:t>
            </a:r>
            <a:r>
              <a:rPr lang="zh-CN" altLang="en-US" dirty="0"/>
              <a:t>集群本身</a:t>
            </a:r>
            <a:r>
              <a:rPr lang="en-US" altLang="zh-CN" dirty="0"/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对象的</a:t>
            </a:r>
            <a:r>
              <a:rPr lang="en-US" altLang="zh-CN" dirty="0"/>
              <a:t>Replicas</a:t>
            </a:r>
            <a:r>
              <a:rPr lang="zh-CN" altLang="en-US" dirty="0"/>
              <a:t>字段的值就是期望状态</a:t>
            </a:r>
            <a:r>
              <a:rPr lang="en-US" altLang="zh-CN" dirty="0"/>
              <a:t>【</a:t>
            </a:r>
            <a:r>
              <a:rPr lang="zh-CN" altLang="en-US" dirty="0"/>
              <a:t>期望状态</a:t>
            </a:r>
            <a:r>
              <a:rPr lang="en-US" altLang="zh-CN" dirty="0"/>
              <a:t>Desired State</a:t>
            </a:r>
            <a:r>
              <a:rPr lang="zh-CN" altLang="en-US" dirty="0"/>
              <a:t>一般来自</a:t>
            </a:r>
            <a:r>
              <a:rPr lang="en-US" altLang="zh-CN" dirty="0" err="1"/>
              <a:t>yaml</a:t>
            </a:r>
            <a:r>
              <a:rPr lang="zh-CN" altLang="en-US" dirty="0"/>
              <a:t>文件</a:t>
            </a:r>
            <a:r>
              <a:rPr lang="en-US" altLang="zh-CN" dirty="0"/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控制器将两个状态做比较，然后根据比较结果，确定是创建</a:t>
            </a:r>
            <a:r>
              <a:rPr lang="en-US" altLang="zh-CN" dirty="0"/>
              <a:t>Pod</a:t>
            </a:r>
            <a:r>
              <a:rPr lang="zh-CN" altLang="en-US" dirty="0"/>
              <a:t>，还是删除已有的</a:t>
            </a:r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779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0759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512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653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9699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721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5392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5077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2650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21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2179D-FA26-4F4F-A76F-3C611F92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21" y="900678"/>
            <a:ext cx="11302853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lt"/>
                <a:ea typeface="-apple-system"/>
              </a:rPr>
              <a:t>Net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Net namespace 隔离的是和网络相关的资源，包括网络设备、路由表、防火墙(iptables)、socket（ss、netstat）、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/proc/net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/sys/class/net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目录、网络端口(network interfaces)等等。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一个物理网络设备只能出现在最多一个网络 namespace 中，不同网络 namespace 之间可以通过创建 veth pair 提供类似管道的通信。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lt"/>
              <a:ea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C484E"/>
              </a:solidFill>
              <a:latin typeface="+mn-lt"/>
            </a:endParaRPr>
          </a:p>
          <a:p>
            <a:pPr algn="just"/>
            <a:r>
              <a:rPr lang="zh-CN" altLang="en-US" dirty="0">
                <a:latin typeface="+mn-lt"/>
              </a:rPr>
              <a:t>有了不同 </a:t>
            </a:r>
            <a:r>
              <a:rPr lang="en-US" altLang="zh-CN" dirty="0">
                <a:latin typeface="+mn-lt"/>
              </a:rPr>
              <a:t>network namespace </a:t>
            </a:r>
            <a:r>
              <a:rPr lang="zh-CN" altLang="en-US" dirty="0">
                <a:latin typeface="+mn-lt"/>
              </a:rPr>
              <a:t>之后，也就有了网络的隔离，但是如果它们之间没有办法通信，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也没有实际用处。要把两个网络连接起来，linux 提供了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。可以把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当做是双向的 pipe（管道），从一个方向发送的网络数据，可以直接被另外一端接收到；或者也可以想象成两个 namespace 直接通过一个特殊的虚拟网卡连接起来，可以直接通信。</a:t>
            </a:r>
            <a:r>
              <a:rPr lang="zh-CN" altLang="zh-CN" sz="1000" dirty="0">
                <a:latin typeface="+mn-lt"/>
              </a:rPr>
              <a:t> </a:t>
            </a:r>
            <a:endParaRPr lang="en-US" altLang="zh-CN" sz="1000" dirty="0">
              <a:latin typeface="+mn-lt"/>
            </a:endParaRPr>
          </a:p>
          <a:p>
            <a:pPr algn="just"/>
            <a:endParaRPr lang="en-US" altLang="zh-CN" sz="1000" dirty="0">
              <a:latin typeface="+mn-lt"/>
            </a:endParaRPr>
          </a:p>
          <a:p>
            <a:pPr algn="just"/>
            <a:endParaRPr lang="zh-CN" altLang="zh-CN" sz="2400" dirty="0">
              <a:latin typeface="+mn-lt"/>
            </a:endParaRPr>
          </a:p>
          <a:p>
            <a:pPr algn="just"/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虽然 veth pair 可以实现两个 network namespace 之间的通信，但是当多个 namespace 需要通信的时候，就无能为力了。</a:t>
            </a:r>
            <a:br>
              <a:rPr lang="zh-CN" altLang="zh-CN" sz="1000" dirty="0">
                <a:latin typeface="+mn-lt"/>
              </a:rPr>
            </a:b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讲到多个网络设备通信，我们首先想到的交换机和路由器。因为这里要考虑的只是同个网络，所以只用到交换机的功能。linux 当然也提供了虚拟交换机的功能，我们还是用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ip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命令来完成所有的操作。</a:t>
            </a:r>
            <a:r>
              <a:rPr lang="zh-CN" altLang="zh-CN" sz="1000" dirty="0">
                <a:latin typeface="+mn-lt"/>
              </a:rPr>
              <a:t> </a:t>
            </a:r>
            <a:endParaRPr lang="zh-CN" altLang="zh-CN" sz="2400" dirty="0"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69210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696C1D-19CC-478A-8AA8-77AF59AFB67B}"/>
              </a:ext>
            </a:extLst>
          </p:cNvPr>
          <p:cNvSpPr/>
          <p:nvPr/>
        </p:nvSpPr>
        <p:spPr>
          <a:xfrm>
            <a:off x="1502674" y="802975"/>
            <a:ext cx="145905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NFS</a:t>
            </a:r>
          </a:p>
          <a:p>
            <a:r>
              <a:rPr lang="en-US" altLang="zh-CN" dirty="0" err="1"/>
              <a:t>GlusterFS</a:t>
            </a:r>
            <a:endParaRPr lang="en-US" altLang="zh-CN" dirty="0"/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Ceph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err="1"/>
              <a:t>DigitalOcean</a:t>
            </a:r>
            <a:endParaRPr lang="en-US" altLang="zh-CN" dirty="0"/>
          </a:p>
          <a:p>
            <a:r>
              <a:rPr lang="en-US" altLang="zh-CN" dirty="0"/>
              <a:t>Flannel</a:t>
            </a:r>
          </a:p>
          <a:p>
            <a:r>
              <a:rPr lang="en-US" altLang="zh-CN" dirty="0"/>
              <a:t>Calico</a:t>
            </a:r>
          </a:p>
          <a:p>
            <a:r>
              <a:rPr lang="en-US" altLang="zh-CN" dirty="0"/>
              <a:t>Prometheus</a:t>
            </a:r>
          </a:p>
          <a:p>
            <a:r>
              <a:rPr lang="en-US" altLang="zh-CN" dirty="0" err="1"/>
              <a:t>DaemonSet</a:t>
            </a:r>
            <a:endParaRPr lang="en-US" altLang="zh-CN" dirty="0"/>
          </a:p>
          <a:p>
            <a:r>
              <a:rPr lang="en-US" altLang="zh-CN" dirty="0" err="1"/>
              <a:t>Fluentd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2344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4B0D7A-122E-44C6-B18D-29FB26EC816E}"/>
              </a:ext>
            </a:extLst>
          </p:cNvPr>
          <p:cNvSpPr/>
          <p:nvPr/>
        </p:nvSpPr>
        <p:spPr>
          <a:xfrm>
            <a:off x="304800" y="465088"/>
            <a:ext cx="1097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User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User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隔离的是用户和组信息，在不同的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中用户可以有相同的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UID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GID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，它们之间互相不影响。另外，还有父子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之间用户和组映射的功能。父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中非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用户也能成为子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，这样就能增加安全性（如果所有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用户都是一样的，会带来子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操作父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内容的危险）。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338F48-A629-4711-90C9-627965E92EEA}"/>
              </a:ext>
            </a:extLst>
          </p:cNvPr>
          <p:cNvSpPr/>
          <p:nvPr/>
        </p:nvSpPr>
        <p:spPr>
          <a:xfrm>
            <a:off x="390524" y="2430840"/>
            <a:ext cx="112299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IPC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可能是大家都比较少关系的一块内容，也是了解最少的只是。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是进程间通信的意思，作用是每个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，防止不同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进程能互相通信（这样存在安全隐患）。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（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Inter-Process Communication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） 资源，也就是进程间通信的方式，包括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，并且对其他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不可见，这样的话，只有同一个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下的进程之间才能够通信。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3669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2B30EC-2045-4A4D-A99A-AB67649F7E82}"/>
              </a:ext>
            </a:extLst>
          </p:cNvPr>
          <p:cNvSpPr/>
          <p:nvPr/>
        </p:nvSpPr>
        <p:spPr>
          <a:xfrm>
            <a:off x="709612" y="399961"/>
            <a:ext cx="1077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的全称是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Control Groups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内核的特性，主要作用是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限制、记录和隔离进程组（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process groups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）使用的物理资源（</a:t>
            </a:r>
            <a:r>
              <a:rPr lang="en-US" altLang="zh-CN" b="1" dirty="0" err="1">
                <a:solidFill>
                  <a:srgbClr val="090A0B"/>
                </a:solidFill>
                <a:latin typeface="Helvetica Neue"/>
              </a:rPr>
              <a:t>cpu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memory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IO 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等）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D2937A-730D-4CD8-947E-B20FA1D5B5DB}"/>
              </a:ext>
            </a:extLst>
          </p:cNvPr>
          <p:cNvSpPr/>
          <p:nvPr/>
        </p:nvSpPr>
        <p:spPr>
          <a:xfrm>
            <a:off x="1047750" y="1827163"/>
            <a:ext cx="100012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从设计之初使命就很明确，为进程提供资源控制，它主要的功能包括：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资源限制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：限制进程使用的资源上限，比如最大内存、文件系统缓存使用限制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优先级控制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：不同的组可以有不同的优先级，比如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CPU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使用和磁盘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IO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吞吐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审计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：计算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group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的资源使用情况，可以用来计费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：挂起一组进程，或者重启一组进程</a:t>
            </a:r>
            <a:endParaRPr lang="zh-CN" altLang="en-US" b="0" i="0" dirty="0">
              <a:solidFill>
                <a:srgbClr val="3C484E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4053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8487D-FC8F-468D-87EC-D570751B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987265"/>
            <a:ext cx="10563225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目前有下面这些资源子系统：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Block IO（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blkio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)：限制块设备（磁盘、SSD、USB 等）的 IO 速率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Set(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cpuset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)：限制任务能运行在哪些 CPU 核上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Accounting(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cpuacct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)：生成 cgroup 中任务使用 CPU 的报告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)：限制调度器分配的 CPU 时间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Devices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devices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)：允许或者拒绝 cgroup 中任务对设备的访问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Freezer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freezer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)：挂起或者重启 cgroup 中的任务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Memory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memory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 cgroup 中任务使用内存的量，并生成任务当前内存的使用情况报告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Classifier(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net_cls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)：为 cgroup 中的报文设置上特定的 classid 标志，这样 tc 等工具就能根据标记对网络进行配置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Priority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net_prio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)：对每个网络接口设置报文的优先级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perf_event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：识别任务的 cgroup 成员，可以用来做性能分析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9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3CDC07-C597-4001-A6B5-90409419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55" y="503268"/>
            <a:ext cx="11344940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setns：让进程加入已经存在 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能够把某个进程加入到给定的 namespace，它的定义是这样的：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fd,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nstype)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参数是一个文件描述符，指向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/proc/[pid]/ns/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目录下的某个 namespace，调用这个函数的进程就会被加入到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指向文件所代表的 namespace，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可以通过打开 namespace 对应的文件获取。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限定进程可以加入的 namespaces，可能的取值是：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0: 可以加入任意的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CLONE_NEWIPC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ipc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network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mount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PID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user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UTS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C2740F-A585-4A35-9E98-B5CA502E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3" y="5031776"/>
            <a:ext cx="1160664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果不知道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指向的 namespace 类型（比如 fd 是其他进程打开的，然后通过参数传递过来），然后在应用中希望明确指定特种类型的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namespace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就非常有用。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更详细地说，setns 能够让进程离开现在所在的某个特性的 namespace，加入到另外一个同类型的已经存在的 namespace。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需要注意的是：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和其他 namespace 不同，把进程加入到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并不会修改该进程的 PID namespace，而只修改它所有子进程的 PID namespace。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7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4252</TotalTime>
  <Words>4413</Words>
  <Application>Microsoft Office PowerPoint</Application>
  <PresentationFormat>宽屏</PresentationFormat>
  <Paragraphs>512</Paragraphs>
  <Slides>51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4" baseType="lpstr">
      <vt:lpstr>-apple-system</vt:lpstr>
      <vt:lpstr>Helvetica Neue</vt:lpstr>
      <vt:lpstr>inherit</vt:lpstr>
      <vt:lpstr>PingFang SC</vt:lpstr>
      <vt:lpstr>SFMono-Regular</vt:lpstr>
      <vt:lpstr>等线</vt:lpstr>
      <vt:lpstr>等线 Light</vt:lpstr>
      <vt:lpstr>新宋体</vt:lpstr>
      <vt:lpstr>Arial</vt:lpstr>
      <vt:lpstr>Arial</vt:lpstr>
      <vt:lpstr>Consolas</vt:lpstr>
      <vt:lpstr>Courier New</vt:lpstr>
      <vt:lpstr>Office 主题​​</vt:lpstr>
      <vt:lpstr>Kubernetes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Pod</vt:lpstr>
      <vt:lpstr>PowerPoint 演示文稿</vt:lpstr>
      <vt:lpstr>PowerPoint 演示文稿</vt:lpstr>
      <vt:lpstr>PowerPoint 演示文稿</vt:lpstr>
      <vt:lpstr>ReplicaSet</vt:lpstr>
      <vt:lpstr>Deployment</vt:lpstr>
      <vt:lpstr>CronJob</vt:lpstr>
      <vt:lpstr>Job</vt:lpstr>
      <vt:lpstr>HorizontalPodAutoscaler</vt:lpstr>
      <vt:lpstr>StatefulSet</vt:lpstr>
      <vt:lpstr>Secret</vt:lpstr>
      <vt:lpstr>ConfigMap</vt:lpstr>
      <vt:lpstr>DaemonSet</vt:lpstr>
      <vt:lpstr>Service</vt:lpstr>
      <vt:lpstr>Service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素伟 桂</cp:lastModifiedBy>
  <cp:revision>67</cp:revision>
  <dcterms:created xsi:type="dcterms:W3CDTF">2019-02-13T00:55:15Z</dcterms:created>
  <dcterms:modified xsi:type="dcterms:W3CDTF">2019-02-28T08:24:05Z</dcterms:modified>
</cp:coreProperties>
</file>