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62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92" r:id="rId19"/>
    <p:sldId id="293" r:id="rId20"/>
    <p:sldId id="294" r:id="rId21"/>
    <p:sldId id="285" r:id="rId22"/>
    <p:sldId id="283" r:id="rId23"/>
    <p:sldId id="276" r:id="rId24"/>
    <p:sldId id="282" r:id="rId25"/>
    <p:sldId id="281" r:id="rId26"/>
    <p:sldId id="280" r:id="rId27"/>
    <p:sldId id="308" r:id="rId28"/>
    <p:sldId id="279" r:id="rId29"/>
    <p:sldId id="278" r:id="rId30"/>
    <p:sldId id="277" r:id="rId31"/>
    <p:sldId id="284" r:id="rId32"/>
    <p:sldId id="307" r:id="rId33"/>
    <p:sldId id="306" r:id="rId34"/>
    <p:sldId id="287" r:id="rId35"/>
    <p:sldId id="286" r:id="rId36"/>
    <p:sldId id="288" r:id="rId37"/>
    <p:sldId id="289" r:id="rId38"/>
    <p:sldId id="290" r:id="rId39"/>
    <p:sldId id="295" r:id="rId40"/>
    <p:sldId id="297" r:id="rId41"/>
    <p:sldId id="291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258" r:id="rId52"/>
    <p:sldId id="257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95171" autoAdjust="0"/>
  </p:normalViewPr>
  <p:slideViewPr>
    <p:cSldViewPr snapToGrid="0">
      <p:cViewPr varScale="1">
        <p:scale>
          <a:sx n="108" d="100"/>
          <a:sy n="108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tx1"/>
              </a:solidFill>
            </a:rPr>
            <a:t>Namespace</a:t>
          </a:r>
          <a:endParaRPr lang="zh-CN" altLang="en-US" sz="1400" b="1" dirty="0">
            <a:solidFill>
              <a:schemeClr val="tx1"/>
            </a:solidFill>
          </a:endParaRPr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chemeClr val="tx1"/>
              </a:solidFill>
            </a:rPr>
            <a:t>CGroup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rootfs</a:t>
          </a:r>
          <a:endParaRPr lang="zh-CN" altLang="en-US" dirty="0">
            <a:solidFill>
              <a:schemeClr val="tx1"/>
            </a:solidFill>
          </a:endParaRPr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r>
            <a:rPr lang="en-US" altLang="zh-CN" dirty="0"/>
            <a:t>Docker</a:t>
          </a:r>
          <a:endParaRPr lang="zh-CN" altLang="en-US" dirty="0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Docker</a:t>
          </a:r>
          <a:endParaRPr lang="zh-CN" altLang="en-US" sz="3300" kern="1200" dirty="0"/>
        </a:p>
      </dsp:txBody>
      <dsp:txXfrm>
        <a:off x="2031999" y="4368800"/>
        <a:ext cx="4064000" cy="1016000"/>
      </dsp:txXfrm>
    </dsp:sp>
    <dsp:sp modelId="{3EF56476-CA11-46ED-9E6C-6E3AB783ADAE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 err="1">
              <a:solidFill>
                <a:schemeClr val="tx1"/>
              </a:solidFill>
            </a:rPr>
            <a:t>rootfs</a:t>
          </a:r>
          <a:endParaRPr lang="zh-CN" altLang="en-US" sz="3100" kern="1200" dirty="0">
            <a:solidFill>
              <a:schemeClr val="tx1"/>
            </a:solidFill>
          </a:endParaRPr>
        </a:p>
      </dsp:txBody>
      <dsp:txXfrm>
        <a:off x="3684358" y="2077723"/>
        <a:ext cx="1077630" cy="1077630"/>
      </dsp:txXfrm>
    </dsp:sp>
    <dsp:sp modelId="{D44C6546-CF5A-4DDD-97D2-D3FCAFA5D229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chemeClr val="tx1"/>
              </a:solidFill>
            </a:rPr>
            <a:t>CGroup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593851" y="934385"/>
        <a:ext cx="1077630" cy="1077630"/>
      </dsp:txXfrm>
    </dsp:sp>
    <dsp:sp modelId="{A2A0A105-0301-47E7-84FE-B61DF3F076E6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Namespace</a:t>
          </a:r>
          <a:endParaRPr lang="zh-CN" altLang="en-US" sz="1400" b="1" kern="1200" dirty="0">
            <a:solidFill>
              <a:schemeClr val="tx1"/>
            </a:solidFill>
          </a:endParaRPr>
        </a:p>
      </dsp:txBody>
      <dsp:txXfrm>
        <a:off x="4151718" y="565915"/>
        <a:ext cx="1077630" cy="1077630"/>
      </dsp:txXfrm>
    </dsp:sp>
    <dsp:sp modelId="{B00B66A3-0CD1-48D3-9DE3-B4044B297380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installkubectl" TargetMode="External"/><Relationship Id="rId2" Type="http://schemas.openxmlformats.org/officeDocument/2006/relationships/hyperlink" Target="https://www.kubernetes.org.cn/replication-controller-kubern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ubernetes.org.cn/kubernetes-pod" TargetMode="External"/><Relationship Id="rId5" Type="http://schemas.openxmlformats.org/officeDocument/2006/relationships/hyperlink" Target="https://www.kubernetes.org.cn/deployment" TargetMode="External"/><Relationship Id="rId4" Type="http://schemas.openxmlformats.org/officeDocument/2006/relationships/hyperlink" Target="https://kubernetes.io/docs/user-guide/kubectl/v1.7/#rolling-updat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ubernetes.org.cn/tags/pod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flags)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，它的含义和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581025" y="504736"/>
            <a:ext cx="1000125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sz="24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根文件系统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rootfs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只是一个操作系统所包含的文件，配置和目录，并不包括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OS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core,os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core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对容器来说是全局变量。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开发人员，运维人员用使用相同，才有一致性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镜像的各层保存在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/diff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目录下，容器启动后会被联合挂载在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mnt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下，这就是容顺运行所需的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4266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612923" y="1129219"/>
            <a:ext cx="6011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镜像分层原理：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latin typeface="PingFang SC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父镜像的文件，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whiteout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PingFang SC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97" y="1129219"/>
            <a:ext cx="5057775" cy="37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612923" y="1129219"/>
            <a:ext cx="11019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数据卷（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Volume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允许你将宿主机上指定的目录或者文件，挂载到容器里面进行读取和修改操作。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/test ...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/>
              <a:t>会在宿主机上创建一个目录</a:t>
            </a:r>
            <a:r>
              <a:rPr lang="en-US" altLang="zh-CN" dirty="0"/>
              <a:t>/var/lib/docker/volumes/[</a:t>
            </a:r>
            <a:r>
              <a:rPr lang="en-US" altLang="zh-CN" dirty="0" err="1"/>
              <a:t>VOLUME_ID</a:t>
            </a:r>
            <a:r>
              <a:rPr lang="en-US" altLang="zh-CN" dirty="0"/>
              <a:t>]/_data</a:t>
            </a:r>
            <a:r>
              <a:rPr lang="zh-CN" altLang="en-US" dirty="0"/>
              <a:t>，并挂载到</a:t>
            </a:r>
            <a:r>
              <a:rPr lang="en-US" altLang="zh-CN" dirty="0"/>
              <a:t>/test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/home:/test ...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把宿主机的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/home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挂载到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/test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上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D75D38-826C-4BAA-93D9-5018211AD639}"/>
              </a:ext>
            </a:extLst>
          </p:cNvPr>
          <p:cNvSpPr/>
          <p:nvPr/>
        </p:nvSpPr>
        <p:spPr>
          <a:xfrm>
            <a:off x="568249" y="34527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3C484E"/>
                </a:solidFill>
                <a:latin typeface="Helvetica Neue"/>
              </a:rPr>
              <a:t>kubernetes</a:t>
            </a:r>
            <a:r>
              <a:rPr lang="en-US" altLang="zh-CN" b="1" dirty="0">
                <a:solidFill>
                  <a:srgbClr val="3C484E"/>
                </a:solidFill>
                <a:latin typeface="Helvetica Neue"/>
              </a:rPr>
              <a:t> </a:t>
            </a:r>
            <a:endParaRPr lang="zh-CN" altLang="en-US" b="1" dirty="0"/>
          </a:p>
        </p:txBody>
      </p:sp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33" y="602513"/>
            <a:ext cx="6207567" cy="56529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474700" y="1107954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15" y="1152710"/>
            <a:ext cx="9408648" cy="47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Pod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altLang="zh-CN" dirty="0"/>
              <a:t>Pod</a:t>
            </a:r>
            <a:r>
              <a:rPr lang="zh-CN" altLang="en-US" dirty="0"/>
              <a:t>是</a:t>
            </a:r>
            <a:r>
              <a:rPr lang="en-US" altLang="zh-CN" dirty="0"/>
              <a:t>Kubernetes</a:t>
            </a:r>
            <a:r>
              <a:rPr lang="zh-CN" altLang="en-US" dirty="0"/>
              <a:t>创建或部署的最小</a:t>
            </a:r>
            <a:r>
              <a:rPr lang="en-US" altLang="zh-CN" dirty="0"/>
              <a:t>/</a:t>
            </a:r>
            <a:r>
              <a:rPr lang="zh-CN" altLang="en-US" dirty="0"/>
              <a:t>最简单的基本单位，一个</a:t>
            </a:r>
            <a:r>
              <a:rPr lang="en-US" altLang="zh-CN" dirty="0"/>
              <a:t>Pod</a:t>
            </a:r>
            <a:r>
              <a:rPr lang="zh-CN" altLang="en-US" dirty="0"/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Pod</a:t>
            </a:r>
            <a:r>
              <a:rPr lang="zh-CN" altLang="en-US" dirty="0"/>
              <a:t>封装一个应用容器（也可以有多个容器），存储资源、一个独立的网络</a:t>
            </a:r>
            <a:r>
              <a:rPr lang="en-US" altLang="zh-CN" dirty="0"/>
              <a:t>IP</a:t>
            </a:r>
            <a:r>
              <a:rPr lang="zh-CN" altLang="en-US" dirty="0"/>
              <a:t>以及管理控制容器运行方式的策略选项。</a:t>
            </a:r>
            <a:r>
              <a:rPr lang="en-US" altLang="zh-CN" dirty="0"/>
              <a:t>Pod</a:t>
            </a:r>
            <a:r>
              <a:rPr lang="zh-CN" altLang="en-US" dirty="0"/>
              <a:t>代表部署的一个单位：</a:t>
            </a:r>
            <a:r>
              <a:rPr lang="en-US" altLang="zh-CN" dirty="0"/>
              <a:t>Kubernetes</a:t>
            </a:r>
            <a:r>
              <a:rPr lang="zh-CN" altLang="en-US" dirty="0"/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Pod</a:t>
            </a:r>
            <a:r>
              <a:rPr lang="zh-CN" altLang="en-US" dirty="0"/>
              <a:t>使用可分两种主要方式：</a:t>
            </a:r>
          </a:p>
          <a:p>
            <a:pPr fontAlgn="base"/>
            <a:r>
              <a:rPr lang="en-US" altLang="zh-CN" dirty="0"/>
              <a:t>Pod</a:t>
            </a:r>
            <a:r>
              <a:rPr lang="zh-CN" altLang="en-US" dirty="0"/>
              <a:t>中运行一个容器。“</a:t>
            </a:r>
            <a:r>
              <a:rPr lang="en-US" altLang="zh-CN" dirty="0"/>
              <a:t>one-container-per-Pod”</a:t>
            </a:r>
            <a:r>
              <a:rPr lang="zh-CN" altLang="en-US" dirty="0"/>
              <a:t>模式是</a:t>
            </a:r>
            <a:r>
              <a:rPr lang="en-US" altLang="zh-CN" dirty="0"/>
              <a:t>Kubernetes</a:t>
            </a:r>
            <a:r>
              <a:rPr lang="zh-CN" altLang="en-US" dirty="0"/>
              <a:t>最常见的用法</a:t>
            </a:r>
            <a:r>
              <a:rPr lang="en-US" altLang="zh-CN" dirty="0"/>
              <a:t>; </a:t>
            </a:r>
            <a:r>
              <a:rPr lang="zh-CN" altLang="en-US" dirty="0"/>
              <a:t>在这种情况下，你可以将</a:t>
            </a:r>
            <a:r>
              <a:rPr lang="en-US" altLang="zh-CN" dirty="0"/>
              <a:t>Pod</a:t>
            </a:r>
            <a:r>
              <a:rPr lang="zh-CN" altLang="en-US" dirty="0"/>
              <a:t>视为单个封装的容器，但是</a:t>
            </a:r>
            <a:r>
              <a:rPr lang="en-US" altLang="zh-CN" dirty="0"/>
              <a:t>Kubernetes</a:t>
            </a:r>
            <a:r>
              <a:rPr lang="zh-CN" altLang="en-US" dirty="0"/>
              <a:t>是直接管理</a:t>
            </a:r>
            <a:r>
              <a:rPr lang="en-US" altLang="zh-CN" dirty="0"/>
              <a:t>Pod</a:t>
            </a:r>
            <a:r>
              <a:rPr lang="zh-CN" altLang="en-US" dirty="0"/>
              <a:t>而不是容器。</a:t>
            </a:r>
          </a:p>
          <a:p>
            <a:pPr fontAlgn="base"/>
            <a:r>
              <a:rPr lang="en-US" altLang="zh-CN" dirty="0"/>
              <a:t>Pods</a:t>
            </a:r>
            <a:r>
              <a:rPr lang="zh-CN" altLang="en-US" dirty="0"/>
              <a:t>中运行多个需要一起工作的容器。</a:t>
            </a:r>
            <a:r>
              <a:rPr lang="en-US" altLang="zh-CN" dirty="0"/>
              <a:t>Pod</a:t>
            </a:r>
            <a:r>
              <a:rPr lang="zh-CN" altLang="en-US" dirty="0"/>
              <a:t>可以封装紧密耦合的应用，它们需要由多个容器组成，它们之间能够共享资源，这些容器可以形成一个单一的内部</a:t>
            </a:r>
            <a:r>
              <a:rPr lang="en-US" altLang="zh-CN" dirty="0"/>
              <a:t>service</a:t>
            </a:r>
            <a:r>
              <a:rPr lang="zh-CN" altLang="en-US" dirty="0"/>
              <a:t>单位 </a:t>
            </a:r>
            <a:r>
              <a:rPr lang="en-US" altLang="zh-CN" dirty="0"/>
              <a:t>- </a:t>
            </a:r>
            <a:r>
              <a:rPr lang="zh-CN" altLang="en-US" dirty="0"/>
              <a:t>一个容器共享文件，另一个“</a:t>
            </a:r>
            <a:r>
              <a:rPr lang="en-US" altLang="zh-CN" dirty="0"/>
              <a:t>sidecar”</a:t>
            </a:r>
            <a:r>
              <a:rPr lang="zh-CN" altLang="en-US" dirty="0"/>
              <a:t>容器来更新这些文件。</a:t>
            </a:r>
            <a:r>
              <a:rPr lang="en-US" altLang="zh-CN" dirty="0"/>
              <a:t>Pod</a:t>
            </a:r>
            <a:r>
              <a:rPr lang="zh-CN" altLang="en-US" dirty="0"/>
              <a:t>将这些容器的存储资源作为一个实体来管理。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679894"/>
            <a:ext cx="6654800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229518"/>
            <a:ext cx="3241341" cy="43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0" y="679894"/>
            <a:ext cx="10906459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/>
              <a:t>凡是高度，网络，存储，以及安全相关的属性，基本上是</a:t>
            </a:r>
            <a:r>
              <a:rPr lang="en-US" altLang="zh-CN" sz="2000" dirty="0"/>
              <a:t>Pod</a:t>
            </a:r>
            <a:r>
              <a:rPr lang="zh-CN" altLang="en-US" sz="2000" dirty="0"/>
              <a:t>级别的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 API</a:t>
            </a:r>
            <a:r>
              <a:rPr lang="zh-CN" altLang="en-US" sz="2000" dirty="0"/>
              <a:t>对象属性：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NodeSelector</a:t>
            </a:r>
            <a:r>
              <a:rPr lang="zh-CN" altLang="en-US" sz="2000" dirty="0"/>
              <a:t>：是一个供用户将</a:t>
            </a:r>
            <a:r>
              <a:rPr lang="en-US" altLang="zh-CN" sz="2000" dirty="0"/>
              <a:t>Pod</a:t>
            </a:r>
            <a:r>
              <a:rPr lang="zh-CN" altLang="en-US" sz="2000" dirty="0"/>
              <a:t>与</a:t>
            </a:r>
            <a:r>
              <a:rPr lang="en-US" altLang="zh-CN" sz="2000" dirty="0"/>
              <a:t>Node</a:t>
            </a:r>
            <a:r>
              <a:rPr lang="zh-CN" altLang="en-US" sz="2000" dirty="0"/>
              <a:t>进行绑定的字段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NodeName</a:t>
            </a:r>
            <a:r>
              <a:rPr lang="zh-CN" altLang="en-US" sz="2000" dirty="0"/>
              <a:t>：一般是自动赋值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HostAliases</a:t>
            </a:r>
            <a:r>
              <a:rPr lang="zh-CN" altLang="en-US" sz="2000" dirty="0"/>
              <a:t>：定义了</a:t>
            </a:r>
            <a:r>
              <a:rPr lang="en-US" altLang="zh-CN" sz="2000" dirty="0"/>
              <a:t>Pod</a:t>
            </a:r>
            <a:r>
              <a:rPr lang="zh-CN" altLang="en-US" sz="2000" dirty="0"/>
              <a:t>的</a:t>
            </a:r>
            <a:r>
              <a:rPr lang="en-US" altLang="zh-CN" sz="2000" dirty="0"/>
              <a:t>Hosts</a:t>
            </a:r>
            <a:r>
              <a:rPr lang="zh-CN" altLang="en-US" sz="2000" dirty="0"/>
              <a:t>文件里的内容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ImagePullPolicy</a:t>
            </a:r>
            <a:r>
              <a:rPr lang="zh-CN" altLang="en-US" sz="2000" dirty="0"/>
              <a:t>：定义镜像拉取的策略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Lifecycle</a:t>
            </a:r>
            <a:r>
              <a:rPr lang="zh-CN" altLang="en-US" sz="2000" dirty="0"/>
              <a:t>：容器状态变化时触发一系列“构子”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929E97-8C79-4464-B98F-78EF2724F706}"/>
              </a:ext>
            </a:extLst>
          </p:cNvPr>
          <p:cNvSpPr/>
          <p:nvPr/>
        </p:nvSpPr>
        <p:spPr>
          <a:xfrm>
            <a:off x="568249" y="3452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1229590" y="892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91939"/>
              </p:ext>
            </p:extLst>
          </p:nvPr>
        </p:nvGraphicFramePr>
        <p:xfrm>
          <a:off x="1229590" y="1825626"/>
          <a:ext cx="9722427" cy="2971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319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390408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宏定义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System V IPC, POSIX message queues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CLONE_NEWNET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 device interfaces, IPv4 and IPv6 protocol stacks, IP routing tables, firewall rules, the /proc/net and /sys/class/net directory trees, sockets, etc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Mount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Mount points 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Process IDs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 and group IDs (started in Linux 2.6.23 and completed in Linux 3.8)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Hostname and NIS domain name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Cgroup</a:t>
                      </a:r>
                      <a:r>
                        <a:rPr lang="en-US" sz="1600" dirty="0">
                          <a:effectLst/>
                        </a:rPr>
                        <a:t> root directory (since Linux 4.6)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335280" y="182880"/>
            <a:ext cx="9174480" cy="1385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ReplicaSet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ReplicaSet</a:t>
            </a:r>
            <a:r>
              <a:rPr lang="zh-CN" altLang="en-US" dirty="0"/>
              <a:t>是下一代复本控制器。</a:t>
            </a:r>
            <a:r>
              <a:rPr lang="en-US" altLang="zh-CN" dirty="0" err="1"/>
              <a:t>ReplicaSet</a:t>
            </a:r>
            <a:r>
              <a:rPr lang="zh-CN" altLang="en-US" dirty="0"/>
              <a:t>和 </a:t>
            </a:r>
            <a:r>
              <a:rPr lang="en-US" altLang="zh-CN" i="1" dirty="0">
                <a:hlinkClick r:id="rId2"/>
              </a:rPr>
              <a:t>Replication Controller</a:t>
            </a:r>
            <a:r>
              <a:rPr lang="zh-CN" altLang="en-US" dirty="0"/>
              <a:t>之间的唯一区别是现在的选择器支持。</a:t>
            </a:r>
            <a:r>
              <a:rPr lang="en-US" altLang="zh-CN" i="1" dirty="0"/>
              <a:t>Replication Controller</a:t>
            </a:r>
            <a:r>
              <a:rPr lang="zh-CN" altLang="en-US" dirty="0"/>
              <a:t>只支持基于等式的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env=dev</a:t>
            </a:r>
            <a:r>
              <a:rPr lang="zh-CN" altLang="en-US" dirty="0"/>
              <a:t>或</a:t>
            </a:r>
            <a:r>
              <a:rPr lang="en-US" altLang="zh-CN" dirty="0"/>
              <a:t>environment!=</a:t>
            </a:r>
            <a:r>
              <a:rPr lang="en-US" altLang="zh-CN" dirty="0" err="1"/>
              <a:t>qa</a:t>
            </a:r>
            <a:r>
              <a:rPr lang="zh-CN" altLang="en-US" dirty="0"/>
              <a:t>），但</a:t>
            </a:r>
            <a:r>
              <a:rPr lang="en-US" altLang="zh-CN" dirty="0" err="1"/>
              <a:t>ReplicaSet</a:t>
            </a:r>
            <a:r>
              <a:rPr lang="zh-CN" altLang="en-US" dirty="0"/>
              <a:t>还支持新的，基于集合的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version in (v1.0, v2.0)</a:t>
            </a:r>
            <a:r>
              <a:rPr lang="zh-CN" altLang="en-US" dirty="0"/>
              <a:t>或</a:t>
            </a:r>
            <a:r>
              <a:rPr lang="en-US" altLang="zh-CN" dirty="0"/>
              <a:t>env </a:t>
            </a:r>
            <a:r>
              <a:rPr lang="en-US" altLang="zh-CN" dirty="0" err="1"/>
              <a:t>notin</a:t>
            </a:r>
            <a:r>
              <a:rPr lang="en-US" altLang="zh-CN" dirty="0"/>
              <a:t> (dev, </a:t>
            </a:r>
            <a:r>
              <a:rPr lang="en-US" altLang="zh-CN" dirty="0" err="1"/>
              <a:t>qa</a:t>
            </a:r>
            <a:r>
              <a:rPr lang="en-US" altLang="zh-CN" dirty="0"/>
              <a:t>)</a:t>
            </a:r>
            <a:r>
              <a:rPr lang="zh-CN" altLang="en-US" dirty="0"/>
              <a:t>）。在试用时官方推荐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大多数</a:t>
            </a:r>
            <a:r>
              <a:rPr lang="en-US" altLang="zh-CN" dirty="0" err="1">
                <a:hlinkClick r:id="rId3"/>
              </a:rPr>
              <a:t>kubectl</a:t>
            </a:r>
            <a:r>
              <a:rPr lang="zh-CN" altLang="en-US" dirty="0"/>
              <a:t>支持</a:t>
            </a:r>
            <a:r>
              <a:rPr lang="en-US" altLang="zh-CN" i="1" dirty="0"/>
              <a:t>Replication Controller</a:t>
            </a:r>
            <a:r>
              <a:rPr lang="zh-CN" altLang="en-US" dirty="0"/>
              <a:t>的命令也支持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>
                <a:hlinkClick r:id="rId4"/>
              </a:rPr>
              <a:t>rolling-update</a:t>
            </a:r>
            <a:r>
              <a:rPr lang="zh-CN" altLang="en-US" dirty="0"/>
              <a:t>命令有一个例外 。如果您想要滚动更新功能，请考虑使用</a:t>
            </a:r>
            <a:r>
              <a:rPr lang="en-US" altLang="zh-CN" dirty="0"/>
              <a:t>Deployments</a:t>
            </a:r>
            <a:r>
              <a:rPr lang="zh-CN" altLang="en-US" dirty="0"/>
              <a:t>。此外， </a:t>
            </a:r>
            <a:r>
              <a:rPr lang="en-US" altLang="zh-CN" dirty="0"/>
              <a:t>rolling-update</a:t>
            </a:r>
            <a:r>
              <a:rPr lang="zh-CN" altLang="en-US" dirty="0"/>
              <a:t>命令是必须的，而</a:t>
            </a:r>
            <a:r>
              <a:rPr lang="en-US" altLang="zh-CN" dirty="0"/>
              <a:t>Deployments</a:t>
            </a:r>
            <a:r>
              <a:rPr lang="zh-CN" altLang="en-US" dirty="0"/>
              <a:t>是声明式的，因此我们建议通过</a:t>
            </a:r>
            <a:r>
              <a:rPr lang="en-US" altLang="zh-CN" dirty="0"/>
              <a:t>rollout</a:t>
            </a:r>
            <a:r>
              <a:rPr lang="zh-CN" altLang="en-US" dirty="0"/>
              <a:t>命令使用</a:t>
            </a:r>
            <a:r>
              <a:rPr lang="en-US" altLang="zh-CN" dirty="0"/>
              <a:t>Deployments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 err="1"/>
              <a:t>ReplicaSets</a:t>
            </a:r>
            <a:r>
              <a:rPr lang="zh-CN" altLang="en-US" dirty="0"/>
              <a:t>可以独立使用，但是今天它主要被 </a:t>
            </a:r>
            <a:r>
              <a:rPr lang="en-US" altLang="zh-CN" dirty="0">
                <a:hlinkClick r:id="rId5"/>
              </a:rPr>
              <a:t>Deployments</a:t>
            </a:r>
            <a:r>
              <a:rPr lang="en-US" altLang="zh-CN" dirty="0"/>
              <a:t> </a:t>
            </a:r>
            <a:r>
              <a:rPr lang="zh-CN" altLang="en-US" dirty="0"/>
              <a:t>作为协调</a:t>
            </a:r>
            <a:r>
              <a:rPr lang="en-US" altLang="zh-CN" dirty="0">
                <a:hlinkClick r:id="rId6"/>
              </a:rPr>
              <a:t>pod</a:t>
            </a:r>
            <a:r>
              <a:rPr lang="zh-CN" altLang="en-US" dirty="0"/>
              <a:t>创建，删除和更新的机制。当您使用</a:t>
            </a:r>
            <a:r>
              <a:rPr lang="en-US" altLang="zh-CN" dirty="0"/>
              <a:t>Deployments</a:t>
            </a:r>
            <a:r>
              <a:rPr lang="zh-CN" altLang="en-US" dirty="0"/>
              <a:t>时，您不必担心管理他们创建的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/>
              <a:t>Deployments</a:t>
            </a:r>
            <a:r>
              <a:rPr lang="zh-CN" altLang="en-US" dirty="0"/>
              <a:t>拥有并管理其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Deployment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Deployment</a:t>
            </a:r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（下一代</a:t>
            </a:r>
            <a:r>
              <a:rPr lang="en-US" altLang="zh-CN" dirty="0"/>
              <a:t>Replication Controller</a:t>
            </a:r>
            <a:r>
              <a:rPr lang="zh-CN" altLang="en-US" dirty="0"/>
              <a:t>）提供声明式更新。</a:t>
            </a:r>
          </a:p>
          <a:p>
            <a:pPr marL="0" indent="0">
              <a:buNone/>
            </a:pPr>
            <a:r>
              <a:rPr lang="zh-CN" altLang="en-US" dirty="0"/>
              <a:t>你只需要在</a:t>
            </a:r>
            <a:r>
              <a:rPr lang="en-US" altLang="zh-CN" dirty="0"/>
              <a:t>Deployment</a:t>
            </a:r>
            <a:r>
              <a:rPr lang="zh-CN" altLang="en-US" dirty="0"/>
              <a:t>中描述你想要的目标状态是什么，</a:t>
            </a:r>
            <a:r>
              <a:rPr lang="en-US" altLang="zh-CN" dirty="0"/>
              <a:t>Deployment controller</a:t>
            </a:r>
            <a:r>
              <a:rPr lang="zh-CN" altLang="en-US" dirty="0"/>
              <a:t>就会帮你将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的实际状态改变到你的目标状态。你可以定义一个全新的</a:t>
            </a:r>
            <a:r>
              <a:rPr lang="en-US" altLang="zh-CN" dirty="0"/>
              <a:t>Deployment</a:t>
            </a:r>
            <a:r>
              <a:rPr lang="zh-CN" altLang="en-US" dirty="0"/>
              <a:t>，也可以创建一个新的替换旧的</a:t>
            </a:r>
            <a:r>
              <a:rPr lang="en-US" altLang="zh-CN" dirty="0"/>
              <a:t>Deployment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一个典型的用例如下：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Deployment</a:t>
            </a:r>
            <a:r>
              <a:rPr lang="zh-CN" altLang="en-US" dirty="0"/>
              <a:t>来创建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  <a:r>
              <a:rPr lang="en-US" altLang="zh-CN" dirty="0" err="1"/>
              <a:t>ReplicaSet</a:t>
            </a:r>
            <a:r>
              <a:rPr lang="zh-CN" altLang="en-US" dirty="0"/>
              <a:t>在后台创建</a:t>
            </a:r>
            <a:r>
              <a:rPr lang="en-US" altLang="zh-CN" dirty="0"/>
              <a:t>pod</a:t>
            </a:r>
            <a:r>
              <a:rPr lang="zh-CN" altLang="en-US" dirty="0"/>
              <a:t>。检查启动状态，看它是成功还是失败。</a:t>
            </a:r>
          </a:p>
          <a:p>
            <a:r>
              <a:rPr lang="zh-CN" altLang="en-US" dirty="0"/>
              <a:t>然后，通过更新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 err="1"/>
              <a:t>PodTemplateSpec</a:t>
            </a:r>
            <a:r>
              <a:rPr lang="zh-CN" altLang="en-US" dirty="0"/>
              <a:t>字段来声明</a:t>
            </a:r>
            <a:r>
              <a:rPr lang="en-US" altLang="zh-CN" dirty="0"/>
              <a:t>Pod</a:t>
            </a:r>
            <a:r>
              <a:rPr lang="zh-CN" altLang="en-US" dirty="0"/>
              <a:t>的新状态。这会创建一个新的</a:t>
            </a:r>
            <a:r>
              <a:rPr lang="en-US" altLang="zh-CN" dirty="0" err="1"/>
              <a:t>ReplicaSet</a:t>
            </a:r>
            <a:r>
              <a:rPr lang="zh-CN" altLang="en-US" dirty="0"/>
              <a:t>，</a:t>
            </a:r>
            <a:r>
              <a:rPr lang="en-US" altLang="zh-CN" dirty="0"/>
              <a:t>Deployment</a:t>
            </a:r>
            <a:r>
              <a:rPr lang="zh-CN" altLang="en-US" dirty="0"/>
              <a:t>会按照控制的速率将</a:t>
            </a:r>
            <a:r>
              <a:rPr lang="en-US" altLang="zh-CN" dirty="0"/>
              <a:t>pod</a:t>
            </a:r>
            <a:r>
              <a:rPr lang="zh-CN" altLang="en-US" dirty="0"/>
              <a:t>从旧的</a:t>
            </a:r>
            <a:r>
              <a:rPr lang="en-US" altLang="zh-CN" dirty="0" err="1"/>
              <a:t>ReplicaSet</a:t>
            </a:r>
            <a:r>
              <a:rPr lang="zh-CN" altLang="en-US" dirty="0"/>
              <a:t>移动到新的</a:t>
            </a:r>
            <a:r>
              <a:rPr lang="en-US" altLang="zh-CN" dirty="0" err="1"/>
              <a:t>ReplicaSet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如果当前状态不稳定，回滚到之前的</a:t>
            </a:r>
            <a:r>
              <a:rPr lang="en-US" altLang="zh-CN" dirty="0"/>
              <a:t>Deployment revision</a:t>
            </a:r>
            <a:r>
              <a:rPr lang="zh-CN" altLang="en-US" dirty="0"/>
              <a:t>。每次回滚都会更新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/>
              <a:t>revision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扩容</a:t>
            </a:r>
            <a:r>
              <a:rPr lang="en-US" altLang="zh-CN" dirty="0"/>
              <a:t>Deployment</a:t>
            </a:r>
            <a:r>
              <a:rPr lang="zh-CN" altLang="en-US" dirty="0"/>
              <a:t>以满足更高的负载。</a:t>
            </a:r>
          </a:p>
          <a:p>
            <a:r>
              <a:rPr lang="zh-CN" altLang="en-US" dirty="0"/>
              <a:t>暂停</a:t>
            </a:r>
            <a:r>
              <a:rPr lang="en-US" altLang="zh-CN" dirty="0"/>
              <a:t>Deployment</a:t>
            </a:r>
            <a:r>
              <a:rPr lang="zh-CN" altLang="en-US" dirty="0"/>
              <a:t>来应用</a:t>
            </a:r>
            <a:r>
              <a:rPr lang="en-US" altLang="zh-CN" dirty="0" err="1"/>
              <a:t>PodTemplateSpec</a:t>
            </a:r>
            <a:r>
              <a:rPr lang="zh-CN" altLang="en-US" dirty="0"/>
              <a:t>的多个修复，然后恢复上线。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Deployment </a:t>
            </a:r>
            <a:r>
              <a:rPr lang="zh-CN" altLang="en-US" dirty="0"/>
              <a:t>的状态判断上线是否</a:t>
            </a:r>
            <a:r>
              <a:rPr lang="en-US" altLang="zh-CN" dirty="0"/>
              <a:t>hang</a:t>
            </a:r>
            <a:r>
              <a:rPr lang="zh-CN" altLang="en-US" dirty="0"/>
              <a:t>住了。</a:t>
            </a:r>
          </a:p>
          <a:p>
            <a:r>
              <a:rPr lang="zh-CN" altLang="en-US" dirty="0"/>
              <a:t>清除旧的不必要的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CronJob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r>
              <a:rPr lang="en-US" altLang="zh-CN" dirty="0" err="1"/>
              <a:t>CronJob</a:t>
            </a:r>
            <a:r>
              <a:rPr lang="zh-CN" altLang="en-US" dirty="0"/>
              <a:t>是用来专门管理</a:t>
            </a:r>
            <a:r>
              <a:rPr lang="en-US" altLang="zh-CN" dirty="0"/>
              <a:t>Job</a:t>
            </a:r>
            <a:r>
              <a:rPr lang="zh-CN" altLang="en-US" dirty="0"/>
              <a:t>对象的控制器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Cron</a:t>
            </a:r>
            <a:r>
              <a:rPr lang="zh-CN" altLang="en-US" dirty="0"/>
              <a:t>表达式来控制：</a:t>
            </a:r>
            <a:r>
              <a:rPr lang="en-US" altLang="zh-CN" dirty="0"/>
              <a:t>* * * * *,</a:t>
            </a:r>
            <a:r>
              <a:rPr lang="zh-CN" altLang="en-US" dirty="0"/>
              <a:t>分钟，小时，日，月，星期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Job</a:t>
            </a:r>
            <a:endParaRPr lang="zh-CN" altLang="en-US" sz="30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611B21-C266-4460-B54B-521A4096D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479286"/>
              </p:ext>
            </p:extLst>
          </p:nvPr>
        </p:nvGraphicFramePr>
        <p:xfrm>
          <a:off x="756356" y="3530480"/>
          <a:ext cx="10701865" cy="2317426"/>
        </p:xfrm>
        <a:graphic>
          <a:graphicData uri="http://schemas.openxmlformats.org/drawingml/2006/table">
            <a:tbl>
              <a:tblPr/>
              <a:tblGrid>
                <a:gridCol w="2140373">
                  <a:extLst>
                    <a:ext uri="{9D8B030D-6E8A-4147-A177-3AD203B41FA5}">
                      <a16:colId xmlns:a16="http://schemas.microsoft.com/office/drawing/2014/main" val="2840272133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536369449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262121810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2361163766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719607384"/>
                    </a:ext>
                  </a:extLst>
                </a:gridCol>
              </a:tblGrid>
              <a:tr h="18886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Job</a:t>
                      </a:r>
                      <a:r>
                        <a:rPr lang="zh-CN" altLang="en-US" sz="1200">
                          <a:effectLst/>
                        </a:rPr>
                        <a:t>类型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使用示例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行为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completions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Parallelism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9104"/>
                  </a:ext>
                </a:extLst>
              </a:tr>
              <a:tr h="354701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一次性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数据库迁移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直至其成功结束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24389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处理工作队列的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57404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固定结束次数的并行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4840"/>
                  </a:ext>
                </a:extLst>
              </a:tr>
              <a:tr h="520535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并行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创建一个或多个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直至有一个成功结束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16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86C7BB-EB72-4C83-8DE2-2E874B47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67" y="1010094"/>
            <a:ext cx="10995377" cy="25775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Job负责批量处理短暂的一次性任务 (short lived one-off tasks)，即仅执行一次的任务，它保证批处理任务的一个或多个Pod成功结束。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Kubernetes支持以下几种Job：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非并行Job：通常创建一个Pod直至其成功结束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固定结束次数的Job：设置.spec.completions，创建多个Pod，直到.spec.completions个Pod成功结束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带有工作队列的并行Job：设置.spec.Parallelism但不设置.spec.completions，当所有Pod结束并且至少一个成功时，Job就认为是成功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根据.spec.completions和.spec.Parallelism的设置，可以将Job划分为以下几种pattern：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HorizontalPodAutoscaler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StatfulSet</a:t>
            </a:r>
            <a:r>
              <a:rPr lang="zh-CN" altLang="en-US" sz="2000" dirty="0"/>
              <a:t>是有状态的</a:t>
            </a:r>
            <a:r>
              <a:rPr lang="en-US" altLang="zh-CN" sz="2000" dirty="0"/>
              <a:t>Deployment</a:t>
            </a:r>
            <a:r>
              <a:rPr lang="zh-CN" altLang="en-US" sz="2000" dirty="0"/>
              <a:t>，就是通过某种方式记录这些状态，然后在</a:t>
            </a:r>
            <a:r>
              <a:rPr lang="en-US" altLang="zh-CN" sz="2000" dirty="0"/>
              <a:t>Pod</a:t>
            </a:r>
            <a:r>
              <a:rPr lang="zh-CN" altLang="en-US" sz="2000" dirty="0"/>
              <a:t>被重新创建时，能够为新</a:t>
            </a:r>
            <a:r>
              <a:rPr lang="en-US" altLang="zh-CN" sz="2000" dirty="0"/>
              <a:t>Pod</a:t>
            </a:r>
            <a:r>
              <a:rPr lang="zh-CN" altLang="en-US" sz="2000" dirty="0"/>
              <a:t>恢复这些状态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、拓扑状态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按照某些顺序启动，再次启动时也会按照原来的顺序启动才行。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通过</a:t>
            </a:r>
            <a:r>
              <a:rPr lang="en-US" altLang="zh-CN" sz="2000" dirty="0"/>
              <a:t>Headless Service</a:t>
            </a:r>
            <a:r>
              <a:rPr lang="zh-CN" altLang="en-US" sz="2000" dirty="0"/>
              <a:t>来保证</a:t>
            </a:r>
            <a:r>
              <a:rPr lang="en-US" altLang="zh-CN" sz="2000" dirty="0"/>
              <a:t>Pod</a:t>
            </a:r>
            <a:r>
              <a:rPr lang="zh-CN" altLang="en-US" sz="2000" dirty="0"/>
              <a:t>可解析身份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、存储状态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各个</a:t>
            </a:r>
            <a:r>
              <a:rPr lang="en-US" altLang="zh-CN" sz="2000" dirty="0"/>
              <a:t>Pod</a:t>
            </a:r>
            <a:r>
              <a:rPr lang="zh-CN" altLang="en-US" sz="2000" dirty="0"/>
              <a:t>保存的数据，再次启动后，还能访问到自己的数据，通过</a:t>
            </a:r>
            <a:r>
              <a:rPr lang="en-US" altLang="zh-CN" sz="2000" dirty="0"/>
              <a:t>PVC,PV</a:t>
            </a:r>
            <a:r>
              <a:rPr lang="zh-CN" altLang="en-US" sz="2000" dirty="0"/>
              <a:t>方式实现</a:t>
            </a:r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8E7E1-A4C0-4636-96A6-4DE97FEC7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73405"/>
            <a:ext cx="11049000" cy="5039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696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StatefulSet是为了解决有状态服务的问题（对应Deployments和ReplicaSets是为无状态服务而设计），其应用场景包括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稳定的持久化存储，即Pod重新调度后还是能访问到相同的持久化数据，基于PVC来实现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稳定的网络标志，即Pod重新调度后其PodName和HostName不变，基于Headless Service（即没有Cluster IP的Service）来实现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有序部署，有序扩展，即Pod是有顺序的，在部署或者扩展的时候要依据定义的顺序依次依次进行（即从0到N-1，在下一个Pod运行之前所有之前的Pod必须都是Running和Ready状态），基于init containers来实现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有序收缩，有序删除（即从N-1到0）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从上面的应用场景可以发现，StatefulSet由以下几个部分组成：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用于定义网络标志（DNS domain）的Headless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用于创建PersistentVolumes的volumeClaimTemplates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定义具体应用的StatefulSet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StatefulSet中每个Pod的DNS格式为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statefulSetName-{0..N-1}.serviceName.namespace.svc.cluster.local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，其中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serviceName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为Headless Service的名字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0..N-1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为Pod所在的序号，从0开始到N-1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statefulSetName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为StatefulSet的名字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namespace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为服务所在的namespace，Headless Servic和StatefulSet必须在相同的namespace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.cluster.local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为Cluster Domain，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72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Secret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ConfigMap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782782" y="677917"/>
            <a:ext cx="991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 err="1">
                <a:solidFill>
                  <a:srgbClr val="090A0B"/>
                </a:solidFill>
                <a:latin typeface="-apple-system"/>
              </a:rPr>
              <a:t>UTS</a:t>
            </a:r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 namespace</a:t>
            </a:r>
          </a:p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UTS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功能最简单，它只隔离了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NIS 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两个资源。同一个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里面的进程看到的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是相同的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82" y="2195772"/>
            <a:ext cx="715154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PID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pid 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开始，每次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vfork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调用都会分配新的 pid。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inherit"/>
              </a:rPr>
              <a:t>如果 init 进程挂掉了，系统会发送 SIGKILL 信号给该 namespace 中的所有进程来杀死它们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74" y="2529147"/>
            <a:ext cx="3922726" cy="31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DaemonSet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DaemonSet</a:t>
            </a:r>
            <a:r>
              <a:rPr lang="zh-CN" altLang="en-US" sz="1800" dirty="0"/>
              <a:t>保证在每个</a:t>
            </a:r>
            <a:r>
              <a:rPr lang="en-US" altLang="zh-CN" sz="1800" dirty="0"/>
              <a:t>Node</a:t>
            </a:r>
            <a:r>
              <a:rPr lang="zh-CN" altLang="en-US" sz="1800" dirty="0"/>
              <a:t>上都运行一个容器副本，常用来部署一些集群的日志、监控或者其他系统管理应用。典型的应用包括：</a:t>
            </a:r>
          </a:p>
          <a:p>
            <a:r>
              <a:rPr lang="zh-CN" altLang="en-US" sz="1800" dirty="0"/>
              <a:t>日志收集，比如</a:t>
            </a:r>
            <a:r>
              <a:rPr lang="en-US" altLang="zh-CN" sz="1800" dirty="0" err="1"/>
              <a:t>fluentd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logstash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系统监控，比如</a:t>
            </a:r>
            <a:r>
              <a:rPr lang="en-US" altLang="zh-CN" sz="1800" dirty="0"/>
              <a:t>Prometheus Node Exporter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collectd</a:t>
            </a:r>
            <a:r>
              <a:rPr lang="zh-CN" altLang="en-US" sz="1800" dirty="0"/>
              <a:t>，</a:t>
            </a:r>
            <a:r>
              <a:rPr lang="en-US" altLang="zh-CN" sz="1800" dirty="0"/>
              <a:t>New Relic agent</a:t>
            </a:r>
            <a:r>
              <a:rPr lang="zh-CN" altLang="en-US" sz="1800" dirty="0"/>
              <a:t>，</a:t>
            </a:r>
            <a:r>
              <a:rPr lang="en-US" altLang="zh-CN" sz="1800" dirty="0"/>
              <a:t>Ganglia </a:t>
            </a:r>
            <a:r>
              <a:rPr lang="en-US" altLang="zh-CN" sz="1800" dirty="0" err="1"/>
              <a:t>gmond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系统程序，比如</a:t>
            </a:r>
            <a:r>
              <a:rPr lang="en-US" altLang="zh-CN" sz="1800" dirty="0" err="1"/>
              <a:t>kube</a:t>
            </a:r>
            <a:r>
              <a:rPr lang="en-US" altLang="zh-CN" sz="1800" dirty="0"/>
              <a:t>-proxy, </a:t>
            </a:r>
            <a:r>
              <a:rPr lang="en-US" altLang="zh-CN" sz="1800" dirty="0" err="1"/>
              <a:t>kube-dns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glusterd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等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Kubernete</a:t>
            </a:r>
            <a:r>
              <a:rPr lang="en-US" altLang="zh-CN" dirty="0"/>
              <a:t> Service </a:t>
            </a:r>
            <a:r>
              <a:rPr lang="zh-CN" altLang="en-US" dirty="0"/>
              <a:t>是一个定义了一组</a:t>
            </a:r>
            <a:r>
              <a:rPr lang="en-US" altLang="zh-CN" b="1" dirty="0">
                <a:hlinkClick r:id="rId2"/>
              </a:rPr>
              <a:t>Pod</a:t>
            </a:r>
            <a:r>
              <a:rPr lang="zh-CN" altLang="en-US" dirty="0"/>
              <a:t>的策略的抽象，我们也有时候叫做宏观服务。这些被服务标记的</a:t>
            </a:r>
            <a:r>
              <a:rPr lang="en-US" altLang="zh-CN" dirty="0"/>
              <a:t>Pod</a:t>
            </a:r>
            <a:r>
              <a:rPr lang="zh-CN" altLang="en-US" dirty="0"/>
              <a:t>都是（一般）通过</a:t>
            </a:r>
            <a:r>
              <a:rPr lang="en-US" altLang="zh-CN" dirty="0"/>
              <a:t>label Selector</a:t>
            </a:r>
            <a:r>
              <a:rPr lang="zh-CN" altLang="en-US" dirty="0"/>
              <a:t>决定的（下面我们会讲到我们为什么需要一个没有</a:t>
            </a:r>
            <a:r>
              <a:rPr lang="en-US" altLang="zh-CN" dirty="0"/>
              <a:t>label selector</a:t>
            </a:r>
            <a:r>
              <a:rPr lang="zh-CN" altLang="en-US" dirty="0"/>
              <a:t>的服务）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举个例子，我们假设后台是一个图形处理的后台，并且由</a:t>
            </a:r>
            <a:r>
              <a:rPr lang="en-US" altLang="zh-CN" dirty="0"/>
              <a:t>3</a:t>
            </a:r>
            <a:r>
              <a:rPr lang="zh-CN" altLang="en-US" dirty="0"/>
              <a:t>个副本。这些副本是可以相互替代的，并且前台并需要关心使用的哪一个后台</a:t>
            </a:r>
            <a:r>
              <a:rPr lang="en-US" altLang="zh-CN" dirty="0"/>
              <a:t>Pod</a:t>
            </a:r>
            <a:r>
              <a:rPr lang="zh-CN" altLang="en-US" dirty="0"/>
              <a:t>，当这个承载前台请求的</a:t>
            </a:r>
            <a:r>
              <a:rPr lang="en-US" altLang="zh-CN" dirty="0"/>
              <a:t>pod</a:t>
            </a:r>
            <a:r>
              <a:rPr lang="zh-CN" altLang="en-US" dirty="0"/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634410" y="11077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4401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2E59-A04A-4D3E-8563-A40C4440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A7D42-E5B8-42B1-B0B8-23BF0854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91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378689" y="860985"/>
            <a:ext cx="9264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curl -s https://packages.cloud.google.com/apt/doc/apt-key.gpg | apt-key add -</a:t>
            </a:r>
          </a:p>
          <a:p>
            <a:r>
              <a:rPr lang="zh-CN" altLang="en-US" dirty="0"/>
              <a:t>$ cat &lt;&lt;EOF &gt; /etc/apt/sources.list.d/kubernetes.list</a:t>
            </a:r>
          </a:p>
          <a:p>
            <a:r>
              <a:rPr lang="zh-CN" altLang="en-US" dirty="0"/>
              <a:t>deb http://apt.kubernetes.io/ kubernetes-xenial main</a:t>
            </a:r>
          </a:p>
          <a:p>
            <a:r>
              <a:rPr lang="zh-CN" altLang="en-US" dirty="0"/>
              <a:t>EOF</a:t>
            </a:r>
          </a:p>
          <a:p>
            <a:r>
              <a:rPr lang="zh-CN" altLang="en-US" dirty="0"/>
              <a:t>$ apt-get update</a:t>
            </a:r>
          </a:p>
          <a:p>
            <a:r>
              <a:rPr lang="zh-CN" altLang="en-US" dirty="0"/>
              <a:t>$ apt-get install -y docker.io kubeadm</a:t>
            </a:r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</a:t>
            </a:r>
            <a:r>
              <a:rPr lang="en-US" altLang="zh-CN" sz="1000" dirty="0" err="1"/>
              <a:t>kubeadm</a:t>
            </a:r>
            <a:r>
              <a:rPr lang="en-US" altLang="zh-CN" sz="1000" dirty="0"/>
              <a:t> join 192.168.252.54:6443 --token </a:t>
            </a:r>
            <a:r>
              <a:rPr lang="en-US" altLang="zh-CN" sz="1000" dirty="0" err="1"/>
              <a:t>jetzdj.7ycrb79mihrlrggq</a:t>
            </a:r>
            <a:r>
              <a:rPr lang="en-US" altLang="zh-CN" sz="1000" dirty="0"/>
              <a:t> --discovery-token-ca-cert-hash sha256:f8a25957a41d187587a46a0af43c9b715e7e2d903473a9d4e0cad5009a5031bc</a:t>
            </a:r>
          </a:p>
          <a:p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kubectl</a:t>
            </a:r>
            <a:r>
              <a:rPr lang="en-US" altLang="zh-CN" sz="1000" dirty="0"/>
              <a:t> apply -f https://</a:t>
            </a:r>
            <a:r>
              <a:rPr lang="en-US" altLang="zh-CN" sz="1000" dirty="0" err="1"/>
              <a:t>raw.githubusercontent.com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kubernetes</a:t>
            </a:r>
            <a:r>
              <a:rPr lang="en-US" altLang="zh-CN" sz="1000" dirty="0"/>
              <a:t>/dashboard/master/</a:t>
            </a:r>
            <a:r>
              <a:rPr lang="en-US" altLang="zh-CN" sz="1000" dirty="0" err="1"/>
              <a:t>aio</a:t>
            </a:r>
            <a:r>
              <a:rPr lang="en-US" altLang="zh-CN" sz="1000" dirty="0"/>
              <a:t>/deploy/recommended/</a:t>
            </a:r>
            <a:r>
              <a:rPr lang="en-US" altLang="zh-CN" sz="1000" dirty="0" err="1"/>
              <a:t>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686843" y="5748024"/>
            <a:ext cx="10660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获取登录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47" y="2181843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8FCFB81-DD98-44D6-AA39-F6B3FBC33A26}"/>
              </a:ext>
            </a:extLst>
          </p:cNvPr>
          <p:cNvSpPr/>
          <p:nvPr/>
        </p:nvSpPr>
        <p:spPr>
          <a:xfrm>
            <a:off x="373146" y="5824621"/>
            <a:ext cx="610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单节点部署</a:t>
            </a:r>
            <a:endParaRPr lang="en-US" altLang="zh-CN" dirty="0"/>
          </a:p>
          <a:p>
            <a:r>
              <a:rPr lang="zh-CN" altLang="en-US" dirty="0"/>
              <a:t>$ kubectl taint nodes --all node-role.kubernetes.io/master-</a:t>
            </a:r>
          </a:p>
        </p:txBody>
      </p:sp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部署用户应用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565120" y="2034732"/>
            <a:ext cx="6096000" cy="33239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apps/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r>
              <a:rPr lang="en-US" altLang="zh-CN" sz="1050" dirty="0">
                <a:latin typeface="Consolas" panose="020B0609020204030204" pitchFamily="49" charset="0"/>
              </a:rPr>
              <a:t>-deployment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</a:t>
            </a:r>
            <a:r>
              <a:rPr lang="en-US" altLang="zh-CN" sz="1050" dirty="0" err="1">
                <a:latin typeface="Consolas" panose="020B0609020204030204" pitchFamily="49" charset="0"/>
              </a:rPr>
              <a:t>matchLabels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replicas: 2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-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image: </a:t>
            </a:r>
            <a:r>
              <a:rPr lang="en-US" altLang="zh-CN" sz="1050" dirty="0" err="1">
                <a:latin typeface="Consolas" panose="020B0609020204030204" pitchFamily="49" charset="0"/>
              </a:rPr>
              <a:t>axzxs2001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k8saspnetcoredemo005:v1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</a:t>
            </a:r>
            <a:r>
              <a:rPr lang="en-US" altLang="zh-CN" sz="1050" dirty="0" err="1">
                <a:latin typeface="Consolas" panose="020B0609020204030204" pitchFamily="49" charset="0"/>
              </a:rPr>
              <a:t>imagePullPolicy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IfNotPresent</a:t>
            </a:r>
            <a:r>
              <a:rPr lang="en-US" altLang="zh-CN" sz="1050" dirty="0">
                <a:latin typeface="Consolas" panose="020B0609020204030204" pitchFamily="49" charset="0"/>
              </a:rPr>
              <a:t> #</a:t>
            </a:r>
            <a:r>
              <a:rPr lang="zh-CN" altLang="en-US" sz="1050" dirty="0">
                <a:latin typeface="Consolas" panose="020B0609020204030204" pitchFamily="49" charset="0"/>
              </a:rPr>
              <a:t>从本地镜像里拉取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- </a:t>
            </a:r>
            <a:r>
              <a:rPr lang="en-US" altLang="zh-CN" sz="1050" dirty="0" err="1">
                <a:latin typeface="Consolas" panose="020B0609020204030204" pitchFamily="49" charset="0"/>
              </a:rPr>
              <a:t>containerPort</a:t>
            </a:r>
            <a:r>
              <a:rPr lang="en-US" altLang="zh-CN" sz="1050" dirty="0">
                <a:latin typeface="Consolas" panose="020B0609020204030204" pitchFamily="49" charset="0"/>
              </a:rPr>
              <a:t>: 4048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565120" y="1562619"/>
            <a:ext cx="4988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aspnetcore-deployment.yaml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565120" y="5358719"/>
            <a:ext cx="38138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get pods</a:t>
            </a:r>
          </a:p>
          <a:p>
            <a:endParaRPr lang="en-US" altLang="zh-CN" dirty="0"/>
          </a:p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curl 10.32.0.14:4044/</a:t>
            </a:r>
            <a:r>
              <a:rPr lang="en-US" altLang="zh-CN" dirty="0" err="1"/>
              <a:t>api</a:t>
            </a:r>
            <a:r>
              <a:rPr lang="en-US" altLang="zh-CN" dirty="0"/>
              <a:t>/values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EC7EBE-EC74-482D-8D81-3F44EEA79CFE}"/>
              </a:ext>
            </a:extLst>
          </p:cNvPr>
          <p:cNvSpPr/>
          <p:nvPr/>
        </p:nvSpPr>
        <p:spPr>
          <a:xfrm>
            <a:off x="565120" y="764439"/>
            <a:ext cx="6135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构建容器</a:t>
            </a:r>
          </a:p>
          <a:p>
            <a:r>
              <a:rPr lang="zh-CN" altLang="en-US" dirty="0"/>
              <a:t>sudo docker build -t axzxs2001/k8saspnetcoredemo005:v1 .</a:t>
            </a:r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902017"/>
            <a:ext cx="6396321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Mount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因为 Mount namespace 是最早加入到 linux 的，当时并没有预计到其他 namespace 的可能性，所以它被取名为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，而不是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之类的名字。为了保持兼容性，这个名字就一直延续到现在。</a:t>
            </a:r>
            <a:endParaRPr lang="zh-CN" altLang="zh-CN" sz="1000" dirty="0"/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通过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和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63" y="990600"/>
            <a:ext cx="415999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1731F39-3040-4F1A-A24A-03446A59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25" y="770701"/>
            <a:ext cx="8654985" cy="323165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r>
              <a:rPr lang="en-US" altLang="zh-CN" sz="1400" dirty="0">
                <a:latin typeface="Consolas" panose="020B0609020204030204" pitchFamily="49" charset="0"/>
              </a:rPr>
              <a:t>dashboard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apply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-f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dashboard-external-https.yaml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查看端口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get service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获取</a:t>
            </a: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帐号密码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MGR_POD=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-apple-system"/>
              </a:rPr>
              <a:t>`kubectl get pod -n rook-ceph | grep mgr | awk '{print $1}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-apple-system"/>
              </a:rPr>
              <a:t>’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-apple-system"/>
              </a:rPr>
              <a:t>`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logs $MGR_POD | </a:t>
            </a:r>
            <a:r>
              <a:rPr lang="zh-CN" altLang="zh-CN" sz="1400" b="1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grep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password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登录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https://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节点主机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IP: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查询到端口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kubernetesæ­å»ºrook-ceph">
            <a:extLst>
              <a:ext uri="{FF2B5EF4-FFF2-40B4-BE49-F238E27FC236}">
                <a16:creationId xmlns:a16="http://schemas.microsoft.com/office/drawing/2014/main" id="{44DA602A-0DF5-4525-8B88-E38329C1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3" y="3262357"/>
            <a:ext cx="5681710" cy="30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92DA85-7B99-44B5-8D73-D0D77E2603A8}"/>
              </a:ext>
            </a:extLst>
          </p:cNvPr>
          <p:cNvSpPr/>
          <p:nvPr/>
        </p:nvSpPr>
        <p:spPr>
          <a:xfrm>
            <a:off x="712381" y="1393716"/>
            <a:ext cx="10994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  <a:p>
            <a:endParaRPr lang="en-US" altLang="zh-CN" dirty="0"/>
          </a:p>
          <a:p>
            <a:r>
              <a:rPr lang="zh-CN" altLang="en-US" dirty="0"/>
              <a:t>sudo kubectl delete pod k8saspnetcoredemo003-deployment-d48f9688f-sj95g  -n default --grace-period=0 --force</a:t>
            </a:r>
          </a:p>
        </p:txBody>
      </p:sp>
    </p:spTree>
    <p:extLst>
      <p:ext uri="{BB962C8B-B14F-4D97-AF65-F5344CB8AC3E}">
        <p14:creationId xmlns:p14="http://schemas.microsoft.com/office/powerpoint/2010/main" val="3762608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CECF1A-CB9B-4164-B069-D26D60B542F9}"/>
              </a:ext>
            </a:extLst>
          </p:cNvPr>
          <p:cNvSpPr/>
          <p:nvPr/>
        </p:nvSpPr>
        <p:spPr>
          <a:xfrm>
            <a:off x="510362" y="745130"/>
            <a:ext cx="109940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是对容器进一步抽象和封装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控制器模式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Deployment</a:t>
            </a:r>
            <a:r>
              <a:rPr lang="zh-CN" altLang="en-US" dirty="0">
                <a:sym typeface="Wingdings" panose="05000000000000000000" pitchFamily="2" charset="2"/>
              </a:rPr>
              <a:t>例子）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控制器从</a:t>
            </a:r>
            <a:r>
              <a:rPr lang="en-US" altLang="zh-CN" dirty="0" err="1"/>
              <a:t>Etcd</a:t>
            </a:r>
            <a:r>
              <a:rPr lang="zh-CN" altLang="en-US" dirty="0"/>
              <a:t>中获取到所有携带固定标签的</a:t>
            </a:r>
            <a:r>
              <a:rPr lang="en-US" altLang="zh-CN" dirty="0"/>
              <a:t>Pod</a:t>
            </a:r>
            <a:r>
              <a:rPr lang="zh-CN" altLang="en-US" dirty="0"/>
              <a:t>，然后统计它们的数量，这就是实际状态</a:t>
            </a:r>
            <a:r>
              <a:rPr lang="en-US" altLang="zh-CN" dirty="0"/>
              <a:t>【</a:t>
            </a:r>
            <a:r>
              <a:rPr lang="zh-CN" altLang="en-US" dirty="0"/>
              <a:t>实际状态</a:t>
            </a:r>
            <a:r>
              <a:rPr lang="en-US" altLang="zh-CN" dirty="0"/>
              <a:t>Actual State</a:t>
            </a:r>
            <a:r>
              <a:rPr lang="zh-CN" altLang="en-US" dirty="0"/>
              <a:t>来自</a:t>
            </a:r>
            <a:r>
              <a:rPr lang="en-US" altLang="zh-CN" dirty="0"/>
              <a:t>Kubernetes</a:t>
            </a:r>
            <a:r>
              <a:rPr lang="zh-CN" altLang="en-US" dirty="0"/>
              <a:t>集群本身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对象的</a:t>
            </a:r>
            <a:r>
              <a:rPr lang="en-US" altLang="zh-CN" dirty="0"/>
              <a:t>Replicas</a:t>
            </a:r>
            <a:r>
              <a:rPr lang="zh-CN" altLang="en-US" dirty="0"/>
              <a:t>字段的值就是期望状态</a:t>
            </a:r>
            <a:r>
              <a:rPr lang="en-US" altLang="zh-CN" dirty="0"/>
              <a:t>【</a:t>
            </a:r>
            <a:r>
              <a:rPr lang="zh-CN" altLang="en-US" dirty="0"/>
              <a:t>期望状态</a:t>
            </a:r>
            <a:r>
              <a:rPr lang="en-US" altLang="zh-CN" dirty="0"/>
              <a:t>Desired State</a:t>
            </a:r>
            <a:r>
              <a:rPr lang="zh-CN" altLang="en-US" dirty="0"/>
              <a:t>一般来自</a:t>
            </a:r>
            <a:r>
              <a:rPr lang="en-US" altLang="zh-CN" dirty="0" err="1"/>
              <a:t>yaml</a:t>
            </a:r>
            <a:r>
              <a:rPr lang="zh-CN" altLang="en-US" dirty="0"/>
              <a:t>文件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控制器将两个状态做比较，然后根据比较结果，确定是创建</a:t>
            </a:r>
            <a:r>
              <a:rPr lang="en-US" altLang="zh-CN" dirty="0"/>
              <a:t>Pod</a:t>
            </a:r>
            <a:r>
              <a:rPr lang="zh-CN" altLang="en-US" dirty="0"/>
              <a:t>，还是删除已有的</a:t>
            </a:r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512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653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69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72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539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507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6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21" y="900678"/>
            <a:ext cx="1130285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lt"/>
                <a:ea typeface="-apple-system"/>
              </a:rPr>
              <a:t>Net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有了不同 </a:t>
            </a:r>
            <a:r>
              <a:rPr lang="en-US" altLang="zh-CN" dirty="0">
                <a:latin typeface="+mn-lt"/>
              </a:rPr>
              <a:t>network namespace </a:t>
            </a:r>
            <a:r>
              <a:rPr lang="zh-CN" altLang="en-US" dirty="0">
                <a:latin typeface="+mn-lt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也没有实际用处。要把两个网络连接起来，linux 提供了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。可以把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sz="1000" dirty="0">
                <a:latin typeface="+mn-lt"/>
              </a:rPr>
              <a:t> </a:t>
            </a:r>
            <a:endParaRPr lang="en-US" altLang="zh-CN" sz="1000" dirty="0">
              <a:latin typeface="+mn-lt"/>
            </a:endParaRPr>
          </a:p>
          <a:p>
            <a:pPr algn="just"/>
            <a:endParaRPr lang="en-US" altLang="zh-CN" sz="1000" dirty="0">
              <a:latin typeface="+mn-lt"/>
            </a:endParaRPr>
          </a:p>
          <a:p>
            <a:pPr algn="just"/>
            <a:endParaRPr lang="zh-CN" altLang="zh-CN" sz="2400" dirty="0">
              <a:latin typeface="+mn-lt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虽然 veth pair 可以实现两个 network namespace 之间的通信，但是当多个 namespace 需要通信的时候，就无能为力了。</a:t>
            </a:r>
            <a:br>
              <a:rPr lang="zh-CN" altLang="zh-CN" sz="1000" dirty="0">
                <a:latin typeface="+mn-lt"/>
              </a:rPr>
            </a:b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命令来完成所有的操作。</a:t>
            </a:r>
            <a:r>
              <a:rPr lang="zh-CN" altLang="zh-CN" sz="1000" dirty="0">
                <a:latin typeface="+mn-lt"/>
              </a:rPr>
              <a:t> </a:t>
            </a:r>
            <a:endParaRPr lang="zh-CN" altLang="zh-CN" sz="24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2192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304800" y="465088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User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User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隔离的是用户和组信息，在不同的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中用户可以有相同的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UID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GID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，它们之间互相不影响。另外，还有父子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之间用户和组映射的功能。父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中非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用户也能成为子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，这样就能增加安全性（如果所有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用户都是一样的，会带来子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操作父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内容的危险）。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390524" y="2430840"/>
            <a:ext cx="112299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IPC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可能是大家都比较少关系的一块内容，也是了解最少的只是。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是进程间通信的意思，作用是每个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，防止不同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进程能互相通信（这样存在安全隐患）。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（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Inter-Process Communication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） 资源，也就是进程间通信的方式，包括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，并且对其他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不可见，这样的话，只有同一个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下的进程之间才能够通信。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709612" y="399961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的全称是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Control Groups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内核的特性，主要作用是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限制、记录和隔离进程组（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process groups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）使用的物理资源（</a:t>
            </a:r>
            <a:r>
              <a:rPr lang="en-US" altLang="zh-CN" b="1" dirty="0" err="1">
                <a:solidFill>
                  <a:srgbClr val="090A0B"/>
                </a:solidFill>
                <a:latin typeface="Helvetica Neue"/>
              </a:rPr>
              <a:t>cpu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memory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IO 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等）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1047750" y="1827163"/>
            <a:ext cx="10001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资源限制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优先级控制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：不同的组可以有不同的优先级，比如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CPU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使用和磁盘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IO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审计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：计算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group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：挂起一组进程，或者重启一组进程</a:t>
            </a:r>
            <a:endParaRPr lang="zh-CN" altLang="en-US" b="0" i="0" dirty="0">
              <a:solidFill>
                <a:srgbClr val="3C484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7265"/>
            <a:ext cx="1056322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目前有下面这些资源子系统：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Block IO（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blkio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)：限制块设备（磁盘、SSD、USB 等）的 IO 速率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Set(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cpuset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)：限制任务能运行在哪些 CPU 核上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Accounting(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cpuacct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)：生成 cgroup 中任务使用 CPU 的报告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)：限制调度器分配的 CPU 时间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Devices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devices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)：允许或者拒绝 cgroup 中任务对设备的访问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Freezer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freezer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)：挂起或者重启 cgroup 中的任务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Memory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memory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 cgroup 中任务使用内存的量，并生成任务当前内存的使用情况报告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Classifier(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net_cls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)：为 cgroup 中的报文设置上特定的 classid 标志，这样 tc 等工具就能根据标记对网络进行配置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Priority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net_prio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)：对每个网络接口设置报文的优先级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perf_event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：识别任务的 cgroup 成员，可以用来做性能分析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5" y="503268"/>
            <a:ext cx="11344940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" y="5031776"/>
            <a:ext cx="1160664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7661</TotalTime>
  <Words>5183</Words>
  <Application>Microsoft Office PowerPoint</Application>
  <PresentationFormat>宽屏</PresentationFormat>
  <Paragraphs>595</Paragraphs>
  <Slides>52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-apple-system</vt:lpstr>
      <vt:lpstr>Arial Unicode MS</vt:lpstr>
      <vt:lpstr>Helvetica Neue</vt:lpstr>
      <vt:lpstr>inherit</vt:lpstr>
      <vt:lpstr>PingFang SC</vt:lpstr>
      <vt:lpstr>SFMono-Regular</vt:lpstr>
      <vt:lpstr>等线</vt:lpstr>
      <vt:lpstr>等线 Light</vt:lpstr>
      <vt:lpstr>新宋体</vt:lpstr>
      <vt:lpstr>Arial</vt:lpstr>
      <vt:lpstr>Arial</vt:lpstr>
      <vt:lpstr>Consolas</vt:lpstr>
      <vt:lpstr>Courier New</vt:lpstr>
      <vt:lpstr>Office 主题​​</vt:lpstr>
      <vt:lpstr>Kubernetes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Pod</vt:lpstr>
      <vt:lpstr>PowerPoint 演示文稿</vt:lpstr>
      <vt:lpstr>PowerPoint 演示文稿</vt:lpstr>
      <vt:lpstr>PowerPoint 演示文稿</vt:lpstr>
      <vt:lpstr>ReplicaSet</vt:lpstr>
      <vt:lpstr>Deployment</vt:lpstr>
      <vt:lpstr>CronJob</vt:lpstr>
      <vt:lpstr>Job</vt:lpstr>
      <vt:lpstr>HorizontalPodAutoscaler</vt:lpstr>
      <vt:lpstr>StatefulSet</vt:lpstr>
      <vt:lpstr>StatefulSet</vt:lpstr>
      <vt:lpstr>Secret</vt:lpstr>
      <vt:lpstr>ConfigMap</vt:lpstr>
      <vt:lpstr>DaemonSet</vt:lpstr>
      <vt:lpstr>Service</vt:lpstr>
      <vt:lpstr>Service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84</cp:revision>
  <dcterms:created xsi:type="dcterms:W3CDTF">2019-02-13T00:55:15Z</dcterms:created>
  <dcterms:modified xsi:type="dcterms:W3CDTF">2019-03-07T05:13:13Z</dcterms:modified>
</cp:coreProperties>
</file>