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9" r:id="rId3"/>
    <p:sldId id="310" r:id="rId4"/>
    <p:sldId id="312" r:id="rId5"/>
    <p:sldId id="311" r:id="rId6"/>
    <p:sldId id="260" r:id="rId7"/>
    <p:sldId id="263" r:id="rId8"/>
    <p:sldId id="313" r:id="rId9"/>
    <p:sldId id="264" r:id="rId10"/>
    <p:sldId id="265" r:id="rId11"/>
    <p:sldId id="266" r:id="rId12"/>
    <p:sldId id="314" r:id="rId13"/>
    <p:sldId id="267" r:id="rId14"/>
    <p:sldId id="268" r:id="rId15"/>
    <p:sldId id="261" r:id="rId16"/>
    <p:sldId id="262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92" r:id="rId25"/>
    <p:sldId id="293" r:id="rId26"/>
    <p:sldId id="294" r:id="rId27"/>
    <p:sldId id="285" r:id="rId28"/>
    <p:sldId id="283" r:id="rId29"/>
    <p:sldId id="276" r:id="rId30"/>
    <p:sldId id="282" r:id="rId31"/>
    <p:sldId id="281" r:id="rId32"/>
    <p:sldId id="280" r:id="rId33"/>
    <p:sldId id="308" r:id="rId34"/>
    <p:sldId id="279" r:id="rId35"/>
    <p:sldId id="278" r:id="rId36"/>
    <p:sldId id="277" r:id="rId37"/>
    <p:sldId id="284" r:id="rId38"/>
    <p:sldId id="307" r:id="rId39"/>
    <p:sldId id="287" r:id="rId40"/>
    <p:sldId id="286" r:id="rId41"/>
    <p:sldId id="288" r:id="rId42"/>
    <p:sldId id="289" r:id="rId43"/>
    <p:sldId id="290" r:id="rId44"/>
    <p:sldId id="297" r:id="rId45"/>
    <p:sldId id="295" r:id="rId46"/>
    <p:sldId id="291" r:id="rId47"/>
    <p:sldId id="296" r:id="rId48"/>
    <p:sldId id="258" r:id="rId49"/>
    <p:sldId id="257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95171" autoAdjust="0"/>
  </p:normalViewPr>
  <p:slideViewPr>
    <p:cSldViewPr snapToGrid="0">
      <p:cViewPr varScale="1">
        <p:scale>
          <a:sx n="82" d="100"/>
          <a:sy n="82" d="100"/>
        </p:scale>
        <p:origin x="7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AB2277-CF9D-44F1-BB53-A223C972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2133"/>
            <a:ext cx="10515600" cy="1325563"/>
          </a:xfrm>
        </p:spPr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FF0000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6" y="1875248"/>
            <a:ext cx="8880856" cy="45184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02E8E3-F039-414B-9D79-7545853A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84258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创建或部署的最小</a:t>
            </a:r>
            <a:r>
              <a:rPr lang="en-US" altLang="zh-CN" sz="2200" dirty="0">
                <a:latin typeface="+mn-ea"/>
              </a:rPr>
              <a:t>/</a:t>
            </a:r>
            <a:r>
              <a:rPr lang="zh-CN" altLang="en-US" sz="2200" dirty="0">
                <a:latin typeface="+mn-ea"/>
              </a:rPr>
              <a:t>最简单的基本单位，一个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sz="2200" dirty="0">
                <a:latin typeface="+mn-ea"/>
              </a:rPr>
              <a:t>一个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封装一个应用容器（也可以有多个容器），存储资源、一个独立的网络</a:t>
            </a:r>
            <a:r>
              <a:rPr lang="en-US" altLang="zh-CN" sz="2200" dirty="0">
                <a:latin typeface="+mn-ea"/>
              </a:rPr>
              <a:t>IP</a:t>
            </a:r>
            <a:r>
              <a:rPr lang="zh-CN" altLang="en-US" sz="2200" dirty="0">
                <a:latin typeface="+mn-ea"/>
              </a:rPr>
              <a:t>以及管理控制容器运行方式的策略选项。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代表部署的一个单位：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sz="2200" b="1" dirty="0">
                <a:latin typeface="+mn-ea"/>
              </a:rPr>
              <a:t>Kubernetes</a:t>
            </a:r>
            <a:r>
              <a:rPr lang="zh-CN" altLang="en-US" sz="2200" b="1" dirty="0">
                <a:latin typeface="+mn-ea"/>
              </a:rPr>
              <a:t>中的</a:t>
            </a:r>
            <a:r>
              <a:rPr lang="en-US" altLang="zh-CN" sz="2200" b="1" dirty="0">
                <a:latin typeface="+mn-ea"/>
              </a:rPr>
              <a:t>Pod</a:t>
            </a:r>
            <a:r>
              <a:rPr lang="zh-CN" altLang="en-US" sz="2200" b="1" dirty="0">
                <a:latin typeface="+mn-ea"/>
              </a:rPr>
              <a:t>使用可分两种主要方式：</a:t>
            </a:r>
          </a:p>
          <a:p>
            <a:pPr fontAlgn="base"/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中运行一个容器。“</a:t>
            </a:r>
            <a:r>
              <a:rPr lang="en-US" altLang="zh-CN" sz="2200" dirty="0">
                <a:latin typeface="+mn-ea"/>
              </a:rPr>
              <a:t>one-container-per-Pod”</a:t>
            </a:r>
            <a:r>
              <a:rPr lang="zh-CN" altLang="en-US" sz="2200" dirty="0">
                <a:latin typeface="+mn-ea"/>
              </a:rPr>
              <a:t>模式是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最常见的用法</a:t>
            </a:r>
            <a:r>
              <a:rPr lang="en-US" altLang="zh-CN" sz="2200" dirty="0">
                <a:latin typeface="+mn-ea"/>
              </a:rPr>
              <a:t>; </a:t>
            </a:r>
            <a:r>
              <a:rPr lang="zh-CN" altLang="en-US" sz="2200" dirty="0">
                <a:latin typeface="+mn-ea"/>
              </a:rPr>
              <a:t>在这种情况下，你可以将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视为单个封装的容器，但是</a:t>
            </a:r>
            <a:r>
              <a:rPr lang="en-US" altLang="zh-CN" sz="2200" dirty="0">
                <a:latin typeface="+mn-ea"/>
              </a:rPr>
              <a:t>Kubernetes</a:t>
            </a:r>
            <a:r>
              <a:rPr lang="zh-CN" altLang="en-US" sz="2200" dirty="0">
                <a:latin typeface="+mn-ea"/>
              </a:rPr>
              <a:t>是直接管理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而不是容器。</a:t>
            </a:r>
          </a:p>
          <a:p>
            <a:pPr fontAlgn="base"/>
            <a:r>
              <a:rPr lang="en-US" altLang="zh-CN" sz="2200" dirty="0">
                <a:latin typeface="+mn-ea"/>
              </a:rPr>
              <a:t>Pods</a:t>
            </a:r>
            <a:r>
              <a:rPr lang="zh-CN" altLang="en-US" sz="2200" dirty="0">
                <a:latin typeface="+mn-ea"/>
              </a:rPr>
              <a:t>中运行多个需要一起工作的容器。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可以封装紧密耦合的应用，它们需要由多个容器组成，它们之间能够共享资源，这些容器可以形成一个单一的内部</a:t>
            </a:r>
            <a:r>
              <a:rPr lang="en-US" altLang="zh-CN" sz="2200" dirty="0">
                <a:latin typeface="+mn-ea"/>
              </a:rPr>
              <a:t>service</a:t>
            </a:r>
            <a:r>
              <a:rPr lang="zh-CN" altLang="en-US" sz="2200" dirty="0">
                <a:latin typeface="+mn-ea"/>
              </a:rPr>
              <a:t>单位 </a:t>
            </a:r>
            <a:r>
              <a:rPr lang="en-US" altLang="zh-CN" sz="2200" dirty="0">
                <a:latin typeface="+mn-ea"/>
              </a:rPr>
              <a:t>- </a:t>
            </a:r>
            <a:r>
              <a:rPr lang="zh-CN" altLang="en-US" sz="2200" dirty="0">
                <a:latin typeface="+mn-ea"/>
              </a:rPr>
              <a:t>一个容器共享文件，另一个“</a:t>
            </a:r>
            <a:r>
              <a:rPr lang="en-US" altLang="zh-CN" sz="2200" dirty="0">
                <a:latin typeface="+mn-ea"/>
              </a:rPr>
              <a:t>sidecar”</a:t>
            </a:r>
            <a:r>
              <a:rPr lang="zh-CN" altLang="en-US" sz="2200" dirty="0">
                <a:latin typeface="+mn-ea"/>
              </a:rPr>
              <a:t>容器来更新这些文件。</a:t>
            </a:r>
            <a:r>
              <a:rPr lang="en-US" altLang="zh-CN" sz="2200" dirty="0">
                <a:latin typeface="+mn-ea"/>
              </a:rPr>
              <a:t>Pod</a:t>
            </a:r>
            <a:r>
              <a:rPr lang="zh-CN" altLang="en-US" sz="2200" dirty="0">
                <a:latin typeface="+mn-ea"/>
              </a:rPr>
              <a:t>将这些容器的存储资源作为一个实体来管理。</a:t>
            </a:r>
          </a:p>
          <a:p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1819470"/>
            <a:ext cx="6654800" cy="44924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4" y="1604866"/>
            <a:ext cx="3264159" cy="442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8A9EB48-5EEC-4379-8C15-7EEF9A1E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06459" cy="4725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</a:rPr>
              <a:t>凡是调度，网络，存储，以及安全相关的属性，基本上是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级别的</a:t>
            </a: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Pod API</a:t>
            </a:r>
            <a:r>
              <a:rPr lang="zh-CN" altLang="en-US" sz="2000" dirty="0">
                <a:latin typeface="+mn-ea"/>
              </a:rPr>
              <a:t>对象属性：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NodeSelector</a:t>
            </a:r>
            <a:r>
              <a:rPr lang="zh-CN" altLang="en-US" sz="2000" dirty="0">
                <a:latin typeface="+mn-ea"/>
              </a:rPr>
              <a:t>：是一个供用户将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进行绑定的字段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NodeName</a:t>
            </a:r>
            <a:r>
              <a:rPr lang="zh-CN" altLang="en-US" sz="2000" dirty="0">
                <a:latin typeface="+mn-ea"/>
              </a:rPr>
              <a:t>：一般是自动赋值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HostAliases</a:t>
            </a:r>
            <a:r>
              <a:rPr lang="zh-CN" altLang="en-US" sz="2000" dirty="0">
                <a:latin typeface="+mn-ea"/>
              </a:rPr>
              <a:t>：定义了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Hosts</a:t>
            </a:r>
            <a:r>
              <a:rPr lang="zh-CN" altLang="en-US" sz="2000" dirty="0">
                <a:latin typeface="+mn-ea"/>
              </a:rPr>
              <a:t>文件里的内容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 err="1">
                <a:latin typeface="+mn-ea"/>
              </a:rPr>
              <a:t>ImagePullPolicy</a:t>
            </a:r>
            <a:r>
              <a:rPr lang="zh-CN" altLang="en-US" sz="2000" dirty="0">
                <a:latin typeface="+mn-ea"/>
              </a:rPr>
              <a:t>：定义镜像拉取的策略</a:t>
            </a:r>
            <a:endParaRPr lang="en-US" altLang="zh-CN" sz="2000" dirty="0">
              <a:latin typeface="+mn-ea"/>
            </a:endParaRPr>
          </a:p>
          <a:p>
            <a:pPr fontAlgn="base"/>
            <a:r>
              <a:rPr lang="en-US" altLang="zh-CN" sz="2000" dirty="0">
                <a:latin typeface="+mn-ea"/>
              </a:rPr>
              <a:t>Lifecycle</a:t>
            </a:r>
            <a:r>
              <a:rPr lang="zh-CN" altLang="en-US" sz="2000" dirty="0">
                <a:latin typeface="+mn-ea"/>
              </a:rPr>
              <a:t>：容器状态变化时触发一系列“构子”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457E824-B10E-4A35-B9E9-A66BCC20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1024812" y="1459270"/>
            <a:ext cx="9174480" cy="1385845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A7F365-BA7E-45D5-894A-E009A82F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en-US" altLang="zh-CN" dirty="0" err="1"/>
              <a:t>api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是下一代复本控制器。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和 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之间的唯一区别是现在的选择器支持。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只支持基于等式的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env=dev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environment!=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zh-CN" altLang="en-US" sz="2000" dirty="0">
                <a:latin typeface="+mn-ea"/>
              </a:rPr>
              <a:t>），但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还支持新的，基于集合的</a:t>
            </a:r>
            <a:r>
              <a:rPr lang="en-US" altLang="zh-CN" sz="2000" dirty="0">
                <a:latin typeface="+mn-ea"/>
              </a:rPr>
              <a:t>selector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version in (v1.0, v2.0)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env </a:t>
            </a:r>
            <a:r>
              <a:rPr lang="en-US" altLang="zh-CN" sz="2000" dirty="0" err="1">
                <a:latin typeface="+mn-ea"/>
              </a:rPr>
              <a:t>notin</a:t>
            </a:r>
            <a:r>
              <a:rPr lang="en-US" altLang="zh-CN" sz="2000" dirty="0">
                <a:latin typeface="+mn-ea"/>
              </a:rPr>
              <a:t> (dev, 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）。在试用时官方推荐</a:t>
            </a:r>
            <a:r>
              <a:rPr lang="en-US" altLang="zh-CN" sz="2000" dirty="0" err="1">
                <a:latin typeface="+mn-ea"/>
              </a:rPr>
              <a:t>ReplicaSet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大多数</a:t>
            </a:r>
            <a:r>
              <a:rPr lang="en-US" altLang="zh-CN" sz="2000" dirty="0">
                <a:latin typeface="+mn-ea"/>
              </a:rPr>
              <a:t>kubectl</a:t>
            </a:r>
            <a:r>
              <a:rPr lang="zh-CN" altLang="en-US" sz="2000" dirty="0">
                <a:latin typeface="+mn-ea"/>
              </a:rPr>
              <a:t>支持</a:t>
            </a:r>
            <a:r>
              <a:rPr lang="en-US" altLang="zh-CN" sz="2000" i="1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的命令也支持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命令有一个例外 。如果您想要滚动更新功能，请考虑使用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。此外， </a:t>
            </a:r>
            <a:r>
              <a:rPr lang="en-US" altLang="zh-CN" sz="2000" dirty="0">
                <a:latin typeface="+mn-ea"/>
              </a:rPr>
              <a:t>rolling-update</a:t>
            </a:r>
            <a:r>
              <a:rPr lang="zh-CN" altLang="en-US" sz="2000" dirty="0">
                <a:latin typeface="+mn-ea"/>
              </a:rPr>
              <a:t>命令是必须的，而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是声明式的，因此我们建议通过</a:t>
            </a:r>
            <a:r>
              <a:rPr lang="en-US" altLang="zh-CN" sz="2000" dirty="0">
                <a:latin typeface="+mn-ea"/>
              </a:rPr>
              <a:t>rollout</a:t>
            </a:r>
            <a:r>
              <a:rPr lang="zh-CN" altLang="en-US" sz="2000" dirty="0">
                <a:latin typeface="+mn-ea"/>
              </a:rPr>
              <a:t>命令使用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虽然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可以独立使用，但是今天它主要被 </a:t>
            </a:r>
            <a:r>
              <a:rPr lang="en-US" altLang="zh-CN" sz="2000" dirty="0">
                <a:latin typeface="+mn-ea"/>
              </a:rPr>
              <a:t>Deployments </a:t>
            </a:r>
            <a:r>
              <a:rPr lang="zh-CN" altLang="en-US" sz="2000" dirty="0">
                <a:latin typeface="+mn-ea"/>
              </a:rPr>
              <a:t>作为协调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创建，删除和更新的机制。当您使用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时，您不必担心管理他们创建的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  <a:r>
              <a:rPr lang="en-US" altLang="zh-CN" sz="2000" dirty="0">
                <a:latin typeface="+mn-ea"/>
              </a:rPr>
              <a:t>Deployments</a:t>
            </a:r>
            <a:r>
              <a:rPr lang="zh-CN" altLang="en-US" sz="2000" dirty="0">
                <a:latin typeface="+mn-ea"/>
              </a:rPr>
              <a:t>拥有并管理其</a:t>
            </a:r>
            <a:r>
              <a:rPr lang="en-US" altLang="zh-CN" sz="2000" dirty="0" err="1">
                <a:latin typeface="+mn-ea"/>
              </a:rPr>
              <a:t>ReplicaSets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7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提供声明式更新。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你只需要在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中描述你想要的目标状态是什么，</a:t>
            </a:r>
            <a:r>
              <a:rPr lang="en-US" altLang="zh-CN" sz="1800" dirty="0">
                <a:latin typeface="+mn-ea"/>
              </a:rPr>
              <a:t>Deployment controller</a:t>
            </a:r>
            <a:r>
              <a:rPr lang="zh-CN" altLang="en-US" sz="1800" dirty="0">
                <a:latin typeface="+mn-ea"/>
              </a:rPr>
              <a:t>就会帮你将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的实际状态改变到你的目标状态。你可以定义一个全新的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，也可以创建一个新的替换旧的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一个典型的用例如下：</a:t>
            </a:r>
          </a:p>
          <a:p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来创建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在后台创建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。检查启动状态，看它是成功还是失败。</a:t>
            </a:r>
          </a:p>
          <a:p>
            <a:r>
              <a:rPr lang="zh-CN" altLang="en-US" sz="1800" dirty="0">
                <a:latin typeface="+mn-ea"/>
              </a:rPr>
              <a:t>然后，通过更新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字段来声明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的新状态。这会创建一个新的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会按照控制的速率将</a:t>
            </a:r>
            <a:r>
              <a:rPr lang="en-US" altLang="zh-CN" sz="1800" dirty="0">
                <a:latin typeface="+mn-ea"/>
              </a:rPr>
              <a:t>pod</a:t>
            </a:r>
            <a:r>
              <a:rPr lang="zh-CN" altLang="en-US" sz="1800" dirty="0">
                <a:latin typeface="+mn-ea"/>
              </a:rPr>
              <a:t>从旧的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移动到新的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中。</a:t>
            </a:r>
          </a:p>
          <a:p>
            <a:r>
              <a:rPr lang="zh-CN" altLang="en-US" sz="1800" dirty="0">
                <a:latin typeface="+mn-ea"/>
              </a:rPr>
              <a:t>如果当前状态不稳定，回滚到之前的</a:t>
            </a:r>
            <a:r>
              <a:rPr lang="en-US" altLang="zh-CN" sz="1800" dirty="0">
                <a:latin typeface="+mn-ea"/>
              </a:rPr>
              <a:t>Deployment revision</a:t>
            </a:r>
            <a:r>
              <a:rPr lang="zh-CN" altLang="en-US" sz="1800" dirty="0">
                <a:latin typeface="+mn-ea"/>
              </a:rPr>
              <a:t>。每次回滚都会更新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的</a:t>
            </a:r>
            <a:r>
              <a:rPr lang="en-US" altLang="zh-CN" sz="1800" dirty="0">
                <a:latin typeface="+mn-ea"/>
              </a:rPr>
              <a:t>revision</a:t>
            </a:r>
            <a:r>
              <a:rPr lang="zh-CN" altLang="en-US" sz="1800" dirty="0">
                <a:latin typeface="+mn-ea"/>
              </a:rPr>
              <a:t>。</a:t>
            </a:r>
          </a:p>
          <a:p>
            <a:r>
              <a:rPr lang="zh-CN" altLang="en-US" sz="1800" dirty="0">
                <a:latin typeface="+mn-ea"/>
              </a:rPr>
              <a:t>扩容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以满足更高的负载。</a:t>
            </a:r>
          </a:p>
          <a:p>
            <a:r>
              <a:rPr lang="zh-CN" altLang="en-US" sz="1800" dirty="0">
                <a:latin typeface="+mn-ea"/>
              </a:rPr>
              <a:t>暂停</a:t>
            </a:r>
            <a:r>
              <a:rPr lang="en-US" altLang="zh-CN" sz="1800" dirty="0">
                <a:latin typeface="+mn-ea"/>
              </a:rPr>
              <a:t>Deployment</a:t>
            </a:r>
            <a:r>
              <a:rPr lang="zh-CN" altLang="en-US" sz="1800" dirty="0">
                <a:latin typeface="+mn-ea"/>
              </a:rPr>
              <a:t>来应用</a:t>
            </a:r>
            <a:r>
              <a:rPr lang="en-US" altLang="zh-CN" sz="1800" dirty="0" err="1">
                <a:latin typeface="+mn-ea"/>
              </a:rPr>
              <a:t>PodTemplateSpec</a:t>
            </a:r>
            <a:r>
              <a:rPr lang="zh-CN" altLang="en-US" sz="1800" dirty="0">
                <a:latin typeface="+mn-ea"/>
              </a:rPr>
              <a:t>的多个修复，然后恢复上线。</a:t>
            </a:r>
          </a:p>
          <a:p>
            <a:r>
              <a:rPr lang="zh-CN" altLang="en-US" sz="1800" dirty="0">
                <a:latin typeface="+mn-ea"/>
              </a:rPr>
              <a:t>根据</a:t>
            </a:r>
            <a:r>
              <a:rPr lang="en-US" altLang="zh-CN" sz="1800" dirty="0">
                <a:latin typeface="+mn-ea"/>
              </a:rPr>
              <a:t>Deployment </a:t>
            </a:r>
            <a:r>
              <a:rPr lang="zh-CN" altLang="en-US" sz="1800" dirty="0">
                <a:latin typeface="+mn-ea"/>
              </a:rPr>
              <a:t>的状态判断上线是否</a:t>
            </a:r>
            <a:r>
              <a:rPr lang="en-US" altLang="zh-CN" sz="1800" dirty="0">
                <a:latin typeface="+mn-ea"/>
              </a:rPr>
              <a:t>hang</a:t>
            </a:r>
            <a:r>
              <a:rPr lang="zh-CN" altLang="en-US" sz="1800" dirty="0">
                <a:latin typeface="+mn-ea"/>
              </a:rPr>
              <a:t>住了。</a:t>
            </a:r>
          </a:p>
          <a:p>
            <a:r>
              <a:rPr lang="zh-CN" altLang="en-US" sz="1800" dirty="0">
                <a:latin typeface="+mn-ea"/>
              </a:rPr>
              <a:t>清除旧的不必要的</a:t>
            </a:r>
            <a:r>
              <a:rPr lang="en-US" altLang="zh-CN" sz="1800" dirty="0" err="1">
                <a:latin typeface="+mn-ea"/>
              </a:rPr>
              <a:t>ReplicaSet</a:t>
            </a:r>
            <a:r>
              <a:rPr lang="zh-CN" altLang="en-US" sz="1800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822627"/>
              </p:ext>
            </p:extLst>
          </p:nvPr>
        </p:nvGraphicFramePr>
        <p:xfrm>
          <a:off x="839240" y="3897021"/>
          <a:ext cx="10514560" cy="2317426"/>
        </p:xfrm>
        <a:graphic>
          <a:graphicData uri="http://schemas.openxmlformats.org/drawingml/2006/table">
            <a:tbl>
              <a:tblPr/>
              <a:tblGrid>
                <a:gridCol w="2102912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02912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依次创建一个</a:t>
                      </a:r>
                      <a:r>
                        <a:rPr lang="en-US" altLang="zh-CN" sz="1200" dirty="0">
                          <a:effectLst/>
                        </a:rPr>
                        <a:t>Pod</a:t>
                      </a:r>
                      <a:r>
                        <a:rPr lang="zh-CN" altLang="en-US" sz="1200" dirty="0">
                          <a:effectLst/>
                        </a:rPr>
                        <a:t>运行直至</a:t>
                      </a:r>
                      <a:r>
                        <a:rPr lang="en-US" altLang="zh-CN" sz="1200" dirty="0">
                          <a:effectLst/>
                        </a:rPr>
                        <a:t>completions</a:t>
                      </a:r>
                      <a:r>
                        <a:rPr lang="zh-CN" altLang="en-US" sz="1200" dirty="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1490" marR="51490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11" y="1453683"/>
            <a:ext cx="10995377" cy="2331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Kubernetes支持以下几种Job：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+mn-ea"/>
              </a:rPr>
              <a:t>根据.spec.completions和.spec.Parallelism的设置，可以将Job划分为以下几种pattern：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Horizontal Pod Autoscaling</a:t>
            </a:r>
            <a:r>
              <a:rPr lang="zh-CN" altLang="en-US" sz="2000" dirty="0">
                <a:latin typeface="+mn-ea"/>
              </a:rPr>
              <a:t>可以根据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使用率或应用自定义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自动扩展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数量（支持</a:t>
            </a:r>
            <a:r>
              <a:rPr lang="en-US" altLang="zh-CN" sz="2000" dirty="0">
                <a:latin typeface="+mn-ea"/>
              </a:rPr>
              <a:t>replication controller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replica set</a:t>
            </a:r>
            <a:r>
              <a:rPr lang="zh-CN" altLang="en-US" sz="2000" dirty="0">
                <a:latin typeface="+mn-ea"/>
              </a:rPr>
              <a:t>）。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控制管理器每隔</a:t>
            </a:r>
            <a:r>
              <a:rPr lang="en-US" altLang="zh-CN" sz="2000" dirty="0" err="1">
                <a:latin typeface="+mn-ea"/>
              </a:rPr>
              <a:t>30s</a:t>
            </a:r>
            <a:r>
              <a:rPr lang="zh-CN" altLang="en-US" sz="2000" dirty="0">
                <a:latin typeface="+mn-ea"/>
              </a:rPr>
              <a:t>（可以通过</a:t>
            </a:r>
            <a:r>
              <a:rPr lang="en-US" altLang="zh-CN" sz="2000" dirty="0">
                <a:latin typeface="+mn-ea"/>
              </a:rPr>
              <a:t>–horizontal-pod-</a:t>
            </a:r>
            <a:r>
              <a:rPr lang="en-US" altLang="zh-CN" sz="2000" dirty="0" err="1">
                <a:latin typeface="+mn-ea"/>
              </a:rPr>
              <a:t>autoscaler</a:t>
            </a:r>
            <a:r>
              <a:rPr lang="en-US" altLang="zh-CN" sz="2000" dirty="0">
                <a:latin typeface="+mn-ea"/>
              </a:rPr>
              <a:t>-sync-period</a:t>
            </a:r>
            <a:r>
              <a:rPr lang="zh-CN" altLang="en-US" sz="2000" dirty="0">
                <a:latin typeface="+mn-ea"/>
              </a:rPr>
              <a:t>修改）查询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的资源使用情况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支持三种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类型</a:t>
            </a:r>
          </a:p>
          <a:p>
            <a:pPr lvl="1"/>
            <a:r>
              <a:rPr lang="zh-CN" altLang="en-US" sz="2000" dirty="0">
                <a:latin typeface="+mn-ea"/>
              </a:rPr>
              <a:t>预定义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（比如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）以利用率的方式计算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Pod metrics</a:t>
            </a:r>
            <a:r>
              <a:rPr lang="zh-CN" altLang="en-US" sz="2000" dirty="0">
                <a:latin typeface="+mn-ea"/>
              </a:rPr>
              <a:t>，以原始值（</a:t>
            </a:r>
            <a:r>
              <a:rPr lang="en-US" altLang="zh-CN" sz="2000" dirty="0">
                <a:latin typeface="+mn-ea"/>
              </a:rPr>
              <a:t>raw value</a:t>
            </a:r>
            <a:r>
              <a:rPr lang="zh-CN" altLang="en-US" sz="2000" dirty="0">
                <a:latin typeface="+mn-ea"/>
              </a:rPr>
              <a:t>）的方式计算</a:t>
            </a:r>
          </a:p>
          <a:p>
            <a:pPr lvl="1"/>
            <a:r>
              <a:rPr lang="zh-CN" altLang="en-US" sz="2000" dirty="0">
                <a:latin typeface="+mn-ea"/>
              </a:rPr>
              <a:t>自定义的</a:t>
            </a:r>
            <a:r>
              <a:rPr lang="en-US" altLang="zh-CN" sz="2000" dirty="0">
                <a:latin typeface="+mn-ea"/>
              </a:rPr>
              <a:t>object metrics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支持两种</a:t>
            </a:r>
            <a:r>
              <a:rPr lang="en-US" altLang="zh-CN" sz="2000" dirty="0">
                <a:latin typeface="+mn-ea"/>
              </a:rPr>
              <a:t>metrics</a:t>
            </a:r>
            <a:r>
              <a:rPr lang="zh-CN" altLang="en-US" sz="2000" dirty="0">
                <a:latin typeface="+mn-ea"/>
              </a:rPr>
              <a:t>查询方式：</a:t>
            </a:r>
            <a:r>
              <a:rPr lang="en-US" altLang="zh-CN" sz="2000" dirty="0" err="1">
                <a:latin typeface="+mn-ea"/>
              </a:rPr>
              <a:t>Heapster</a:t>
            </a:r>
            <a:r>
              <a:rPr lang="zh-CN" altLang="en-US" sz="2000" dirty="0">
                <a:latin typeface="+mn-ea"/>
              </a:rPr>
              <a:t>和自定义的</a:t>
            </a:r>
            <a:r>
              <a:rPr lang="en-US" altLang="zh-CN" sz="2000" dirty="0">
                <a:latin typeface="+mn-ea"/>
              </a:rPr>
              <a:t>REST API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支持多</a:t>
            </a:r>
            <a:r>
              <a:rPr lang="en-US" altLang="zh-CN" sz="2000" dirty="0">
                <a:latin typeface="+mn-ea"/>
              </a:rPr>
              <a:t>metrics</a:t>
            </a: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StatfulSet</a:t>
            </a:r>
            <a:r>
              <a:rPr lang="zh-CN" altLang="en-US" sz="2000" dirty="0">
                <a:latin typeface="+mn-ea"/>
              </a:rPr>
              <a:t>是有状态的</a:t>
            </a:r>
            <a:r>
              <a:rPr lang="en-US" altLang="zh-CN" sz="2000" dirty="0">
                <a:latin typeface="+mn-ea"/>
              </a:rPr>
              <a:t>Deployment</a:t>
            </a:r>
            <a:r>
              <a:rPr lang="zh-CN" altLang="en-US" sz="2000" dirty="0">
                <a:latin typeface="+mn-ea"/>
              </a:rPr>
              <a:t>，就是通过某种方式记录这些状态，然后在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被重新创建时，能够为新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恢复这些状态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、拓扑状态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按照某些顺序启动，再次启动时也会按照原来的顺序启动才行。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通过</a:t>
            </a:r>
            <a:r>
              <a:rPr lang="en-US" altLang="zh-CN" sz="2000" dirty="0">
                <a:latin typeface="+mn-ea"/>
              </a:rPr>
              <a:t>Headless Service</a:t>
            </a:r>
            <a:r>
              <a:rPr lang="zh-CN" altLang="en-US" sz="2000" dirty="0">
                <a:latin typeface="+mn-ea"/>
              </a:rPr>
              <a:t>来保证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可解析身份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、存储状态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各个</a:t>
            </a:r>
            <a:r>
              <a:rPr lang="en-US" altLang="zh-CN" sz="2000" dirty="0">
                <a:latin typeface="+mn-ea"/>
              </a:rPr>
              <a:t>Pod</a:t>
            </a:r>
            <a:r>
              <a:rPr lang="zh-CN" altLang="en-US" sz="2000" dirty="0">
                <a:latin typeface="+mn-ea"/>
              </a:rPr>
              <a:t>保存的数据，再次启动后，还能访问到自己的数据，通过</a:t>
            </a:r>
            <a:r>
              <a:rPr lang="en-US" altLang="zh-CN" sz="2000" dirty="0">
                <a:latin typeface="+mn-ea"/>
              </a:rPr>
              <a:t>PVC,PV</a:t>
            </a:r>
            <a:r>
              <a:rPr lang="zh-CN" altLang="en-US" sz="2000" dirty="0">
                <a:latin typeface="+mn-ea"/>
              </a:rPr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1392"/>
            <a:ext cx="105156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StatefulSet是为了解决有状态服务的问题（对应Deployments和ReplicaSets是为无状态服务而设计），其应用场景包括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从上面的应用场景可以发现，StatefulSet由以下几个部分组成：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StatefulSet中每个Pod的DNS格式为statefulSetName-{0..N-1}.serviceName.namespace.svc.cluster.local，其中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serviceName为Headless Service的名字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0..N-1为Pod所在的序号，从0开始到N-1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statefulSetName为StatefulSet的名字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namespace为服务所在的namespace，Headless Servic和StatefulSet必须在相同的namespace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.cluster.local为Cluster Domain，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>
                <a:latin typeface="+mn-ea"/>
              </a:rPr>
              <a:t>Kubernete</a:t>
            </a:r>
            <a:r>
              <a:rPr lang="en-US" altLang="zh-CN" sz="2400" dirty="0">
                <a:latin typeface="+mn-ea"/>
              </a:rPr>
              <a:t> Service </a:t>
            </a:r>
            <a:r>
              <a:rPr lang="zh-CN" altLang="en-US" sz="2400" dirty="0">
                <a:latin typeface="+mn-ea"/>
              </a:rPr>
              <a:t>是一个定义了一组</a:t>
            </a:r>
            <a:r>
              <a:rPr lang="en-US" altLang="zh-CN" sz="2400" b="1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的策略的抽象，我们也有时候叫做宏观服务。这些被服务标记的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都是（一般）通过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决定的（下面我们会讲到我们为什么需要一个没有</a:t>
            </a:r>
            <a:r>
              <a:rPr lang="en-US" altLang="zh-CN" sz="2400" dirty="0">
                <a:latin typeface="+mn-ea"/>
              </a:rPr>
              <a:t>label selector</a:t>
            </a:r>
            <a:r>
              <a:rPr lang="zh-CN" altLang="en-US" sz="2400" dirty="0">
                <a:latin typeface="+mn-ea"/>
              </a:rPr>
              <a:t>的服务）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举个例子，我们假设后台是一个图形处理的后台，并且由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个副本。这些副本是可以相互替代的，并且前台并需要关心使用的哪一个后台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，当这个承载前台请求的</a:t>
            </a:r>
            <a:r>
              <a:rPr lang="en-US" altLang="zh-CN" sz="2400" dirty="0">
                <a:latin typeface="+mn-ea"/>
              </a:rPr>
              <a:t>pod</a:t>
            </a:r>
            <a:r>
              <a:rPr lang="zh-CN" altLang="en-US" sz="2400" dirty="0">
                <a:latin typeface="+mn-ea"/>
              </a:rPr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kubectl apply -f 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343048" y="1702226"/>
            <a:ext cx="4515293" cy="440120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276053" y="2008650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B59E27-125D-4F26-B2DE-9EED37AF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docker,kubeadm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kubectl apply -f https://raw.githubusercontent.com/kubernetes/dashboard/master/aio/deploy/recommended/kubernetes-dashboard.yaml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$(kubectl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262357"/>
            <a:ext cx="5681710" cy="3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kubectl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8477</TotalTime>
  <Words>5479</Words>
  <Application>Microsoft Office PowerPoint</Application>
  <PresentationFormat>宽屏</PresentationFormat>
  <Paragraphs>626</Paragraphs>
  <Slides>49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-apple-system</vt:lpstr>
      <vt:lpstr>Helvetica Neue</vt:lpstr>
      <vt:lpstr>inherit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Wingdings</vt:lpstr>
      <vt:lpstr>Office 主题​​</vt:lpstr>
      <vt:lpstr>Kubernetes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操作namespace函数</vt:lpstr>
      <vt:lpstr>rootfs挂载</vt:lpstr>
      <vt:lpstr>Docker组成</vt:lpstr>
      <vt:lpstr>dokcer镜像分层</vt:lpstr>
      <vt:lpstr>挂载数据卷（volume）</vt:lpstr>
      <vt:lpstr>kubernetes</vt:lpstr>
      <vt:lpstr>Kubernetes中的api对象</vt:lpstr>
      <vt:lpstr>Pod</vt:lpstr>
      <vt:lpstr>Pod</vt:lpstr>
      <vt:lpstr>Pod</vt:lpstr>
      <vt:lpstr>Pod api对象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安装docker,kubeadm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gsw</cp:lastModifiedBy>
  <cp:revision>113</cp:revision>
  <dcterms:created xsi:type="dcterms:W3CDTF">2019-02-13T00:55:15Z</dcterms:created>
  <dcterms:modified xsi:type="dcterms:W3CDTF">2019-03-23T13:26:18Z</dcterms:modified>
</cp:coreProperties>
</file>