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22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19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056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91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620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86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5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06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69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65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4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3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0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091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63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tsoft.ru/produc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oss.ru/products/bk-abo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8.1c.ru/h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Информационные технологии в управлении персоналом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Адаменко Игорь, ПВ-41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87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системы: </a:t>
            </a:r>
            <a:r>
              <a:rPr lang="ru-RU" dirty="0" err="1" smtClean="0"/>
              <a:t>АиТ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2000" b="1" dirty="0" err="1" smtClean="0"/>
              <a:t>АиТ</a:t>
            </a:r>
            <a:r>
              <a:rPr lang="ru-RU" sz="2000" b="1" dirty="0"/>
              <a:t>:\Управление </a:t>
            </a:r>
            <a:r>
              <a:rPr lang="ru-RU" sz="2000" b="1" dirty="0" smtClean="0"/>
              <a:t>персоналом</a:t>
            </a:r>
            <a:r>
              <a:rPr lang="ru-RU" sz="2000" dirty="0" smtClean="0"/>
              <a:t> </a:t>
            </a:r>
            <a:r>
              <a:rPr lang="ru-RU" sz="2000" dirty="0"/>
              <a:t>– состоит из самостоятельных программных модулей, работающих независимо друг от друга, но с общей базой. Среди модулей можно выделить такие как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lvl="1"/>
            <a:r>
              <a:rPr lang="ru-RU" sz="1800" dirty="0" err="1" smtClean="0"/>
              <a:t>АиТ</a:t>
            </a:r>
            <a:r>
              <a:rPr lang="ru-RU" sz="1800" dirty="0"/>
              <a:t>:\</a:t>
            </a:r>
            <a:r>
              <a:rPr lang="ru-RU" sz="1800" dirty="0" smtClean="0"/>
              <a:t>Кадры</a:t>
            </a:r>
            <a:r>
              <a:rPr lang="en-US" sz="1800" dirty="0" smtClean="0"/>
              <a:t>;</a:t>
            </a:r>
            <a:endParaRPr lang="en-US" sz="1800" dirty="0"/>
          </a:p>
          <a:p>
            <a:pPr lvl="1"/>
            <a:r>
              <a:rPr lang="ru-RU" sz="1800" dirty="0" err="1" smtClean="0"/>
              <a:t>АиТ</a:t>
            </a:r>
            <a:r>
              <a:rPr lang="ru-RU" sz="1800" dirty="0"/>
              <a:t>:\</a:t>
            </a:r>
            <a:r>
              <a:rPr lang="ru-RU" sz="1800" dirty="0" smtClean="0"/>
              <a:t>Табель</a:t>
            </a:r>
            <a:r>
              <a:rPr lang="en-US" sz="1800" dirty="0" smtClean="0"/>
              <a:t>;</a:t>
            </a:r>
          </a:p>
          <a:p>
            <a:pPr lvl="1"/>
            <a:r>
              <a:rPr lang="ru-RU" sz="1800" dirty="0" err="1" smtClean="0"/>
              <a:t>АиТ</a:t>
            </a:r>
            <a:r>
              <a:rPr lang="ru-RU" sz="1800" dirty="0"/>
              <a:t>:\</a:t>
            </a:r>
            <a:r>
              <a:rPr lang="ru-RU" sz="1800" dirty="0" smtClean="0"/>
              <a:t>Зарплата</a:t>
            </a:r>
            <a:r>
              <a:rPr lang="en-US" sz="1800" dirty="0" smtClean="0"/>
              <a:t>;</a:t>
            </a:r>
          </a:p>
          <a:p>
            <a:pPr lvl="1"/>
            <a:r>
              <a:rPr lang="ru-RU" sz="1800" dirty="0" err="1" smtClean="0"/>
              <a:t>АиТ</a:t>
            </a:r>
            <a:r>
              <a:rPr lang="ru-RU" sz="1800" dirty="0"/>
              <a:t>:\Персонифицированный пенсионный </a:t>
            </a:r>
            <a:r>
              <a:rPr lang="ru-RU" sz="1800" dirty="0" smtClean="0"/>
              <a:t>учёт</a:t>
            </a:r>
            <a:endParaRPr lang="ru-RU" sz="1800" dirty="0"/>
          </a:p>
          <a:p>
            <a:pPr lvl="1"/>
            <a:r>
              <a:rPr lang="ru-RU" sz="1800" dirty="0" err="1" smtClean="0"/>
              <a:t>АиТ</a:t>
            </a:r>
            <a:r>
              <a:rPr lang="ru-RU" sz="1800" dirty="0" smtClean="0"/>
              <a:t>:\Управление обучением </a:t>
            </a:r>
            <a:r>
              <a:rPr lang="ru-RU" sz="1800" dirty="0"/>
              <a:t>и пр</a:t>
            </a:r>
            <a:r>
              <a:rPr lang="ru-RU" sz="1800" dirty="0" smtClean="0"/>
              <a:t>.</a:t>
            </a:r>
          </a:p>
          <a:p>
            <a:pPr lvl="1"/>
            <a:endParaRPr lang="ru-RU" sz="1800" dirty="0"/>
          </a:p>
          <a:p>
            <a:pPr marL="457200" lvl="1" indent="0">
              <a:buNone/>
            </a:pPr>
            <a:r>
              <a:rPr lang="ru-RU" sz="1800" dirty="0" smtClean="0"/>
              <a:t>Подробнее: </a:t>
            </a:r>
            <a:r>
              <a:rPr lang="en-US" sz="1800" dirty="0" smtClean="0">
                <a:hlinkClick r:id="rId2"/>
              </a:rPr>
              <a:t>aitsoft.ru/products.html</a:t>
            </a:r>
            <a:endParaRPr lang="ru-RU" sz="18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9703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системы: БОСС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b="1" dirty="0" smtClean="0"/>
              <a:t>БОСС-Кадровик</a:t>
            </a:r>
            <a:r>
              <a:rPr lang="ru-RU" sz="2000" dirty="0" smtClean="0"/>
              <a:t> </a:t>
            </a:r>
            <a:r>
              <a:rPr lang="ru-RU" sz="2000" dirty="0"/>
              <a:t>— предоставляет </a:t>
            </a:r>
            <a:r>
              <a:rPr lang="ru-RU" sz="2000" dirty="0" smtClean="0"/>
              <a:t>следующие возможности:</a:t>
            </a:r>
          </a:p>
          <a:p>
            <a:pPr lvl="1"/>
            <a:r>
              <a:rPr lang="ru-RU" sz="1800" dirty="0" smtClean="0"/>
              <a:t>планирование и учёт персонала;</a:t>
            </a:r>
          </a:p>
          <a:p>
            <a:pPr lvl="1"/>
            <a:r>
              <a:rPr lang="ru-RU" sz="1800" dirty="0" smtClean="0"/>
              <a:t>расчёт заработной платы и отчётность;</a:t>
            </a:r>
          </a:p>
          <a:p>
            <a:pPr lvl="1"/>
            <a:r>
              <a:rPr lang="ru-RU" sz="1800" dirty="0" smtClean="0"/>
              <a:t>подбор персонала;</a:t>
            </a:r>
          </a:p>
          <a:p>
            <a:pPr lvl="1"/>
            <a:r>
              <a:rPr lang="ru-RU" sz="1800" dirty="0" smtClean="0"/>
              <a:t>управление кадровым резервом;</a:t>
            </a:r>
          </a:p>
          <a:p>
            <a:pPr lvl="1"/>
            <a:r>
              <a:rPr lang="ru-RU" sz="1800" dirty="0" smtClean="0"/>
              <a:t>анализ состояния трудовых ресурсов;</a:t>
            </a:r>
          </a:p>
          <a:p>
            <a:pPr lvl="1"/>
            <a:r>
              <a:rPr lang="ru-RU" sz="1800" dirty="0" smtClean="0"/>
              <a:t>оптимизация затрат на персонал и пр.</a:t>
            </a:r>
          </a:p>
          <a:p>
            <a:pPr lvl="1"/>
            <a:endParaRPr lang="ru-RU" sz="1800" dirty="0"/>
          </a:p>
          <a:p>
            <a:pPr marL="457200" lvl="1" indent="0">
              <a:buNone/>
            </a:pPr>
            <a:r>
              <a:rPr lang="ru-RU" sz="1800" dirty="0" smtClean="0"/>
              <a:t>Подробнее: </a:t>
            </a:r>
            <a:r>
              <a:rPr lang="en-US" sz="1800" dirty="0" smtClean="0">
                <a:hlinkClick r:id="rId2"/>
              </a:rPr>
              <a:t>boss.ru/products/</a:t>
            </a:r>
            <a:r>
              <a:rPr lang="en-US" sz="1800" dirty="0" err="1" smtClean="0">
                <a:hlinkClick r:id="rId2"/>
              </a:rPr>
              <a:t>bk</a:t>
            </a:r>
            <a:r>
              <a:rPr lang="en-US" sz="1800" dirty="0" smtClean="0">
                <a:hlinkClick r:id="rId2"/>
              </a:rPr>
              <a:t>-about</a:t>
            </a:r>
            <a:r>
              <a:rPr lang="en-US" sz="1800" dirty="0">
                <a:hlinkClick r:id="rId2"/>
              </a:rPr>
              <a:t>/</a:t>
            </a:r>
            <a:endParaRPr lang="ru-RU" sz="1800" dirty="0" smtClean="0"/>
          </a:p>
          <a:p>
            <a:pPr lvl="1"/>
            <a:endParaRPr lang="ru-RU" sz="18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531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системы: </a:t>
            </a:r>
            <a:r>
              <a:rPr lang="en-US" dirty="0" smtClean="0"/>
              <a:t>RB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b="1" dirty="0" smtClean="0"/>
              <a:t>RB </a:t>
            </a:r>
            <a:r>
              <a:rPr lang="ru-RU" sz="2000" b="1" dirty="0"/>
              <a:t>HR &amp; </a:t>
            </a:r>
            <a:r>
              <a:rPr lang="ru-RU" sz="2000" b="1" dirty="0" err="1"/>
              <a:t>Payroll</a:t>
            </a:r>
            <a:r>
              <a:rPr lang="ru-RU" sz="2000" b="1" dirty="0"/>
              <a:t> </a:t>
            </a:r>
            <a:r>
              <a:rPr lang="en-US" sz="2000" b="1" dirty="0"/>
              <a:t>(</a:t>
            </a:r>
            <a:r>
              <a:rPr lang="ru-RU" sz="2000" b="1" dirty="0" smtClean="0"/>
              <a:t>Управление </a:t>
            </a:r>
            <a:r>
              <a:rPr lang="ru-RU" sz="2000" b="1" dirty="0"/>
              <a:t>кадрами и </a:t>
            </a:r>
            <a:r>
              <a:rPr lang="ru-RU" sz="2000" b="1" dirty="0"/>
              <a:t>з</a:t>
            </a:r>
            <a:r>
              <a:rPr lang="ru-RU" sz="2000" b="1" dirty="0" smtClean="0"/>
              <a:t>арплата</a:t>
            </a:r>
            <a:r>
              <a:rPr lang="en-US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— это международное решение для предприятий различного уровня и сфер деятельности, </a:t>
            </a:r>
            <a:r>
              <a:rPr lang="ru-RU" sz="2000" dirty="0" smtClean="0"/>
              <a:t>позволяет автоматизировать </a:t>
            </a:r>
            <a:r>
              <a:rPr lang="ru-RU" sz="2000" dirty="0"/>
              <a:t>и упорядочить типичные операции в сфере управления персоналом</a:t>
            </a:r>
            <a:r>
              <a:rPr lang="ru-RU" sz="2000" dirty="0" smtClean="0"/>
              <a:t>:</a:t>
            </a:r>
          </a:p>
          <a:p>
            <a:pPr lvl="1"/>
            <a:r>
              <a:rPr lang="ru-RU" sz="1800" dirty="0" smtClean="0"/>
              <a:t>управление </a:t>
            </a:r>
            <a:r>
              <a:rPr lang="ru-RU" sz="1800" dirty="0"/>
              <a:t>штатным расписанием</a:t>
            </a:r>
            <a:r>
              <a:rPr lang="ru-RU" sz="1800" dirty="0" smtClean="0"/>
              <a:t>;</a:t>
            </a:r>
          </a:p>
          <a:p>
            <a:pPr lvl="1"/>
            <a:r>
              <a:rPr lang="ru-RU" sz="1800" dirty="0" smtClean="0"/>
              <a:t>прием на работу;</a:t>
            </a:r>
          </a:p>
          <a:p>
            <a:pPr lvl="1"/>
            <a:r>
              <a:rPr lang="ru-RU" sz="1800" dirty="0" smtClean="0"/>
              <a:t>продвижение </a:t>
            </a:r>
            <a:r>
              <a:rPr lang="ru-RU" sz="1800" dirty="0"/>
              <a:t>по </a:t>
            </a:r>
            <a:r>
              <a:rPr lang="ru-RU" sz="1800" dirty="0" smtClean="0"/>
              <a:t>службе</a:t>
            </a:r>
          </a:p>
          <a:p>
            <a:pPr lvl="1"/>
            <a:r>
              <a:rPr lang="ru-RU" sz="1800" dirty="0" smtClean="0"/>
              <a:t>перевод </a:t>
            </a:r>
            <a:r>
              <a:rPr lang="ru-RU" sz="1800" dirty="0"/>
              <a:t>между подразделениями</a:t>
            </a:r>
            <a:r>
              <a:rPr lang="ru-RU" sz="1800" dirty="0" smtClean="0"/>
              <a:t>;</a:t>
            </a:r>
          </a:p>
          <a:p>
            <a:pPr lvl="1"/>
            <a:r>
              <a:rPr lang="ru-RU" sz="1800" dirty="0" smtClean="0"/>
              <a:t>увольнение </a:t>
            </a:r>
            <a:r>
              <a:rPr lang="ru-RU" sz="1800" dirty="0"/>
              <a:t>работников</a:t>
            </a:r>
            <a:r>
              <a:rPr lang="ru-RU" sz="1800" dirty="0" smtClean="0"/>
              <a:t>;</a:t>
            </a:r>
          </a:p>
          <a:p>
            <a:pPr lvl="1"/>
            <a:r>
              <a:rPr lang="ru-RU" sz="1800" dirty="0" smtClean="0"/>
              <a:t>расчет </a:t>
            </a:r>
            <a:r>
              <a:rPr lang="ru-RU" sz="1800" dirty="0"/>
              <a:t>зарплаты и пр.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9037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Результаты, получаемые при использовании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Снижение </a:t>
            </a:r>
            <a:r>
              <a:rPr lang="ru-RU" dirty="0"/>
              <a:t>общей трудоемкости цикла управления </a:t>
            </a:r>
            <a:r>
              <a:rPr lang="ru-RU" dirty="0" smtClean="0"/>
              <a:t>персоналом.</a:t>
            </a:r>
          </a:p>
          <a:p>
            <a:r>
              <a:rPr lang="ru-RU" dirty="0" smtClean="0"/>
              <a:t>Уменьшение </a:t>
            </a:r>
            <a:r>
              <a:rPr lang="ru-RU" dirty="0"/>
              <a:t>суммарных затрат на сопровождение и поддержку </a:t>
            </a:r>
            <a:r>
              <a:rPr lang="ru-RU" dirty="0" smtClean="0"/>
              <a:t>системы.</a:t>
            </a:r>
          </a:p>
          <a:p>
            <a:r>
              <a:rPr lang="ru-RU" dirty="0" smtClean="0"/>
              <a:t>Сохранение </a:t>
            </a:r>
            <a:r>
              <a:rPr lang="ru-RU" dirty="0"/>
              <a:t>кадрового </a:t>
            </a:r>
            <a:r>
              <a:rPr lang="ru-RU" dirty="0" smtClean="0"/>
              <a:t>состава.</a:t>
            </a:r>
          </a:p>
          <a:p>
            <a:r>
              <a:rPr lang="ru-RU" dirty="0"/>
              <a:t>П</a:t>
            </a:r>
            <a:r>
              <a:rPr lang="ru-RU" dirty="0" smtClean="0"/>
              <a:t>овышение </a:t>
            </a:r>
            <a:r>
              <a:rPr lang="ru-RU" dirty="0"/>
              <a:t>качества информационной </a:t>
            </a:r>
            <a:r>
              <a:rPr lang="ru-RU" dirty="0" smtClean="0"/>
              <a:t>поддержки.</a:t>
            </a:r>
          </a:p>
          <a:p>
            <a:r>
              <a:rPr lang="ru-RU" dirty="0" smtClean="0"/>
              <a:t>Повышение </a:t>
            </a:r>
            <a:r>
              <a:rPr lang="ru-RU" dirty="0"/>
              <a:t>уровня защищенности </a:t>
            </a:r>
            <a:r>
              <a:rPr lang="ru-RU" dirty="0" smtClean="0"/>
              <a:t>персонала.</a:t>
            </a:r>
          </a:p>
          <a:p>
            <a:r>
              <a:rPr lang="ru-RU" dirty="0" smtClean="0"/>
              <a:t>Улучшение </a:t>
            </a:r>
            <a:r>
              <a:rPr lang="ru-RU" dirty="0"/>
              <a:t>корпоративной безопасности с точки зрения управления персоналом.</a:t>
            </a:r>
          </a:p>
          <a:p>
            <a:r>
              <a:rPr lang="ru-RU" dirty="0" smtClean="0"/>
              <a:t>Ускорение </a:t>
            </a:r>
            <a:r>
              <a:rPr lang="ru-RU" dirty="0"/>
              <a:t>информационного </a:t>
            </a:r>
            <a:r>
              <a:rPr lang="ru-RU" dirty="0" smtClean="0"/>
              <a:t>обмена: </a:t>
            </a:r>
            <a:r>
              <a:rPr lang="ru-RU" dirty="0"/>
              <a:t>более </a:t>
            </a:r>
            <a:r>
              <a:rPr lang="ru-RU" dirty="0" smtClean="0"/>
              <a:t>эффективная обработка данных и снижение </a:t>
            </a:r>
            <a:r>
              <a:rPr lang="ru-RU" dirty="0"/>
              <a:t>вероятности </a:t>
            </a:r>
            <a:r>
              <a:rPr lang="ru-RU" dirty="0" smtClean="0"/>
              <a:t>ошибок.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259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управления персоналом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Планирование штанных </a:t>
            </a:r>
            <a:r>
              <a:rPr lang="ru-RU" dirty="0" smtClean="0"/>
              <a:t>расписаний.</a:t>
            </a:r>
            <a:endParaRPr lang="ru-RU" dirty="0"/>
          </a:p>
          <a:p>
            <a:pPr lvl="0"/>
            <a:r>
              <a:rPr lang="ru-RU" dirty="0"/>
              <a:t>Учет персонала (персональные данные о сотрудниках).</a:t>
            </a:r>
          </a:p>
          <a:p>
            <a:pPr lvl="0"/>
            <a:r>
              <a:rPr lang="ru-RU" dirty="0"/>
              <a:t>Подбор новых сотрудников и перемещения существующих.</a:t>
            </a:r>
          </a:p>
          <a:p>
            <a:pPr lvl="0"/>
            <a:r>
              <a:rPr lang="ru-RU" dirty="0"/>
              <a:t>Планирование и учет использования трудовых ресурсов.</a:t>
            </a:r>
          </a:p>
          <a:p>
            <a:pPr lvl="0"/>
            <a:r>
              <a:rPr lang="ru-RU" dirty="0"/>
              <a:t>Расчеты с </a:t>
            </a:r>
            <a:r>
              <a:rPr lang="ru-RU" dirty="0" smtClean="0"/>
              <a:t>персоналом.</a:t>
            </a:r>
            <a:endParaRPr lang="ru-RU" dirty="0"/>
          </a:p>
          <a:p>
            <a:pPr lvl="0"/>
            <a:r>
              <a:rPr lang="ru-RU" dirty="0"/>
              <a:t>Управление документами.</a:t>
            </a:r>
          </a:p>
          <a:p>
            <a:pPr lvl="0"/>
            <a:r>
              <a:rPr lang="ru-RU" dirty="0"/>
              <a:t>Персонализированный пенсионный и налоговый учет.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базе информационных технологий можно решить все эти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196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степени централизации технологического процесса;</a:t>
            </a:r>
          </a:p>
          <a:p>
            <a:r>
              <a:rPr lang="ru-RU" dirty="0" smtClean="0"/>
              <a:t>по типу предметной области;</a:t>
            </a:r>
          </a:p>
          <a:p>
            <a:r>
              <a:rPr lang="ru-RU" dirty="0"/>
              <a:t>п</a:t>
            </a:r>
            <a:r>
              <a:rPr lang="ru-RU" dirty="0" smtClean="0"/>
              <a:t>о степени охвата задач управления;</a:t>
            </a:r>
          </a:p>
          <a:p>
            <a:r>
              <a:rPr lang="ru-RU" dirty="0"/>
              <a:t>п</a:t>
            </a:r>
            <a:r>
              <a:rPr lang="ru-RU" dirty="0" smtClean="0"/>
              <a:t>о классам реализуемых технологических операций.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482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Степень централизации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Централизованные — обработка информации и решение основных задач происходит в одном месте.</a:t>
            </a:r>
          </a:p>
          <a:p>
            <a:r>
              <a:rPr lang="ru-RU" dirty="0" smtClean="0"/>
              <a:t>Децентрализованные — основываются на локальном применении средств вычислительной техники.</a:t>
            </a:r>
          </a:p>
          <a:p>
            <a:r>
              <a:rPr lang="ru-RU" dirty="0" smtClean="0"/>
              <a:t>Комбинированные — вся информация хранится в одном месте, а обрабатывается локально.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566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бухгалтерский учёт и аудит;</a:t>
            </a:r>
          </a:p>
          <a:p>
            <a:r>
              <a:rPr lang="ru-RU" dirty="0" smtClean="0"/>
              <a:t>банковская сфера;</a:t>
            </a:r>
          </a:p>
          <a:p>
            <a:r>
              <a:rPr lang="ru-RU" dirty="0" smtClean="0"/>
              <a:t>страховая и налоговая деятельность;</a:t>
            </a:r>
          </a:p>
          <a:p>
            <a:r>
              <a:rPr lang="ru-RU" dirty="0" smtClean="0"/>
              <a:t>статистическая деятельность и пр.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68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Степень охвата задач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Автоматизированная обработка ин­формации на базе использования средств вычислительной техники.</a:t>
            </a:r>
          </a:p>
          <a:p>
            <a:pPr lvl="0"/>
            <a:r>
              <a:rPr lang="ru-RU" dirty="0"/>
              <a:t>Ав­томатизация функций управления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Информационная технология под­держки принятия </a:t>
            </a:r>
            <a:r>
              <a:rPr lang="ru-RU" dirty="0" smtClean="0"/>
              <a:t>решений (а также решение офисных задач, экспертная поддержка и т. п.)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80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реализуемых операций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43" y="1905000"/>
            <a:ext cx="9024569" cy="3265647"/>
          </a:xfrm>
        </p:spPr>
      </p:pic>
    </p:spTree>
    <p:extLst>
      <p:ext uri="{BB962C8B-B14F-4D97-AF65-F5344CB8AC3E}">
        <p14:creationId xmlns:p14="http://schemas.microsoft.com/office/powerpoint/2010/main" val="1897301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выбора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Зависят от области, для которой выбираются, потому могут быть различными. Основные:</a:t>
            </a:r>
          </a:p>
          <a:p>
            <a:r>
              <a:rPr lang="ru-RU" dirty="0" smtClean="0"/>
              <a:t>функциональные возможности информационной системы;</a:t>
            </a:r>
          </a:p>
          <a:p>
            <a:r>
              <a:rPr lang="ru-RU" dirty="0" smtClean="0"/>
              <a:t>совокупная стоимость владения;</a:t>
            </a:r>
          </a:p>
          <a:p>
            <a:r>
              <a:rPr lang="ru-RU" dirty="0" smtClean="0"/>
              <a:t>перспективы развития;</a:t>
            </a:r>
          </a:p>
          <a:p>
            <a:r>
              <a:rPr lang="ru-RU" dirty="0" smtClean="0"/>
              <a:t>технические характеристики;</a:t>
            </a:r>
          </a:p>
          <a:p>
            <a:r>
              <a:rPr lang="ru-RU" dirty="0" smtClean="0"/>
              <a:t>минимизация рисков.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7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системы: 1С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b="1" dirty="0" smtClean="0"/>
              <a:t>1С:Зарплата </a:t>
            </a:r>
            <a:r>
              <a:rPr lang="ru-RU" sz="2000" b="1" dirty="0"/>
              <a:t>и управление </a:t>
            </a:r>
            <a:r>
              <a:rPr lang="ru-RU" sz="2000" b="1" dirty="0" smtClean="0"/>
              <a:t>персоналом </a:t>
            </a:r>
            <a:r>
              <a:rPr lang="ru-RU" sz="2000" dirty="0" smtClean="0"/>
              <a:t>— поддерживает </a:t>
            </a:r>
            <a:r>
              <a:rPr lang="ru-RU" sz="2000" dirty="0"/>
              <a:t>все основные процессы управления персоналом, а также </a:t>
            </a:r>
            <a:r>
              <a:rPr lang="ru-RU" sz="2000" dirty="0" smtClean="0"/>
              <a:t>процессы:</a:t>
            </a:r>
          </a:p>
          <a:p>
            <a:pPr lvl="1"/>
            <a:r>
              <a:rPr lang="ru-RU" sz="1800" dirty="0" smtClean="0"/>
              <a:t>кадрового учета</a:t>
            </a:r>
            <a:r>
              <a:rPr lang="en-US" sz="1800" dirty="0" smtClean="0"/>
              <a:t>;</a:t>
            </a:r>
            <a:r>
              <a:rPr lang="ru-RU" sz="1800" dirty="0" smtClean="0"/>
              <a:t> </a:t>
            </a:r>
          </a:p>
          <a:p>
            <a:pPr lvl="1"/>
            <a:r>
              <a:rPr lang="ru-RU" sz="1800" dirty="0" smtClean="0"/>
              <a:t>расчета зарплаты</a:t>
            </a:r>
            <a:r>
              <a:rPr lang="en-US" sz="1800" dirty="0" smtClean="0"/>
              <a:t>;</a:t>
            </a:r>
          </a:p>
          <a:p>
            <a:pPr lvl="1"/>
            <a:r>
              <a:rPr lang="ru-RU" sz="1800" dirty="0" smtClean="0"/>
              <a:t>исчисления налогов</a:t>
            </a:r>
            <a:r>
              <a:rPr lang="en-US" sz="1800" dirty="0" smtClean="0"/>
              <a:t>;</a:t>
            </a:r>
          </a:p>
          <a:p>
            <a:pPr lvl="1"/>
            <a:r>
              <a:rPr lang="ru-RU" sz="1800" dirty="0" smtClean="0"/>
              <a:t>формирования </a:t>
            </a:r>
            <a:r>
              <a:rPr lang="ru-RU" sz="1800" dirty="0"/>
              <a:t>отчетов и справок в государственные органы и социальные </a:t>
            </a:r>
            <a:r>
              <a:rPr lang="ru-RU" sz="1800" dirty="0" smtClean="0"/>
              <a:t>фонды</a:t>
            </a:r>
            <a:r>
              <a:rPr lang="en-US" sz="1800" dirty="0" smtClean="0"/>
              <a:t>;</a:t>
            </a:r>
          </a:p>
          <a:p>
            <a:pPr lvl="1"/>
            <a:r>
              <a:rPr lang="ru-RU" sz="1800" dirty="0" smtClean="0"/>
              <a:t>планирования </a:t>
            </a:r>
            <a:r>
              <a:rPr lang="ru-RU" sz="1800" dirty="0"/>
              <a:t>расходов на оплату труда. 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Подробнее: </a:t>
            </a:r>
            <a:r>
              <a:rPr lang="en-US" sz="1800" dirty="0" smtClean="0">
                <a:hlinkClick r:id="rId2"/>
              </a:rPr>
              <a:t>v8.1c.ru/</a:t>
            </a:r>
            <a:r>
              <a:rPr lang="en-US" sz="1800" dirty="0" err="1" smtClean="0">
                <a:hlinkClick r:id="rId2"/>
              </a:rPr>
              <a:t>hrm</a:t>
            </a:r>
            <a:endParaRPr lang="ru-RU" sz="1800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05799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489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Информационные технологии в управлении персоналом</vt:lpstr>
      <vt:lpstr>Задачи управления персоналом</vt:lpstr>
      <vt:lpstr>Классификация ИТ</vt:lpstr>
      <vt:lpstr>Степень централизации</vt:lpstr>
      <vt:lpstr>Типы предметной области</vt:lpstr>
      <vt:lpstr>Степень охвата задач управления</vt:lpstr>
      <vt:lpstr>Класс реализуемых операций</vt:lpstr>
      <vt:lpstr>Критерии выбора ИС</vt:lpstr>
      <vt:lpstr>Существующие системы: 1С</vt:lpstr>
      <vt:lpstr>Существующие системы: АиТ</vt:lpstr>
      <vt:lpstr>Существующие системы: БОСС</vt:lpstr>
      <vt:lpstr>Существующие системы: RB</vt:lpstr>
      <vt:lpstr>Результаты, получаемые при использовании ИС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в управлении персоналом</dc:title>
  <dc:creator>Игорь Адаменко</dc:creator>
  <cp:lastModifiedBy>Игорь Адаменко</cp:lastModifiedBy>
  <cp:revision>5</cp:revision>
  <dcterms:created xsi:type="dcterms:W3CDTF">2015-10-17T05:00:17Z</dcterms:created>
  <dcterms:modified xsi:type="dcterms:W3CDTF">2015-10-17T05:44:50Z</dcterms:modified>
</cp:coreProperties>
</file>