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ru-RU" smtClean="0"/>
              <a:t>23.03.2016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ru-RU" smtClean="0"/>
              <a:t>23.03.2016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ru-RU" smtClean="0"/>
              <a:t>23.03.2016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ru-RU" smtClean="0"/>
              <a:t>23.03.2016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ru-RU" smtClean="0"/>
              <a:t>23.03.2016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ru-RU" smtClean="0"/>
              <a:t>23.03.2016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ru-RU" smtClean="0"/>
              <a:t>23.03.2016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ru-RU" smtClean="0"/>
              <a:t>23.03.2016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ru-RU" smtClean="0"/>
              <a:t>23.03.2016</a:t>
            </a:fld>
            <a:endParaRPr lang="ru-RU" dirty="0"/>
          </a:p>
        </p:txBody>
      </p: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ru-RU" smtClean="0"/>
              <a:t>23.03.2016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ru-RU" smtClean="0"/>
              <a:t>23.03.2016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76000"/>
              </a:lnSpc>
              <a:spcBef>
                <a:spcPts val="0"/>
              </a:spcBef>
              <a:buNone/>
            </a:pPr>
            <a:r>
              <a:rPr lang="ru-RU" sz="8800" i="0" baseline="0" dirty="0" smtClean="0">
                <a:solidFill>
                  <a:srgbClr val="2D2E2D"/>
                </a:solidFill>
                <a:ea typeface="+mj-ea"/>
                <a:cs typeface="+mj-cs"/>
              </a:rPr>
              <a:t>Защита</a:t>
            </a:r>
            <a:r>
              <a:rPr lang="ru-RU" sz="8800" i="0" dirty="0" smtClean="0">
                <a:solidFill>
                  <a:srgbClr val="2D2E2D"/>
                </a:solidFill>
                <a:ea typeface="+mj-ea"/>
                <a:cs typeface="+mj-cs"/>
              </a:rPr>
              <a:t> авторских прав программистов</a:t>
            </a:r>
            <a:endParaRPr lang="ru-RU" sz="8800" i="0" baseline="0" dirty="0">
              <a:solidFill>
                <a:srgbClr val="2D2E2D"/>
              </a:solidFill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2000" b="0" i="0" dirty="0" smtClean="0">
                <a:solidFill>
                  <a:srgbClr val="D15A3E"/>
                </a:solidFill>
              </a:rPr>
              <a:t>Адаменко Игорь, ПВ-41</a:t>
            </a:r>
            <a:endParaRPr lang="ru-RU" sz="2000" b="0" i="0" dirty="0">
              <a:solidFill>
                <a:srgbClr val="D15A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Свободное </a:t>
            </a:r>
            <a:r>
              <a:rPr lang="ru-RU" sz="5400" dirty="0" smtClean="0"/>
              <a:t>воспроизведение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Лицо</a:t>
            </a:r>
            <a:r>
              <a:rPr lang="ru-RU" dirty="0"/>
              <a:t>, правомерно владеющее экземпляром </a:t>
            </a:r>
            <a:r>
              <a:rPr lang="ru-RU" dirty="0" smtClean="0"/>
              <a:t>программы, </a:t>
            </a:r>
            <a:r>
              <a:rPr lang="ru-RU" dirty="0"/>
              <a:t>вправе без получения дополнительного разрешения правообладателя осуществлять любые действия, связанные с </a:t>
            </a:r>
            <a:r>
              <a:rPr lang="ru-RU" dirty="0" smtClean="0"/>
              <a:t>её функционированием в </a:t>
            </a:r>
            <a:r>
              <a:rPr lang="ru-RU" dirty="0"/>
              <a:t>соответствии с </a:t>
            </a:r>
            <a:r>
              <a:rPr lang="ru-RU" dirty="0" smtClean="0"/>
              <a:t>назначением</a:t>
            </a:r>
            <a:r>
              <a:rPr lang="ru-RU" dirty="0"/>
              <a:t>, в том числе запись и хранение в памяти ЭВМ, а также исправление явных ошибок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Лицо</a:t>
            </a:r>
            <a:r>
              <a:rPr lang="ru-RU" dirty="0"/>
              <a:t>, правомерно владеющее экземпляром </a:t>
            </a:r>
            <a:r>
              <a:rPr lang="ru-RU" dirty="0" smtClean="0"/>
              <a:t>программы, </a:t>
            </a:r>
            <a:r>
              <a:rPr lang="ru-RU" dirty="0"/>
              <a:t>вправе без согласия правообладателя и без выплаты ему дополнительного </a:t>
            </a:r>
            <a:r>
              <a:rPr lang="ru-RU" dirty="0" smtClean="0"/>
              <a:t>вознаграждения изготавливать копии ПО при </a:t>
            </a:r>
            <a:r>
              <a:rPr lang="ru-RU" dirty="0"/>
              <a:t>условии, что эта копия предназначена только для архивных целей и при необходимости </a:t>
            </a:r>
            <a:r>
              <a:rPr lang="ru-RU" dirty="0" smtClean="0"/>
              <a:t>для </a:t>
            </a:r>
            <a:r>
              <a:rPr lang="ru-RU" dirty="0"/>
              <a:t>замены правомерно приобретенного экземпляра. При этом копия </a:t>
            </a:r>
            <a:r>
              <a:rPr lang="ru-RU" dirty="0" smtClean="0"/>
              <a:t>программы не </a:t>
            </a:r>
            <a:r>
              <a:rPr lang="ru-RU" dirty="0"/>
              <a:t>может быть использована для иных целей и должна быть уничтожена в случае, если дальнейшее </a:t>
            </a:r>
            <a:r>
              <a:rPr lang="ru-RU" dirty="0" smtClean="0"/>
              <a:t>использование </a:t>
            </a:r>
            <a:r>
              <a:rPr lang="ru-RU" dirty="0"/>
              <a:t>этой </a:t>
            </a:r>
            <a:r>
              <a:rPr lang="ru-RU" dirty="0" smtClean="0"/>
              <a:t>программы перестает </a:t>
            </a:r>
            <a:r>
              <a:rPr lang="ru-RU" dirty="0"/>
              <a:t>быть правомерным.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2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Декомпиляция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Лицо, правомерно владеющее экземпляром </a:t>
            </a:r>
            <a:r>
              <a:rPr lang="ru-RU" dirty="0" smtClean="0"/>
              <a:t>программы, </a:t>
            </a:r>
            <a:r>
              <a:rPr lang="ru-RU" dirty="0"/>
              <a:t>вправе без согласия правообладателя и без выплаты дополнительного вознаграждения </a:t>
            </a:r>
            <a:r>
              <a:rPr lang="ru-RU" dirty="0" err="1" smtClean="0"/>
              <a:t>декомпилировать</a:t>
            </a:r>
            <a:r>
              <a:rPr lang="ru-RU" dirty="0" smtClean="0"/>
              <a:t> её </a:t>
            </a:r>
            <a:r>
              <a:rPr lang="ru-RU" dirty="0"/>
              <a:t>с тем, чтобы изучать кодирование и структуру этой программы при следующих условиях:</a:t>
            </a:r>
          </a:p>
          <a:p>
            <a:pPr lvl="1"/>
            <a:r>
              <a:rPr lang="ru-RU" dirty="0"/>
              <a:t>информация, необходимая для взаимодействия независимо разработанной данным лицом программы </a:t>
            </a:r>
            <a:r>
              <a:rPr lang="ru-RU" dirty="0" smtClean="0"/>
              <a:t>с </a:t>
            </a:r>
            <a:r>
              <a:rPr lang="ru-RU" dirty="0"/>
              <a:t>другими программами, недоступна из других источников;</a:t>
            </a:r>
          </a:p>
          <a:p>
            <a:pPr lvl="1"/>
            <a:r>
              <a:rPr lang="ru-RU" dirty="0"/>
              <a:t>информация, полученная в результате этого декомпилирования, может использоваться лишь для организации взаимодействия независимо разработанной данным лицом </a:t>
            </a:r>
            <a:r>
              <a:rPr lang="ru-RU" dirty="0" smtClean="0"/>
              <a:t>программы с </a:t>
            </a:r>
            <a:r>
              <a:rPr lang="ru-RU" dirty="0"/>
              <a:t>другими программами, а не для составления </a:t>
            </a:r>
            <a:r>
              <a:rPr lang="ru-RU" dirty="0" smtClean="0"/>
              <a:t>новой, </a:t>
            </a:r>
            <a:r>
              <a:rPr lang="ru-RU" dirty="0"/>
              <a:t>по своему виду существенно схожей с </a:t>
            </a:r>
            <a:r>
              <a:rPr lang="ru-RU" dirty="0" err="1"/>
              <a:t>декомпилируемой</a:t>
            </a:r>
            <a:r>
              <a:rPr lang="ru-RU" dirty="0"/>
              <a:t> </a:t>
            </a:r>
            <a:r>
              <a:rPr lang="ru-RU" dirty="0" smtClean="0"/>
              <a:t>программой или </a:t>
            </a:r>
            <a:r>
              <a:rPr lang="ru-RU" dirty="0"/>
              <a:t>для осуществления любого другого действия, нарушающего авторское право;</a:t>
            </a:r>
          </a:p>
          <a:p>
            <a:pPr lvl="1"/>
            <a:r>
              <a:rPr lang="ru-RU" dirty="0"/>
              <a:t>декомпилирование осуществляется в отношении только тех частей </a:t>
            </a:r>
            <a:r>
              <a:rPr lang="ru-RU" dirty="0" smtClean="0"/>
              <a:t>ПО, </a:t>
            </a:r>
            <a:r>
              <a:rPr lang="ru-RU" dirty="0"/>
              <a:t>которые необходимы для организации такого взаимодействия.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Преступление..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экземпляры </a:t>
            </a:r>
            <a:r>
              <a:rPr lang="ru-RU" dirty="0" smtClean="0"/>
              <a:t>ПО, </a:t>
            </a:r>
            <a:r>
              <a:rPr lang="ru-RU" dirty="0"/>
              <a:t>изготовленные, воспроизведенные, распространенные, проданные, ввезенные или иным образом использованные либо предназначенные для использования в нарушение прав авторов </a:t>
            </a:r>
            <a:r>
              <a:rPr lang="ru-RU" dirty="0" smtClean="0"/>
              <a:t>программы и </a:t>
            </a:r>
            <a:r>
              <a:rPr lang="ru-RU" dirty="0"/>
              <a:t>иных правообладателей, может быть наложен арест в порядке, установленном законом</a:t>
            </a:r>
            <a:r>
              <a:rPr lang="ru-RU" dirty="0" smtClean="0"/>
              <a:t>.</a:t>
            </a:r>
          </a:p>
          <a:p>
            <a:r>
              <a:rPr lang="ru-RU" dirty="0"/>
              <a:t>Выпуск под своим именем чужой </a:t>
            </a:r>
            <a:r>
              <a:rPr lang="ru-RU" dirty="0" smtClean="0"/>
              <a:t>программы либо </a:t>
            </a:r>
            <a:r>
              <a:rPr lang="ru-RU" dirty="0"/>
              <a:t>незаконное воспроизведение или распространение таких произведений влечет за собой уголовную ответственность в соответствии с законом.</a:t>
            </a:r>
          </a:p>
        </p:txBody>
      </p:sp>
    </p:spTree>
    <p:extLst>
      <p:ext uri="{BB962C8B-B14F-4D97-AF65-F5344CB8AC3E}">
        <p14:creationId xmlns:p14="http://schemas.microsoft.com/office/powerpoint/2010/main" val="4763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..и наказание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</a:t>
            </a:r>
            <a:r>
              <a:rPr lang="ru-RU" dirty="0"/>
              <a:t>нарушение исключительного права на произведение </a:t>
            </a:r>
            <a:r>
              <a:rPr lang="ru-RU" dirty="0" smtClean="0"/>
              <a:t>правообладатель </a:t>
            </a:r>
            <a:r>
              <a:rPr lang="ru-RU" dirty="0"/>
              <a:t>вправе </a:t>
            </a:r>
            <a:r>
              <a:rPr lang="ru-RU" dirty="0" smtClean="0"/>
              <a:t>требовать </a:t>
            </a:r>
            <a:r>
              <a:rPr lang="ru-RU" dirty="0"/>
              <a:t>по своему выбору от нарушителя вместо возмещения убытков выплаты компенсации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размере от </a:t>
            </a:r>
            <a:r>
              <a:rPr lang="ru-RU" dirty="0" smtClean="0"/>
              <a:t>10 000 </a:t>
            </a:r>
            <a:r>
              <a:rPr lang="ru-RU" dirty="0"/>
              <a:t>до </a:t>
            </a:r>
            <a:r>
              <a:rPr lang="ru-RU" dirty="0" smtClean="0"/>
              <a:t>5 000 000 </a:t>
            </a:r>
            <a:r>
              <a:rPr lang="ru-RU" dirty="0"/>
              <a:t>рублей, определяемом по усмотрению суда исходя из характера нарушения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в </a:t>
            </a:r>
            <a:r>
              <a:rPr lang="ru-RU" dirty="0"/>
              <a:t>двукратном размере стоимости контрафактных экземпляров произведения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в </a:t>
            </a:r>
            <a:r>
              <a:rPr lang="ru-RU" dirty="0"/>
              <a:t>двукратном размере стоимости права использования произведения, определяемой исходя из цены, которая при сравнимых обстоятельствах обычно взимается за правомерное использование произведения тем способом, который использовал нарушитель.</a:t>
            </a:r>
          </a:p>
        </p:txBody>
      </p:sp>
    </p:spTree>
    <p:extLst>
      <p:ext uri="{BB962C8B-B14F-4D97-AF65-F5344CB8AC3E}">
        <p14:creationId xmlns:p14="http://schemas.microsoft.com/office/powerpoint/2010/main" val="30030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 smtClean="0"/>
              <a:t>Уголовная ответственность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Незаконное использование объектов авторского </a:t>
            </a:r>
            <a:r>
              <a:rPr lang="ru-RU" dirty="0" smtClean="0"/>
              <a:t>права, </a:t>
            </a:r>
            <a:r>
              <a:rPr lang="ru-RU" dirty="0"/>
              <a:t>а равно приобретение, хранение, перевозка контрафактных экземпляров </a:t>
            </a:r>
            <a:r>
              <a:rPr lang="ru-RU" dirty="0" smtClean="0"/>
              <a:t>произведений в </a:t>
            </a:r>
            <a:r>
              <a:rPr lang="ru-RU" dirty="0"/>
              <a:t>целях сбыта, совершенные в крупном </a:t>
            </a:r>
            <a:r>
              <a:rPr lang="ru-RU" dirty="0" smtClean="0"/>
              <a:t>размере (более 100 000 руб.) наказываются:</a:t>
            </a:r>
          </a:p>
          <a:p>
            <a:pPr lvl="1"/>
            <a:r>
              <a:rPr lang="ru-RU" dirty="0" smtClean="0"/>
              <a:t>штрафом </a:t>
            </a:r>
            <a:r>
              <a:rPr lang="ru-RU" dirty="0"/>
              <a:t>в размере до </a:t>
            </a:r>
            <a:r>
              <a:rPr lang="ru-RU" dirty="0" smtClean="0"/>
              <a:t>200 000 рублей,</a:t>
            </a:r>
          </a:p>
          <a:p>
            <a:pPr lvl="1"/>
            <a:r>
              <a:rPr lang="ru-RU" dirty="0" smtClean="0"/>
              <a:t>или </a:t>
            </a:r>
            <a:r>
              <a:rPr lang="ru-RU" dirty="0"/>
              <a:t>в размере заработной платы или иного дохода осужденного за период до восемнадцати месяцев</a:t>
            </a:r>
            <a:r>
              <a:rPr lang="ru-RU" dirty="0" smtClean="0"/>
              <a:t>,</a:t>
            </a:r>
          </a:p>
          <a:p>
            <a:pPr lvl="1"/>
            <a:r>
              <a:rPr lang="ru-RU" dirty="0" smtClean="0"/>
              <a:t>либо </a:t>
            </a:r>
            <a:r>
              <a:rPr lang="ru-RU" dirty="0"/>
              <a:t>обязательными работами на срок до </a:t>
            </a:r>
            <a:r>
              <a:rPr lang="ru-RU" dirty="0" smtClean="0"/>
              <a:t>480 </a:t>
            </a:r>
            <a:r>
              <a:rPr lang="ru-RU" dirty="0"/>
              <a:t>часов</a:t>
            </a:r>
            <a:r>
              <a:rPr lang="ru-RU" dirty="0" smtClean="0"/>
              <a:t>,</a:t>
            </a:r>
          </a:p>
          <a:p>
            <a:pPr lvl="1"/>
            <a:r>
              <a:rPr lang="ru-RU" dirty="0" smtClean="0"/>
              <a:t>либо </a:t>
            </a:r>
            <a:r>
              <a:rPr lang="ru-RU" dirty="0"/>
              <a:t>исправительными работами на срок до двух лет</a:t>
            </a:r>
            <a:r>
              <a:rPr lang="ru-RU" dirty="0" smtClean="0"/>
              <a:t>,</a:t>
            </a:r>
          </a:p>
          <a:p>
            <a:pPr lvl="1"/>
            <a:r>
              <a:rPr lang="ru-RU" dirty="0" smtClean="0"/>
              <a:t>либо </a:t>
            </a:r>
            <a:r>
              <a:rPr lang="ru-RU" dirty="0"/>
              <a:t>принудительными работами на срок до двух лет</a:t>
            </a:r>
            <a:r>
              <a:rPr lang="ru-RU" dirty="0" smtClean="0"/>
              <a:t>,</a:t>
            </a:r>
          </a:p>
          <a:p>
            <a:pPr lvl="1"/>
            <a:r>
              <a:rPr lang="ru-RU" dirty="0" smtClean="0"/>
              <a:t>либо </a:t>
            </a:r>
            <a:r>
              <a:rPr lang="ru-RU" dirty="0"/>
              <a:t>лишением свободы на тот же срок.</a:t>
            </a:r>
          </a:p>
        </p:txBody>
      </p:sp>
    </p:spTree>
    <p:extLst>
      <p:ext uri="{BB962C8B-B14F-4D97-AF65-F5344CB8AC3E}">
        <p14:creationId xmlns:p14="http://schemas.microsoft.com/office/powerpoint/2010/main" val="14142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Уголовная ответственность — 2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Деяния (с предыдущего слайда) </a:t>
            </a:r>
            <a:r>
              <a:rPr lang="ru-RU" dirty="0"/>
              <a:t>если они </a:t>
            </a:r>
            <a:r>
              <a:rPr lang="ru-RU" dirty="0" smtClean="0"/>
              <a:t>совершены:</a:t>
            </a:r>
          </a:p>
          <a:p>
            <a:pPr lvl="1"/>
            <a:r>
              <a:rPr lang="ru-RU" dirty="0" smtClean="0"/>
              <a:t>группой </a:t>
            </a:r>
            <a:r>
              <a:rPr lang="ru-RU" dirty="0"/>
              <a:t>лиц по предварительному сговору или организованной </a:t>
            </a:r>
            <a:r>
              <a:rPr lang="ru-RU" dirty="0" smtClean="0"/>
              <a:t>группой;</a:t>
            </a:r>
          </a:p>
          <a:p>
            <a:pPr lvl="1"/>
            <a:r>
              <a:rPr lang="ru-RU" dirty="0" smtClean="0"/>
              <a:t>в </a:t>
            </a:r>
            <a:r>
              <a:rPr lang="ru-RU" dirty="0"/>
              <a:t>особо крупном </a:t>
            </a:r>
            <a:r>
              <a:rPr lang="ru-RU" dirty="0" smtClean="0"/>
              <a:t>размере (более 1 000 000 руб.);</a:t>
            </a:r>
          </a:p>
          <a:p>
            <a:pPr lvl="1"/>
            <a:r>
              <a:rPr lang="ru-RU" dirty="0" smtClean="0"/>
              <a:t>лицом </a:t>
            </a:r>
            <a:r>
              <a:rPr lang="ru-RU" dirty="0"/>
              <a:t>с использованием своего служебного </a:t>
            </a:r>
            <a:r>
              <a:rPr lang="ru-RU" dirty="0" smtClean="0"/>
              <a:t>положения;</a:t>
            </a:r>
          </a:p>
          <a:p>
            <a:r>
              <a:rPr lang="ru-RU" dirty="0" smtClean="0"/>
              <a:t>..наказываются </a:t>
            </a:r>
            <a:r>
              <a:rPr lang="ru-RU" dirty="0"/>
              <a:t>принудительными работами на срок до пяти лет либо лишением свободы на срок до шести лет со штрафом в размере до </a:t>
            </a:r>
            <a:r>
              <a:rPr lang="ru-RU" dirty="0" smtClean="0"/>
              <a:t>500 000 </a:t>
            </a:r>
            <a:r>
              <a:rPr lang="ru-RU" dirty="0"/>
              <a:t>рублей или в размере заработной платы или иного дохода осужденного за период до трех лет или без такового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/>
              <a:t>разграничения уголовной и административной </a:t>
            </a:r>
            <a:r>
              <a:rPr lang="ru-RU" dirty="0" smtClean="0"/>
              <a:t>ответственности устанавливается</a:t>
            </a:r>
            <a:r>
              <a:rPr lang="ru-RU" dirty="0"/>
              <a:t>, была ли у нарушителя цель извлечения дохода при нарушении авторских прав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58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0" dirty="0"/>
              <a:t>Привлечение нарушителя авторских прав к уголовной ответственности </a:t>
            </a:r>
            <a:r>
              <a:rPr lang="ru-RU" sz="4400" dirty="0"/>
              <a:t>не исключает </a:t>
            </a:r>
            <a:r>
              <a:rPr lang="ru-RU" sz="4400" b="0" dirty="0"/>
              <a:t>привлечение его к гражданско-правовой ответственности</a:t>
            </a:r>
            <a:r>
              <a:rPr lang="ru-RU" sz="4400" b="0" dirty="0" smtClean="0"/>
              <a:t>!</a:t>
            </a:r>
            <a:endParaRPr lang="ru-RU" sz="4400" b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Предпосылки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превратилась в ценный ресурс, влияющий на место государства на мировой арене</a:t>
            </a:r>
          </a:p>
          <a:p>
            <a:r>
              <a:rPr lang="ru-RU" dirty="0" smtClean="0"/>
              <a:t>Программы имеют двойственную природу: интеллектуальное творчество и индустриальный труд</a:t>
            </a:r>
          </a:p>
          <a:p>
            <a:r>
              <a:rPr lang="ru-RU" dirty="0" smtClean="0"/>
              <a:t>80% программ в РФ используются незаконно</a:t>
            </a:r>
          </a:p>
          <a:p>
            <a:r>
              <a:rPr lang="ru-RU" dirty="0" smtClean="0"/>
              <a:t>Относительная новизна российского законодательства, регулирующего право собственности на ПО и БД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9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Основные понятия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Программа для ЭВМ </a:t>
            </a:r>
            <a:r>
              <a:rPr lang="ru-RU" dirty="0" smtClean="0"/>
              <a:t>— </a:t>
            </a:r>
            <a:r>
              <a:rPr lang="ru-RU" dirty="0"/>
              <a:t>это </a:t>
            </a:r>
            <a:r>
              <a:rPr lang="ru-RU" u="sng" dirty="0"/>
              <a:t>объективная форма</a:t>
            </a:r>
            <a:r>
              <a:rPr lang="ru-RU" dirty="0"/>
              <a:t> представления совокупности данных и команд, предназначенных для функционирования </a:t>
            </a:r>
            <a:r>
              <a:rPr lang="ru-RU" dirty="0" smtClean="0"/>
              <a:t>ЭВМ </a:t>
            </a:r>
            <a:r>
              <a:rPr lang="ru-RU" dirty="0"/>
              <a:t>и других компьютерных устройств с целью получения определенного результата. Под программой для ЭВМ подразумеваются также </a:t>
            </a:r>
            <a:r>
              <a:rPr lang="ru-RU" u="sng" dirty="0"/>
              <a:t>подготовительные материалы</a:t>
            </a:r>
            <a:r>
              <a:rPr lang="ru-RU" dirty="0"/>
              <a:t>, полученные в ходе ее разработки, и порождаемые ею аудиовизуальные </a:t>
            </a:r>
            <a:r>
              <a:rPr lang="ru-RU" dirty="0" smtClean="0"/>
              <a:t>отображения.</a:t>
            </a:r>
          </a:p>
          <a:p>
            <a:r>
              <a:rPr lang="ru-RU" b="1" dirty="0" smtClean="0"/>
              <a:t>База </a:t>
            </a:r>
            <a:r>
              <a:rPr lang="ru-RU" b="1" dirty="0"/>
              <a:t>данных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это объективная форма представления и организации совокупности </a:t>
            </a:r>
            <a:r>
              <a:rPr lang="ru-RU" dirty="0" smtClean="0"/>
              <a:t>данных, </a:t>
            </a:r>
            <a:r>
              <a:rPr lang="ru-RU" dirty="0"/>
              <a:t>систематизированных таким образом, чтобы эти данные могли быть найдены и обработаны с помощью </a:t>
            </a:r>
            <a:r>
              <a:rPr lang="ru-RU" dirty="0" smtClean="0"/>
              <a:t>ЭВМ.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502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Объект правовой охраны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Авторское право </a:t>
            </a:r>
            <a:r>
              <a:rPr lang="ru-RU" dirty="0"/>
              <a:t>распространяется на любые программы </a:t>
            </a:r>
            <a:r>
              <a:rPr lang="en-US" dirty="0" smtClean="0"/>
              <a:t>[…]</a:t>
            </a:r>
            <a:r>
              <a:rPr lang="ru-RU" dirty="0" smtClean="0"/>
              <a:t>, </a:t>
            </a:r>
            <a:r>
              <a:rPr lang="ru-RU" u="sng" dirty="0"/>
              <a:t>как выпущенные, так и не выпущенные в свет</a:t>
            </a:r>
            <a:r>
              <a:rPr lang="ru-RU" dirty="0"/>
              <a:t>, представленные в объективной форме, </a:t>
            </a:r>
            <a:r>
              <a:rPr lang="en-US" dirty="0" smtClean="0"/>
              <a:t>[…]</a:t>
            </a:r>
            <a:endParaRPr lang="ru-RU" dirty="0" smtClean="0"/>
          </a:p>
          <a:p>
            <a:r>
              <a:rPr lang="ru-RU" dirty="0"/>
              <a:t>Авторское право распространяется на </a:t>
            </a:r>
            <a:r>
              <a:rPr lang="ru-RU" dirty="0" smtClean="0"/>
              <a:t>ПО, являющееся </a:t>
            </a:r>
            <a:r>
              <a:rPr lang="ru-RU" dirty="0"/>
              <a:t>результатом творческой деятельности автора (соавторов). Творческий характер деятельности автора предполагается до тех пор, пока не доказано обратное</a:t>
            </a:r>
            <a:r>
              <a:rPr lang="ru-RU" dirty="0" smtClean="0"/>
              <a:t>.</a:t>
            </a:r>
          </a:p>
          <a:p>
            <a:r>
              <a:rPr lang="ru-RU" dirty="0"/>
              <a:t>Предоставляемая настоящим Законом правовая охрана </a:t>
            </a:r>
            <a:r>
              <a:rPr lang="ru-RU" u="sng" dirty="0"/>
              <a:t>не распространяется на идеи и принципы</a:t>
            </a:r>
            <a:r>
              <a:rPr lang="ru-RU" dirty="0"/>
              <a:t>, лежащие в основе </a:t>
            </a:r>
            <a:r>
              <a:rPr lang="ru-RU" dirty="0" smtClean="0"/>
              <a:t>ПО, </a:t>
            </a:r>
            <a:r>
              <a:rPr lang="ru-RU" dirty="0"/>
              <a:t>или какого-либо </a:t>
            </a:r>
            <a:r>
              <a:rPr lang="ru-RU" dirty="0" smtClean="0"/>
              <a:t>его </a:t>
            </a:r>
            <a:r>
              <a:rPr lang="ru-RU" dirty="0"/>
              <a:t>элемента, в том числе на идеи и принципы организации интерфейса и алгоритма, а также языки программирования</a:t>
            </a:r>
            <a:r>
              <a:rPr lang="ru-RU" dirty="0" smtClean="0"/>
              <a:t>.</a:t>
            </a:r>
          </a:p>
          <a:p>
            <a:r>
              <a:rPr lang="ru-RU" dirty="0"/>
              <a:t>Авторское право на </a:t>
            </a:r>
            <a:r>
              <a:rPr lang="ru-RU" dirty="0" smtClean="0"/>
              <a:t>ПО не </a:t>
            </a:r>
            <a:r>
              <a:rPr lang="ru-RU" dirty="0"/>
              <a:t>связано с правом собственности на </a:t>
            </a:r>
            <a:r>
              <a:rPr lang="ru-RU" dirty="0" smtClean="0"/>
              <a:t>его </a:t>
            </a:r>
            <a:r>
              <a:rPr lang="ru-RU" dirty="0"/>
              <a:t>материальный носитель. Любая передача прав на материальный носитель не влечет за собой передачи каких-либо прав на </a:t>
            </a:r>
            <a:r>
              <a:rPr lang="ru-RU" dirty="0" smtClean="0"/>
              <a:t>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1223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 smtClean="0"/>
              <a:t>Условия признания авторства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Авторское право </a:t>
            </a:r>
            <a:r>
              <a:rPr lang="ru-RU" dirty="0" smtClean="0"/>
              <a:t>на ПО возникает </a:t>
            </a:r>
            <a:r>
              <a:rPr lang="ru-RU" dirty="0"/>
              <a:t>в силу их создания. Для признания и осуществления авторского права на </a:t>
            </a:r>
            <a:r>
              <a:rPr lang="ru-RU" dirty="0" smtClean="0"/>
              <a:t>программу не </a:t>
            </a:r>
            <a:r>
              <a:rPr lang="ru-RU" dirty="0"/>
              <a:t>требуется депонирования, регистрации или соблюдения иных формальностей</a:t>
            </a:r>
            <a:r>
              <a:rPr lang="ru-RU" dirty="0" smtClean="0"/>
              <a:t>.</a:t>
            </a:r>
          </a:p>
          <a:p>
            <a:r>
              <a:rPr lang="ru-RU" dirty="0"/>
              <a:t>Правообладатель для оповещения о своих правах может, начиная с первого выпуска в свет </a:t>
            </a:r>
            <a:r>
              <a:rPr lang="ru-RU" dirty="0" smtClean="0"/>
              <a:t>ПО, </a:t>
            </a:r>
            <a:r>
              <a:rPr lang="ru-RU" dirty="0"/>
              <a:t>использовать знак охраны авторского права, состоящий из трех элементов:</a:t>
            </a:r>
          </a:p>
          <a:p>
            <a:pPr lvl="1"/>
            <a:r>
              <a:rPr lang="ru-RU" dirty="0"/>
              <a:t>буквы С в окружности или в круглых </a:t>
            </a:r>
            <a:r>
              <a:rPr lang="ru-RU" dirty="0" smtClean="0"/>
              <a:t>скобках;</a:t>
            </a:r>
            <a:endParaRPr lang="ru-RU" dirty="0"/>
          </a:p>
          <a:p>
            <a:pPr lvl="1"/>
            <a:r>
              <a:rPr lang="ru-RU" dirty="0"/>
              <a:t>наименования (имени) правообладателя;</a:t>
            </a:r>
          </a:p>
          <a:p>
            <a:pPr lvl="1"/>
            <a:r>
              <a:rPr lang="ru-RU" dirty="0"/>
              <a:t>года первого выпуска </a:t>
            </a:r>
            <a:r>
              <a:rPr lang="ru-RU" dirty="0" smtClean="0"/>
              <a:t>ПО</a:t>
            </a:r>
            <a:r>
              <a:rPr lang="ru-RU" dirty="0" smtClean="0"/>
              <a:t> </a:t>
            </a:r>
            <a:r>
              <a:rPr lang="ru-RU" dirty="0"/>
              <a:t>в свет.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72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Авторство БД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Авторское право на </a:t>
            </a:r>
            <a:r>
              <a:rPr lang="ru-RU" dirty="0" smtClean="0"/>
              <a:t>БД, </a:t>
            </a:r>
            <a:r>
              <a:rPr lang="ru-RU" dirty="0"/>
              <a:t>состоящую из материалов, не являющихся объектами авторского права, принадлежит лицам, создавшим базу данных</a:t>
            </a:r>
            <a:r>
              <a:rPr lang="ru-RU" dirty="0" smtClean="0"/>
              <a:t>.</a:t>
            </a:r>
          </a:p>
          <a:p>
            <a:r>
              <a:rPr lang="ru-RU" dirty="0"/>
              <a:t>Авторское право на </a:t>
            </a:r>
            <a:r>
              <a:rPr lang="ru-RU" dirty="0" smtClean="0"/>
              <a:t>БД </a:t>
            </a:r>
            <a:r>
              <a:rPr lang="ru-RU" dirty="0"/>
              <a:t>признается при условии соблюдения авторского права на каждое из произведений, включенных в эту базу данных</a:t>
            </a:r>
            <a:r>
              <a:rPr lang="ru-RU" dirty="0" smtClean="0"/>
              <a:t>.</a:t>
            </a:r>
          </a:p>
          <a:p>
            <a:r>
              <a:rPr lang="ru-RU" dirty="0"/>
              <a:t>Авторское право на </a:t>
            </a:r>
            <a:r>
              <a:rPr lang="ru-RU" dirty="0" smtClean="0"/>
              <a:t>БД </a:t>
            </a:r>
            <a:r>
              <a:rPr lang="ru-RU" u="sng" dirty="0"/>
              <a:t>не препятствует</a:t>
            </a:r>
            <a:r>
              <a:rPr lang="ru-RU" dirty="0"/>
              <a:t> другим лицам осуществлять самостоятельный подбор и организацию произведений и материалов, входящих в эту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8790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Срок действия авторства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Авторское право действует с момента создания </a:t>
            </a:r>
            <a:r>
              <a:rPr lang="ru-RU" dirty="0" smtClean="0"/>
              <a:t>ПО в </a:t>
            </a:r>
            <a:r>
              <a:rPr lang="ru-RU" dirty="0"/>
              <a:t>течение всей жизни автора и 50 лет после его </a:t>
            </a:r>
            <a:r>
              <a:rPr lang="ru-RU" dirty="0" smtClean="0"/>
              <a:t>смерти (последнего соавтора).</a:t>
            </a:r>
          </a:p>
          <a:p>
            <a:r>
              <a:rPr lang="ru-RU" dirty="0"/>
              <a:t>Авторское право на </a:t>
            </a:r>
            <a:r>
              <a:rPr lang="ru-RU" dirty="0" smtClean="0"/>
              <a:t>ПО, выпущенное </a:t>
            </a:r>
            <a:r>
              <a:rPr lang="ru-RU" dirty="0"/>
              <a:t>анонимно или под псевдонимом, действует с момента </a:t>
            </a:r>
            <a:r>
              <a:rPr lang="ru-RU" dirty="0" smtClean="0"/>
              <a:t>его </a:t>
            </a:r>
            <a:r>
              <a:rPr lang="ru-RU" dirty="0"/>
              <a:t>выпуска в свет в течение 50 лет. </a:t>
            </a:r>
            <a:r>
              <a:rPr lang="ru-RU" dirty="0" smtClean="0"/>
              <a:t>Если личность раскроется, то ↑.</a:t>
            </a:r>
          </a:p>
          <a:p>
            <a:r>
              <a:rPr lang="ru-RU" dirty="0"/>
              <a:t>Личные права автора на </a:t>
            </a:r>
            <a:r>
              <a:rPr lang="ru-RU" dirty="0" smtClean="0"/>
              <a:t>ПО охраняются </a:t>
            </a:r>
            <a:r>
              <a:rPr lang="ru-RU" dirty="0"/>
              <a:t>бессрочно.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0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Личные права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</a:t>
            </a:r>
            <a:r>
              <a:rPr lang="ru-RU" dirty="0"/>
              <a:t>втору программы </a:t>
            </a:r>
            <a:r>
              <a:rPr lang="ru-RU" dirty="0" smtClean="0"/>
              <a:t>независимо </a:t>
            </a:r>
            <a:r>
              <a:rPr lang="ru-RU" dirty="0"/>
              <a:t>от его имущественных прав принадлежат следующие личные права:</a:t>
            </a:r>
          </a:p>
          <a:p>
            <a:pPr lvl="1"/>
            <a:r>
              <a:rPr lang="ru-RU" dirty="0"/>
              <a:t>право авторства </a:t>
            </a:r>
            <a:r>
              <a:rPr lang="ru-RU" dirty="0" smtClean="0"/>
              <a:t>—то </a:t>
            </a:r>
            <a:r>
              <a:rPr lang="ru-RU" dirty="0"/>
              <a:t>есть право считаться автором </a:t>
            </a:r>
            <a:r>
              <a:rPr lang="ru-RU" dirty="0" smtClean="0"/>
              <a:t>этого ПО;</a:t>
            </a:r>
            <a:endParaRPr lang="ru-RU" dirty="0"/>
          </a:p>
          <a:p>
            <a:pPr lvl="1"/>
            <a:r>
              <a:rPr lang="ru-RU" dirty="0"/>
              <a:t>право на имя </a:t>
            </a:r>
            <a:r>
              <a:rPr lang="ru-RU" dirty="0" smtClean="0"/>
              <a:t>— </a:t>
            </a:r>
            <a:r>
              <a:rPr lang="ru-RU" dirty="0"/>
              <a:t>то есть право определять форму указания имени автора в </a:t>
            </a:r>
            <a:r>
              <a:rPr lang="ru-RU" dirty="0" smtClean="0"/>
              <a:t>ПО: </a:t>
            </a:r>
            <a:r>
              <a:rPr lang="ru-RU" dirty="0"/>
              <a:t>под своим именем, под условным именем (псевдонимом) или анонимно;</a:t>
            </a:r>
          </a:p>
          <a:p>
            <a:pPr lvl="1"/>
            <a:r>
              <a:rPr lang="ru-RU" dirty="0"/>
              <a:t>право на неприкосновенность (целостность) </a:t>
            </a:r>
            <a:r>
              <a:rPr lang="ru-RU" dirty="0" smtClean="0"/>
              <a:t>— </a:t>
            </a:r>
            <a:r>
              <a:rPr lang="ru-RU" dirty="0"/>
              <a:t>то есть право на защиту как самой </a:t>
            </a:r>
            <a:r>
              <a:rPr lang="ru-RU" dirty="0" smtClean="0"/>
              <a:t>программы, </a:t>
            </a:r>
            <a:r>
              <a:rPr lang="ru-RU" dirty="0"/>
              <a:t>так и </a:t>
            </a:r>
            <a:r>
              <a:rPr lang="ru-RU" dirty="0" smtClean="0"/>
              <a:t>её названия </a:t>
            </a:r>
            <a:r>
              <a:rPr lang="ru-RU" dirty="0"/>
              <a:t>от всякого рода искажений или иных посягательств, способных нанести ущерб чести и достоинству автора;</a:t>
            </a:r>
          </a:p>
          <a:p>
            <a:pPr lvl="1"/>
            <a:r>
              <a:rPr lang="ru-RU" dirty="0"/>
              <a:t>право на обнародование </a:t>
            </a:r>
            <a:r>
              <a:rPr lang="ru-RU" dirty="0" smtClean="0"/>
              <a:t>ПО — </a:t>
            </a:r>
            <a:r>
              <a:rPr lang="ru-RU" dirty="0"/>
              <a:t>то есть право обнародовать или разрешать обнародовать путем выпуска в свет (опубликования) </a:t>
            </a:r>
            <a:r>
              <a:rPr lang="ru-RU" dirty="0" smtClean="0"/>
              <a:t>программы, </a:t>
            </a:r>
            <a:r>
              <a:rPr lang="ru-RU" dirty="0"/>
              <a:t>включая право на отзыв.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1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Исключительное право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Исключительное право </a:t>
            </a:r>
            <a:r>
              <a:rPr lang="ru-RU" dirty="0" smtClean="0"/>
              <a:t>— право на воспроизведение, распространение, модификацию и иное использование ПО.</a:t>
            </a:r>
          </a:p>
          <a:p>
            <a:r>
              <a:rPr lang="ru-RU" dirty="0"/>
              <a:t>Исключительное право на </a:t>
            </a:r>
            <a:r>
              <a:rPr lang="ru-RU" dirty="0" smtClean="0"/>
              <a:t>программу может </a:t>
            </a:r>
            <a:r>
              <a:rPr lang="ru-RU" dirty="0"/>
              <a:t>быть передано полностью или частично другим </a:t>
            </a:r>
            <a:r>
              <a:rPr lang="ru-RU" dirty="0" smtClean="0"/>
              <a:t>лицам </a:t>
            </a:r>
            <a:r>
              <a:rPr lang="ru-RU" dirty="0"/>
              <a:t>по </a:t>
            </a:r>
            <a:r>
              <a:rPr lang="ru-RU" dirty="0" smtClean="0"/>
              <a:t>договору, который заключается </a:t>
            </a:r>
            <a:r>
              <a:rPr lang="ru-RU" dirty="0"/>
              <a:t>в письменной форме и должен устанавливать следующие существенные условия: объем и способы использования </a:t>
            </a:r>
            <a:r>
              <a:rPr lang="ru-RU" dirty="0" smtClean="0"/>
              <a:t>ПО, </a:t>
            </a:r>
            <a:r>
              <a:rPr lang="ru-RU" dirty="0"/>
              <a:t>порядок выплаты и размер вознаграждения, срок действия </a:t>
            </a:r>
            <a:r>
              <a:rPr lang="ru-RU" dirty="0" smtClean="0"/>
              <a:t>договора.</a:t>
            </a:r>
          </a:p>
          <a:p>
            <a:r>
              <a:rPr lang="ru-RU" dirty="0" smtClean="0"/>
              <a:t>Исключительное </a:t>
            </a:r>
            <a:r>
              <a:rPr lang="ru-RU" dirty="0"/>
              <a:t>(имущественное) право на </a:t>
            </a:r>
            <a:r>
              <a:rPr lang="ru-RU" dirty="0" smtClean="0"/>
              <a:t>программу переходит </a:t>
            </a:r>
            <a:r>
              <a:rPr lang="ru-RU" dirty="0"/>
              <a:t>по наследству в установленном законом порядке</a:t>
            </a:r>
            <a:r>
              <a:rPr lang="ru-RU" dirty="0" smtClean="0"/>
              <a:t>.</a:t>
            </a:r>
          </a:p>
          <a:p>
            <a:r>
              <a:rPr lang="ru-RU" dirty="0"/>
              <a:t>Исключительное право на ПО, созданное работником (автором) в связи с выполнением трудовых обязанностей или по заданию работодателя, принадлежит работодателю, если договором между ним и работником (автором) не предусмотрено иное.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7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Другая 1">
      <a:majorFont>
        <a:latin typeface="PT Sans Caption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</Words>
  <Application>Microsoft Office PowerPoint</Application>
  <PresentationFormat>Широкоэкранный</PresentationFormat>
  <Paragraphs>72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PT Sans</vt:lpstr>
      <vt:lpstr>PT Sans Caption</vt:lpstr>
      <vt:lpstr>Diamond Grid 16x9</vt:lpstr>
      <vt:lpstr>Защита авторских прав программистов</vt:lpstr>
      <vt:lpstr>Предпосылки</vt:lpstr>
      <vt:lpstr>Основные понятия</vt:lpstr>
      <vt:lpstr>Объект правовой охраны</vt:lpstr>
      <vt:lpstr>Условия признания авторства</vt:lpstr>
      <vt:lpstr>Авторство БД</vt:lpstr>
      <vt:lpstr>Срок действия авторства</vt:lpstr>
      <vt:lpstr>Личные права</vt:lpstr>
      <vt:lpstr>Исключительное право</vt:lpstr>
      <vt:lpstr>Свободное воспроизведение</vt:lpstr>
      <vt:lpstr>Декомпиляция</vt:lpstr>
      <vt:lpstr>Преступление..</vt:lpstr>
      <vt:lpstr>..и наказание</vt:lpstr>
      <vt:lpstr>Уголовная ответственность</vt:lpstr>
      <vt:lpstr>Уголовная ответственность — 2</vt:lpstr>
      <vt:lpstr>Привлечение нарушителя авторских прав к уголовной ответственности не исключает привлечение его к гражданско-правовой ответственности!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2016-03-16T20:10:56Z</dcterms:created>
  <dcterms:modified xsi:type="dcterms:W3CDTF">2016-03-23T19:32:20Z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