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6C1A7-0003-49FF-A8D1-35BED0E0D615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09FFEF8B-8D04-4A3A-933F-C179EC0F4E6A}">
      <dgm:prSet phldrT="[Текст]"/>
      <dgm:spPr/>
      <dgm:t>
        <a:bodyPr/>
        <a:lstStyle/>
        <a:p>
          <a:r>
            <a:rPr lang="ru-RU" dirty="0" smtClean="0"/>
            <a:t>Планирование содержания</a:t>
          </a:r>
          <a:endParaRPr lang="ru-RU" dirty="0"/>
        </a:p>
      </dgm:t>
    </dgm:pt>
    <dgm:pt modelId="{96577927-581F-4A8F-9E63-D598B788F13F}" type="parTrans" cxnId="{F93DE267-F039-40A1-9E15-1DC1B4A830A2}">
      <dgm:prSet/>
      <dgm:spPr/>
      <dgm:t>
        <a:bodyPr/>
        <a:lstStyle/>
        <a:p>
          <a:endParaRPr lang="ru-RU"/>
        </a:p>
      </dgm:t>
    </dgm:pt>
    <dgm:pt modelId="{476CB70A-E123-4CE8-AEB8-6F20103CEEA7}" type="sibTrans" cxnId="{F93DE267-F039-40A1-9E15-1DC1B4A830A2}">
      <dgm:prSet/>
      <dgm:spPr/>
      <dgm:t>
        <a:bodyPr/>
        <a:lstStyle/>
        <a:p>
          <a:endParaRPr lang="ru-RU"/>
        </a:p>
      </dgm:t>
    </dgm:pt>
    <dgm:pt modelId="{C6E35803-1ADC-4720-BAB1-C509AB7A7526}">
      <dgm:prSet phldrT="[Текст]"/>
      <dgm:spPr/>
      <dgm:t>
        <a:bodyPr/>
        <a:lstStyle/>
        <a:p>
          <a:r>
            <a:rPr lang="ru-RU" dirty="0" smtClean="0"/>
            <a:t>Определение содержания</a:t>
          </a:r>
          <a:endParaRPr lang="ru-RU" dirty="0"/>
        </a:p>
      </dgm:t>
    </dgm:pt>
    <dgm:pt modelId="{8CB57B89-64D8-40D5-A45A-403CEE7F08F8}" type="parTrans" cxnId="{EFE8C062-BED8-4FBF-B3F5-679529269529}">
      <dgm:prSet/>
      <dgm:spPr/>
      <dgm:t>
        <a:bodyPr/>
        <a:lstStyle/>
        <a:p>
          <a:endParaRPr lang="ru-RU"/>
        </a:p>
      </dgm:t>
    </dgm:pt>
    <dgm:pt modelId="{29BDCD6F-1DDC-4FA9-ADA4-5B00D3A7E07B}" type="sibTrans" cxnId="{EFE8C062-BED8-4FBF-B3F5-679529269529}">
      <dgm:prSet/>
      <dgm:spPr/>
      <dgm:t>
        <a:bodyPr/>
        <a:lstStyle/>
        <a:p>
          <a:endParaRPr lang="ru-RU"/>
        </a:p>
      </dgm:t>
    </dgm:pt>
    <dgm:pt modelId="{CB8358E3-9CB0-4D02-8580-C318FC7A6743}">
      <dgm:prSet phldrT="[Текст]"/>
      <dgm:spPr/>
      <dgm:t>
        <a:bodyPr/>
        <a:lstStyle/>
        <a:p>
          <a:r>
            <a:rPr lang="ru-RU" dirty="0" smtClean="0"/>
            <a:t>Создание ИСР</a:t>
          </a:r>
          <a:endParaRPr lang="ru-RU" dirty="0"/>
        </a:p>
      </dgm:t>
    </dgm:pt>
    <dgm:pt modelId="{6434046D-0110-430B-BB35-E0A87E6B6002}" type="parTrans" cxnId="{6AFAAD35-24E5-4243-943C-4E2FDE3DB9DC}">
      <dgm:prSet/>
      <dgm:spPr/>
      <dgm:t>
        <a:bodyPr/>
        <a:lstStyle/>
        <a:p>
          <a:endParaRPr lang="ru-RU"/>
        </a:p>
      </dgm:t>
    </dgm:pt>
    <dgm:pt modelId="{AB8E0855-1EF3-4007-B755-46FA6C935FFE}" type="sibTrans" cxnId="{6AFAAD35-24E5-4243-943C-4E2FDE3DB9DC}">
      <dgm:prSet/>
      <dgm:spPr/>
      <dgm:t>
        <a:bodyPr/>
        <a:lstStyle/>
        <a:p>
          <a:endParaRPr lang="ru-RU"/>
        </a:p>
      </dgm:t>
    </dgm:pt>
    <dgm:pt modelId="{65F122C7-6837-41FA-984C-C1C6C1C07ACB}">
      <dgm:prSet phldrT="[Текст]"/>
      <dgm:spPr/>
      <dgm:t>
        <a:bodyPr/>
        <a:lstStyle/>
        <a:p>
          <a:r>
            <a:rPr lang="ru-RU" dirty="0" smtClean="0"/>
            <a:t>Подтверждение содержания</a:t>
          </a:r>
          <a:endParaRPr lang="ru-RU" dirty="0"/>
        </a:p>
      </dgm:t>
    </dgm:pt>
    <dgm:pt modelId="{F3D6EF33-9D94-4253-BA78-953970601DA5}" type="parTrans" cxnId="{3B5BAD6C-9C13-417C-9ADD-AA00B7CEE756}">
      <dgm:prSet/>
      <dgm:spPr/>
      <dgm:t>
        <a:bodyPr/>
        <a:lstStyle/>
        <a:p>
          <a:endParaRPr lang="ru-RU"/>
        </a:p>
      </dgm:t>
    </dgm:pt>
    <dgm:pt modelId="{71CDD9E6-5428-41AF-BFE1-B1C58BC9E611}" type="sibTrans" cxnId="{3B5BAD6C-9C13-417C-9ADD-AA00B7CEE756}">
      <dgm:prSet/>
      <dgm:spPr/>
      <dgm:t>
        <a:bodyPr/>
        <a:lstStyle/>
        <a:p>
          <a:endParaRPr lang="ru-RU"/>
        </a:p>
      </dgm:t>
    </dgm:pt>
    <dgm:pt modelId="{7FE4B81B-BFB3-47C0-A367-63470425FBBA}">
      <dgm:prSet phldrT="[Текст]"/>
      <dgm:spPr/>
      <dgm:t>
        <a:bodyPr/>
        <a:lstStyle/>
        <a:p>
          <a:r>
            <a:rPr lang="ru-RU" dirty="0" smtClean="0"/>
            <a:t>Управление содержанием</a:t>
          </a:r>
          <a:endParaRPr lang="ru-RU" dirty="0"/>
        </a:p>
      </dgm:t>
    </dgm:pt>
    <dgm:pt modelId="{53101F44-A737-4084-B1D4-1C912A32E8EA}" type="parTrans" cxnId="{AF2B3CAB-5AC0-414F-BA06-E176D8763220}">
      <dgm:prSet/>
      <dgm:spPr/>
      <dgm:t>
        <a:bodyPr/>
        <a:lstStyle/>
        <a:p>
          <a:endParaRPr lang="ru-RU"/>
        </a:p>
      </dgm:t>
    </dgm:pt>
    <dgm:pt modelId="{D2E10936-9BB7-4033-BC82-0B0AD8106A84}" type="sibTrans" cxnId="{AF2B3CAB-5AC0-414F-BA06-E176D8763220}">
      <dgm:prSet/>
      <dgm:spPr/>
      <dgm:t>
        <a:bodyPr/>
        <a:lstStyle/>
        <a:p>
          <a:endParaRPr lang="ru-RU"/>
        </a:p>
      </dgm:t>
    </dgm:pt>
    <dgm:pt modelId="{E20B21F6-7495-420F-A53B-7C45DAA75EA0}" type="pres">
      <dgm:prSet presAssocID="{E306C1A7-0003-49FF-A8D1-35BED0E0D61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AE01471-EE70-44D0-BEB0-A8E9AE7EAEE0}" type="pres">
      <dgm:prSet presAssocID="{09FFEF8B-8D04-4A3A-933F-C179EC0F4E6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9164F-6C21-4167-A454-EB0EB7F1C295}" type="pres">
      <dgm:prSet presAssocID="{476CB70A-E123-4CE8-AEB8-6F20103CEEA7}" presName="sibTrans" presStyleLbl="sibTrans1D1" presStyleIdx="0" presStyleCnt="4"/>
      <dgm:spPr/>
      <dgm:t>
        <a:bodyPr/>
        <a:lstStyle/>
        <a:p>
          <a:endParaRPr lang="ru-RU"/>
        </a:p>
      </dgm:t>
    </dgm:pt>
    <dgm:pt modelId="{2EB8BE31-26C7-471E-A99D-6B0DED641D91}" type="pres">
      <dgm:prSet presAssocID="{476CB70A-E123-4CE8-AEB8-6F20103CEEA7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7573C5E-1D8F-42E2-AF64-300746905B34}" type="pres">
      <dgm:prSet presAssocID="{C6E35803-1ADC-4720-BAB1-C509AB7A752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23CE2C-7240-43A7-B359-7F59E8EEAFDB}" type="pres">
      <dgm:prSet presAssocID="{29BDCD6F-1DDC-4FA9-ADA4-5B00D3A7E07B}" presName="sibTrans" presStyleLbl="sibTrans1D1" presStyleIdx="1" presStyleCnt="4"/>
      <dgm:spPr/>
      <dgm:t>
        <a:bodyPr/>
        <a:lstStyle/>
        <a:p>
          <a:endParaRPr lang="ru-RU"/>
        </a:p>
      </dgm:t>
    </dgm:pt>
    <dgm:pt modelId="{F36B2FBE-F26F-4D16-A404-14077632C5F0}" type="pres">
      <dgm:prSet presAssocID="{29BDCD6F-1DDC-4FA9-ADA4-5B00D3A7E07B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490F554D-5064-4F6E-A207-CD23ACB08C5D}" type="pres">
      <dgm:prSet presAssocID="{CB8358E3-9CB0-4D02-8580-C318FC7A674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05A005-958C-4437-BCAC-50F03AB489CE}" type="pres">
      <dgm:prSet presAssocID="{AB8E0855-1EF3-4007-B755-46FA6C935FFE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0A63F6-9DB2-4397-A41C-A722BB703F57}" type="pres">
      <dgm:prSet presAssocID="{AB8E0855-1EF3-4007-B755-46FA6C935FFE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7FA16FE8-9CF4-453C-8266-7620A9824E73}" type="pres">
      <dgm:prSet presAssocID="{65F122C7-6837-41FA-984C-C1C6C1C07A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74E5D7-B64A-43D2-8371-E32E6F578F36}" type="pres">
      <dgm:prSet presAssocID="{71CDD9E6-5428-41AF-BFE1-B1C58BC9E611}" presName="sibTrans" presStyleLbl="sibTrans1D1" presStyleIdx="3" presStyleCnt="4"/>
      <dgm:spPr/>
      <dgm:t>
        <a:bodyPr/>
        <a:lstStyle/>
        <a:p>
          <a:endParaRPr lang="ru-RU"/>
        </a:p>
      </dgm:t>
    </dgm:pt>
    <dgm:pt modelId="{B5223D7A-087C-4EDF-B113-3E4A94358821}" type="pres">
      <dgm:prSet presAssocID="{71CDD9E6-5428-41AF-BFE1-B1C58BC9E611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05A72C2F-471F-4DA0-A599-16CBD072ABB1}" type="pres">
      <dgm:prSet presAssocID="{7FE4B81B-BFB3-47C0-A367-63470425FB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4B2CE8D-2CA7-4FD8-BCCA-D92595550D60}" type="presOf" srcId="{71CDD9E6-5428-41AF-BFE1-B1C58BC9E611}" destId="{AC74E5D7-B64A-43D2-8371-E32E6F578F36}" srcOrd="0" destOrd="0" presId="urn:microsoft.com/office/officeart/2005/8/layout/bProcess3"/>
    <dgm:cxn modelId="{E22FD0DA-F8F9-4D62-9530-B5CBBDFE0D95}" type="presOf" srcId="{29BDCD6F-1DDC-4FA9-ADA4-5B00D3A7E07B}" destId="{F36B2FBE-F26F-4D16-A404-14077632C5F0}" srcOrd="1" destOrd="0" presId="urn:microsoft.com/office/officeart/2005/8/layout/bProcess3"/>
    <dgm:cxn modelId="{3B5BAD6C-9C13-417C-9ADD-AA00B7CEE756}" srcId="{E306C1A7-0003-49FF-A8D1-35BED0E0D615}" destId="{65F122C7-6837-41FA-984C-C1C6C1C07ACB}" srcOrd="3" destOrd="0" parTransId="{F3D6EF33-9D94-4253-BA78-953970601DA5}" sibTransId="{71CDD9E6-5428-41AF-BFE1-B1C58BC9E611}"/>
    <dgm:cxn modelId="{730A03AB-3237-4B8D-8DB1-A6BD3F07531D}" type="presOf" srcId="{7FE4B81B-BFB3-47C0-A367-63470425FBBA}" destId="{05A72C2F-471F-4DA0-A599-16CBD072ABB1}" srcOrd="0" destOrd="0" presId="urn:microsoft.com/office/officeart/2005/8/layout/bProcess3"/>
    <dgm:cxn modelId="{B59710C9-74A3-4F96-A6CE-BD663BC5E528}" type="presOf" srcId="{09FFEF8B-8D04-4A3A-933F-C179EC0F4E6A}" destId="{1AE01471-EE70-44D0-BEB0-A8E9AE7EAEE0}" srcOrd="0" destOrd="0" presId="urn:microsoft.com/office/officeart/2005/8/layout/bProcess3"/>
    <dgm:cxn modelId="{1F46146F-913A-4D6C-85F7-B6C70EB56187}" type="presOf" srcId="{AB8E0855-1EF3-4007-B755-46FA6C935FFE}" destId="{6D05A005-958C-4437-BCAC-50F03AB489CE}" srcOrd="0" destOrd="0" presId="urn:microsoft.com/office/officeart/2005/8/layout/bProcess3"/>
    <dgm:cxn modelId="{18A97D4C-E62A-438F-9987-6561FBAB8FEA}" type="presOf" srcId="{C6E35803-1ADC-4720-BAB1-C509AB7A7526}" destId="{E7573C5E-1D8F-42E2-AF64-300746905B34}" srcOrd="0" destOrd="0" presId="urn:microsoft.com/office/officeart/2005/8/layout/bProcess3"/>
    <dgm:cxn modelId="{EFE8C062-BED8-4FBF-B3F5-679529269529}" srcId="{E306C1A7-0003-49FF-A8D1-35BED0E0D615}" destId="{C6E35803-1ADC-4720-BAB1-C509AB7A7526}" srcOrd="1" destOrd="0" parTransId="{8CB57B89-64D8-40D5-A45A-403CEE7F08F8}" sibTransId="{29BDCD6F-1DDC-4FA9-ADA4-5B00D3A7E07B}"/>
    <dgm:cxn modelId="{ECE9365F-C0DE-48DB-B9B2-F7C163E0AFB5}" type="presOf" srcId="{476CB70A-E123-4CE8-AEB8-6F20103CEEA7}" destId="{2EB8BE31-26C7-471E-A99D-6B0DED641D91}" srcOrd="1" destOrd="0" presId="urn:microsoft.com/office/officeart/2005/8/layout/bProcess3"/>
    <dgm:cxn modelId="{D14313DE-B279-4E21-B6C8-D9AA410C8657}" type="presOf" srcId="{29BDCD6F-1DDC-4FA9-ADA4-5B00D3A7E07B}" destId="{8323CE2C-7240-43A7-B359-7F59E8EEAFDB}" srcOrd="0" destOrd="0" presId="urn:microsoft.com/office/officeart/2005/8/layout/bProcess3"/>
    <dgm:cxn modelId="{B76CBCF4-1346-43FD-B3B2-99E9C8F67E2E}" type="presOf" srcId="{E306C1A7-0003-49FF-A8D1-35BED0E0D615}" destId="{E20B21F6-7495-420F-A53B-7C45DAA75EA0}" srcOrd="0" destOrd="0" presId="urn:microsoft.com/office/officeart/2005/8/layout/bProcess3"/>
    <dgm:cxn modelId="{AF2B3CAB-5AC0-414F-BA06-E176D8763220}" srcId="{E306C1A7-0003-49FF-A8D1-35BED0E0D615}" destId="{7FE4B81B-BFB3-47C0-A367-63470425FBBA}" srcOrd="4" destOrd="0" parTransId="{53101F44-A737-4084-B1D4-1C912A32E8EA}" sibTransId="{D2E10936-9BB7-4033-BC82-0B0AD8106A84}"/>
    <dgm:cxn modelId="{6AFAAD35-24E5-4243-943C-4E2FDE3DB9DC}" srcId="{E306C1A7-0003-49FF-A8D1-35BED0E0D615}" destId="{CB8358E3-9CB0-4D02-8580-C318FC7A6743}" srcOrd="2" destOrd="0" parTransId="{6434046D-0110-430B-BB35-E0A87E6B6002}" sibTransId="{AB8E0855-1EF3-4007-B755-46FA6C935FFE}"/>
    <dgm:cxn modelId="{E718C66D-3193-49B8-9987-6EDF1AF8C182}" type="presOf" srcId="{476CB70A-E123-4CE8-AEB8-6F20103CEEA7}" destId="{82E9164F-6C21-4167-A454-EB0EB7F1C295}" srcOrd="0" destOrd="0" presId="urn:microsoft.com/office/officeart/2005/8/layout/bProcess3"/>
    <dgm:cxn modelId="{027E8D23-4B65-4F78-97BC-A59B25B5AE35}" type="presOf" srcId="{AB8E0855-1EF3-4007-B755-46FA6C935FFE}" destId="{F90A63F6-9DB2-4397-A41C-A722BB703F57}" srcOrd="1" destOrd="0" presId="urn:microsoft.com/office/officeart/2005/8/layout/bProcess3"/>
    <dgm:cxn modelId="{F93DE267-F039-40A1-9E15-1DC1B4A830A2}" srcId="{E306C1A7-0003-49FF-A8D1-35BED0E0D615}" destId="{09FFEF8B-8D04-4A3A-933F-C179EC0F4E6A}" srcOrd="0" destOrd="0" parTransId="{96577927-581F-4A8F-9E63-D598B788F13F}" sibTransId="{476CB70A-E123-4CE8-AEB8-6F20103CEEA7}"/>
    <dgm:cxn modelId="{FDF3800D-904D-4CBE-B713-487454D2E6C8}" type="presOf" srcId="{71CDD9E6-5428-41AF-BFE1-B1C58BC9E611}" destId="{B5223D7A-087C-4EDF-B113-3E4A94358821}" srcOrd="1" destOrd="0" presId="urn:microsoft.com/office/officeart/2005/8/layout/bProcess3"/>
    <dgm:cxn modelId="{C99AFD78-F7F1-41B8-9B10-3C8E4C618598}" type="presOf" srcId="{CB8358E3-9CB0-4D02-8580-C318FC7A6743}" destId="{490F554D-5064-4F6E-A207-CD23ACB08C5D}" srcOrd="0" destOrd="0" presId="urn:microsoft.com/office/officeart/2005/8/layout/bProcess3"/>
    <dgm:cxn modelId="{0235D97C-DDA8-4015-B0BF-B7B50D7A1931}" type="presOf" srcId="{65F122C7-6837-41FA-984C-C1C6C1C07ACB}" destId="{7FA16FE8-9CF4-453C-8266-7620A9824E73}" srcOrd="0" destOrd="0" presId="urn:microsoft.com/office/officeart/2005/8/layout/bProcess3"/>
    <dgm:cxn modelId="{5040BBE7-A268-4563-83CE-D9BD26DD722C}" type="presParOf" srcId="{E20B21F6-7495-420F-A53B-7C45DAA75EA0}" destId="{1AE01471-EE70-44D0-BEB0-A8E9AE7EAEE0}" srcOrd="0" destOrd="0" presId="urn:microsoft.com/office/officeart/2005/8/layout/bProcess3"/>
    <dgm:cxn modelId="{802D2B5D-ABAF-46FB-94D7-226D4E7BC341}" type="presParOf" srcId="{E20B21F6-7495-420F-A53B-7C45DAA75EA0}" destId="{82E9164F-6C21-4167-A454-EB0EB7F1C295}" srcOrd="1" destOrd="0" presId="urn:microsoft.com/office/officeart/2005/8/layout/bProcess3"/>
    <dgm:cxn modelId="{9119872B-5A02-4B14-BB69-DD67754E140E}" type="presParOf" srcId="{82E9164F-6C21-4167-A454-EB0EB7F1C295}" destId="{2EB8BE31-26C7-471E-A99D-6B0DED641D91}" srcOrd="0" destOrd="0" presId="urn:microsoft.com/office/officeart/2005/8/layout/bProcess3"/>
    <dgm:cxn modelId="{6105E4FB-EE17-4A0F-9588-6AECDC2CE1F1}" type="presParOf" srcId="{E20B21F6-7495-420F-A53B-7C45DAA75EA0}" destId="{E7573C5E-1D8F-42E2-AF64-300746905B34}" srcOrd="2" destOrd="0" presId="urn:microsoft.com/office/officeart/2005/8/layout/bProcess3"/>
    <dgm:cxn modelId="{57D50364-F118-4E18-B005-3099C96FEBD0}" type="presParOf" srcId="{E20B21F6-7495-420F-A53B-7C45DAA75EA0}" destId="{8323CE2C-7240-43A7-B359-7F59E8EEAFDB}" srcOrd="3" destOrd="0" presId="urn:microsoft.com/office/officeart/2005/8/layout/bProcess3"/>
    <dgm:cxn modelId="{61CD87AF-F96B-49E9-B1B3-912B61E359D2}" type="presParOf" srcId="{8323CE2C-7240-43A7-B359-7F59E8EEAFDB}" destId="{F36B2FBE-F26F-4D16-A404-14077632C5F0}" srcOrd="0" destOrd="0" presId="urn:microsoft.com/office/officeart/2005/8/layout/bProcess3"/>
    <dgm:cxn modelId="{5DB77622-C2E3-4DF3-BA37-FF744E6B0F16}" type="presParOf" srcId="{E20B21F6-7495-420F-A53B-7C45DAA75EA0}" destId="{490F554D-5064-4F6E-A207-CD23ACB08C5D}" srcOrd="4" destOrd="0" presId="urn:microsoft.com/office/officeart/2005/8/layout/bProcess3"/>
    <dgm:cxn modelId="{298A258B-727C-4954-8A7D-E7B9DB7DE2B8}" type="presParOf" srcId="{E20B21F6-7495-420F-A53B-7C45DAA75EA0}" destId="{6D05A005-958C-4437-BCAC-50F03AB489CE}" srcOrd="5" destOrd="0" presId="urn:microsoft.com/office/officeart/2005/8/layout/bProcess3"/>
    <dgm:cxn modelId="{856D7945-8493-4EED-BD84-781255310E35}" type="presParOf" srcId="{6D05A005-958C-4437-BCAC-50F03AB489CE}" destId="{F90A63F6-9DB2-4397-A41C-A722BB703F57}" srcOrd="0" destOrd="0" presId="urn:microsoft.com/office/officeart/2005/8/layout/bProcess3"/>
    <dgm:cxn modelId="{97AF661E-D5E4-4F38-9832-D7559E2FB1EC}" type="presParOf" srcId="{E20B21F6-7495-420F-A53B-7C45DAA75EA0}" destId="{7FA16FE8-9CF4-453C-8266-7620A9824E73}" srcOrd="6" destOrd="0" presId="urn:microsoft.com/office/officeart/2005/8/layout/bProcess3"/>
    <dgm:cxn modelId="{C8D81DD8-3EA9-4D9D-B5F5-53F6BE8F281F}" type="presParOf" srcId="{E20B21F6-7495-420F-A53B-7C45DAA75EA0}" destId="{AC74E5D7-B64A-43D2-8371-E32E6F578F36}" srcOrd="7" destOrd="0" presId="urn:microsoft.com/office/officeart/2005/8/layout/bProcess3"/>
    <dgm:cxn modelId="{41677373-B7FF-424B-A5AB-B550632C8FC3}" type="presParOf" srcId="{AC74E5D7-B64A-43D2-8371-E32E6F578F36}" destId="{B5223D7A-087C-4EDF-B113-3E4A94358821}" srcOrd="0" destOrd="0" presId="urn:microsoft.com/office/officeart/2005/8/layout/bProcess3"/>
    <dgm:cxn modelId="{A60C2C8F-393A-4070-8891-BCE374A45F05}" type="presParOf" srcId="{E20B21F6-7495-420F-A53B-7C45DAA75EA0}" destId="{05A72C2F-471F-4DA0-A599-16CBD072ABB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9164F-6C21-4167-A454-EB0EB7F1C295}">
      <dsp:nvSpPr>
        <dsp:cNvPr id="0" name=""/>
        <dsp:cNvSpPr/>
      </dsp:nvSpPr>
      <dsp:spPr>
        <a:xfrm>
          <a:off x="2959031" y="904459"/>
          <a:ext cx="648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58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266345" y="946783"/>
        <a:ext cx="33959" cy="6791"/>
      </dsp:txXfrm>
    </dsp:sp>
    <dsp:sp modelId="{1AE01471-EE70-44D0-BEB0-A8E9AE7EAEE0}">
      <dsp:nvSpPr>
        <dsp:cNvPr id="0" name=""/>
        <dsp:cNvSpPr/>
      </dsp:nvSpPr>
      <dsp:spPr>
        <a:xfrm>
          <a:off x="7844" y="64283"/>
          <a:ext cx="2952987" cy="17717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Планирование содержания</a:t>
          </a:r>
          <a:endParaRPr lang="ru-RU" sz="2800" kern="1200" dirty="0"/>
        </a:p>
      </dsp:txBody>
      <dsp:txXfrm>
        <a:off x="7844" y="64283"/>
        <a:ext cx="2952987" cy="1771792"/>
      </dsp:txXfrm>
    </dsp:sp>
    <dsp:sp modelId="{8323CE2C-7240-43A7-B359-7F59E8EEAFDB}">
      <dsp:nvSpPr>
        <dsp:cNvPr id="0" name=""/>
        <dsp:cNvSpPr/>
      </dsp:nvSpPr>
      <dsp:spPr>
        <a:xfrm>
          <a:off x="6591206" y="904459"/>
          <a:ext cx="648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587" y="45720"/>
              </a:lnTo>
            </a:path>
          </a:pathLst>
        </a:custGeom>
        <a:noFill/>
        <a:ln w="6350" cap="flat" cmpd="sng" algn="ctr">
          <a:solidFill>
            <a:schemeClr val="accent3">
              <a:hueOff val="284855"/>
              <a:satOff val="-6022"/>
              <a:lumOff val="-49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898519" y="946783"/>
        <a:ext cx="33959" cy="6791"/>
      </dsp:txXfrm>
    </dsp:sp>
    <dsp:sp modelId="{E7573C5E-1D8F-42E2-AF64-300746905B34}">
      <dsp:nvSpPr>
        <dsp:cNvPr id="0" name=""/>
        <dsp:cNvSpPr/>
      </dsp:nvSpPr>
      <dsp:spPr>
        <a:xfrm>
          <a:off x="3640018" y="64283"/>
          <a:ext cx="2952987" cy="1771792"/>
        </a:xfrm>
        <a:prstGeom prst="rect">
          <a:avLst/>
        </a:prstGeom>
        <a:solidFill>
          <a:schemeClr val="accent3">
            <a:hueOff val="213641"/>
            <a:satOff val="-4517"/>
            <a:lumOff val="-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Определение содержания</a:t>
          </a:r>
          <a:endParaRPr lang="ru-RU" sz="2800" kern="1200" dirty="0"/>
        </a:p>
      </dsp:txBody>
      <dsp:txXfrm>
        <a:off x="3640018" y="64283"/>
        <a:ext cx="2952987" cy="1771792"/>
      </dsp:txXfrm>
    </dsp:sp>
    <dsp:sp modelId="{6D05A005-958C-4437-BCAC-50F03AB489CE}">
      <dsp:nvSpPr>
        <dsp:cNvPr id="0" name=""/>
        <dsp:cNvSpPr/>
      </dsp:nvSpPr>
      <dsp:spPr>
        <a:xfrm>
          <a:off x="1484338" y="1834275"/>
          <a:ext cx="7264348" cy="648587"/>
        </a:xfrm>
        <a:custGeom>
          <a:avLst/>
          <a:gdLst/>
          <a:ahLst/>
          <a:cxnLst/>
          <a:rect l="0" t="0" r="0" b="0"/>
          <a:pathLst>
            <a:path>
              <a:moveTo>
                <a:pt x="7264348" y="0"/>
              </a:moveTo>
              <a:lnTo>
                <a:pt x="7264348" y="341393"/>
              </a:lnTo>
              <a:lnTo>
                <a:pt x="0" y="341393"/>
              </a:lnTo>
              <a:lnTo>
                <a:pt x="0" y="648587"/>
              </a:lnTo>
            </a:path>
          </a:pathLst>
        </a:custGeom>
        <a:noFill/>
        <a:ln w="6350" cap="flat" cmpd="sng" algn="ctr">
          <a:solidFill>
            <a:schemeClr val="accent3">
              <a:hueOff val="569710"/>
              <a:satOff val="-12044"/>
              <a:lumOff val="-99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34111" y="2155173"/>
        <a:ext cx="364801" cy="6791"/>
      </dsp:txXfrm>
    </dsp:sp>
    <dsp:sp modelId="{490F554D-5064-4F6E-A207-CD23ACB08C5D}">
      <dsp:nvSpPr>
        <dsp:cNvPr id="0" name=""/>
        <dsp:cNvSpPr/>
      </dsp:nvSpPr>
      <dsp:spPr>
        <a:xfrm>
          <a:off x="7272193" y="64283"/>
          <a:ext cx="2952987" cy="1771792"/>
        </a:xfrm>
        <a:prstGeom prst="rect">
          <a:avLst/>
        </a:prstGeom>
        <a:solidFill>
          <a:schemeClr val="accent3">
            <a:hueOff val="427282"/>
            <a:satOff val="-9033"/>
            <a:lumOff val="-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Создание ИСР</a:t>
          </a:r>
          <a:endParaRPr lang="ru-RU" sz="2800" kern="1200" dirty="0"/>
        </a:p>
      </dsp:txBody>
      <dsp:txXfrm>
        <a:off x="7272193" y="64283"/>
        <a:ext cx="2952987" cy="1771792"/>
      </dsp:txXfrm>
    </dsp:sp>
    <dsp:sp modelId="{AC74E5D7-B64A-43D2-8371-E32E6F578F36}">
      <dsp:nvSpPr>
        <dsp:cNvPr id="0" name=""/>
        <dsp:cNvSpPr/>
      </dsp:nvSpPr>
      <dsp:spPr>
        <a:xfrm>
          <a:off x="2959031" y="3355438"/>
          <a:ext cx="648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587" y="45720"/>
              </a:lnTo>
            </a:path>
          </a:pathLst>
        </a:custGeom>
        <a:noFill/>
        <a:ln w="6350" cap="flat" cmpd="sng" algn="ctr">
          <a:solidFill>
            <a:schemeClr val="accent3">
              <a:hueOff val="854565"/>
              <a:satOff val="-18066"/>
              <a:lumOff val="-1490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266345" y="3397762"/>
        <a:ext cx="33959" cy="6791"/>
      </dsp:txXfrm>
    </dsp:sp>
    <dsp:sp modelId="{7FA16FE8-9CF4-453C-8266-7620A9824E73}">
      <dsp:nvSpPr>
        <dsp:cNvPr id="0" name=""/>
        <dsp:cNvSpPr/>
      </dsp:nvSpPr>
      <dsp:spPr>
        <a:xfrm>
          <a:off x="7844" y="2515262"/>
          <a:ext cx="2952987" cy="1771792"/>
        </a:xfrm>
        <a:prstGeom prst="rect">
          <a:avLst/>
        </a:prstGeom>
        <a:solidFill>
          <a:schemeClr val="accent3">
            <a:hueOff val="640924"/>
            <a:satOff val="-13550"/>
            <a:lumOff val="-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Подтверждение содержания</a:t>
          </a:r>
          <a:endParaRPr lang="ru-RU" sz="2800" kern="1200" dirty="0"/>
        </a:p>
      </dsp:txBody>
      <dsp:txXfrm>
        <a:off x="7844" y="2515262"/>
        <a:ext cx="2952987" cy="1771792"/>
      </dsp:txXfrm>
    </dsp:sp>
    <dsp:sp modelId="{05A72C2F-471F-4DA0-A599-16CBD072ABB1}">
      <dsp:nvSpPr>
        <dsp:cNvPr id="0" name=""/>
        <dsp:cNvSpPr/>
      </dsp:nvSpPr>
      <dsp:spPr>
        <a:xfrm>
          <a:off x="3640018" y="2515262"/>
          <a:ext cx="2952987" cy="1771792"/>
        </a:xfrm>
        <a:prstGeom prst="rect">
          <a:avLst/>
        </a:prstGeom>
        <a:solidFill>
          <a:schemeClr val="accent3">
            <a:hueOff val="854565"/>
            <a:satOff val="-18066"/>
            <a:lumOff val="-1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Управление содержанием</a:t>
          </a:r>
          <a:endParaRPr lang="ru-RU" sz="2800" kern="1200" dirty="0"/>
        </a:p>
      </dsp:txBody>
      <dsp:txXfrm>
        <a:off x="3640018" y="2515262"/>
        <a:ext cx="2952987" cy="177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15DE-215C-4FB1-A8B2-95CD377A1271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BD1D6-0551-42FF-993C-CE97CE21E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10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3181082"/>
            <a:ext cx="9144000" cy="26539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 </a:t>
            </a:r>
            <a:br>
              <a:rPr lang="ru-RU" dirty="0" smtClean="0"/>
            </a:br>
            <a:r>
              <a:rPr lang="ru-RU" dirty="0" smtClean="0"/>
              <a:t>содержанием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09800" y="5728505"/>
            <a:ext cx="9144000" cy="754025"/>
          </a:xfrm>
        </p:spPr>
        <p:txBody>
          <a:bodyPr/>
          <a:lstStyle/>
          <a:p>
            <a:r>
              <a:rPr lang="ru-RU" dirty="0" smtClean="0"/>
              <a:t>Адаменко Игорь, ПВ-41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Подтверждение содержания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Цель: </a:t>
            </a:r>
            <a:r>
              <a:rPr lang="ru-RU" dirty="0" smtClean="0"/>
              <a:t>формальное принятие участниками проекта завершённого содержания</a:t>
            </a:r>
          </a:p>
          <a:p>
            <a:r>
              <a:rPr lang="ru-RU" b="1" dirty="0" smtClean="0"/>
              <a:t>Вход:</a:t>
            </a:r>
          </a:p>
          <a:p>
            <a:pPr lvl="1"/>
            <a:r>
              <a:rPr lang="ru-RU" dirty="0" smtClean="0"/>
              <a:t>описание содержания проекта,</a:t>
            </a:r>
          </a:p>
          <a:p>
            <a:pPr lvl="1"/>
            <a:r>
              <a:rPr lang="ru-RU" dirty="0" smtClean="0"/>
              <a:t>ИСР,</a:t>
            </a:r>
          </a:p>
          <a:p>
            <a:pPr lvl="1"/>
            <a:r>
              <a:rPr lang="ru-RU" dirty="0" smtClean="0"/>
              <a:t>словарь ИСР,</a:t>
            </a:r>
          </a:p>
          <a:p>
            <a:pPr lvl="1"/>
            <a:r>
              <a:rPr lang="ru-RU" dirty="0" smtClean="0"/>
              <a:t>план управления содержанием проекта,</a:t>
            </a:r>
          </a:p>
          <a:p>
            <a:pPr lvl="1"/>
            <a:r>
              <a:rPr lang="ru-RU" dirty="0" smtClean="0"/>
              <a:t>результаты поставки.</a:t>
            </a:r>
          </a:p>
          <a:p>
            <a:r>
              <a:rPr lang="ru-RU" b="1" dirty="0" smtClean="0"/>
              <a:t>Выход:</a:t>
            </a:r>
          </a:p>
          <a:p>
            <a:pPr lvl="1"/>
            <a:r>
              <a:rPr lang="ru-RU" dirty="0" smtClean="0"/>
              <a:t>принятые результаты поставки проекта,</a:t>
            </a:r>
          </a:p>
          <a:p>
            <a:pPr lvl="1"/>
            <a:r>
              <a:rPr lang="ru-RU" dirty="0" smtClean="0"/>
              <a:t>запрошенные изменения,</a:t>
            </a:r>
          </a:p>
          <a:p>
            <a:pPr lvl="1"/>
            <a:r>
              <a:rPr lang="ru-RU" dirty="0" smtClean="0"/>
              <a:t>рекомендуемые корректирующие действия.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4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Управление содержания (изменения)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Цель: </a:t>
            </a:r>
            <a:r>
              <a:rPr lang="ru-RU" dirty="0" smtClean="0"/>
              <a:t>прохождение запрошенных изменений и корректирующих действий через процесс общего управления изменениями</a:t>
            </a:r>
          </a:p>
          <a:p>
            <a:r>
              <a:rPr lang="ru-RU" b="1" dirty="0" smtClean="0"/>
              <a:t>Вход:</a:t>
            </a:r>
          </a:p>
          <a:p>
            <a:pPr lvl="1"/>
            <a:r>
              <a:rPr lang="ru-RU" dirty="0" smtClean="0"/>
              <a:t>описание </a:t>
            </a:r>
            <a:r>
              <a:rPr lang="ru-RU" dirty="0"/>
              <a:t>содержания </a:t>
            </a:r>
            <a:r>
              <a:rPr lang="ru-RU" dirty="0" smtClean="0"/>
              <a:t>проекта,</a:t>
            </a:r>
            <a:endParaRPr lang="ru-RU" dirty="0"/>
          </a:p>
          <a:p>
            <a:pPr lvl="1"/>
            <a:r>
              <a:rPr lang="ru-RU" dirty="0" smtClean="0"/>
              <a:t>ИСР,</a:t>
            </a:r>
            <a:endParaRPr lang="ru-RU" dirty="0"/>
          </a:p>
          <a:p>
            <a:pPr lvl="1"/>
            <a:r>
              <a:rPr lang="ru-RU" dirty="0" smtClean="0"/>
              <a:t>словарь ИСР,</a:t>
            </a:r>
            <a:endParaRPr lang="ru-RU" dirty="0"/>
          </a:p>
          <a:p>
            <a:pPr lvl="1"/>
            <a:r>
              <a:rPr lang="ru-RU" dirty="0" smtClean="0"/>
              <a:t>план </a:t>
            </a:r>
            <a:r>
              <a:rPr lang="ru-RU" dirty="0"/>
              <a:t>управления содержанием </a:t>
            </a:r>
            <a:r>
              <a:rPr lang="ru-RU" dirty="0" smtClean="0"/>
              <a:t>проекта,</a:t>
            </a:r>
            <a:endParaRPr lang="ru-RU" dirty="0"/>
          </a:p>
          <a:p>
            <a:pPr lvl="1"/>
            <a:r>
              <a:rPr lang="ru-RU" dirty="0" smtClean="0"/>
              <a:t>отчеты </a:t>
            </a:r>
            <a:r>
              <a:rPr lang="ru-RU" dirty="0"/>
              <a:t>об </a:t>
            </a:r>
            <a:r>
              <a:rPr lang="ru-RU" dirty="0" smtClean="0"/>
              <a:t>исполнении,</a:t>
            </a:r>
            <a:endParaRPr lang="ru-RU" dirty="0"/>
          </a:p>
          <a:p>
            <a:pPr lvl="1"/>
            <a:r>
              <a:rPr lang="ru-RU" dirty="0" smtClean="0"/>
              <a:t>одобренные </a:t>
            </a:r>
            <a:r>
              <a:rPr lang="ru-RU" dirty="0"/>
              <a:t>запросы на </a:t>
            </a:r>
            <a:r>
              <a:rPr lang="ru-RU" dirty="0" smtClean="0"/>
              <a:t>изменение,</a:t>
            </a:r>
            <a:endParaRPr lang="ru-RU" dirty="0"/>
          </a:p>
          <a:p>
            <a:pPr lvl="1"/>
            <a:r>
              <a:rPr lang="ru-RU" dirty="0" smtClean="0"/>
              <a:t>информация </a:t>
            </a:r>
            <a:r>
              <a:rPr lang="ru-RU" dirty="0"/>
              <a:t>об исполнении работ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Выход:</a:t>
            </a:r>
          </a:p>
          <a:p>
            <a:pPr lvl="1"/>
            <a:r>
              <a:rPr lang="ru-RU" dirty="0" smtClean="0"/>
              <a:t>обновления: описание содержания проекта, ИСР, словарь ИСР, базовый план по содержанию, активы организационного процесса, план управления проектом,</a:t>
            </a:r>
          </a:p>
          <a:p>
            <a:pPr lvl="1"/>
            <a:r>
              <a:rPr lang="ru-RU" dirty="0" smtClean="0"/>
              <a:t>запрошенные изменения,</a:t>
            </a:r>
          </a:p>
          <a:p>
            <a:pPr lvl="1"/>
            <a:r>
              <a:rPr lang="ru-RU" dirty="0" smtClean="0"/>
              <a:t>рекомендуемые корректирующие действия.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8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Содержанием нужно управлять и контролировать его на протяжении всего жизненного цикла проекта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PMI PMBOOK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Не нужно забывать, что изменение содержания не может быть бесконтрольным процессом. Должны быть определены причины и величина отклонения от базового плана по содержанию. </a:t>
            </a:r>
            <a:r>
              <a:rPr lang="ru-RU" sz="2000" dirty="0" smtClean="0"/>
              <a:t>И принято решение о внесении корректировок в план.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831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Группы 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Группа процессов инициации</a:t>
            </a:r>
          </a:p>
          <a:p>
            <a:r>
              <a:rPr lang="ru-RU" dirty="0" smtClean="0"/>
              <a:t>Группа процессов планирования</a:t>
            </a:r>
          </a:p>
          <a:p>
            <a:r>
              <a:rPr lang="ru-RU" dirty="0" smtClean="0"/>
              <a:t>Группа процессов исполнения</a:t>
            </a:r>
          </a:p>
          <a:p>
            <a:r>
              <a:rPr lang="ru-RU" dirty="0" smtClean="0"/>
              <a:t>Группа процессов мониторинга и управления</a:t>
            </a:r>
          </a:p>
          <a:p>
            <a:r>
              <a:rPr lang="ru-RU" dirty="0" smtClean="0"/>
              <a:t>Группы завершающих процессов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4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знаний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Управление интеграцией</a:t>
            </a:r>
          </a:p>
          <a:p>
            <a:r>
              <a:rPr lang="ru-RU" dirty="0" smtClean="0"/>
              <a:t>Управление содержанием</a:t>
            </a:r>
          </a:p>
          <a:p>
            <a:r>
              <a:rPr lang="ru-RU" dirty="0" smtClean="0"/>
              <a:t>Управление временем</a:t>
            </a:r>
          </a:p>
          <a:p>
            <a:r>
              <a:rPr lang="ru-RU" dirty="0" smtClean="0"/>
              <a:t>Управление стоимостью</a:t>
            </a:r>
          </a:p>
          <a:p>
            <a:r>
              <a:rPr lang="ru-RU" dirty="0" smtClean="0"/>
              <a:t>Управление персоналом</a:t>
            </a:r>
          </a:p>
          <a:p>
            <a:r>
              <a:rPr lang="ru-RU" dirty="0" smtClean="0"/>
              <a:t>Управление коммуникациями</a:t>
            </a:r>
          </a:p>
          <a:p>
            <a:r>
              <a:rPr lang="ru-RU" dirty="0" smtClean="0"/>
              <a:t>Управление качеством</a:t>
            </a:r>
          </a:p>
          <a:p>
            <a:r>
              <a:rPr lang="ru-RU" dirty="0" smtClean="0"/>
              <a:t>Управление рисками</a:t>
            </a:r>
          </a:p>
          <a:p>
            <a:r>
              <a:rPr lang="ru-RU" dirty="0" smtClean="0"/>
              <a:t>Управление снабжением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2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«Содержание»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Содержание продукта</a:t>
            </a:r>
            <a:r>
              <a:rPr lang="ru-RU" dirty="0" smtClean="0"/>
              <a:t> — свойства и функции, которые характеризуют продукт, услугу или результат</a:t>
            </a:r>
          </a:p>
          <a:p>
            <a:r>
              <a:rPr lang="ru-RU" b="1" dirty="0" smtClean="0"/>
              <a:t>Содержание проекта</a:t>
            </a:r>
            <a:r>
              <a:rPr lang="ru-RU" dirty="0" smtClean="0"/>
              <a:t> — работы, которые необходимо выполнить, чтобы получить продукт, услугу или результат с указанными характеристиками и функциями</a:t>
            </a:r>
          </a:p>
        </p:txBody>
      </p:sp>
    </p:spTree>
    <p:extLst>
      <p:ext uri="{BB962C8B-B14F-4D97-AF65-F5344CB8AC3E}">
        <p14:creationId xmlns:p14="http://schemas.microsoft.com/office/powerpoint/2010/main" val="31983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содержанием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Планирование содержания</a:t>
            </a:r>
          </a:p>
          <a:p>
            <a:r>
              <a:rPr lang="ru-RU" dirty="0" smtClean="0"/>
              <a:t>Определение содержания</a:t>
            </a:r>
          </a:p>
          <a:p>
            <a:r>
              <a:rPr lang="ru-RU" dirty="0" smtClean="0"/>
              <a:t>Создание иерархической структуры работ (ИСР)</a:t>
            </a:r>
          </a:p>
          <a:p>
            <a:r>
              <a:rPr lang="ru-RU" dirty="0" smtClean="0"/>
              <a:t>Подтверждение содержания</a:t>
            </a:r>
          </a:p>
          <a:p>
            <a:r>
              <a:rPr lang="ru-RU" dirty="0" smtClean="0"/>
              <a:t>Контроль изменений содержания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5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взаимосвязи процессов управления содержанием проекта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86596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4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Планирование содержания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Цель: </a:t>
            </a:r>
            <a:r>
              <a:rPr lang="ru-RU" dirty="0" smtClean="0"/>
              <a:t>разработка и документирование плана управления содержанием проекта</a:t>
            </a:r>
          </a:p>
          <a:p>
            <a:r>
              <a:rPr lang="ru-RU" b="1" dirty="0" smtClean="0"/>
              <a:t>Вход: </a:t>
            </a:r>
          </a:p>
          <a:p>
            <a:pPr lvl="1"/>
            <a:r>
              <a:rPr lang="ru-RU" dirty="0" smtClean="0"/>
              <a:t>устав проекта,</a:t>
            </a:r>
          </a:p>
          <a:p>
            <a:pPr lvl="1"/>
            <a:r>
              <a:rPr lang="ru-RU" dirty="0" smtClean="0"/>
              <a:t>предварительное содержание описания проекта,</a:t>
            </a:r>
          </a:p>
          <a:p>
            <a:pPr lvl="1"/>
            <a:r>
              <a:rPr lang="ru-RU" dirty="0" smtClean="0"/>
              <a:t>план управления проектом,</a:t>
            </a:r>
          </a:p>
          <a:p>
            <a:pPr lvl="1"/>
            <a:r>
              <a:rPr lang="ru-RU" dirty="0" smtClean="0"/>
              <a:t>факторы внешней среды,</a:t>
            </a:r>
          </a:p>
          <a:p>
            <a:pPr lvl="1"/>
            <a:r>
              <a:rPr lang="ru-RU" dirty="0" smtClean="0"/>
              <a:t>организационные активы.</a:t>
            </a:r>
          </a:p>
          <a:p>
            <a:r>
              <a:rPr lang="ru-RU" b="1" dirty="0" smtClean="0"/>
              <a:t>Выход: </a:t>
            </a:r>
            <a:r>
              <a:rPr lang="ru-RU" dirty="0" smtClean="0"/>
              <a:t>план управления содержанием </a:t>
            </a:r>
            <a:r>
              <a:rPr lang="ru-RU" dirty="0" smtClean="0"/>
              <a:t>проекта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466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содержания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Цель: </a:t>
            </a:r>
            <a:r>
              <a:rPr lang="ru-RU" dirty="0" smtClean="0"/>
              <a:t>разработка подробного описания содержания проекта, которое будет основой для принятия будущих решений</a:t>
            </a:r>
          </a:p>
          <a:p>
            <a:r>
              <a:rPr lang="ru-RU" b="1" dirty="0" smtClean="0"/>
              <a:t>Вход:</a:t>
            </a:r>
            <a:endParaRPr lang="ru-RU" dirty="0" smtClean="0"/>
          </a:p>
          <a:p>
            <a:pPr lvl="1"/>
            <a:r>
              <a:rPr lang="ru-RU" dirty="0" smtClean="0"/>
              <a:t>план управления содержанием проекта,</a:t>
            </a:r>
          </a:p>
          <a:p>
            <a:pPr lvl="1"/>
            <a:r>
              <a:rPr lang="ru-RU" dirty="0" smtClean="0"/>
              <a:t>одобренные запросы на изменение.</a:t>
            </a:r>
          </a:p>
          <a:p>
            <a:r>
              <a:rPr lang="ru-RU" b="1" dirty="0" smtClean="0"/>
              <a:t>Выход:</a:t>
            </a:r>
            <a:endParaRPr lang="ru-RU" dirty="0" smtClean="0"/>
          </a:p>
          <a:p>
            <a:pPr lvl="1"/>
            <a:r>
              <a:rPr lang="ru-RU" dirty="0" smtClean="0"/>
              <a:t>описание содержания проекта,</a:t>
            </a:r>
          </a:p>
          <a:p>
            <a:pPr lvl="1"/>
            <a:r>
              <a:rPr lang="ru-RU" dirty="0" smtClean="0"/>
              <a:t>обновленный подробный план управления содержанием проекта,</a:t>
            </a:r>
          </a:p>
          <a:p>
            <a:pPr lvl="1"/>
            <a:r>
              <a:rPr lang="ru-RU" dirty="0" smtClean="0"/>
              <a:t>запрос на изменения.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34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ИСР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Цель: </a:t>
            </a:r>
            <a:r>
              <a:rPr lang="ru-RU" dirty="0" smtClean="0"/>
              <a:t>разбиение укрупнённой структуры работ на более мелкие и более управляемые элементы</a:t>
            </a:r>
          </a:p>
          <a:p>
            <a:r>
              <a:rPr lang="ru-RU" b="1" dirty="0" smtClean="0"/>
              <a:t>Вход: </a:t>
            </a:r>
            <a:endParaRPr lang="ru-RU" dirty="0" smtClean="0"/>
          </a:p>
          <a:p>
            <a:pPr lvl="1"/>
            <a:r>
              <a:rPr lang="ru-RU" dirty="0" smtClean="0"/>
              <a:t>описание содержания проекта,</a:t>
            </a:r>
          </a:p>
          <a:p>
            <a:pPr lvl="1"/>
            <a:r>
              <a:rPr lang="ru-RU" dirty="0" smtClean="0"/>
              <a:t>план управления содержанием проекта,</a:t>
            </a:r>
          </a:p>
          <a:p>
            <a:pPr lvl="1"/>
            <a:r>
              <a:rPr lang="ru-RU" dirty="0" smtClean="0"/>
              <a:t>активы организационного процесса,</a:t>
            </a:r>
          </a:p>
          <a:p>
            <a:pPr lvl="1"/>
            <a:r>
              <a:rPr lang="ru-RU" dirty="0" smtClean="0"/>
              <a:t>одобренные запросы на изменение.</a:t>
            </a:r>
          </a:p>
          <a:p>
            <a:r>
              <a:rPr lang="ru-RU" b="1" dirty="0" smtClean="0"/>
              <a:t>Выход:</a:t>
            </a:r>
          </a:p>
          <a:p>
            <a:pPr lvl="1"/>
            <a:r>
              <a:rPr lang="ru-RU" dirty="0" smtClean="0"/>
              <a:t>обновления: описание содержания проекта, </a:t>
            </a:r>
            <a:r>
              <a:rPr lang="ru-RU" dirty="0"/>
              <a:t>план управления содержанием </a:t>
            </a:r>
            <a:r>
              <a:rPr lang="ru-RU" dirty="0" smtClean="0"/>
              <a:t>проекта,</a:t>
            </a:r>
          </a:p>
          <a:p>
            <a:pPr lvl="1"/>
            <a:r>
              <a:rPr lang="ru-RU" dirty="0" smtClean="0"/>
              <a:t>ИСР,</a:t>
            </a:r>
          </a:p>
          <a:p>
            <a:pPr lvl="1"/>
            <a:r>
              <a:rPr lang="ru-RU" dirty="0" smtClean="0"/>
              <a:t>словарь ИСР,</a:t>
            </a:r>
          </a:p>
          <a:p>
            <a:pPr lvl="1"/>
            <a:r>
              <a:rPr lang="ru-RU" dirty="0" smtClean="0"/>
              <a:t>базовый план по содержанию,</a:t>
            </a:r>
          </a:p>
          <a:p>
            <a:pPr lvl="1"/>
            <a:r>
              <a:rPr lang="ru-RU" dirty="0" smtClean="0"/>
              <a:t>запрошенные изменения.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9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255</TotalTime>
  <Words>435</Words>
  <Application>Microsoft Office PowerPoint</Application>
  <PresentationFormat>Широкоэкранный</PresentationFormat>
  <Paragraphs>93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Arial</vt:lpstr>
      <vt:lpstr>Corbel</vt:lpstr>
      <vt:lpstr>Глубина</vt:lpstr>
      <vt:lpstr>Управление  содержанием проекта</vt:lpstr>
      <vt:lpstr>Группы процессов</vt:lpstr>
      <vt:lpstr>Области знаний</vt:lpstr>
      <vt:lpstr>«Содержание»</vt:lpstr>
      <vt:lpstr>Управление содержанием проекта</vt:lpstr>
      <vt:lpstr>Схема взаимосвязи процессов управления содержанием проекта</vt:lpstr>
      <vt:lpstr>Планирование содержания</vt:lpstr>
      <vt:lpstr>Определение содержания</vt:lpstr>
      <vt:lpstr>Создание ИСР</vt:lpstr>
      <vt:lpstr>Подтверждение содержания</vt:lpstr>
      <vt:lpstr>Управление содержания (изменения)</vt:lpstr>
      <vt:lpstr>Содержанием нужно управлять и контролировать его на протяжении всего жизненного цикла проекта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 содержанием проекта</dc:title>
  <dc:creator>Игорь Адаменко</dc:creator>
  <cp:lastModifiedBy>Игорь Адаменко</cp:lastModifiedBy>
  <cp:revision>10</cp:revision>
  <dcterms:created xsi:type="dcterms:W3CDTF">2016-02-16T19:42:30Z</dcterms:created>
  <dcterms:modified xsi:type="dcterms:W3CDTF">2016-03-01T18:07:09Z</dcterms:modified>
</cp:coreProperties>
</file>