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8" r:id="rId9"/>
    <p:sldId id="262" r:id="rId10"/>
    <p:sldId id="269" r:id="rId11"/>
    <p:sldId id="263" r:id="rId12"/>
    <p:sldId id="270" r:id="rId13"/>
    <p:sldId id="271" r:id="rId14"/>
    <p:sldId id="278" r:id="rId15"/>
    <p:sldId id="272" r:id="rId16"/>
    <p:sldId id="273" r:id="rId17"/>
    <p:sldId id="275" r:id="rId18"/>
    <p:sldId id="274" r:id="rId19"/>
    <p:sldId id="264" r:id="rId20"/>
    <p:sldId id="26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6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8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9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7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17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0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0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0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8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9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2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9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800099" y="1861996"/>
            <a:ext cx="7802987" cy="1821361"/>
          </a:xfrm>
        </p:spPr>
        <p:txBody>
          <a:bodyPr>
            <a:noAutofit/>
          </a:bodyPr>
          <a:lstStyle/>
          <a:p>
            <a:pPr algn="ctr"/>
            <a:r>
              <a:rPr lang="ru-RU" sz="5400" dirty="0"/>
              <a:t>Ситуационная советующая система на основе нечёткой логики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82442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Выпускная квалификационная работа на тему: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100" y="4324389"/>
            <a:ext cx="7543800" cy="8771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ru-RU" dirty="0"/>
              <a:t>Автор работы</a:t>
            </a:r>
          </a:p>
          <a:p>
            <a:r>
              <a:rPr lang="ru-RU" dirty="0"/>
              <a:t>Дипломный </a:t>
            </a:r>
            <a:r>
              <a:rPr lang="ru-RU" dirty="0" smtClean="0"/>
              <a:t>руководитель</a:t>
            </a:r>
          </a:p>
          <a:p>
            <a:endParaRPr lang="ru-RU" sz="1500" dirty="0" smtClean="0"/>
          </a:p>
          <a:p>
            <a:pPr lvl="1"/>
            <a:r>
              <a:rPr lang="ru-RU" dirty="0" smtClean="0"/>
              <a:t>Адаменко И. И.</a:t>
            </a:r>
          </a:p>
          <a:p>
            <a:pPr lvl="1"/>
            <a:r>
              <a:rPr lang="ru-RU" dirty="0" smtClean="0"/>
              <a:t>к</a:t>
            </a:r>
            <a:r>
              <a:rPr lang="ru-RU" dirty="0"/>
              <a:t>. т. н., профессор </a:t>
            </a:r>
            <a:r>
              <a:rPr lang="ru-RU" dirty="0" err="1"/>
              <a:t>Синюк</a:t>
            </a:r>
            <a:r>
              <a:rPr lang="ru-RU" dirty="0"/>
              <a:t> В. Г.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2" y="56117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Белгород </a:t>
            </a:r>
          </a:p>
          <a:p>
            <a:pPr algn="ctr"/>
            <a:r>
              <a:rPr lang="ru-RU" sz="1600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2911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Матрица </a:t>
            </a:r>
            <a:r>
              <a:rPr lang="ru-RU" sz="4000" dirty="0" smtClean="0"/>
              <a:t>знаний по </a:t>
            </a:r>
            <a:r>
              <a:rPr lang="ru-RU" sz="4000" dirty="0" smtClean="0"/>
              <a:t>прецедентам</a:t>
            </a:r>
            <a:endParaRPr lang="ru-RU" sz="40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18" y="1846263"/>
            <a:ext cx="5930869" cy="4384908"/>
          </a:xfrm>
        </p:spPr>
      </p:pic>
    </p:spTree>
    <p:extLst>
      <p:ext uri="{BB962C8B-B14F-4D97-AF65-F5344CB8AC3E}">
        <p14:creationId xmlns:p14="http://schemas.microsoft.com/office/powerpoint/2010/main" val="646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ru-RU" sz="3600" dirty="0"/>
              <a:t>Алгоритм </a:t>
            </a:r>
            <a:r>
              <a:rPr lang="ru-RU" sz="3600" dirty="0" smtClean="0"/>
              <a:t>вычисления значения </a:t>
            </a:r>
            <a:r>
              <a:rPr lang="ru-RU" sz="3600" dirty="0"/>
              <a:t>функции принадлежности </a:t>
            </a:r>
            <a:r>
              <a:rPr lang="ru-RU" sz="3600" dirty="0" smtClean="0"/>
              <a:t>прецедента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892" indent="-342892">
                  <a:buFont typeface="+mj-lt"/>
                  <a:buAutoNum type="arabicPeriod"/>
                </a:pPr>
                <a:r>
                  <a:rPr lang="ru-RU" dirty="0"/>
                  <a:t>Фиксируем какую-то произвольную точку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:pPr marL="342892" indent="-342892">
                  <a:buFont typeface="+mj-lt"/>
                  <a:buAutoNum type="arabicPeriod"/>
                </a:pPr>
                <a:r>
                  <a:rPr lang="ru-RU" dirty="0"/>
                  <a:t>Определяем значение функции принадлежности в этой точке для каждого блока матрицы знаний, соответствующего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342892" indent="-342892">
                  <a:buFont typeface="+mj-lt"/>
                  <a:buAutoNum type="arabicPeriod"/>
                </a:pPr>
                <a:r>
                  <a:rPr lang="ru-RU" dirty="0"/>
                  <a:t>Выполняем последовательно операции нахождения минимального (над числами в строках) и максимального (над найденными ранее минимальными). </a:t>
                </a:r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Полученное </a:t>
                </a:r>
                <a:r>
                  <a:rPr lang="ru-RU" dirty="0"/>
                  <a:t>в результате поиска максимального число является значением функции принадлежности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в выбранной в первом шаге точке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ru-RU" dirty="0"/>
                  <a:t>.</a:t>
                </a:r>
              </a:p>
              <a:p>
                <a:pPr marL="342892" indent="-342892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6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8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Значение функции принадлежности прецедента</a:t>
            </a:r>
            <a:endParaRPr lang="ru-RU" sz="4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29" y="3097652"/>
            <a:ext cx="5717626" cy="312284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22960" y="2010817"/>
                <a:ext cx="6529864" cy="996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∧…∧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∧…∧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ru-RU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bSup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∧…∧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bSup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∧…∧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bSup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2010817"/>
                <a:ext cx="6529864" cy="996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1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Вычисление значения функции принадлежности. 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Имеем ситуацию с двумя успешными прецедентами: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, которая описывается вектором с координатами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где: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— </a:t>
                </a:r>
                <a:r>
                  <a:rPr lang="ru-RU" dirty="0"/>
                  <a:t>средняя скорость автомобиля;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—</a:t>
                </a:r>
                <a:r>
                  <a:rPr lang="en-US" dirty="0"/>
                  <a:t> </a:t>
                </a:r>
                <a:r>
                  <a:rPr lang="ru-RU" dirty="0"/>
                  <a:t>дальность видимости дороги водителем;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средний тормозной путь</a:t>
                </a:r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={«малая» 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мл.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 «средняя» 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ср.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 «большая» 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бол.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, матрица знаний: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8" t="-1667" r="-24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46" y="4178456"/>
            <a:ext cx="59912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Вычисление значения функции принадлежности. </a:t>
            </a:r>
            <a:r>
              <a:rPr lang="ru-RU" sz="3200" dirty="0" smtClean="0"/>
              <a:t>Пример (продолжение)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3503054" cy="2185353"/>
              </a:xfrm>
            </p:spPr>
            <p:txBody>
              <a:bodyPr/>
              <a:lstStyle/>
              <a:p>
                <a:r>
                  <a:rPr lang="ru-RU" dirty="0" smtClean="0"/>
                  <a:t>Функции принадлежности:</a:t>
                </a:r>
              </a:p>
              <a:p>
                <a:r>
                  <a:rPr lang="ru-RU" dirty="0"/>
                  <a:t>Пусть координаты ситуационного вектора для наблюдаемой ситуации </a:t>
                </a:r>
                <a:r>
                  <a:rPr lang="ru-RU" dirty="0" smtClean="0"/>
                  <a:t>равны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=4, 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=1, 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ru-RU" dirty="0"/>
                  <a:t>. </a:t>
                </a:r>
              </a:p>
              <a:p>
                <a:r>
                  <a:rPr lang="ru-RU" dirty="0" smtClean="0"/>
                  <a:t>Тогда имеем: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845734"/>
                <a:ext cx="3503054" cy="2185353"/>
              </a:xfrm>
              <a:blipFill rotWithShape="0">
                <a:blip r:embed="rId2"/>
                <a:stretch>
                  <a:fillRect l="-1739" t="-3073" r="-4696" b="-8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013" y="1845734"/>
            <a:ext cx="3852072" cy="22756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47" y="4329648"/>
            <a:ext cx="5991225" cy="19335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200900" y="5679583"/>
            <a:ext cx="314325" cy="50214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81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</a:t>
            </a:r>
            <a:r>
              <a:rPr lang="ru-RU" dirty="0" smtClean="0"/>
              <a:t>платформы для разработки </a:t>
            </a:r>
            <a:r>
              <a:rPr lang="ru-RU" dirty="0" smtClean="0"/>
              <a:t>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Приложение под конкретную ОС</a:t>
            </a:r>
            <a:r>
              <a:rPr lang="ru-RU" dirty="0" smtClean="0"/>
              <a:t>: ограниченная область применения, проблемы с </a:t>
            </a:r>
            <a:r>
              <a:rPr lang="ru-RU" dirty="0" err="1" smtClean="0"/>
              <a:t>портированием</a:t>
            </a:r>
            <a:r>
              <a:rPr lang="ru-RU" dirty="0" smtClean="0"/>
              <a:t> программы под другие операционные системы.</a:t>
            </a:r>
          </a:p>
          <a:p>
            <a:r>
              <a:rPr lang="ru-RU" b="1" dirty="0" smtClean="0"/>
              <a:t>Кроссплатформенное приложение:</a:t>
            </a:r>
            <a:r>
              <a:rPr lang="ru-RU" dirty="0" smtClean="0"/>
              <a:t> его всё ещё нужно скачивать и устанавливать на компьютер пользователя, проблемы с </a:t>
            </a:r>
            <a:r>
              <a:rPr lang="ru-RU" dirty="0" err="1" smtClean="0"/>
              <a:t>портированием</a:t>
            </a:r>
            <a:r>
              <a:rPr lang="ru-RU" dirty="0" smtClean="0"/>
              <a:t> программы под мобильные устройства.</a:t>
            </a:r>
          </a:p>
          <a:p>
            <a:r>
              <a:rPr lang="ru-RU" b="1" dirty="0" smtClean="0"/>
              <a:t>Веб-приложение:</a:t>
            </a:r>
          </a:p>
          <a:p>
            <a:pPr lvl="1"/>
            <a:r>
              <a:rPr lang="ru-RU" dirty="0" smtClean="0"/>
              <a:t>не нужно скачивать;</a:t>
            </a:r>
          </a:p>
          <a:p>
            <a:pPr lvl="1"/>
            <a:r>
              <a:rPr lang="ru-RU" dirty="0" smtClean="0"/>
              <a:t>не нужно устанавливать;</a:t>
            </a:r>
          </a:p>
          <a:p>
            <a:pPr lvl="1"/>
            <a:r>
              <a:rPr lang="ru-RU" dirty="0" smtClean="0"/>
              <a:t>работает на любой операционной системе, в том числе и на мобильных </a:t>
            </a:r>
            <a:r>
              <a:rPr lang="ru-RU" dirty="0" smtClean="0"/>
              <a:t>устройствах.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34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Выбор подхода к реализации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97489"/>
          </a:xfrm>
        </p:spPr>
        <p:txBody>
          <a:bodyPr>
            <a:normAutofit/>
          </a:bodyPr>
          <a:lstStyle/>
          <a:p>
            <a:r>
              <a:rPr lang="en-US" b="1" dirty="0" smtClean="0"/>
              <a:t>MVC</a:t>
            </a:r>
            <a:r>
              <a:rPr lang="en-US" dirty="0" smtClean="0"/>
              <a:t> —</a:t>
            </a:r>
            <a:r>
              <a:rPr lang="ru-RU" dirty="0"/>
              <a:t> </a:t>
            </a:r>
            <a:r>
              <a:rPr lang="ru-RU" dirty="0" smtClean="0"/>
              <a:t>отделение пользовательского </a:t>
            </a:r>
            <a:r>
              <a:rPr lang="ru-RU" dirty="0"/>
              <a:t>интерфейса, модели приложение и взаимодействия с пользователем </a:t>
            </a:r>
            <a:r>
              <a:rPr lang="ru-RU" dirty="0" smtClean="0"/>
              <a:t>друг от друга. Недостатки:</a:t>
            </a:r>
          </a:p>
          <a:p>
            <a:pPr lvl="1"/>
            <a:r>
              <a:rPr lang="ru-RU" dirty="0" smtClean="0"/>
              <a:t>необходимость использования большого количества ресурсов;</a:t>
            </a:r>
          </a:p>
          <a:p>
            <a:pPr lvl="1"/>
            <a:r>
              <a:rPr lang="ru-RU" dirty="0" smtClean="0"/>
              <a:t>усложнён процесс разделения программы на модули;</a:t>
            </a:r>
          </a:p>
          <a:p>
            <a:pPr lvl="1"/>
            <a:r>
              <a:rPr lang="ru-RU" dirty="0" smtClean="0"/>
              <a:t>усложнён процесс расширения функционала.</a:t>
            </a:r>
          </a:p>
          <a:p>
            <a:pPr lvl="1"/>
            <a:endParaRPr lang="ru-RU" dirty="0"/>
          </a:p>
          <a:p>
            <a:r>
              <a:rPr lang="en-US" b="1" dirty="0" smtClean="0"/>
              <a:t>BEM</a:t>
            </a:r>
            <a:r>
              <a:rPr lang="ru-RU" dirty="0" smtClean="0"/>
              <a:t> — общая семантическая модель для всех используемых технологий: разделение на независимые блоки, их элементы и модификаторы. Достоинства:</a:t>
            </a:r>
          </a:p>
          <a:p>
            <a:pPr lvl="1"/>
            <a:r>
              <a:rPr lang="ru-RU" dirty="0" smtClean="0"/>
              <a:t>упрощение взаимодействия между модулями;</a:t>
            </a:r>
          </a:p>
          <a:p>
            <a:pPr lvl="1"/>
            <a:r>
              <a:rPr lang="ru-RU" dirty="0" smtClean="0"/>
              <a:t>упрощение разработки, расширения и поддержки проекта;</a:t>
            </a:r>
          </a:p>
          <a:p>
            <a:pPr lvl="1"/>
            <a:r>
              <a:rPr lang="ru-RU" dirty="0" err="1" smtClean="0"/>
              <a:t>инкапсулирование</a:t>
            </a:r>
            <a:r>
              <a:rPr lang="ru-RU" dirty="0" smtClean="0"/>
              <a:t> всего функционала модуля в одном месте.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08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модели 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рамках этого дипломного проекта предъявляются такие требования к базе данных:</a:t>
            </a:r>
          </a:p>
          <a:p>
            <a:pPr lvl="1"/>
            <a:r>
              <a:rPr lang="ru-RU" dirty="0"/>
              <a:t>простота в использовании в сочетании с </a:t>
            </a:r>
            <a:r>
              <a:rPr lang="en-US" dirty="0"/>
              <a:t>JavaScript</a:t>
            </a:r>
            <a:r>
              <a:rPr lang="ru-RU" dirty="0"/>
              <a:t>;</a:t>
            </a:r>
          </a:p>
          <a:p>
            <a:pPr lvl="1"/>
            <a:r>
              <a:rPr lang="ru-RU" dirty="0"/>
              <a:t>возможность сохранения базы данных в браузере;</a:t>
            </a:r>
          </a:p>
          <a:p>
            <a:pPr lvl="1"/>
            <a:r>
              <a:rPr lang="ru-RU" dirty="0"/>
              <a:t>возможность хранения чисел и строк в упорядоченном формате, в виде вложенных структур</a:t>
            </a:r>
            <a:r>
              <a:rPr lang="ru-RU" dirty="0" smtClean="0"/>
              <a:t>.</a:t>
            </a:r>
          </a:p>
          <a:p>
            <a:pPr lvl="1"/>
            <a:endParaRPr lang="ru-RU" dirty="0"/>
          </a:p>
          <a:p>
            <a:r>
              <a:rPr lang="ru-RU" dirty="0" smtClean="0"/>
              <a:t>Всем перечисленным выше требованиям удовлетворяет формат хранения данных </a:t>
            </a:r>
            <a:r>
              <a:rPr lang="en-US" dirty="0" smtClean="0"/>
              <a:t>JSON</a:t>
            </a:r>
            <a:r>
              <a:rPr lang="ru-RU" dirty="0" smtClean="0"/>
              <a:t>, а сама возможность сохранения данных в браузере клиента реализована с помощью объекта </a:t>
            </a:r>
            <a:r>
              <a:rPr lang="en-US" dirty="0" err="1" smtClean="0"/>
              <a:t>localStorage</a:t>
            </a:r>
            <a:r>
              <a:rPr lang="en-US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951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Основные блоки приложения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Блок экспертного опроса </a:t>
            </a:r>
            <a:r>
              <a:rPr lang="en-US" b="1" dirty="0" smtClean="0"/>
              <a:t>(setting, comparing, data)</a:t>
            </a:r>
            <a:r>
              <a:rPr lang="ru-RU" dirty="0" smtClean="0"/>
              <a:t> — </a:t>
            </a:r>
            <a:r>
              <a:rPr lang="ru-RU" dirty="0" err="1" smtClean="0"/>
              <a:t>отрисовывает</a:t>
            </a:r>
            <a:r>
              <a:rPr lang="ru-RU" dirty="0" smtClean="0"/>
              <a:t> необходимые формы для ввода пользователем информации о характеристиках ситуации.</a:t>
            </a:r>
            <a:endParaRPr lang="en-US" dirty="0" smtClean="0"/>
          </a:p>
          <a:p>
            <a:r>
              <a:rPr lang="ru-RU" b="1" dirty="0" smtClean="0"/>
              <a:t>Блок принятия решений </a:t>
            </a:r>
            <a:r>
              <a:rPr lang="en-US" b="1" dirty="0" smtClean="0"/>
              <a:t>(thinker)</a:t>
            </a:r>
            <a:r>
              <a:rPr lang="en-US" dirty="0" smtClean="0"/>
              <a:t> — </a:t>
            </a:r>
            <a:r>
              <a:rPr lang="ru-RU" dirty="0" smtClean="0"/>
              <a:t>по введённой информации определяет предпочтительный прецедент для текущей ситуации пользователя.</a:t>
            </a:r>
          </a:p>
          <a:p>
            <a:r>
              <a:rPr lang="ru-RU" b="1" dirty="0" smtClean="0"/>
              <a:t>Блок адаптации </a:t>
            </a:r>
            <a:r>
              <a:rPr lang="en-US" b="1" dirty="0" smtClean="0"/>
              <a:t>(answer)</a:t>
            </a:r>
            <a:r>
              <a:rPr lang="en-US" dirty="0" smtClean="0"/>
              <a:t> </a:t>
            </a:r>
            <a:r>
              <a:rPr lang="ru-RU" dirty="0" smtClean="0"/>
              <a:t>— выводит информацию о предпочтительном прецеденте в удобном для пользователя виде.</a:t>
            </a:r>
          </a:p>
          <a:p>
            <a:r>
              <a:rPr lang="ru-RU" b="1" dirty="0" smtClean="0"/>
              <a:t>База данных </a:t>
            </a:r>
            <a:r>
              <a:rPr lang="en-US" b="1" dirty="0" smtClean="0"/>
              <a:t>(</a:t>
            </a:r>
            <a:r>
              <a:rPr lang="en-US" b="1" dirty="0" err="1" smtClean="0"/>
              <a:t>db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— хранит введённую пользователем информацию.</a:t>
            </a:r>
          </a:p>
          <a:p>
            <a:r>
              <a:rPr lang="ru-RU" b="1" dirty="0" smtClean="0"/>
              <a:t>Блок управления (</a:t>
            </a:r>
            <a:r>
              <a:rPr lang="en-US" b="1" dirty="0" smtClean="0"/>
              <a:t>controller)</a:t>
            </a:r>
            <a:r>
              <a:rPr lang="en-US" dirty="0" smtClean="0"/>
              <a:t> </a:t>
            </a:r>
            <a:r>
              <a:rPr lang="ru-RU" dirty="0" smtClean="0"/>
              <a:t>— управляет передачей информации между описанными выше блоками.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43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UML</a:t>
            </a:r>
            <a:r>
              <a:rPr lang="ru-RU" sz="4000" dirty="0" smtClean="0"/>
              <a:t>-диаграмма взаимодействия блоков приложения</a:t>
            </a:r>
            <a:endParaRPr lang="ru-RU" sz="4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61" y="2485624"/>
            <a:ext cx="8718997" cy="2267479"/>
          </a:xfrm>
        </p:spPr>
      </p:pic>
    </p:spTree>
    <p:extLst>
      <p:ext uri="{BB962C8B-B14F-4D97-AF65-F5344CB8AC3E}">
        <p14:creationId xmlns:p14="http://schemas.microsoft.com/office/powerpoint/2010/main" val="40700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Ситуационная советующая система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 smtClean="0"/>
              <a:t>на основе нечёткой логики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Цель выпускной квалификационной работы:</a:t>
            </a:r>
          </a:p>
          <a:p>
            <a:r>
              <a:rPr lang="ru-RU" dirty="0" smtClean="0"/>
              <a:t>Исследование актуальности проблемы необходимости персональных ситуационных советующих систем и разработка программного обеспечения, предназначенного для их создания.</a:t>
            </a:r>
          </a:p>
          <a:p>
            <a:r>
              <a:rPr lang="ru-RU" b="1" dirty="0" smtClean="0"/>
              <a:t>Перечень решаемых задач:</a:t>
            </a:r>
          </a:p>
          <a:p>
            <a:pPr lvl="1"/>
            <a:r>
              <a:rPr lang="ru-RU" dirty="0" smtClean="0"/>
              <a:t>Обосновать актуальность выбранной темы дипломного проекта и потребность </a:t>
            </a:r>
            <a:r>
              <a:rPr lang="ru-RU" dirty="0" smtClean="0"/>
              <a:t>генератора персональных советующих систем</a:t>
            </a:r>
            <a:r>
              <a:rPr lang="ru-RU" dirty="0" smtClean="0"/>
              <a:t> </a:t>
            </a:r>
            <a:r>
              <a:rPr lang="ru-RU" dirty="0" smtClean="0"/>
              <a:t>в повседневной жизни;</a:t>
            </a:r>
          </a:p>
          <a:p>
            <a:pPr lvl="1"/>
            <a:r>
              <a:rPr lang="ru-RU" dirty="0" smtClean="0"/>
              <a:t>Исследовать основные алгоритмы, необходимые для работы с ситуационными системами;</a:t>
            </a:r>
          </a:p>
          <a:p>
            <a:pPr lvl="1"/>
            <a:r>
              <a:rPr lang="ru-RU" dirty="0" smtClean="0"/>
              <a:t>Выбрать инструментальные средства разработки ПО;</a:t>
            </a:r>
          </a:p>
          <a:p>
            <a:pPr lvl="1"/>
            <a:r>
              <a:rPr lang="ru-RU" dirty="0" smtClean="0"/>
              <a:t>Реализовать ПО;</a:t>
            </a:r>
          </a:p>
          <a:p>
            <a:pPr lvl="1"/>
            <a:r>
              <a:rPr lang="ru-RU" dirty="0" smtClean="0"/>
              <a:t>Провести тестирование реализованного ПО на примере проблемной ситуации.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854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базы данных (</a:t>
            </a:r>
            <a:r>
              <a:rPr lang="en-US" dirty="0" smtClean="0"/>
              <a:t>JSON</a:t>
            </a:r>
            <a:r>
              <a:rPr lang="ru-RU" dirty="0" smtClean="0"/>
              <a:t>-объекта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88924"/>
            <a:ext cx="7708642" cy="4284885"/>
          </a:xfrm>
        </p:spPr>
      </p:pic>
    </p:spTree>
    <p:extLst>
      <p:ext uri="{BB962C8B-B14F-4D97-AF65-F5344CB8AC3E}">
        <p14:creationId xmlns:p14="http://schemas.microsoft.com/office/powerpoint/2010/main" val="324587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Тестирование разработанного ПО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3520350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Решается </a:t>
                </a:r>
                <a:r>
                  <a:rPr lang="ru-RU" dirty="0"/>
                  <a:t>проблема выбора тактики поведения пилота на основании </a:t>
                </a:r>
                <a:r>
                  <a:rPr lang="ru-RU" dirty="0" smtClean="0"/>
                  <a:t>следующих данных:</a:t>
                </a:r>
              </a:p>
              <a:p>
                <a:pPr lvl="1"/>
                <a:r>
                  <a:rPr lang="ru-RU" b="1" dirty="0"/>
                  <a:t>Ситуационный вектор:</a:t>
                </a:r>
                <a:r>
                  <a:rPr lang="ru-RU" b="1" dirty="0" smtClean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{1000, 3, 4000, 1000, 2, 2,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5, 3, 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ru-RU" dirty="0" smtClean="0"/>
              </a:p>
              <a:p>
                <a:pPr lvl="1"/>
                <a:r>
                  <a:rPr lang="ru-RU" b="1" dirty="0" smtClean="0"/>
                  <a:t>Лингвистические переменные:</a:t>
                </a:r>
                <a:r>
                  <a:rPr lang="ru-RU" dirty="0" smtClean="0"/>
                  <a:t> дальность до цели (м), видимость (баллы), высота (м), скорость (км</a:t>
                </a:r>
                <a:r>
                  <a:rPr lang="en-US" dirty="0" smtClean="0"/>
                  <a:t>/</a:t>
                </a:r>
                <a:r>
                  <a:rPr lang="ru-RU" dirty="0" smtClean="0"/>
                  <a:t>ч), количество горючего (т), количество боеприпасов (у. е.), мастерство лётчика (у. е), состояние летательного аппарата (у. е), метеорологические условия (у. е), сила ветра (баллы).</a:t>
                </a:r>
              </a:p>
              <a:p>
                <a:pPr lvl="1"/>
                <a:r>
                  <a:rPr lang="ru-RU" b="1" dirty="0" smtClean="0"/>
                  <a:t>Функции принадлежности</a:t>
                </a:r>
                <a:r>
                  <a:rPr lang="ru-RU" dirty="0" smtClean="0"/>
                  <a:t>, заданные пользователем.</a:t>
                </a:r>
              </a:p>
              <a:p>
                <a:pPr lvl="1"/>
                <a:r>
                  <a:rPr lang="ru-RU" b="1" dirty="0" smtClean="0"/>
                  <a:t>Возможные прецеденты: </a:t>
                </a:r>
                <a:r>
                  <a:rPr lang="ru-RU" dirty="0" smtClean="0"/>
                  <a:t>сесть на ближайший аэродром; возвращаться на базу; продолжить, быть готовым вернуться; продолжить, соблюдать осторожность; продолжить задание в штатном режиме.</a:t>
                </a:r>
              </a:p>
              <a:p>
                <a:pPr lvl="1"/>
                <a:r>
                  <a:rPr lang="ru-RU" dirty="0" smtClean="0"/>
                  <a:t>Заполненная </a:t>
                </a:r>
                <a:r>
                  <a:rPr lang="ru-RU" b="1" dirty="0" smtClean="0"/>
                  <a:t>матрица знаний </a:t>
                </a:r>
                <a:r>
                  <a:rPr lang="ru-RU" dirty="0" smtClean="0"/>
                  <a:t>в виде массива: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3520350"/>
              </a:xfrm>
              <a:blipFill rotWithShape="0">
                <a:blip r:embed="rId3"/>
                <a:stretch>
                  <a:fillRect l="-808" t="-1906" r="-2423" b="-1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186" y="4974931"/>
            <a:ext cx="30765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разработанного ПО. Начало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8234"/>
          </a:xfrm>
        </p:spPr>
        <p:txBody>
          <a:bodyPr/>
          <a:lstStyle/>
          <a:p>
            <a:r>
              <a:rPr lang="ru-RU" dirty="0" smtClean="0"/>
              <a:t>Первым делом пользователь попадает на главную страницу..</a:t>
            </a:r>
          </a:p>
          <a:p>
            <a:endParaRPr lang="ru-RU" dirty="0"/>
          </a:p>
        </p:txBody>
      </p:sp>
      <p:pic>
        <p:nvPicPr>
          <p:cNvPr id="4098" name="Picture 2" descr="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821" y="4515159"/>
            <a:ext cx="5934075" cy="127635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50800" dir="5400000" sx="2000" sy="2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847022" y="3978552"/>
            <a:ext cx="7543801" cy="4282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.. и создаёт новую советующую систему:</a:t>
            </a:r>
            <a:endParaRPr lang="ru-RU" dirty="0"/>
          </a:p>
        </p:txBody>
      </p:sp>
      <p:pic>
        <p:nvPicPr>
          <p:cNvPr id="4099" name="Picture 3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820" y="2274985"/>
            <a:ext cx="5934075" cy="14573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Тестирование разработанного ПО. Лингвистические переменные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45733"/>
            <a:ext cx="1944304" cy="1739677"/>
          </a:xfrm>
        </p:spPr>
        <p:txBody>
          <a:bodyPr/>
          <a:lstStyle/>
          <a:p>
            <a:r>
              <a:rPr lang="ru-RU" dirty="0" smtClean="0"/>
              <a:t>Затем вводит лингвистические переменные и их термы:</a:t>
            </a:r>
            <a:endParaRPr lang="ru-RU" dirty="0"/>
          </a:p>
        </p:txBody>
      </p:sp>
      <p:pic>
        <p:nvPicPr>
          <p:cNvPr id="4" name="Рисунок 3" descr="2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06" y="1845733"/>
            <a:ext cx="5767088" cy="43554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088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Тестирование разработанного ПО. Универсальные множества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29024"/>
          </a:xfrm>
        </p:spPr>
        <p:txBody>
          <a:bodyPr/>
          <a:lstStyle/>
          <a:p>
            <a:r>
              <a:rPr lang="ru-RU" dirty="0" smtClean="0"/>
              <a:t>Теперь пользователь выбирает типы параметров и вводит границы их значений (универсальные множества):</a:t>
            </a:r>
            <a:endParaRPr lang="ru-RU" dirty="0"/>
          </a:p>
        </p:txBody>
      </p:sp>
      <p:pic>
        <p:nvPicPr>
          <p:cNvPr id="4" name="Рисунок 3" descr="C:\Users\Игорь\AppData\Local\Microsoft\Windows\INetCache\Content.Word\23_croppe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968" y="2574758"/>
            <a:ext cx="2565133" cy="35517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Рисунок 4" descr="C:\Users\Игорь\AppData\Local\Microsoft\Windows\INetCache\Content.Word\24_cropped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110" y="2573390"/>
            <a:ext cx="3075271" cy="355309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815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Тестирование разработанного ПО. Функции принадлежности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680898"/>
          </a:xfrm>
        </p:spPr>
        <p:txBody>
          <a:bodyPr/>
          <a:lstStyle/>
          <a:p>
            <a:r>
              <a:rPr lang="ru-RU" dirty="0" smtClean="0"/>
              <a:t>Следующий шаг — ввод функций принадлежности соответствующих лингвистических термов:</a:t>
            </a:r>
            <a:endParaRPr lang="ru-RU" dirty="0"/>
          </a:p>
        </p:txBody>
      </p:sp>
      <p:pic>
        <p:nvPicPr>
          <p:cNvPr id="4" name="Рисунок 3" descr="C:\Users\Игорь\AppData\Local\Microsoft\Windows\INetCache\Content.Word\25_croppe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663" y="2526632"/>
            <a:ext cx="3882391" cy="37327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85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Тестирование разработанного ПО. Ввод имеющихся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16992"/>
          </a:xfrm>
        </p:spPr>
        <p:txBody>
          <a:bodyPr/>
          <a:lstStyle/>
          <a:p>
            <a:r>
              <a:rPr lang="ru-RU" dirty="0" smtClean="0"/>
              <a:t>Последние шаги: загрузка файла с данными и ввод информации о текущей ситуации.</a:t>
            </a:r>
            <a:endParaRPr lang="ru-RU" dirty="0"/>
          </a:p>
        </p:txBody>
      </p:sp>
      <p:pic>
        <p:nvPicPr>
          <p:cNvPr id="4" name="Рисунок 3" descr="C:\Users\Игорь\AppData\Local\Microsoft\Windows\INetCache\Content.Word\2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410" y="2562726"/>
            <a:ext cx="4887350" cy="9022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2562726"/>
            <a:ext cx="2195408" cy="3619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723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Тестирование разработанного ПО. 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246382"/>
          </a:xfrm>
        </p:spPr>
        <p:txBody>
          <a:bodyPr/>
          <a:lstStyle/>
          <a:p>
            <a:r>
              <a:rPr lang="ru-RU" dirty="0" smtClean="0"/>
              <a:t>После ввода всех данных пользователь получает информацию об успешном прецеденте в его ситуации, а советующая система остаётся в списке имеющихся, чтобы можно было ей воспользоваться (или изменить её) позже.</a:t>
            </a:r>
            <a:endParaRPr lang="ru-RU" dirty="0"/>
          </a:p>
        </p:txBody>
      </p:sp>
      <p:pic>
        <p:nvPicPr>
          <p:cNvPr id="5122" name="Picture 2" descr="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821" y="3092116"/>
            <a:ext cx="5934075" cy="109537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008" y="4480510"/>
            <a:ext cx="4457700" cy="123825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32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Публикации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Адаменко И. И. «Генераторы персональных ситуационных советующих систем на основе нечёткой логики» </a:t>
            </a:r>
            <a:r>
              <a:rPr lang="en-US" dirty="0" smtClean="0"/>
              <a:t>// </a:t>
            </a:r>
            <a:r>
              <a:rPr lang="ru-RU" dirty="0" smtClean="0"/>
              <a:t>Научно-теоретический журнал «Вестник БГТУ им. В. Г. Шухова», 2016.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92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1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Ситуационный подход к принятию решений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1910768"/>
            <a:ext cx="1675541" cy="2234055"/>
          </a:xfrm>
        </p:spPr>
      </p:pic>
      <p:sp>
        <p:nvSpPr>
          <p:cNvPr id="5" name="TextBox 4"/>
          <p:cNvSpPr txBox="1"/>
          <p:nvPr/>
        </p:nvSpPr>
        <p:spPr>
          <a:xfrm>
            <a:off x="822959" y="4318230"/>
            <a:ext cx="1779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Поспелов Д. А.</a:t>
            </a:r>
            <a:br>
              <a:rPr lang="ru-RU" dirty="0" smtClean="0"/>
            </a:br>
            <a:r>
              <a:rPr lang="ru-RU" dirty="0" smtClean="0"/>
              <a:t>доктор тех. наук</a:t>
            </a:r>
            <a:br>
              <a:rPr lang="ru-RU" dirty="0" smtClean="0"/>
            </a:br>
            <a:r>
              <a:rPr lang="ru-RU" dirty="0" smtClean="0"/>
              <a:t>профессор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640" y="1910767"/>
            <a:ext cx="2034120" cy="2234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32639" y="4318228"/>
            <a:ext cx="1779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Мелихов А. Н.</a:t>
            </a:r>
            <a:br>
              <a:rPr lang="ru-RU" dirty="0" smtClean="0"/>
            </a:br>
            <a:r>
              <a:rPr lang="ru-RU" dirty="0" smtClean="0"/>
              <a:t>доктор тех. наук</a:t>
            </a:r>
            <a:br>
              <a:rPr lang="ru-RU" dirty="0" smtClean="0"/>
            </a:br>
            <a:r>
              <a:rPr lang="ru-RU" dirty="0" smtClean="0"/>
              <a:t>профессор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602870" y="1910767"/>
            <a:ext cx="3625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Советские специалисты в области новых методов управления сложными системами и проблем искусственного интеллекта. </a:t>
            </a:r>
          </a:p>
          <a:p>
            <a:endParaRPr lang="ru-RU" dirty="0"/>
          </a:p>
          <a:p>
            <a:r>
              <a:rPr lang="ru-RU" dirty="0" smtClean="0"/>
              <a:t>Ввели такие понятия, как: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логико-лингвистическая модель;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нечёткое принятие решений на основе ситуационного подхода;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генератор персональных советующих систем.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3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165" y="2584103"/>
            <a:ext cx="4217056" cy="357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Персональные ситуационные советующие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60" y="1857566"/>
            <a:ext cx="7543800" cy="113033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ru-RU" sz="2300" b="1" dirty="0">
                <a:solidFill>
                  <a:schemeClr val="tx1"/>
                </a:solidFill>
              </a:rPr>
              <a:t>Персональные </a:t>
            </a:r>
            <a:r>
              <a:rPr lang="ru-RU" sz="2300" b="1" dirty="0" smtClean="0">
                <a:solidFill>
                  <a:schemeClr val="tx1"/>
                </a:solidFill>
              </a:rPr>
              <a:t>ситуационные советующие </a:t>
            </a:r>
            <a:r>
              <a:rPr lang="ru-RU" sz="2300" b="1" dirty="0">
                <a:solidFill>
                  <a:schemeClr val="tx1"/>
                </a:solidFill>
              </a:rPr>
              <a:t>системы </a:t>
            </a:r>
            <a:r>
              <a:rPr lang="ru-RU" sz="2300" dirty="0">
                <a:solidFill>
                  <a:schemeClr val="tx1"/>
                </a:solidFill>
              </a:rPr>
              <a:t>— это системы нацеленные на поддержку принятия решений в сложной ситуации, для которой не очевиден успешный прецедент</a:t>
            </a:r>
            <a:r>
              <a:rPr lang="ru-RU" sz="2300" dirty="0" smtClean="0"/>
              <a:t>.</a:t>
            </a:r>
          </a:p>
          <a:p>
            <a:pPr>
              <a:lnSpc>
                <a:spcPct val="140000"/>
              </a:lnSpc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5459" y="2987900"/>
            <a:ext cx="4067149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dirty="0" smtClean="0"/>
              <a:t>Разделяются на два класса: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ru-RU" dirty="0" smtClean="0"/>
              <a:t>«Ситуация — Действие»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ru-RU" dirty="0" smtClean="0"/>
              <a:t>«Ситуация — Стратегия управления — Действие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89591" y="4525834"/>
            <a:ext cx="3615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ru-RU" dirty="0"/>
              <a:t>Архитектура советующей системы: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38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48" y="2885678"/>
            <a:ext cx="5803511" cy="296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Генератор персональных советующих 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327021"/>
          </a:xfrm>
        </p:spPr>
        <p:txBody>
          <a:bodyPr/>
          <a:lstStyle/>
          <a:p>
            <a:r>
              <a:rPr lang="ru-RU" b="1" dirty="0" smtClean="0"/>
              <a:t>Генератор персональных советующих систем </a:t>
            </a:r>
            <a:r>
              <a:rPr lang="ru-RU" dirty="0" smtClean="0"/>
              <a:t>— это ПО, которое создаёт </a:t>
            </a:r>
            <a:r>
              <a:rPr lang="ru-RU" dirty="0"/>
              <a:t>«</a:t>
            </a:r>
            <a:r>
              <a:rPr lang="ru-RU" dirty="0" smtClean="0"/>
              <a:t>пустую» советующую систему, </a:t>
            </a:r>
            <a:r>
              <a:rPr lang="ru-RU" dirty="0"/>
              <a:t>которая затем с помощью эксперта и имеющихся данных настраивается под конкретную </a:t>
            </a:r>
            <a:r>
              <a:rPr lang="ru-RU" dirty="0" smtClean="0"/>
              <a:t>ситуацию.</a:t>
            </a:r>
          </a:p>
          <a:p>
            <a:endParaRPr lang="ru-RU" dirty="0"/>
          </a:p>
          <a:p>
            <a:r>
              <a:rPr lang="ru-RU" dirty="0" smtClean="0"/>
              <a:t>Структура: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8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Структура генератора персональных советующих систем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Блок принятия решений</a:t>
            </a:r>
            <a:r>
              <a:rPr lang="ru-RU" dirty="0" smtClean="0"/>
              <a:t> — ядро системы, определяет </a:t>
            </a:r>
            <a:r>
              <a:rPr lang="ru-RU" dirty="0"/>
              <a:t>по системе продукций </a:t>
            </a:r>
            <a:r>
              <a:rPr lang="ru-RU" dirty="0" smtClean="0"/>
              <a:t>необходимые </a:t>
            </a:r>
            <a:r>
              <a:rPr lang="ru-RU" dirty="0"/>
              <a:t>при данной входной ситуации </a:t>
            </a:r>
            <a:r>
              <a:rPr lang="ru-RU" dirty="0" smtClean="0"/>
              <a:t>управляющие решения.</a:t>
            </a:r>
          </a:p>
          <a:p>
            <a:r>
              <a:rPr lang="ru-RU" b="1" dirty="0" smtClean="0"/>
              <a:t>Блок оценки состояний</a:t>
            </a:r>
            <a:r>
              <a:rPr lang="ru-RU" dirty="0" smtClean="0"/>
              <a:t> — </a:t>
            </a:r>
            <a:r>
              <a:rPr lang="ru-RU" dirty="0"/>
              <a:t>строит формализованное описание ситуации, возникшей на объекте управления, с помощью поступающей на вход </a:t>
            </a:r>
            <a:r>
              <a:rPr lang="ru-RU" dirty="0" smtClean="0"/>
              <a:t>информации.</a:t>
            </a:r>
          </a:p>
          <a:p>
            <a:r>
              <a:rPr lang="ru-RU" b="1" dirty="0" smtClean="0"/>
              <a:t>Блок выдачи</a:t>
            </a:r>
            <a:r>
              <a:rPr lang="ru-RU" dirty="0" smtClean="0"/>
              <a:t> — осуществляет </a:t>
            </a:r>
            <a:r>
              <a:rPr lang="ru-RU" dirty="0"/>
              <a:t>переход от внутренней формы задания управляющих решений к </a:t>
            </a:r>
            <a:r>
              <a:rPr lang="ru-RU" dirty="0" smtClean="0"/>
              <a:t>внешней.</a:t>
            </a:r>
          </a:p>
          <a:p>
            <a:r>
              <a:rPr lang="ru-RU" b="1" dirty="0" smtClean="0"/>
              <a:t>Блок объяснения и адаптации</a:t>
            </a:r>
            <a:r>
              <a:rPr lang="ru-RU" dirty="0" smtClean="0"/>
              <a:t> — </a:t>
            </a:r>
            <a:r>
              <a:rPr lang="ru-RU" dirty="0"/>
              <a:t>по запросу пользователя системы производит объяснение «мотивов» выработки того или иного </a:t>
            </a:r>
            <a:r>
              <a:rPr lang="ru-RU" dirty="0" smtClean="0"/>
              <a:t>решения.</a:t>
            </a:r>
          </a:p>
          <a:p>
            <a:r>
              <a:rPr lang="ru-RU" b="1" dirty="0" smtClean="0"/>
              <a:t>База знаний и данных</a:t>
            </a:r>
            <a:r>
              <a:rPr lang="ru-RU" dirty="0" smtClean="0"/>
              <a:t> — хранит все данные о ситуации.</a:t>
            </a:r>
          </a:p>
          <a:p>
            <a:r>
              <a:rPr lang="ru-RU" b="1" dirty="0" smtClean="0"/>
              <a:t>Блок экспертного опроса</a:t>
            </a:r>
            <a:r>
              <a:rPr lang="ru-RU" dirty="0" smtClean="0"/>
              <a:t> — </a:t>
            </a:r>
            <a:r>
              <a:rPr lang="ru-RU" dirty="0"/>
              <a:t>предназначен для создания и настройки </a:t>
            </a:r>
            <a:r>
              <a:rPr lang="ru-RU" dirty="0" smtClean="0"/>
              <a:t>БОС, БПР и </a:t>
            </a:r>
            <a:r>
              <a:rPr lang="ru-RU" dirty="0"/>
              <a:t>операционной части самого </a:t>
            </a:r>
            <a:r>
              <a:rPr lang="ru-RU" dirty="0" smtClean="0"/>
              <a:t>БЭО, </a:t>
            </a:r>
            <a:r>
              <a:rPr lang="ru-RU" dirty="0"/>
              <a:t>а также заполнения БД в интерактивном </a:t>
            </a:r>
            <a:r>
              <a:rPr lang="ru-RU" dirty="0" smtClean="0"/>
              <a:t>режиме.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54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60" y="1861624"/>
            <a:ext cx="7543800" cy="4384630"/>
          </a:xfrm>
        </p:spPr>
        <p:txBody>
          <a:bodyPr>
            <a:noAutofit/>
          </a:bodyPr>
          <a:lstStyle/>
          <a:p>
            <a:r>
              <a:rPr lang="ru-RU" dirty="0" smtClean="0"/>
              <a:t>В данной работе предлагается разработать генератор персональных советующих систем. </a:t>
            </a:r>
            <a:r>
              <a:rPr lang="ru-RU" dirty="0"/>
              <a:t>Программный продукт должен обеспечивать успешное выполнение следующих </a:t>
            </a:r>
            <a:r>
              <a:rPr lang="ru-RU" dirty="0" smtClean="0"/>
              <a:t>функций: </a:t>
            </a:r>
          </a:p>
          <a:p>
            <a:pPr lvl="1"/>
            <a:r>
              <a:rPr lang="ru-RU" dirty="0" smtClean="0"/>
              <a:t>ввод характеристик </a:t>
            </a:r>
            <a:r>
              <a:rPr lang="ru-RU" dirty="0"/>
              <a:t>текущей </a:t>
            </a:r>
            <a:r>
              <a:rPr lang="ru-RU" dirty="0" smtClean="0"/>
              <a:t>ситуации;</a:t>
            </a:r>
          </a:p>
          <a:p>
            <a:pPr lvl="1"/>
            <a:r>
              <a:rPr lang="ru-RU" dirty="0" smtClean="0"/>
              <a:t>ввод </a:t>
            </a:r>
            <a:r>
              <a:rPr lang="ru-RU" dirty="0"/>
              <a:t>данных об успешных прецедентах из </a:t>
            </a:r>
            <a:r>
              <a:rPr lang="ru-RU" dirty="0" smtClean="0"/>
              <a:t>файла;</a:t>
            </a:r>
          </a:p>
          <a:p>
            <a:pPr lvl="1"/>
            <a:r>
              <a:rPr lang="ru-RU" dirty="0" smtClean="0"/>
              <a:t>определение </a:t>
            </a:r>
            <a:r>
              <a:rPr lang="ru-RU" dirty="0"/>
              <a:t>предпочтительного прецедента для разрешения конкретной проблемной </a:t>
            </a:r>
            <a:r>
              <a:rPr lang="ru-RU" dirty="0" smtClean="0"/>
              <a:t>ситуации.</a:t>
            </a:r>
            <a:endParaRPr lang="ru-RU" dirty="0"/>
          </a:p>
          <a:p>
            <a:r>
              <a:rPr lang="ru-RU" dirty="0" smtClean="0"/>
              <a:t>Входные </a:t>
            </a:r>
            <a:r>
              <a:rPr lang="ru-RU" dirty="0"/>
              <a:t>данные от пользователей:</a:t>
            </a:r>
          </a:p>
          <a:p>
            <a:pPr lvl="1"/>
            <a:r>
              <a:rPr lang="ru-RU" dirty="0" smtClean="0"/>
              <a:t>информация об имеющихся лингвистических переменных;</a:t>
            </a:r>
          </a:p>
          <a:p>
            <a:pPr lvl="1"/>
            <a:r>
              <a:rPr lang="ru-RU" dirty="0" smtClean="0"/>
              <a:t>характеристики </a:t>
            </a:r>
            <a:r>
              <a:rPr lang="ru-RU" dirty="0"/>
              <a:t>текущей </a:t>
            </a:r>
            <a:r>
              <a:rPr lang="ru-RU" dirty="0" smtClean="0"/>
              <a:t>ситуации;</a:t>
            </a:r>
          </a:p>
          <a:p>
            <a:pPr lvl="1"/>
            <a:r>
              <a:rPr lang="ru-RU" dirty="0" smtClean="0"/>
              <a:t>файл </a:t>
            </a:r>
            <a:r>
              <a:rPr lang="ru-RU" dirty="0"/>
              <a:t>с базой данных об успешных прецедентах в формате </a:t>
            </a:r>
            <a:r>
              <a:rPr lang="en-US" dirty="0"/>
              <a:t>JSON</a:t>
            </a:r>
            <a:r>
              <a:rPr lang="ru-RU" dirty="0"/>
              <a:t>.</a:t>
            </a:r>
          </a:p>
          <a:p>
            <a:r>
              <a:rPr lang="ru-RU" dirty="0"/>
              <a:t>Выходные данные программного </a:t>
            </a:r>
            <a:r>
              <a:rPr lang="ru-RU" dirty="0" smtClean="0"/>
              <a:t>продукта:</a:t>
            </a:r>
            <a:endParaRPr lang="ru-RU" dirty="0"/>
          </a:p>
          <a:p>
            <a:pPr lvl="1"/>
            <a:r>
              <a:rPr lang="ru-RU" dirty="0"/>
              <a:t>информация о предпочтительном прецеденте в текущей </a:t>
            </a:r>
            <a:r>
              <a:rPr lang="ru-RU" dirty="0" smtClean="0"/>
              <a:t>ситуации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155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Лингвистическая переменная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953534"/>
          </a:xfrm>
        </p:spPr>
        <p:txBody>
          <a:bodyPr/>
          <a:lstStyle/>
          <a:p>
            <a:r>
              <a:rPr lang="ru-RU" b="1" dirty="0" smtClean="0"/>
              <a:t>Лингвистическая переменная </a:t>
            </a:r>
            <a:r>
              <a:rPr lang="ru-RU" dirty="0" smtClean="0"/>
              <a:t>— это переменная, принимающая свои значения из заданного множества высказываний естественного языка, каждое из которых называется термом (Л. Заде).</a:t>
            </a:r>
            <a:endParaRPr lang="ru-RU" dirty="0"/>
          </a:p>
          <a:p>
            <a:r>
              <a:rPr lang="ru-RU" dirty="0" smtClean="0"/>
              <a:t>Например: </a:t>
            </a:r>
            <a:r>
              <a:rPr lang="ru-RU" i="1" dirty="0"/>
              <a:t>«температура» = {«очень низкая», «низкая», «средняя», «высокая», «очень высокая</a:t>
            </a:r>
            <a:r>
              <a:rPr lang="ru-RU" i="1" dirty="0" smtClean="0"/>
              <a:t>»}</a:t>
            </a:r>
            <a:r>
              <a:rPr lang="ru-RU" dirty="0" smtClean="0"/>
              <a:t>.</a:t>
            </a:r>
          </a:p>
        </p:txBody>
      </p:sp>
      <p:pic>
        <p:nvPicPr>
          <p:cNvPr id="1026" name="Picture 2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610" y="3760630"/>
            <a:ext cx="38671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2959" y="4007210"/>
            <a:ext cx="337426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Универсальное множество для термов — [-273,15; 300]. </a:t>
            </a:r>
            <a:b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Функция принадлежности терма «очень низкая»: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13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матрицы знаний по прецедентам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Имеем </a:t>
                </a:r>
                <a:r>
                  <a:rPr lang="ru-RU" dirty="0"/>
                  <a:t>ситуацию, которая описывается вектором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где каждая координата </a:t>
                </a:r>
                <a:r>
                  <a:rPr lang="ru-RU" dirty="0" smtClean="0"/>
                  <a:t>— это </a:t>
                </a:r>
                <a:r>
                  <a:rPr lang="ru-RU" dirty="0"/>
                  <a:t>лингвистическая переменная </a:t>
                </a:r>
                <a:r>
                  <a:rPr lang="ru-RU" i="1" dirty="0" smtClean="0">
                    <a:latin typeface="Cambria Math" panose="02040503050406030204" pitchFamily="18" charset="0"/>
                  </a:rPr>
                  <a:t/>
                </a:r>
                <a:br>
                  <a:rPr lang="ru-RU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={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/>
                  <a:t>, а также набор успешных разрешений </a:t>
                </a:r>
                <a:r>
                  <a:rPr lang="ru-RU" dirty="0" smtClean="0"/>
                  <a:t>ситуаций.</a:t>
                </a:r>
              </a:p>
              <a:p>
                <a:r>
                  <a:rPr lang="ru-RU" dirty="0" smtClean="0"/>
                  <a:t>Допустим</a:t>
                </a:r>
                <a:r>
                  <a:rPr lang="ru-RU" dirty="0"/>
                  <a:t>, что помимо этого накоплено множество прецедентов 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/>
                  <a:t> — каждый из которых связан со своим набором ситуационных векторов, при которых он являлся решением ситуации</a:t>
                </a:r>
                <a:r>
                  <a:rPr lang="ru-RU" dirty="0" smtClean="0"/>
                  <a:t>. </a:t>
                </a:r>
              </a:p>
              <a:p>
                <a:r>
                  <a:rPr lang="ru-RU" dirty="0" smtClean="0"/>
                  <a:t>По имеющимся данным можно составить матрицу </a:t>
                </a:r>
                <a:r>
                  <a:rPr lang="ru-RU" dirty="0"/>
                  <a:t>соответствия прецедентов наборам ситуационных </a:t>
                </a:r>
                <a:r>
                  <a:rPr lang="ru-RU" dirty="0" smtClean="0"/>
                  <a:t>векторов.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8" t="-1667" r="-1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2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1208</TotalTime>
  <Words>1141</Words>
  <Application>Microsoft Office PowerPoint</Application>
  <PresentationFormat>Экран (4:3)</PresentationFormat>
  <Paragraphs>137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Ретро</vt:lpstr>
      <vt:lpstr>Ситуационная советующая система на основе нечёткой логики</vt:lpstr>
      <vt:lpstr>Ситуационная советующая система на основе нечёткой логики</vt:lpstr>
      <vt:lpstr>Ситуационный подход к принятию решений</vt:lpstr>
      <vt:lpstr>Персональные ситуационные советующие системы</vt:lpstr>
      <vt:lpstr>Генератор персональных советующих систем</vt:lpstr>
      <vt:lpstr>Структура генератора персональных советующих систем</vt:lpstr>
      <vt:lpstr>Постановка задачи</vt:lpstr>
      <vt:lpstr>Лингвистическая переменная</vt:lpstr>
      <vt:lpstr>Построение матрицы знаний по прецедентам</vt:lpstr>
      <vt:lpstr>Матрица знаний по прецедентам</vt:lpstr>
      <vt:lpstr>Алгоритм вычисления значения функции принадлежности прецедента</vt:lpstr>
      <vt:lpstr>Значение функции принадлежности прецедента</vt:lpstr>
      <vt:lpstr>Вычисление значения функции принадлежности. Пример</vt:lpstr>
      <vt:lpstr>Вычисление значения функции принадлежности. Пример (продолжение)</vt:lpstr>
      <vt:lpstr>Выбор платформы для разработки ПО</vt:lpstr>
      <vt:lpstr>Выбор подхода к реализации</vt:lpstr>
      <vt:lpstr>Выбор модели базы данных</vt:lpstr>
      <vt:lpstr>Основные блоки приложения</vt:lpstr>
      <vt:lpstr>UML-диаграмма взаимодействия блоков приложения</vt:lpstr>
      <vt:lpstr>Структура базы данных (JSON-объекта)</vt:lpstr>
      <vt:lpstr>Тестирование разработанного ПО</vt:lpstr>
      <vt:lpstr>Тестирование разработанного ПО. Начало</vt:lpstr>
      <vt:lpstr>Тестирование разработанного ПО. Лингвистические переменные</vt:lpstr>
      <vt:lpstr>Тестирование разработанного ПО. Универсальные множества</vt:lpstr>
      <vt:lpstr>Тестирование разработанного ПО. Функции принадлежности</vt:lpstr>
      <vt:lpstr>Тестирование разработанного ПО. Ввод имеющихся данных</vt:lpstr>
      <vt:lpstr>Тестирование разработанного ПО. Результаты</vt:lpstr>
      <vt:lpstr>Публикации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Ситуационная советующая система на основе нечёткой логики</dc:title>
  <dc:creator>Игорь Адаменко</dc:creator>
  <cp:lastModifiedBy>Игорь Адаменко</cp:lastModifiedBy>
  <cp:revision>31</cp:revision>
  <dcterms:created xsi:type="dcterms:W3CDTF">2016-06-05T16:46:39Z</dcterms:created>
  <dcterms:modified xsi:type="dcterms:W3CDTF">2016-06-19T15:31:15Z</dcterms:modified>
</cp:coreProperties>
</file>