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45" r:id="rId2"/>
    <p:sldId id="614" r:id="rId3"/>
    <p:sldId id="582" r:id="rId4"/>
    <p:sldId id="615" r:id="rId5"/>
    <p:sldId id="616" r:id="rId6"/>
    <p:sldId id="350" r:id="rId7"/>
  </p:sldIdLst>
  <p:sldSz cx="9144000" cy="6858000" type="screen4x3"/>
  <p:notesSz cx="6858000" cy="9144000"/>
  <p:defaultTextStyle>
    <a:defPPr>
      <a:defRPr lang="zh-CN"/>
    </a:defPPr>
    <a:lvl1pPr marL="0" algn="l" defTabSz="9142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89" algn="l" defTabSz="9142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9142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580" algn="l" defTabSz="9142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9142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9142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014" algn="l" defTabSz="9142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8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" initials="a" lastIdx="3" clrIdx="0"/>
  <p:cmAuthor id="1" name="fiona" initials="Fio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FF"/>
    <a:srgbClr val="FFCC00"/>
    <a:srgbClr val="FCC704"/>
    <a:srgbClr val="0099CC"/>
    <a:srgbClr val="F2F2F2"/>
    <a:srgbClr val="000000"/>
    <a:srgbClr val="D9D9D9"/>
    <a:srgbClr val="A6A6A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87" autoAdjust="0"/>
    <p:restoredTop sz="94660" autoAdjust="0"/>
  </p:normalViewPr>
  <p:slideViewPr>
    <p:cSldViewPr>
      <p:cViewPr>
        <p:scale>
          <a:sx n="100" d="100"/>
          <a:sy n="100" d="100"/>
        </p:scale>
        <p:origin x="-666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58C0B-7A0A-4889-A995-C4BDF4D75303}" type="datetimeFigureOut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8B71-1A1B-4D36-99AF-E4E7BA06B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9" algn="l" defTabSz="9142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9142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0" algn="l" defTabSz="9142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9142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9142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4" algn="l" defTabSz="9142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CCB4B9C-3007-4973-AA0B-B37A1739348C}" type="datetime1">
              <a:rPr lang="zh-CN" altLang="en-US" smtClean="0"/>
              <a:pPr>
                <a:defRPr/>
              </a:pPr>
              <a:t>2012/11/29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64AA1A-88C3-48DA-91C1-F95C9D9A304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4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CCB4B9C-3007-4973-AA0B-B37A1739348C}" type="datetime1">
              <a:rPr lang="zh-CN" altLang="en-US" smtClean="0"/>
              <a:pPr>
                <a:defRPr/>
              </a:pPr>
              <a:t>2012/11/29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64AA1A-88C3-48DA-91C1-F95C9D9A304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4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CCB4B9C-3007-4973-AA0B-B37A1739348C}" type="datetime1">
              <a:rPr lang="zh-CN" altLang="en-US" smtClean="0"/>
              <a:pPr>
                <a:defRPr/>
              </a:pPr>
              <a:t>2012/11/29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64AA1A-88C3-48DA-91C1-F95C9D9A304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4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0E42-2E0C-4A98-9260-8138C50A72A6}" type="datetime1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百度商桥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116632"/>
            <a:ext cx="8229600" cy="63408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980742"/>
            <a:ext cx="8229600" cy="518457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38E3-54B6-49B5-82CF-058ADEA12A7B}" type="datetime1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百度商桥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百度商桥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14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flipH="1" flipV="1">
            <a:off x="-18785" y="6429396"/>
            <a:ext cx="9180000" cy="442296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69000"/>
                  <a:lumOff val="31000"/>
                </a:srgbClr>
              </a:gs>
              <a:gs pos="100000">
                <a:srgbClr val="0070C0">
                  <a:lumMod val="93000"/>
                  <a:lumOff val="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-18784" y="0"/>
            <a:ext cx="9162783" cy="864000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69000"/>
                  <a:lumOff val="31000"/>
                </a:srgbClr>
              </a:gs>
              <a:gs pos="100000">
                <a:srgbClr val="0070C0">
                  <a:lumMod val="93000"/>
                  <a:lumOff val="7000"/>
                </a:srgb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3" y="1019872"/>
            <a:ext cx="8229600" cy="5289451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06544"/>
            <a:ext cx="2133600" cy="288000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CC6C365-CB19-41C3-A884-BA52FABFF741}" type="datetime1">
              <a:rPr lang="zh-CN" altLang="en-US" smtClean="0"/>
              <a:pPr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06544"/>
            <a:ext cx="2895600" cy="288000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2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百度商桥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06544"/>
            <a:ext cx="2133600" cy="288000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6816" y="130620"/>
            <a:ext cx="8229600" cy="634080"/>
          </a:xfrm>
          <a:prstGeom prst="rect">
            <a:avLst/>
          </a:prstGeom>
        </p:spPr>
        <p:txBody>
          <a:bodyPr vert="horz" lIns="91428" tIns="45715" rIns="91428" bIns="45715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914289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57" indent="-342857" algn="l" defTabSz="91428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860" indent="-285715" algn="l" defTabSz="914289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2862" indent="-228573" algn="l" defTabSz="91428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007" indent="-228573" algn="l" defTabSz="914289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152" indent="-228573" algn="l" defTabSz="914289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298" indent="-228573" algn="l" defTabSz="91428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8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6" indent="-228573" algn="l" defTabSz="91428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0" indent="-228573" algn="l" defTabSz="91428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8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defTabSz="91428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0" algn="l" defTabSz="91428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5" algn="l" defTabSz="91428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8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4" algn="l" defTabSz="91428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8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ingxiao.baidu.com/support/qiao/index.html" TargetMode="External"/><Relationship Id="rId2" Type="http://schemas.openxmlformats.org/officeDocument/2006/relationships/hyperlink" Target="http://qiao.baid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69000"/>
                  <a:lumOff val="31000"/>
                </a:srgbClr>
              </a:gs>
              <a:gs pos="100000">
                <a:srgbClr val="0070C0">
                  <a:lumMod val="93000"/>
                  <a:lumOff val="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369201" y="2458231"/>
            <a:ext cx="5307255" cy="1470023"/>
          </a:xfrm>
        </p:spPr>
        <p:txBody>
          <a:bodyPr anchor="t">
            <a:normAutofit/>
          </a:bodyPr>
          <a:lstStyle/>
          <a:p>
            <a:r>
              <a:rPr lang="zh-CN" altLang="en-US" sz="4000" dirty="0"/>
              <a:t>百度商</a:t>
            </a:r>
            <a:r>
              <a:rPr lang="zh-CN" altLang="en-US" sz="4000" dirty="0" smtClean="0"/>
              <a:t>桥</a:t>
            </a:r>
            <a:r>
              <a:rPr lang="en-US" altLang="zh-CN" sz="4000" dirty="0" smtClean="0"/>
              <a:t>3.0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/>
              <a:t>咨询图标解决方案</a:t>
            </a:r>
            <a:endParaRPr lang="zh-CN" altLang="en-US" sz="4000" dirty="0"/>
          </a:p>
        </p:txBody>
      </p:sp>
      <p:pic>
        <p:nvPicPr>
          <p:cNvPr id="8" name="Picture 2" descr="E:\[8.其他]\201110pic\bridg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7021" y="2522829"/>
            <a:ext cx="1413355" cy="14133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7" name="Picture 2" descr="D:\素材\图片\手绘图标\rainb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7206">
            <a:off x="7669651" y="2353887"/>
            <a:ext cx="782531" cy="7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3738518"/>
            <a:ext cx="258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2012.11 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qiao.baidu.com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3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百度商桥</a:t>
            </a: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1844824"/>
            <a:ext cx="8208912" cy="3384376"/>
          </a:xfrm>
          <a:prstGeom prst="roundRect">
            <a:avLst>
              <a:gd name="adj" fmla="val 7465"/>
            </a:avLst>
          </a:prstGeom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28" tIns="45715" rIns="91428" bIns="45715" rtlCol="0" anchor="ctr">
            <a:noAutofit/>
          </a:bodyPr>
          <a:lstStyle>
            <a:lvl1pPr marL="342857" indent="-342857" algn="l" defTabSz="9142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860" indent="-285715" algn="l" defTabSz="91428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2862" indent="-228573" algn="l" defTabSz="9142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007" indent="-228573" algn="l" defTabSz="91428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152" indent="-228573" algn="l" defTabSz="91428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586" indent="-228573" algn="l" defTabSz="9142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730" indent="-228573" algn="l" defTabSz="9142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微调咨询图标、邀请框、留言板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位置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隐藏商桥咨询图标、邀请窗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7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一、微调咨询图标、邀请框、留言板位置</a:t>
            </a:r>
            <a:endParaRPr lang="zh-CN" altLang="en-US" sz="2400" dirty="0"/>
          </a:p>
        </p:txBody>
      </p:sp>
      <p:sp>
        <p:nvSpPr>
          <p:cNvPr id="18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124200" y="6506544"/>
            <a:ext cx="2895600" cy="288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百度商桥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灯片编号占位符 4"/>
          <p:cNvSpPr txBox="1">
            <a:spLocks/>
          </p:cNvSpPr>
          <p:nvPr/>
        </p:nvSpPr>
        <p:spPr>
          <a:xfrm>
            <a:off x="6838950" y="64595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7D729A-D8D0-4746-AB48-D44D9057A6C2}" type="slidenum"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930206"/>
            <a:ext cx="7290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目前商桥提供的图标显示位置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2-6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种，与客户网站整体布局融合，存在细微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0" r="3767" b="31445"/>
          <a:stretch/>
        </p:blipFill>
        <p:spPr bwMode="auto">
          <a:xfrm>
            <a:off x="251520" y="1484784"/>
            <a:ext cx="4457176" cy="1579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90"/>
          <a:stretch/>
        </p:blipFill>
        <p:spPr bwMode="auto">
          <a:xfrm>
            <a:off x="1619672" y="2276872"/>
            <a:ext cx="4608512" cy="1719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下箭头 5"/>
          <p:cNvSpPr/>
          <p:nvPr/>
        </p:nvSpPr>
        <p:spPr>
          <a:xfrm>
            <a:off x="4221483" y="1988840"/>
            <a:ext cx="504056" cy="50405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293096"/>
            <a:ext cx="9144000" cy="2016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正常安装商桥代码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eriod" startAt="2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在客户网站所有装有商桥的页面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&lt;/head&gt;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之前，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此段代码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&gt;#</a:t>
            </a:r>
            <a:r>
              <a:rPr lang="en-US" altLang="zh-CN" sz="12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DivId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margin-</a:t>
            </a:r>
            <a:r>
              <a:rPr lang="en-US" altLang="zh-CN" sz="1200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200" dirty="0" err="1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!important;}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说明</a:t>
            </a:r>
            <a:endPara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2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DivId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可根据需求，替换为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BDBridgeIconWrap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BDBridgeInviteWrap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BaiduBridgePigeon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，分别控制咨询图标、邀请框、留言板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B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可根据需求，替换为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bottom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C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可根据需求，替换为数值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实例修改（调整咨询图标，以不阻挡网站首页图片）：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&gt;#</a:t>
            </a:r>
            <a:r>
              <a:rPr lang="en-US" altLang="zh-CN" sz="12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BDBridgeIconWrap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{margin-</a:t>
            </a:r>
            <a:r>
              <a:rPr lang="en-US" altLang="zh-CN" sz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-15px 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!important;}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style&gt;</a:t>
            </a:r>
          </a:p>
          <a:p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5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9" y="1556792"/>
            <a:ext cx="4392488" cy="2115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/>
          <a:stretch/>
        </p:blipFill>
        <p:spPr bwMode="auto">
          <a:xfrm>
            <a:off x="107504" y="1556792"/>
            <a:ext cx="4333566" cy="2088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、隐藏商桥咨询图标、邀请窗</a:t>
            </a:r>
            <a:endParaRPr lang="zh-CN" altLang="en-US" sz="2400" dirty="0"/>
          </a:p>
        </p:txBody>
      </p:sp>
      <p:sp>
        <p:nvSpPr>
          <p:cNvPr id="18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124200" y="6506544"/>
            <a:ext cx="2895600" cy="288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百度商桥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灯片编号占位符 4"/>
          <p:cNvSpPr txBox="1">
            <a:spLocks/>
          </p:cNvSpPr>
          <p:nvPr/>
        </p:nvSpPr>
        <p:spPr>
          <a:xfrm>
            <a:off x="6838950" y="64595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7D729A-D8D0-4746-AB48-D44D9057A6C2}" type="slidenum"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930206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使用商桥自带咨询图标、邀请窗，但保留访客监控并使用商桥进行在线沟通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 rot="16200000">
            <a:off x="4355976" y="2492896"/>
            <a:ext cx="504056" cy="50405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293096"/>
            <a:ext cx="9144000" cy="2016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正常安装商桥代码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AutoNum type="arabicPeriod" startAt="2"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在客户网站所有装有商桥的页面，在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&lt;/head&gt;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之前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，增加此代码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  #</a:t>
            </a:r>
            <a:r>
              <a:rPr lang="en-US" altLang="zh-CN" sz="12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DivId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display:none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;}  &lt;/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说明</a:t>
            </a:r>
            <a:endPara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2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DivId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可根据需求，替换为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BDBridgeIconWrap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BDBridgeInviteWrap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BDBridgeMess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，分别控制咨询图标、邀请框、留言板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实例修改（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隐藏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咨询图标）：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  #</a:t>
            </a:r>
            <a:r>
              <a:rPr lang="en-US" altLang="zh-CN" sz="12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BDBridgeIconWrap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display:none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!important;}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&lt;/style&gt; 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1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说明</a:t>
            </a:r>
            <a:endParaRPr lang="zh-CN" altLang="en-US" sz="2400" dirty="0"/>
          </a:p>
        </p:txBody>
      </p:sp>
      <p:sp>
        <p:nvSpPr>
          <p:cNvPr id="18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124200" y="6506544"/>
            <a:ext cx="2895600" cy="288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百度商桥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灯片编号占位符 4"/>
          <p:cNvSpPr txBox="1">
            <a:spLocks/>
          </p:cNvSpPr>
          <p:nvPr/>
        </p:nvSpPr>
        <p:spPr>
          <a:xfrm>
            <a:off x="6838950" y="645953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57D729A-D8D0-4746-AB48-D44D9057A6C2}" type="slidenum"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628800"/>
            <a:ext cx="9144000" cy="86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用以上方法处理完商桥，客户自定义在线咨询的展现样式，</a:t>
            </a:r>
            <a:endParaRPr lang="en-US" altLang="zh-CN" sz="14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algn="dist"/>
            <a:r>
              <a:rPr lang="zh-CN" altLang="en-US" sz="14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并通过</a:t>
            </a:r>
            <a:r>
              <a:rPr lang="en-US" altLang="zh-CN" sz="14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方法引用商桥</a:t>
            </a:r>
            <a:r>
              <a:rPr lang="en-US" altLang="zh-CN" sz="14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WebIM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，即可实现自定义样式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商桥接待的完美结合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2896"/>
            <a:ext cx="91440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:;”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javascript:window.open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(‘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替换为您的</a:t>
            </a:r>
            <a:r>
              <a:rPr lang="en-US" altLang="zh-CN" sz="12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WebIM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newwindow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','toolbar=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no,scrollbars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yes,resizable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no,top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=50%,left=50%,width=800,height=600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');"&gt;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="images/award1.jpg" alt="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在线咨询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style="display: block;" 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a&gt;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499992" y="2708920"/>
            <a:ext cx="1728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 b="21650"/>
          <a:stretch/>
        </p:blipFill>
        <p:spPr bwMode="auto">
          <a:xfrm>
            <a:off x="445305" y="3573016"/>
            <a:ext cx="3838663" cy="221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4211960" cy="176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/>
          <p:nvPr/>
        </p:nvCxnSpPr>
        <p:spPr>
          <a:xfrm>
            <a:off x="4860032" y="2708920"/>
            <a:ext cx="360040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 rot="16200000">
            <a:off x="3491880" y="4221089"/>
            <a:ext cx="792088" cy="1512168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点击图片，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开启商桥沟通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0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863588" y="3501008"/>
            <a:ext cx="7416824" cy="253836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CN" sz="4400" spc="50" dirty="0" smtClean="0">
                <a:ln w="11430"/>
                <a:solidFill>
                  <a:srgbClr val="0070C0"/>
                </a:solidFill>
              </a:rPr>
              <a:t>Thanks</a:t>
            </a:r>
          </a:p>
          <a:p>
            <a:pPr algn="ctr">
              <a:spcBef>
                <a:spcPts val="1200"/>
              </a:spcBef>
            </a:pPr>
            <a:r>
              <a:rPr lang="zh-CN" altLang="en-US" sz="1400" b="0" spc="50" dirty="0" smtClean="0">
                <a:ln w="11430"/>
                <a:solidFill>
                  <a:schemeClr val="bg1">
                    <a:lumMod val="50000"/>
                  </a:schemeClr>
                </a:solidFill>
              </a:rPr>
              <a:t>更多信息，敬请登录</a:t>
            </a:r>
            <a:endParaRPr lang="en-US" altLang="zh-CN" sz="1400" b="0" spc="50" dirty="0" smtClean="0">
              <a:ln w="11430"/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zh-CN" altLang="en-US" sz="1400" b="0" spc="50" dirty="0" smtClean="0">
                <a:ln w="11430"/>
                <a:solidFill>
                  <a:schemeClr val="bg1">
                    <a:lumMod val="50000"/>
                  </a:schemeClr>
                </a:solidFill>
                <a:hlinkClick r:id="rId2"/>
              </a:rPr>
              <a:t>百度商桥官方网</a:t>
            </a:r>
            <a:r>
              <a:rPr lang="zh-CN" altLang="en-US" sz="1400" b="0" spc="50" dirty="0">
                <a:ln w="11430"/>
                <a:solidFill>
                  <a:schemeClr val="bg1">
                    <a:lumMod val="50000"/>
                  </a:schemeClr>
                </a:solidFill>
                <a:hlinkClick r:id="rId2"/>
              </a:rPr>
              <a:t>站</a:t>
            </a:r>
            <a:r>
              <a:rPr lang="zh-CN" altLang="en-US" sz="1400" b="0" spc="50" dirty="0" smtClean="0">
                <a:ln w="11430"/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b="0" spc="50" dirty="0" smtClean="0">
                <a:ln w="11430"/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zh-CN" altLang="en-US" sz="1400" b="0" spc="50" dirty="0" smtClean="0">
                <a:ln w="11430"/>
                <a:solidFill>
                  <a:schemeClr val="bg1">
                    <a:lumMod val="50000"/>
                  </a:schemeClr>
                </a:solidFill>
                <a:hlinkClick r:id="rId3"/>
              </a:rPr>
              <a:t>百度商桥支持中心</a:t>
            </a:r>
            <a:endParaRPr lang="en-US" altLang="zh-CN" sz="1400" b="0" spc="50" dirty="0" smtClean="0">
              <a:ln w="11430"/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E:\增值产品\商桥\素材\tpgrf-py066081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86869" y="1412776"/>
            <a:ext cx="3170263" cy="21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12444</TotalTime>
  <Words>416</Words>
  <Application>Microsoft Office PowerPoint</Application>
  <PresentationFormat>全屏显示(4:3)</PresentationFormat>
  <Paragraphs>45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百度商桥3.0 咨询图标解决方案</vt:lpstr>
      <vt:lpstr>目录</vt:lpstr>
      <vt:lpstr>一、微调咨询图标、邀请框、留言板位置</vt:lpstr>
      <vt:lpstr>二、隐藏商桥咨询图标、邀请窗</vt:lpstr>
      <vt:lpstr>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</dc:title>
  <cp:lastModifiedBy>fiona</cp:lastModifiedBy>
  <cp:revision>1375</cp:revision>
  <dcterms:modified xsi:type="dcterms:W3CDTF">2012-11-29T03:34:12Z</dcterms:modified>
</cp:coreProperties>
</file>