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9" r:id="rId3"/>
    <p:sldId id="260" r:id="rId4"/>
    <p:sldId id="270" r:id="rId5"/>
    <p:sldId id="280" r:id="rId6"/>
    <p:sldId id="282" r:id="rId7"/>
    <p:sldId id="276" r:id="rId8"/>
    <p:sldId id="277" r:id="rId9"/>
    <p:sldId id="281" r:id="rId10"/>
    <p:sldId id="263" r:id="rId11"/>
    <p:sldId id="283" r:id="rId12"/>
    <p:sldId id="275" r:id="rId13"/>
    <p:sldId id="284" r:id="rId14"/>
    <p:sldId id="266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pos="1935" userDrawn="1">
          <p15:clr>
            <a:srgbClr val="A4A3A4"/>
          </p15:clr>
        </p15:guide>
        <p15:guide id="21" orient="horz" pos="13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y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D9D9D9"/>
    <a:srgbClr val="003366"/>
    <a:srgbClr val="595959"/>
    <a:srgbClr val="71B0CD"/>
    <a:srgbClr val="47697D"/>
    <a:srgbClr val="3399CC"/>
    <a:srgbClr val="F2F2F2"/>
    <a:srgbClr val="272526"/>
    <a:srgbClr val="CDC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3" autoAdjust="0"/>
    <p:restoredTop sz="92658" autoAdjust="0"/>
  </p:normalViewPr>
  <p:slideViewPr>
    <p:cSldViewPr snapToGrid="0" showGuides="1">
      <p:cViewPr varScale="1">
        <p:scale>
          <a:sx n="99" d="100"/>
          <a:sy n="99" d="100"/>
        </p:scale>
        <p:origin x="200" y="264"/>
      </p:cViewPr>
      <p:guideLst>
        <p:guide pos="1935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5D2D2-2299-4467-BD0D-12ED8811A51F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E6B3B-838C-4CE4-8B7C-52604CF0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6B3B-838C-4CE4-8B7C-52604CF0BB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79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6B3B-838C-4CE4-8B7C-52604CF0BB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7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6B3B-838C-4CE4-8B7C-52604CF0BB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0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E6B3B-838C-4CE4-8B7C-52604CF0BB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0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6B3B-838C-4CE4-8B7C-52604CF0BB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E6B3B-838C-4CE4-8B7C-52604CF0BB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63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E6B3B-838C-4CE4-8B7C-52604CF0BB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98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E6B3B-838C-4CE4-8B7C-52604CF0BB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0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6B3B-838C-4CE4-8B7C-52604CF0BB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9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6B3B-838C-4CE4-8B7C-52604CF0BB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8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7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498E-C5E5-4DB0-8EE7-7381F52F267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ACCA-E72F-433A-B64E-034036D7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0" ty="0" sx="100000" sy="100000" flip="none" algn="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PA_组合 32"/>
          <p:cNvGrpSpPr/>
          <p:nvPr>
            <p:custDataLst>
              <p:tags r:id="rId1"/>
            </p:custDataLst>
          </p:nvPr>
        </p:nvGrpSpPr>
        <p:grpSpPr>
          <a:xfrm>
            <a:off x="4356707" y="3391693"/>
            <a:ext cx="2247900" cy="65922"/>
            <a:chOff x="9944100" y="3820275"/>
            <a:chExt cx="2247900" cy="65922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9944100" y="3886197"/>
              <a:ext cx="2247900" cy="0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H="1">
              <a:off x="9944100" y="3820275"/>
              <a:ext cx="2247900" cy="0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PA_组合 31"/>
          <p:cNvGrpSpPr/>
          <p:nvPr>
            <p:custDataLst>
              <p:tags r:id="rId2"/>
            </p:custDataLst>
          </p:nvPr>
        </p:nvGrpSpPr>
        <p:grpSpPr>
          <a:xfrm>
            <a:off x="9944100" y="4131462"/>
            <a:ext cx="2247900" cy="63501"/>
            <a:chOff x="4889500" y="4540994"/>
            <a:chExt cx="2247900" cy="63501"/>
          </a:xfrm>
        </p:grpSpPr>
        <p:cxnSp>
          <p:nvCxnSpPr>
            <p:cNvPr id="22" name="直接连接符 21"/>
            <p:cNvCxnSpPr>
              <a:cxnSpLocks/>
            </p:cNvCxnSpPr>
            <p:nvPr/>
          </p:nvCxnSpPr>
          <p:spPr>
            <a:xfrm>
              <a:off x="4889500" y="4604495"/>
              <a:ext cx="2247900" cy="0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4889500" y="4540994"/>
              <a:ext cx="2247900" cy="0"/>
            </a:xfrm>
            <a:prstGeom prst="line">
              <a:avLst/>
            </a:prstGeom>
            <a:ln w="222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A_文本框 24"/>
          <p:cNvSpPr txBox="1"/>
          <p:nvPr>
            <p:custDataLst>
              <p:tags r:id="rId3"/>
            </p:custDataLst>
          </p:nvPr>
        </p:nvSpPr>
        <p:spPr>
          <a:xfrm>
            <a:off x="5939008" y="342131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知识图谱介绍分享</a:t>
            </a:r>
          </a:p>
        </p:txBody>
      </p:sp>
      <p:sp>
        <p:nvSpPr>
          <p:cNvPr id="28" name="PA_文本框 27"/>
          <p:cNvSpPr txBox="1"/>
          <p:nvPr>
            <p:custDataLst>
              <p:tags r:id="rId4"/>
            </p:custDataLst>
          </p:nvPr>
        </p:nvSpPr>
        <p:spPr>
          <a:xfrm>
            <a:off x="7112406" y="2257286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2017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PA_文本框 28"/>
          <p:cNvSpPr txBox="1"/>
          <p:nvPr>
            <p:custDataLst>
              <p:tags r:id="rId5"/>
            </p:custDataLst>
          </p:nvPr>
        </p:nvSpPr>
        <p:spPr>
          <a:xfrm>
            <a:off x="7245456" y="4190753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闫钊 郭德良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96456"/>
            <a:ext cx="2154344" cy="7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build="allAtOnce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66123" y="1294371"/>
            <a:ext cx="4143858" cy="1132913"/>
            <a:chOff x="6999423" y="1294371"/>
            <a:chExt cx="4143858" cy="1132913"/>
          </a:xfrm>
        </p:grpSpPr>
        <p:sp>
          <p:nvSpPr>
            <p:cNvPr id="62" name="文本框 61"/>
            <p:cNvSpPr txBox="1"/>
            <p:nvPr/>
          </p:nvSpPr>
          <p:spPr>
            <a:xfrm>
              <a:off x="6999423" y="12943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功能强大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002975" y="1694776"/>
              <a:ext cx="4140306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自带多种接口，自带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cypher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查询语言，语法灵活，性能强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66123" y="2640073"/>
            <a:ext cx="4143858" cy="1132913"/>
            <a:chOff x="6999423" y="2652754"/>
            <a:chExt cx="4143858" cy="1132913"/>
          </a:xfrm>
        </p:grpSpPr>
        <p:sp>
          <p:nvSpPr>
            <p:cNvPr id="65" name="文本框 64"/>
            <p:cNvSpPr txBox="1"/>
            <p:nvPr/>
          </p:nvSpPr>
          <p:spPr>
            <a:xfrm>
              <a:off x="6999423" y="265275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社区健全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002975" y="3053159"/>
              <a:ext cx="4140306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当今最流行的图数据库，文档清晰全面，社区健全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66123" y="5331478"/>
            <a:ext cx="4143858" cy="812826"/>
            <a:chOff x="6999423" y="5369520"/>
            <a:chExt cx="4143858" cy="812826"/>
          </a:xfrm>
        </p:grpSpPr>
        <p:sp>
          <p:nvSpPr>
            <p:cNvPr id="71" name="文本框 70"/>
            <p:cNvSpPr txBox="1"/>
            <p:nvPr/>
          </p:nvSpPr>
          <p:spPr>
            <a:xfrm>
              <a:off x="6999423" y="536952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社区版免费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002975" y="5769925"/>
              <a:ext cx="414030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社区版免费，企业版如果开源程序也可免费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266123" y="3985775"/>
            <a:ext cx="4143858" cy="1103354"/>
            <a:chOff x="6999423" y="4011137"/>
            <a:chExt cx="4143858" cy="1103354"/>
          </a:xfrm>
        </p:grpSpPr>
        <p:sp>
          <p:nvSpPr>
            <p:cNvPr id="68" name="文本框 67"/>
            <p:cNvSpPr txBox="1"/>
            <p:nvPr/>
          </p:nvSpPr>
          <p:spPr>
            <a:xfrm>
              <a:off x="6999423" y="4011137"/>
              <a:ext cx="2738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开源 可嵌入式开发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002975" y="4411542"/>
              <a:ext cx="4140306" cy="70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整个系统在</a:t>
              </a:r>
              <a:r>
                <a:rPr lang="en-US" altLang="zh-CN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github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上开源，并且可以使用</a:t>
              </a:r>
              <a:r>
                <a: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java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嵌入式开发，深度客制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0" y="296562"/>
            <a:ext cx="12192000" cy="593124"/>
            <a:chOff x="0" y="296562"/>
            <a:chExt cx="12192000" cy="593124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0" y="593124"/>
              <a:ext cx="121920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826445" y="296562"/>
              <a:ext cx="4539111" cy="593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图数据库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CF5E5CE-CC15-429B-815B-60DB3600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98" y="1324192"/>
            <a:ext cx="928800" cy="92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B4AC264-D627-42D4-8BE2-19BCBAFD4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98" y="2645181"/>
            <a:ext cx="928800" cy="928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5F9A0AA7-C191-4A68-9255-C32D210F7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98" y="3985775"/>
            <a:ext cx="928800" cy="928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15BCDF71-2900-426F-90BD-49CC70250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98" y="5404766"/>
            <a:ext cx="1314252" cy="9288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F3FDC51E-E5F0-4CFD-B6C4-2C9DD4BF4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6" y="4909265"/>
            <a:ext cx="3583856" cy="1433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5" y="1412091"/>
            <a:ext cx="4600998" cy="33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3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22107" y="340703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24350" y="3265021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2475" y="576269"/>
            <a:ext cx="275464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/>
              <a:t>3</a:t>
            </a:r>
            <a:endParaRPr lang="en-US" sz="41300" dirty="0"/>
          </a:p>
        </p:txBody>
      </p:sp>
      <p:sp>
        <p:nvSpPr>
          <p:cNvPr id="21" name="矩形 20"/>
          <p:cNvSpPr/>
          <p:nvPr/>
        </p:nvSpPr>
        <p:spPr>
          <a:xfrm>
            <a:off x="4015257" y="3800228"/>
            <a:ext cx="4112749" cy="990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目前进展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4393431" y="3363132"/>
            <a:ext cx="953506" cy="9535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7107148" y="3363132"/>
            <a:ext cx="953506" cy="9535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9753330" y="3363132"/>
            <a:ext cx="953506" cy="9535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758698" y="3363132"/>
            <a:ext cx="953506" cy="9535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弧形 41"/>
          <p:cNvSpPr/>
          <p:nvPr/>
        </p:nvSpPr>
        <p:spPr>
          <a:xfrm rot="16200000">
            <a:off x="2081189" y="2615944"/>
            <a:ext cx="2944311" cy="2736413"/>
          </a:xfrm>
          <a:prstGeom prst="arc">
            <a:avLst>
              <a:gd name="adj1" fmla="val 17797738"/>
              <a:gd name="adj2" fmla="val 3812307"/>
            </a:avLst>
          </a:prstGeom>
          <a:ln w="28575">
            <a:solidFill>
              <a:schemeClr val="tx1">
                <a:lumMod val="85000"/>
                <a:lumOff val="15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弧形 40"/>
          <p:cNvSpPr/>
          <p:nvPr/>
        </p:nvSpPr>
        <p:spPr>
          <a:xfrm rot="16200000">
            <a:off x="7409811" y="2612442"/>
            <a:ext cx="2944311" cy="2736413"/>
          </a:xfrm>
          <a:prstGeom prst="arc">
            <a:avLst>
              <a:gd name="adj1" fmla="val 17831073"/>
              <a:gd name="adj2" fmla="val 3812170"/>
            </a:avLst>
          </a:prstGeom>
          <a:ln w="28575">
            <a:solidFill>
              <a:schemeClr val="tx1">
                <a:lumMod val="85000"/>
                <a:lumOff val="15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5400000" flipV="1">
            <a:off x="4794905" y="2294061"/>
            <a:ext cx="2944311" cy="2736413"/>
          </a:xfrm>
          <a:prstGeom prst="arc">
            <a:avLst>
              <a:gd name="adj1" fmla="val 17909049"/>
              <a:gd name="adj2" fmla="val 3661085"/>
            </a:avLst>
          </a:prstGeom>
          <a:ln w="28575">
            <a:solidFill>
              <a:schemeClr val="tx1">
                <a:lumMod val="85000"/>
                <a:lumOff val="15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898745" y="50410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数据入库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94825" y="5432496"/>
            <a:ext cx="3011924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将车型库和经销商信息导入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neo4j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图数据库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820691" y="5141356"/>
            <a:ext cx="14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91833" y="128057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后台查询接口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93029" y="1672036"/>
            <a:ext cx="3011924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Django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编写的后台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restful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接口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435382" y="1380896"/>
            <a:ext cx="14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02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296562"/>
            <a:ext cx="12192000" cy="593124"/>
            <a:chOff x="0" y="296562"/>
            <a:chExt cx="12192000" cy="593124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593124"/>
              <a:ext cx="121920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3826445" y="296562"/>
              <a:ext cx="4539111" cy="593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目前进展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7513748" y="128057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可视化界面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613358" y="1672036"/>
            <a:ext cx="301192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使用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echarts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编写的可视化界面，提供简单的查询功能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753330" y="1380896"/>
            <a:ext cx="14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04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365971" y="50410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接口查询模板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362051" y="5432496"/>
            <a:ext cx="301192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VUE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编写的前端，可生成查询接口用的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json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197429" y="5141356"/>
            <a:ext cx="14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C08DDE-3FE1-44D6-A262-E596F0A2D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99" y="3570353"/>
            <a:ext cx="522000" cy="52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33AC7F5-75E0-44B7-9E9F-2880652EC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84" y="3556837"/>
            <a:ext cx="522000" cy="52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B5FE7F4-2C04-4DCF-B97C-D715C3077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116" y="3573485"/>
            <a:ext cx="612720" cy="532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42E5BED-EE41-472F-B2BA-3CC5F8AE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62" y="3573485"/>
            <a:ext cx="567432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66 -3.7037E-6 L 8.33333E-7 -3.7037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-0.22019 -3.7037E-6 " pathEditMode="relative" rAng="0" ptsTypes="AA">
                                      <p:cBhvr>
                                        <p:cTn id="38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21705 -3.7037E-6 " pathEditMode="relative" rAng="0" ptsTypes="AA">
                                      <p:cBhvr>
                                        <p:cTn id="50" dur="7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6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100"/>
                            </p:stCondLst>
                            <p:childTnLst>
                              <p:par>
                                <p:cTn id="1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" grpId="0" animBg="1"/>
      <p:bldP spid="42" grpId="0" animBg="1"/>
      <p:bldP spid="41" grpId="0" animBg="1"/>
      <p:bldP spid="43" grpId="0" animBg="1"/>
      <p:bldP spid="39" grpId="0"/>
      <p:bldP spid="40" grpId="0"/>
      <p:bldP spid="47" grpId="0"/>
      <p:bldP spid="51" grpId="0"/>
      <p:bldP spid="52" grpId="0"/>
      <p:bldP spid="53" grpId="0"/>
      <p:bldP spid="60" grpId="0"/>
      <p:bldP spid="61" grpId="0"/>
      <p:bldP spid="59" grpId="0"/>
      <p:bldP spid="68" grpId="0"/>
      <p:bldP spid="69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22107" y="340703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24350" y="3265021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2475" y="576269"/>
            <a:ext cx="275464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/>
              <a:t>4</a:t>
            </a:r>
            <a:endParaRPr lang="en-US" sz="41300" dirty="0"/>
          </a:p>
        </p:txBody>
      </p:sp>
      <p:sp>
        <p:nvSpPr>
          <p:cNvPr id="21" name="矩形 20"/>
          <p:cNvSpPr/>
          <p:nvPr/>
        </p:nvSpPr>
        <p:spPr>
          <a:xfrm>
            <a:off x="4324350" y="3173245"/>
            <a:ext cx="4112749" cy="990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未来应用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458857" y="2023775"/>
            <a:ext cx="482032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将现有数据用知识库的形式呈现，聚合分散的数据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6458857" y="1653929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打包数据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458857" y="4921406"/>
            <a:ext cx="482032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利用基于图的机器学习，提供推荐或舆情预警功能</a:t>
            </a:r>
          </a:p>
        </p:txBody>
      </p:sp>
      <p:sp>
        <p:nvSpPr>
          <p:cNvPr id="42" name="矩形 41"/>
          <p:cNvSpPr/>
          <p:nvPr/>
        </p:nvSpPr>
        <p:spPr>
          <a:xfrm>
            <a:off x="6458857" y="4514984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基于知识库的推荐或预警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458857" y="3463447"/>
            <a:ext cx="482032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类似搜索引擎的问答机，帮助客户更直接的获得所需信息</a:t>
            </a:r>
          </a:p>
        </p:txBody>
      </p:sp>
      <p:sp>
        <p:nvSpPr>
          <p:cNvPr id="44" name="矩形 43"/>
          <p:cNvSpPr/>
          <p:nvPr/>
        </p:nvSpPr>
        <p:spPr>
          <a:xfrm>
            <a:off x="6458857" y="3075313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基于知识库的问答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21647" y="2491925"/>
            <a:ext cx="3899580" cy="3058587"/>
            <a:chOff x="1121647" y="2491925"/>
            <a:chExt cx="3899580" cy="3058587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722432" y="2491925"/>
              <a:ext cx="0" cy="1019529"/>
            </a:xfrm>
            <a:prstGeom prst="line">
              <a:avLst/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22432" y="2491925"/>
              <a:ext cx="1298795" cy="0"/>
            </a:xfrm>
            <a:prstGeom prst="line">
              <a:avLst/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23637" y="3511454"/>
              <a:ext cx="1298795" cy="0"/>
            </a:xfrm>
            <a:prstGeom prst="line">
              <a:avLst/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423637" y="3511454"/>
              <a:ext cx="0" cy="1019529"/>
            </a:xfrm>
            <a:prstGeom prst="line">
              <a:avLst/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128792" y="4519646"/>
              <a:ext cx="1298795" cy="0"/>
            </a:xfrm>
            <a:prstGeom prst="line">
              <a:avLst/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21647" y="4519646"/>
              <a:ext cx="0" cy="1019529"/>
            </a:xfrm>
            <a:prstGeom prst="line">
              <a:avLst/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>
              <a:off x="1121647" y="5539175"/>
              <a:ext cx="3899580" cy="0"/>
            </a:xfrm>
            <a:prstGeom prst="line">
              <a:avLst/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5021227" y="2491925"/>
              <a:ext cx="0" cy="3058587"/>
            </a:xfrm>
            <a:prstGeom prst="line">
              <a:avLst/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901886" y="47678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良好的数据整理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0" y="296562"/>
            <a:ext cx="12192000" cy="593124"/>
            <a:chOff x="0" y="296562"/>
            <a:chExt cx="12192000" cy="593124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0" y="593124"/>
              <a:ext cx="121920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826445" y="296562"/>
              <a:ext cx="4539111" cy="593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未来应用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3918AE5-1FBC-439F-8BA2-D3D6C7B96ABB}"/>
              </a:ext>
            </a:extLst>
          </p:cNvPr>
          <p:cNvGrpSpPr/>
          <p:nvPr/>
        </p:nvGrpSpPr>
        <p:grpSpPr>
          <a:xfrm>
            <a:off x="1322525" y="3419833"/>
            <a:ext cx="851658" cy="851658"/>
            <a:chOff x="1322525" y="3419833"/>
            <a:chExt cx="851658" cy="851658"/>
          </a:xfrm>
        </p:grpSpPr>
        <p:sp>
          <p:nvSpPr>
            <p:cNvPr id="31" name="椭圆 30"/>
            <p:cNvSpPr/>
            <p:nvPr/>
          </p:nvSpPr>
          <p:spPr>
            <a:xfrm>
              <a:off x="1322525" y="3419833"/>
              <a:ext cx="851658" cy="851658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D4ADD7D5-B2E4-4447-8CD8-A6C2E4A6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354" y="3500118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BB693D1-041E-45CB-92D3-4BA392F136C7}"/>
              </a:ext>
            </a:extLst>
          </p:cNvPr>
          <p:cNvGrpSpPr/>
          <p:nvPr/>
        </p:nvGrpSpPr>
        <p:grpSpPr>
          <a:xfrm>
            <a:off x="2621720" y="2468012"/>
            <a:ext cx="851658" cy="851658"/>
            <a:chOff x="2621720" y="2468012"/>
            <a:chExt cx="851658" cy="851658"/>
          </a:xfrm>
        </p:grpSpPr>
        <p:sp>
          <p:nvSpPr>
            <p:cNvPr id="33" name="椭圆 32"/>
            <p:cNvSpPr/>
            <p:nvPr/>
          </p:nvSpPr>
          <p:spPr>
            <a:xfrm>
              <a:off x="2621720" y="2468012"/>
              <a:ext cx="851658" cy="851658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5A1254A1-2990-444D-8BF3-4BC20570F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058" y="2569841"/>
              <a:ext cx="648000" cy="64800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7DEE939D-7B29-4A2E-9CEB-020AC7C60423}"/>
              </a:ext>
            </a:extLst>
          </p:cNvPr>
          <p:cNvGrpSpPr/>
          <p:nvPr/>
        </p:nvGrpSpPr>
        <p:grpSpPr>
          <a:xfrm>
            <a:off x="3920916" y="1516190"/>
            <a:ext cx="851658" cy="851658"/>
            <a:chOff x="3920916" y="1516190"/>
            <a:chExt cx="851658" cy="851658"/>
          </a:xfrm>
        </p:grpSpPr>
        <p:sp>
          <p:nvSpPr>
            <p:cNvPr id="2" name="椭圆 1"/>
            <p:cNvSpPr/>
            <p:nvPr/>
          </p:nvSpPr>
          <p:spPr>
            <a:xfrm>
              <a:off x="3920916" y="1516190"/>
              <a:ext cx="851658" cy="851658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494113B8-D94A-4E97-B7B9-FA74855A1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2745" y="1560761"/>
              <a:ext cx="64800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10599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1" grpId="0"/>
      <p:bldP spid="42" grpId="0"/>
      <p:bldP spid="43" grpId="0"/>
      <p:bldP spid="4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75"/>
            <a:ext cx="12199254" cy="6858000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hidden="1"/>
          <p:cNvSpPr/>
          <p:nvPr/>
        </p:nvSpPr>
        <p:spPr>
          <a:xfrm>
            <a:off x="3722915" y="3115945"/>
            <a:ext cx="4746171" cy="1527175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1318" y="3133527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感谢各位的聆听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24925" y="4156075"/>
            <a:ext cx="3274329" cy="107716"/>
            <a:chOff x="8924925" y="4156075"/>
            <a:chExt cx="3274329" cy="107716"/>
          </a:xfrm>
        </p:grpSpPr>
        <p:cxnSp>
          <p:nvCxnSpPr>
            <p:cNvPr id="7" name="直接连接符 6"/>
            <p:cNvCxnSpPr>
              <a:cxnSpLocks/>
            </p:cNvCxnSpPr>
            <p:nvPr/>
          </p:nvCxnSpPr>
          <p:spPr>
            <a:xfrm flipV="1">
              <a:off x="8924925" y="4250147"/>
              <a:ext cx="3274329" cy="13644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8924925" y="4156075"/>
              <a:ext cx="32670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-129540" y="3113539"/>
            <a:ext cx="3366226" cy="78471"/>
            <a:chOff x="-129540" y="3113539"/>
            <a:chExt cx="3366226" cy="78471"/>
          </a:xfrm>
        </p:grpSpPr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-129540" y="3192010"/>
              <a:ext cx="3366226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cxnSpLocks/>
            </p:cNvCxnSpPr>
            <p:nvPr/>
          </p:nvCxnSpPr>
          <p:spPr>
            <a:xfrm>
              <a:off x="-129540" y="3113539"/>
              <a:ext cx="3366226" cy="5899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2727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10707329" y="-1651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-792480" y="3429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73437" y="1320801"/>
            <a:ext cx="3645127" cy="2540000"/>
            <a:chOff x="4273437" y="1320801"/>
            <a:chExt cx="3645127" cy="2540000"/>
          </a:xfrm>
        </p:grpSpPr>
        <p:sp>
          <p:nvSpPr>
            <p:cNvPr id="120" name="直角三角形 119"/>
            <p:cNvSpPr/>
            <p:nvPr/>
          </p:nvSpPr>
          <p:spPr>
            <a:xfrm rot="8100000">
              <a:off x="4740215" y="1320801"/>
              <a:ext cx="2540000" cy="2540000"/>
            </a:xfrm>
            <a:prstGeom prst="rtTriangle">
              <a:avLst/>
            </a:prstGeom>
            <a:noFill/>
            <a:ln w="444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273437" y="1412210"/>
              <a:ext cx="364512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CONTENTS</a:t>
              </a:r>
              <a:endPara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8536629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02811" y="33086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知识图谱简介</a:t>
            </a:r>
          </a:p>
        </p:txBody>
      </p:sp>
      <p:sp>
        <p:nvSpPr>
          <p:cNvPr id="87" name="矩形 86"/>
          <p:cNvSpPr/>
          <p:nvPr/>
        </p:nvSpPr>
        <p:spPr>
          <a:xfrm>
            <a:off x="1779718" y="3136333"/>
            <a:ext cx="3877511" cy="81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36632" y="3457815"/>
            <a:ext cx="506816" cy="591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8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57941" y="33086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知识图谱构建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6534848" y="3136333"/>
            <a:ext cx="3877511" cy="913029"/>
            <a:chOff x="2470901" y="2199503"/>
            <a:chExt cx="3877511" cy="913029"/>
          </a:xfrm>
        </p:grpSpPr>
        <p:sp>
          <p:nvSpPr>
            <p:cNvPr id="97" name="矩形 96"/>
            <p:cNvSpPr/>
            <p:nvPr/>
          </p:nvSpPr>
          <p:spPr>
            <a:xfrm>
              <a:off x="2470901" y="2199503"/>
              <a:ext cx="3877511" cy="811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627815" y="2520985"/>
              <a:ext cx="506816" cy="591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7457941" y="49405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未来应用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6534848" y="4753002"/>
            <a:ext cx="3877511" cy="913029"/>
            <a:chOff x="2470901" y="2199503"/>
            <a:chExt cx="3877511" cy="913029"/>
          </a:xfrm>
        </p:grpSpPr>
        <p:sp>
          <p:nvSpPr>
            <p:cNvPr id="102" name="矩形 101"/>
            <p:cNvSpPr/>
            <p:nvPr/>
          </p:nvSpPr>
          <p:spPr>
            <a:xfrm>
              <a:off x="2470901" y="2199503"/>
              <a:ext cx="3877511" cy="811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686809" y="2520985"/>
              <a:ext cx="506816" cy="591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4</a:t>
              </a:r>
              <a:endParaRPr lang="zh-CN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2702811" y="4939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目前进展</a:t>
            </a:r>
          </a:p>
        </p:txBody>
      </p:sp>
      <p:sp>
        <p:nvSpPr>
          <p:cNvPr id="117" name="矩形 116"/>
          <p:cNvSpPr/>
          <p:nvPr/>
        </p:nvSpPr>
        <p:spPr>
          <a:xfrm>
            <a:off x="1779718" y="4751904"/>
            <a:ext cx="3877511" cy="811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936632" y="5073386"/>
            <a:ext cx="506816" cy="591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80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8115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7" grpId="0" animBg="1"/>
      <p:bldP spid="89" grpId="0" animBg="1"/>
      <p:bldP spid="95" grpId="0"/>
      <p:bldP spid="100" grpId="0"/>
      <p:bldP spid="115" grpId="0"/>
      <p:bldP spid="117" grpId="0" animBg="1"/>
      <p:bldP spid="1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22107" y="340703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24350" y="3265021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2475" y="576269"/>
            <a:ext cx="275464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 smtClean="0"/>
              <a:t>1</a:t>
            </a:r>
            <a:endParaRPr lang="en-US" sz="41300" dirty="0"/>
          </a:p>
        </p:txBody>
      </p:sp>
      <p:sp>
        <p:nvSpPr>
          <p:cNvPr id="21" name="矩形 20"/>
          <p:cNvSpPr/>
          <p:nvPr/>
        </p:nvSpPr>
        <p:spPr>
          <a:xfrm>
            <a:off x="4324350" y="3826946"/>
            <a:ext cx="4112749" cy="990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什么是知识图谱</a:t>
            </a:r>
          </a:p>
        </p:txBody>
      </p:sp>
    </p:spTree>
    <p:extLst>
      <p:ext uri="{BB962C8B-B14F-4D97-AF65-F5344CB8AC3E}">
        <p14:creationId xmlns:p14="http://schemas.microsoft.com/office/powerpoint/2010/main" val="39067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96562"/>
            <a:ext cx="12192000" cy="593124"/>
            <a:chOff x="0" y="296562"/>
            <a:chExt cx="12192000" cy="59312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93124"/>
              <a:ext cx="121920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3826445" y="296562"/>
              <a:ext cx="4539111" cy="593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知识图谱的初衷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034918" y="3129385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6819422" y="3514105"/>
            <a:ext cx="968818" cy="0"/>
          </a:xfrm>
          <a:prstGeom prst="straightConnector1">
            <a:avLst/>
          </a:prstGeom>
          <a:ln w="28575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</p:cNvCxnSpPr>
          <p:nvPr/>
        </p:nvCxnSpPr>
        <p:spPr>
          <a:xfrm>
            <a:off x="4151707" y="3514105"/>
            <a:ext cx="968818" cy="0"/>
          </a:xfrm>
          <a:prstGeom prst="straightConnector1">
            <a:avLst/>
          </a:prstGeom>
          <a:ln w="28575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691285" y="45872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非结构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425503" y="45872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结构化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005832" y="45872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问答检索</a:t>
            </a:r>
          </a:p>
        </p:txBody>
      </p:sp>
      <p:sp>
        <p:nvSpPr>
          <p:cNvPr id="44" name="矩形 43"/>
          <p:cNvSpPr/>
          <p:nvPr/>
        </p:nvSpPr>
        <p:spPr>
          <a:xfrm>
            <a:off x="1591734" y="5512276"/>
            <a:ext cx="900853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通过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将非结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构化数据预先转换成结构化数据，并在此之上搭建问答系统</a:t>
            </a: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5374815" y="2909422"/>
            <a:ext cx="1209367" cy="12093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710921" y="2909422"/>
            <a:ext cx="1209367" cy="12093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8038709" y="2909422"/>
            <a:ext cx="1209367" cy="12093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7B91497-16E0-40AA-85CD-B59776F9B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47" y="3069832"/>
            <a:ext cx="916714" cy="9167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BAF10363-29F2-4CD3-99AE-DF28AB149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57" y="3040019"/>
            <a:ext cx="918000" cy="91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8E8C730F-E211-4180-A0F9-E6E62EC5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92" y="3008894"/>
            <a:ext cx="918000" cy="91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8BED9C6E-4EDA-48BE-9EB7-795E9BAE6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25" y="1129060"/>
            <a:ext cx="3697357" cy="1385113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DE6C2AE3-E09A-4408-8A05-0C4509A907EE}"/>
              </a:ext>
            </a:extLst>
          </p:cNvPr>
          <p:cNvCxnSpPr>
            <a:cxnSpLocks/>
          </p:cNvCxnSpPr>
          <p:nvPr/>
        </p:nvCxnSpPr>
        <p:spPr>
          <a:xfrm>
            <a:off x="5494357" y="1821616"/>
            <a:ext cx="13250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55140443-C53F-4100-B1FF-AD0FB3B1E386}"/>
              </a:ext>
            </a:extLst>
          </p:cNvPr>
          <p:cNvSpPr txBox="1"/>
          <p:nvPr/>
        </p:nvSpPr>
        <p:spPr>
          <a:xfrm>
            <a:off x="7030570" y="1452884"/>
            <a:ext cx="3765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新一代搜索引擎</a:t>
            </a:r>
          </a:p>
        </p:txBody>
      </p:sp>
    </p:spTree>
    <p:extLst>
      <p:ext uri="{BB962C8B-B14F-4D97-AF65-F5344CB8AC3E}">
        <p14:creationId xmlns:p14="http://schemas.microsoft.com/office/powerpoint/2010/main" val="127258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/>
      <p:bldP spid="38" grpId="0"/>
      <p:bldP spid="39" grpId="0"/>
      <p:bldP spid="44" grpId="0"/>
      <p:bldP spid="11" grpId="0" animBg="1"/>
      <p:bldP spid="8" grpId="0" animBg="1"/>
      <p:bldP spid="12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96562"/>
            <a:ext cx="12192000" cy="593124"/>
            <a:chOff x="0" y="296562"/>
            <a:chExt cx="12192000" cy="59312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93124"/>
              <a:ext cx="121920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3826445" y="296562"/>
              <a:ext cx="4539111" cy="593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rPr>
                <a:t>知识图谱长啥样</a:t>
              </a: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9345E274-28BA-4A81-B905-BE39C6EE72A8}"/>
              </a:ext>
            </a:extLst>
          </p:cNvPr>
          <p:cNvSpPr/>
          <p:nvPr/>
        </p:nvSpPr>
        <p:spPr>
          <a:xfrm>
            <a:off x="6667559" y="3272760"/>
            <a:ext cx="924339" cy="9243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姚明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1D02A0FA-4E57-40BC-9F87-8A099E37EA0F}"/>
              </a:ext>
            </a:extLst>
          </p:cNvPr>
          <p:cNvSpPr/>
          <p:nvPr/>
        </p:nvSpPr>
        <p:spPr>
          <a:xfrm>
            <a:off x="10230605" y="3272759"/>
            <a:ext cx="924339" cy="9243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叶莉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702FF855-38C6-4837-8644-7463CC85A3AE}"/>
              </a:ext>
            </a:extLst>
          </p:cNvPr>
          <p:cNvSpPr/>
          <p:nvPr/>
        </p:nvSpPr>
        <p:spPr>
          <a:xfrm>
            <a:off x="8468138" y="1479667"/>
            <a:ext cx="924339" cy="9243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上海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84693A89-8093-49DE-9AC7-C21B7F31FD45}"/>
              </a:ext>
            </a:extLst>
          </p:cNvPr>
          <p:cNvSpPr/>
          <p:nvPr/>
        </p:nvSpPr>
        <p:spPr>
          <a:xfrm>
            <a:off x="8468138" y="5150197"/>
            <a:ext cx="924339" cy="9243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A23B6D2-B5FC-4AE9-9C84-F87734FE1613}"/>
              </a:ext>
            </a:extLst>
          </p:cNvPr>
          <p:cNvSpPr txBox="1"/>
          <p:nvPr/>
        </p:nvSpPr>
        <p:spPr>
          <a:xfrm rot="18667924">
            <a:off x="9334757" y="4207284"/>
            <a:ext cx="8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国籍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70A1A595-6D0B-48F7-AD57-4C3DE9F68D24}"/>
              </a:ext>
            </a:extLst>
          </p:cNvPr>
          <p:cNvCxnSpPr>
            <a:stCxn id="22" idx="3"/>
            <a:endCxn id="26" idx="7"/>
          </p:cNvCxnSpPr>
          <p:nvPr/>
        </p:nvCxnSpPr>
        <p:spPr>
          <a:xfrm flipH="1">
            <a:off x="9257111" y="4061732"/>
            <a:ext cx="1108860" cy="1223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1D0B65FD-8345-4A98-B1F4-5F836DBFFADD}"/>
              </a:ext>
            </a:extLst>
          </p:cNvPr>
          <p:cNvSpPr txBox="1"/>
          <p:nvPr/>
        </p:nvSpPr>
        <p:spPr>
          <a:xfrm rot="2906696">
            <a:off x="7785581" y="4301487"/>
            <a:ext cx="8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国籍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B5D2BF40-BBE2-4BA9-83F9-DC7E0533FBE2}"/>
              </a:ext>
            </a:extLst>
          </p:cNvPr>
          <p:cNvCxnSpPr>
            <a:cxnSpLocks/>
            <a:stCxn id="3" idx="5"/>
            <a:endCxn id="26" idx="1"/>
          </p:cNvCxnSpPr>
          <p:nvPr/>
        </p:nvCxnSpPr>
        <p:spPr>
          <a:xfrm>
            <a:off x="7456532" y="4061733"/>
            <a:ext cx="1146972" cy="1223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2DA8D23B-7982-47FD-A5C5-0788CE8349D8}"/>
              </a:ext>
            </a:extLst>
          </p:cNvPr>
          <p:cNvCxnSpPr>
            <a:stCxn id="3" idx="7"/>
            <a:endCxn id="25" idx="3"/>
          </p:cNvCxnSpPr>
          <p:nvPr/>
        </p:nvCxnSpPr>
        <p:spPr>
          <a:xfrm flipV="1">
            <a:off x="7456532" y="2268640"/>
            <a:ext cx="1146972" cy="1139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42D78DA9-8F71-410B-97BA-228C7936F5F2}"/>
              </a:ext>
            </a:extLst>
          </p:cNvPr>
          <p:cNvSpPr txBox="1"/>
          <p:nvPr/>
        </p:nvSpPr>
        <p:spPr>
          <a:xfrm rot="18848281">
            <a:off x="7476169" y="2484209"/>
            <a:ext cx="98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出生地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FC8E12F6-D6CF-42E9-B921-C2FFF9F5421B}"/>
              </a:ext>
            </a:extLst>
          </p:cNvPr>
          <p:cNvCxnSpPr>
            <a:cxnSpLocks/>
            <a:stCxn id="22" idx="1"/>
            <a:endCxn id="25" idx="5"/>
          </p:cNvCxnSpPr>
          <p:nvPr/>
        </p:nvCxnSpPr>
        <p:spPr>
          <a:xfrm flipH="1" flipV="1">
            <a:off x="9257111" y="2268640"/>
            <a:ext cx="1108860" cy="1139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76450C2A-C0D4-4D41-91E0-0B3762338AE0}"/>
              </a:ext>
            </a:extLst>
          </p:cNvPr>
          <p:cNvSpPr txBox="1"/>
          <p:nvPr/>
        </p:nvSpPr>
        <p:spPr>
          <a:xfrm rot="2687887">
            <a:off x="9535812" y="2604229"/>
            <a:ext cx="98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出生地</a:t>
            </a:r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xmlns="" id="{5C66E33E-A405-4EAB-B6AF-C58E50998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25122"/>
              </p:ext>
            </p:extLst>
          </p:nvPr>
        </p:nvGraphicFramePr>
        <p:xfrm>
          <a:off x="638313" y="4110866"/>
          <a:ext cx="2045114" cy="15015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2557">
                  <a:extLst>
                    <a:ext uri="{9D8B030D-6E8A-4147-A177-3AD203B41FA5}">
                      <a16:colId xmlns:a16="http://schemas.microsoft.com/office/drawing/2014/main" xmlns="" val="3500748471"/>
                    </a:ext>
                  </a:extLst>
                </a:gridCol>
                <a:gridCol w="1022557">
                  <a:extLst>
                    <a:ext uri="{9D8B030D-6E8A-4147-A177-3AD203B41FA5}">
                      <a16:colId xmlns:a16="http://schemas.microsoft.com/office/drawing/2014/main" xmlns="" val="3638622506"/>
                    </a:ext>
                  </a:extLst>
                </a:gridCol>
              </a:tblGrid>
              <a:tr h="356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姚明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854437"/>
                  </a:ext>
                </a:extLst>
              </a:tr>
              <a:tr h="378580">
                <a:tc>
                  <a:txBody>
                    <a:bodyPr/>
                    <a:lstStyle/>
                    <a:p>
                      <a:r>
                        <a:rPr lang="zh-CN" altLang="en-US" dirty="0"/>
                        <a:t>国籍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2985449"/>
                  </a:ext>
                </a:extLst>
              </a:tr>
              <a:tr h="378580">
                <a:tc>
                  <a:txBody>
                    <a:bodyPr/>
                    <a:lstStyle/>
                    <a:p>
                      <a:r>
                        <a:rPr lang="zh-CN" altLang="en-US" dirty="0"/>
                        <a:t>出生地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0397490"/>
                  </a:ext>
                </a:extLst>
              </a:tr>
              <a:tr h="378580">
                <a:tc>
                  <a:txBody>
                    <a:bodyPr/>
                    <a:lstStyle/>
                    <a:p>
                      <a:r>
                        <a:rPr lang="zh-CN" altLang="en-US" dirty="0"/>
                        <a:t>配偶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叶莉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12558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xmlns="" id="{73C687C4-9A89-47EE-8340-3E698E4A6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09176"/>
              </p:ext>
            </p:extLst>
          </p:nvPr>
        </p:nvGraphicFramePr>
        <p:xfrm>
          <a:off x="3766307" y="5041891"/>
          <a:ext cx="2213512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6756">
                  <a:extLst>
                    <a:ext uri="{9D8B030D-6E8A-4147-A177-3AD203B41FA5}">
                      <a16:colId xmlns:a16="http://schemas.microsoft.com/office/drawing/2014/main" xmlns="" val="3500748471"/>
                    </a:ext>
                  </a:extLst>
                </a:gridCol>
                <a:gridCol w="1106756">
                  <a:extLst>
                    <a:ext uri="{9D8B030D-6E8A-4147-A177-3AD203B41FA5}">
                      <a16:colId xmlns:a16="http://schemas.microsoft.com/office/drawing/2014/main" xmlns="" val="3638622506"/>
                    </a:ext>
                  </a:extLst>
                </a:gridCol>
              </a:tblGrid>
              <a:tr h="341671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叶莉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854437"/>
                  </a:ext>
                </a:extLst>
              </a:tr>
              <a:tr h="341671">
                <a:tc>
                  <a:txBody>
                    <a:bodyPr/>
                    <a:lstStyle/>
                    <a:p>
                      <a:r>
                        <a:rPr lang="zh-CN" altLang="en-US" dirty="0"/>
                        <a:t>国籍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2985449"/>
                  </a:ext>
                </a:extLst>
              </a:tr>
              <a:tr h="341671">
                <a:tc>
                  <a:txBody>
                    <a:bodyPr/>
                    <a:lstStyle/>
                    <a:p>
                      <a:r>
                        <a:rPr lang="zh-CN" altLang="en-US" dirty="0"/>
                        <a:t>出生地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0397490"/>
                  </a:ext>
                </a:extLst>
              </a:tr>
              <a:tr h="341671">
                <a:tc>
                  <a:txBody>
                    <a:bodyPr/>
                    <a:lstStyle/>
                    <a:p>
                      <a:r>
                        <a:rPr lang="zh-CN" altLang="en-US" dirty="0"/>
                        <a:t>配偶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姚明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12558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xmlns="" id="{6D253622-07F6-48C3-A630-798E8CE8C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68227"/>
              </p:ext>
            </p:extLst>
          </p:nvPr>
        </p:nvGraphicFramePr>
        <p:xfrm>
          <a:off x="809450" y="1316520"/>
          <a:ext cx="2047754" cy="1737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3877">
                  <a:extLst>
                    <a:ext uri="{9D8B030D-6E8A-4147-A177-3AD203B41FA5}">
                      <a16:colId xmlns:a16="http://schemas.microsoft.com/office/drawing/2014/main" xmlns="" val="3500748471"/>
                    </a:ext>
                  </a:extLst>
                </a:gridCol>
                <a:gridCol w="1023877">
                  <a:extLst>
                    <a:ext uri="{9D8B030D-6E8A-4147-A177-3AD203B41FA5}">
                      <a16:colId xmlns:a16="http://schemas.microsoft.com/office/drawing/2014/main" xmlns="" val="3638622506"/>
                    </a:ext>
                  </a:extLst>
                </a:gridCol>
              </a:tblGrid>
              <a:tr h="358985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854437"/>
                  </a:ext>
                </a:extLst>
              </a:tr>
              <a:tr h="358985">
                <a:tc>
                  <a:txBody>
                    <a:bodyPr/>
                    <a:lstStyle/>
                    <a:p>
                      <a:r>
                        <a:rPr lang="zh-CN" altLang="en-US" dirty="0"/>
                        <a:t>国土面积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2985449"/>
                  </a:ext>
                </a:extLst>
              </a:tr>
              <a:tr h="358985">
                <a:tc>
                  <a:txBody>
                    <a:bodyPr/>
                    <a:lstStyle/>
                    <a:p>
                      <a:r>
                        <a:rPr lang="zh-CN" altLang="en-US" dirty="0"/>
                        <a:t>首都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0397490"/>
                  </a:ext>
                </a:extLst>
              </a:tr>
              <a:tr h="358985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12558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xmlns="" id="{2E045D2A-EE84-4071-B9BC-6B5DC637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01895"/>
              </p:ext>
            </p:extLst>
          </p:nvPr>
        </p:nvGraphicFramePr>
        <p:xfrm>
          <a:off x="3572847" y="1778515"/>
          <a:ext cx="1697460" cy="181979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8730">
                  <a:extLst>
                    <a:ext uri="{9D8B030D-6E8A-4147-A177-3AD203B41FA5}">
                      <a16:colId xmlns:a16="http://schemas.microsoft.com/office/drawing/2014/main" xmlns="" val="3500748471"/>
                    </a:ext>
                  </a:extLst>
                </a:gridCol>
                <a:gridCol w="848730">
                  <a:extLst>
                    <a:ext uri="{9D8B030D-6E8A-4147-A177-3AD203B41FA5}">
                      <a16:colId xmlns:a16="http://schemas.microsoft.com/office/drawing/2014/main" xmlns="" val="3638622506"/>
                    </a:ext>
                  </a:extLst>
                </a:gridCol>
              </a:tblGrid>
              <a:tr h="393239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854437"/>
                  </a:ext>
                </a:extLst>
              </a:tr>
              <a:tr h="393239">
                <a:tc>
                  <a:txBody>
                    <a:bodyPr/>
                    <a:lstStyle/>
                    <a:p>
                      <a:r>
                        <a:rPr lang="zh-CN" altLang="en-US" dirty="0"/>
                        <a:t>人口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2985449"/>
                  </a:ext>
                </a:extLst>
              </a:tr>
              <a:tr h="598785">
                <a:tc>
                  <a:txBody>
                    <a:bodyPr/>
                    <a:lstStyle/>
                    <a:p>
                      <a:r>
                        <a:rPr lang="zh-CN" altLang="en-US" dirty="0"/>
                        <a:t>经济总量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0397490"/>
                  </a:ext>
                </a:extLst>
              </a:tr>
              <a:tr h="393239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12558"/>
                  </a:ext>
                </a:extLst>
              </a:tr>
            </a:tbl>
          </a:graphicData>
        </a:graphic>
      </p:graphicFrame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xmlns="" id="{FEBC83AB-B7D1-426C-AFE9-F291449F87BC}"/>
              </a:ext>
            </a:extLst>
          </p:cNvPr>
          <p:cNvCxnSpPr>
            <a:cxnSpLocks/>
          </p:cNvCxnSpPr>
          <p:nvPr/>
        </p:nvCxnSpPr>
        <p:spPr>
          <a:xfrm>
            <a:off x="2678176" y="5451321"/>
            <a:ext cx="1088131" cy="894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5EB7381D-73DF-4D69-8195-F0C185DFBDBC}"/>
              </a:ext>
            </a:extLst>
          </p:cNvPr>
          <p:cNvCxnSpPr>
            <a:cxnSpLocks/>
          </p:cNvCxnSpPr>
          <p:nvPr/>
        </p:nvCxnSpPr>
        <p:spPr>
          <a:xfrm flipH="1">
            <a:off x="6227434" y="1941836"/>
            <a:ext cx="8774" cy="4029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xmlns="" id="{46687A57-DE30-44C3-BE91-B14B59A7DBB9}"/>
              </a:ext>
            </a:extLst>
          </p:cNvPr>
          <p:cNvCxnSpPr>
            <a:cxnSpLocks/>
          </p:cNvCxnSpPr>
          <p:nvPr/>
        </p:nvCxnSpPr>
        <p:spPr>
          <a:xfrm>
            <a:off x="5979819" y="5971032"/>
            <a:ext cx="256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820DDC0A-821E-4E6F-862D-3BF7EB5E5FCD}"/>
              </a:ext>
            </a:extLst>
          </p:cNvPr>
          <p:cNvCxnSpPr>
            <a:cxnSpLocks/>
          </p:cNvCxnSpPr>
          <p:nvPr/>
        </p:nvCxnSpPr>
        <p:spPr>
          <a:xfrm flipH="1">
            <a:off x="5270307" y="1941836"/>
            <a:ext cx="96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xmlns="" id="{A0C62938-E8B9-4AD7-8A23-28CA80B6DAAB}"/>
              </a:ext>
            </a:extLst>
          </p:cNvPr>
          <p:cNvCxnSpPr>
            <a:cxnSpLocks/>
          </p:cNvCxnSpPr>
          <p:nvPr/>
        </p:nvCxnSpPr>
        <p:spPr>
          <a:xfrm>
            <a:off x="2678176" y="5041891"/>
            <a:ext cx="544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xmlns="" id="{B5E96ED4-BF0E-45E1-A0E9-6758D47D41A2}"/>
              </a:ext>
            </a:extLst>
          </p:cNvPr>
          <p:cNvCxnSpPr>
            <a:cxnSpLocks/>
          </p:cNvCxnSpPr>
          <p:nvPr/>
        </p:nvCxnSpPr>
        <p:spPr>
          <a:xfrm flipV="1">
            <a:off x="3222241" y="1941836"/>
            <a:ext cx="0" cy="310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0AD861A2-2F15-4D7D-B7F9-B42A986DFAA4}"/>
              </a:ext>
            </a:extLst>
          </p:cNvPr>
          <p:cNvCxnSpPr>
            <a:cxnSpLocks/>
          </p:cNvCxnSpPr>
          <p:nvPr/>
        </p:nvCxnSpPr>
        <p:spPr>
          <a:xfrm>
            <a:off x="3222241" y="1941836"/>
            <a:ext cx="350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xmlns="" id="{7D765A2A-8341-4F40-9A73-8EF400DD8B36}"/>
              </a:ext>
            </a:extLst>
          </p:cNvPr>
          <p:cNvCxnSpPr>
            <a:cxnSpLocks/>
          </p:cNvCxnSpPr>
          <p:nvPr/>
        </p:nvCxnSpPr>
        <p:spPr>
          <a:xfrm flipH="1">
            <a:off x="329184" y="4673647"/>
            <a:ext cx="3091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xmlns="" id="{216F341C-6CA8-4713-B1A5-8D63F3422465}"/>
              </a:ext>
            </a:extLst>
          </p:cNvPr>
          <p:cNvCxnSpPr>
            <a:cxnSpLocks/>
          </p:cNvCxnSpPr>
          <p:nvPr/>
        </p:nvCxnSpPr>
        <p:spPr>
          <a:xfrm flipV="1">
            <a:off x="329184" y="1479667"/>
            <a:ext cx="0" cy="3193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xmlns="" id="{7DD545EF-DD9B-4228-854D-0CEBA71E7863}"/>
              </a:ext>
            </a:extLst>
          </p:cNvPr>
          <p:cNvCxnSpPr>
            <a:cxnSpLocks/>
          </p:cNvCxnSpPr>
          <p:nvPr/>
        </p:nvCxnSpPr>
        <p:spPr>
          <a:xfrm>
            <a:off x="329184" y="1479667"/>
            <a:ext cx="48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xmlns="" id="{C95ABAAC-B39E-4515-A333-64ED8A152107}"/>
              </a:ext>
            </a:extLst>
          </p:cNvPr>
          <p:cNvCxnSpPr>
            <a:cxnSpLocks/>
          </p:cNvCxnSpPr>
          <p:nvPr/>
        </p:nvCxnSpPr>
        <p:spPr>
          <a:xfrm flipH="1">
            <a:off x="3493008" y="5612366"/>
            <a:ext cx="273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xmlns="" id="{B0E317B1-6C85-4423-AFE4-556441C0FE1B}"/>
              </a:ext>
            </a:extLst>
          </p:cNvPr>
          <p:cNvCxnSpPr>
            <a:cxnSpLocks/>
          </p:cNvCxnSpPr>
          <p:nvPr/>
        </p:nvCxnSpPr>
        <p:spPr>
          <a:xfrm flipV="1">
            <a:off x="3493008" y="1479667"/>
            <a:ext cx="0" cy="413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xmlns="" id="{DFECD88F-8EFF-4843-ACC7-3E66E2A64D06}"/>
              </a:ext>
            </a:extLst>
          </p:cNvPr>
          <p:cNvCxnSpPr>
            <a:cxnSpLocks/>
          </p:cNvCxnSpPr>
          <p:nvPr/>
        </p:nvCxnSpPr>
        <p:spPr>
          <a:xfrm flipH="1">
            <a:off x="2857204" y="1479667"/>
            <a:ext cx="635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xmlns="" id="{5A1D9DEA-DE76-4507-A88B-C02848D865EE}"/>
              </a:ext>
            </a:extLst>
          </p:cNvPr>
          <p:cNvSpPr txBox="1"/>
          <p:nvPr/>
        </p:nvSpPr>
        <p:spPr>
          <a:xfrm>
            <a:off x="9392476" y="1069848"/>
            <a:ext cx="151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人口：</a:t>
            </a:r>
            <a:r>
              <a:rPr lang="en-US" altLang="zh-CN" dirty="0"/>
              <a:t>..</a:t>
            </a:r>
          </a:p>
          <a:p>
            <a:r>
              <a:rPr lang="zh-CN" altLang="en-US" dirty="0"/>
              <a:t>经济总量：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xmlns="" id="{0257FB2A-9641-4C46-80BB-EDD01BAF2477}"/>
              </a:ext>
            </a:extLst>
          </p:cNvPr>
          <p:cNvSpPr txBox="1"/>
          <p:nvPr/>
        </p:nvSpPr>
        <p:spPr>
          <a:xfrm>
            <a:off x="9392476" y="5703498"/>
            <a:ext cx="151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国土面积：</a:t>
            </a:r>
            <a:r>
              <a:rPr lang="en-US" altLang="zh-CN" dirty="0"/>
              <a:t>..</a:t>
            </a:r>
          </a:p>
          <a:p>
            <a:r>
              <a:rPr lang="zh-CN" altLang="en-US" dirty="0"/>
              <a:t>首都：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xmlns="" id="{7ABA56DF-6757-4AEB-8560-73BF52BF3570}"/>
              </a:ext>
            </a:extLst>
          </p:cNvPr>
          <p:cNvSpPr txBox="1"/>
          <p:nvPr/>
        </p:nvSpPr>
        <p:spPr>
          <a:xfrm>
            <a:off x="10747637" y="4110866"/>
            <a:ext cx="151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身高：</a:t>
            </a:r>
            <a:r>
              <a:rPr lang="en-US" altLang="zh-CN" dirty="0"/>
              <a:t>..</a:t>
            </a:r>
          </a:p>
          <a:p>
            <a:r>
              <a:rPr lang="zh-CN" altLang="en-US" dirty="0"/>
              <a:t>年龄：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xmlns="" id="{0F346A5D-8AB7-473C-A441-8DC98EF9868A}"/>
              </a:ext>
            </a:extLst>
          </p:cNvPr>
          <p:cNvSpPr txBox="1"/>
          <p:nvPr/>
        </p:nvSpPr>
        <p:spPr>
          <a:xfrm>
            <a:off x="6408895" y="2645888"/>
            <a:ext cx="151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身高：</a:t>
            </a:r>
            <a:r>
              <a:rPr lang="en-US" altLang="zh-CN" dirty="0"/>
              <a:t>..</a:t>
            </a:r>
          </a:p>
          <a:p>
            <a:r>
              <a:rPr lang="zh-CN" altLang="en-US" dirty="0"/>
              <a:t>年龄：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3" idx="6"/>
            <a:endCxn id="22" idx="2"/>
          </p:cNvCxnSpPr>
          <p:nvPr/>
        </p:nvCxnSpPr>
        <p:spPr>
          <a:xfrm flipV="1">
            <a:off x="7591898" y="3734929"/>
            <a:ext cx="2638707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5">
            <a:extLst>
              <a:ext uri="{FF2B5EF4-FFF2-40B4-BE49-F238E27FC236}">
                <a16:creationId xmlns:a16="http://schemas.microsoft.com/office/drawing/2014/main" xmlns="" id="{76450C2A-C0D4-4D41-91E0-0B3762338AE0}"/>
              </a:ext>
            </a:extLst>
          </p:cNvPr>
          <p:cNvSpPr txBox="1"/>
          <p:nvPr/>
        </p:nvSpPr>
        <p:spPr>
          <a:xfrm>
            <a:off x="8557126" y="3259413"/>
            <a:ext cx="70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配偶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365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5" grpId="0" animBg="1"/>
      <p:bldP spid="26" grpId="0" animBg="1"/>
      <p:bldP spid="9" grpId="0"/>
      <p:bldP spid="30" grpId="0"/>
      <p:bldP spid="43" grpId="0"/>
      <p:bldP spid="46" grpId="0"/>
      <p:bldP spid="116" grpId="0"/>
      <p:bldP spid="117" grpId="0"/>
      <p:bldP spid="118" grpId="0"/>
      <p:bldP spid="11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22107" y="340703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24350" y="3265021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2475" y="576269"/>
            <a:ext cx="275464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/>
              <a:t>2</a:t>
            </a:r>
            <a:endParaRPr lang="en-US" sz="41300" dirty="0"/>
          </a:p>
        </p:txBody>
      </p:sp>
      <p:sp>
        <p:nvSpPr>
          <p:cNvPr id="21" name="矩形 20"/>
          <p:cNvSpPr/>
          <p:nvPr/>
        </p:nvSpPr>
        <p:spPr>
          <a:xfrm>
            <a:off x="4053893" y="3800228"/>
            <a:ext cx="4112749" cy="990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知识图谱构建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7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96562"/>
            <a:ext cx="12192000" cy="593124"/>
            <a:chOff x="0" y="296562"/>
            <a:chExt cx="12192000" cy="59312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93124"/>
              <a:ext cx="121920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3826445" y="296562"/>
              <a:ext cx="4539111" cy="593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rPr>
                <a:t>知识图谱的构建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A59E5746-BD82-4400-B9C7-1DB1B115EFE5}"/>
              </a:ext>
            </a:extLst>
          </p:cNvPr>
          <p:cNvSpPr txBox="1"/>
          <p:nvPr/>
        </p:nvSpPr>
        <p:spPr>
          <a:xfrm>
            <a:off x="1965571" y="2587964"/>
            <a:ext cx="2914171" cy="145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数据导入图数据库，提高查询效率</a:t>
            </a:r>
            <a:endParaRPr lang="en-US" altLang="zh-CN" sz="17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提供查询接口</a:t>
            </a:r>
            <a:endParaRPr lang="en-US" altLang="zh-CN" sz="17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可视化图结构，查询结果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53BAA382-02D9-46AF-9086-D7F568986BE4}"/>
              </a:ext>
            </a:extLst>
          </p:cNvPr>
          <p:cNvSpPr txBox="1"/>
          <p:nvPr/>
        </p:nvSpPr>
        <p:spPr>
          <a:xfrm>
            <a:off x="1939826" y="21651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数据存储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D4C9FEB8-1D37-45C3-A1E4-8D6AF0FEEE00}"/>
              </a:ext>
            </a:extLst>
          </p:cNvPr>
          <p:cNvGrpSpPr/>
          <p:nvPr/>
        </p:nvGrpSpPr>
        <p:grpSpPr>
          <a:xfrm>
            <a:off x="7368314" y="2165187"/>
            <a:ext cx="3211294" cy="2555669"/>
            <a:chOff x="1632512" y="1753151"/>
            <a:chExt cx="3211294" cy="255566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D47F2A63-EA58-473D-8873-48C554B893D9}"/>
                </a:ext>
              </a:extLst>
            </p:cNvPr>
            <p:cNvSpPr txBox="1"/>
            <p:nvPr/>
          </p:nvSpPr>
          <p:spPr>
            <a:xfrm>
              <a:off x="1632512" y="2175928"/>
              <a:ext cx="3211294" cy="2132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整理有价值的数据</a:t>
              </a:r>
              <a:endParaRPr lang="en-US" altLang="zh-C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整合现有联系，如</a:t>
              </a:r>
              <a:r>
                <a:rPr lang="en-US" altLang="zh-CN" sz="1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MySQL</a:t>
              </a:r>
              <a:r>
                <a:rPr lang="zh-CN" altLang="en-US" sz="1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中现有的外键</a:t>
              </a:r>
              <a:endParaRPr lang="en-US" altLang="zh-C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寻找现有数据间的联系，如分析微信公众号中提及了哪些车型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0F6ACF75-1C19-4EA6-8151-B34ABE0558A1}"/>
                </a:ext>
              </a:extLst>
            </p:cNvPr>
            <p:cNvSpPr txBox="1"/>
            <p:nvPr/>
          </p:nvSpPr>
          <p:spPr>
            <a:xfrm>
              <a:off x="1632512" y="175315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数据整理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36C39D5-1E7E-47B8-85BD-3A9F5D88E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9" y="2225632"/>
            <a:ext cx="1072800" cy="1072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87B6658C-1C00-425A-B894-961176A30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14" y="2225632"/>
            <a:ext cx="1072800" cy="10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06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96562"/>
            <a:ext cx="12192000" cy="593124"/>
            <a:chOff x="0" y="296562"/>
            <a:chExt cx="12192000" cy="59312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93124"/>
              <a:ext cx="121920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3826445" y="296562"/>
              <a:ext cx="4539111" cy="593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/>
                  <a:ea typeface="微软雅黑 Light"/>
                </a:rPr>
                <a:t>图数据库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微软雅黑 Light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6CF4A9D-FCC9-416A-83AD-B8AB51D6F29E}"/>
              </a:ext>
            </a:extLst>
          </p:cNvPr>
          <p:cNvSpPr txBox="1"/>
          <p:nvPr/>
        </p:nvSpPr>
        <p:spPr>
          <a:xfrm>
            <a:off x="4590288" y="923946"/>
            <a:ext cx="301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为什么使用图数据库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0CC2A757-D126-466D-85E9-C1E7AF64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25820"/>
              </p:ext>
            </p:extLst>
          </p:nvPr>
        </p:nvGraphicFramePr>
        <p:xfrm>
          <a:off x="992632" y="1496526"/>
          <a:ext cx="2082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xmlns="" val="303120292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xmlns="" val="844022288"/>
                    </a:ext>
                  </a:extLst>
                </a:gridCol>
              </a:tblGrid>
              <a:tr h="357158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3745200"/>
                  </a:ext>
                </a:extLst>
              </a:tr>
              <a:tr h="35715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7080581"/>
                  </a:ext>
                </a:extLst>
              </a:tr>
              <a:tr h="357158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2987062"/>
                  </a:ext>
                </a:extLst>
              </a:tr>
              <a:tr h="35715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8955309"/>
                  </a:ext>
                </a:extLst>
              </a:tr>
              <a:tr h="357158"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Zach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685199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CD244F42-8AD0-4631-BA08-5E88BFC1D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73323"/>
              </p:ext>
            </p:extLst>
          </p:nvPr>
        </p:nvGraphicFramePr>
        <p:xfrm>
          <a:off x="992632" y="3873348"/>
          <a:ext cx="2082800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xmlns="" val="276063157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xmlns="" val="2570356642"/>
                    </a:ext>
                  </a:extLst>
                </a:gridCol>
              </a:tblGrid>
              <a:tr h="253844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PersonID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FriendID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2370440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3101042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2868543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6216064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8783559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3815481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F5FF477-9571-4C21-B9FB-1777B099B470}"/>
              </a:ext>
            </a:extLst>
          </p:cNvPr>
          <p:cNvSpPr txBox="1"/>
          <p:nvPr/>
        </p:nvSpPr>
        <p:spPr>
          <a:xfrm>
            <a:off x="4782312" y="207662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Alice’s friends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B28149B-D8B2-477B-8C62-4711256B2BD9}"/>
              </a:ext>
            </a:extLst>
          </p:cNvPr>
          <p:cNvSpPr txBox="1"/>
          <p:nvPr/>
        </p:nvSpPr>
        <p:spPr>
          <a:xfrm>
            <a:off x="4782312" y="3681849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Alice’s friends –of-friends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7BB27E0-B54E-403D-BFD7-167BC711179D}"/>
              </a:ext>
            </a:extLst>
          </p:cNvPr>
          <p:cNvSpPr/>
          <p:nvPr/>
        </p:nvSpPr>
        <p:spPr>
          <a:xfrm>
            <a:off x="4782312" y="4051181"/>
            <a:ext cx="3072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SELECT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p1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 </a:t>
            </a:r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AS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p2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 </a:t>
            </a:r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AS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FRIEND_OF_FRIEND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en-US" altLang="zh-CN" sz="1000" dirty="0" err="1">
                <a:solidFill>
                  <a:srgbClr val="000089"/>
                </a:solidFill>
                <a:latin typeface="UbuntuMono-Regular"/>
              </a:rPr>
              <a:t>PersonFriend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 pf1 </a:t>
            </a:r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JOIN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 p1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ON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pf1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PersonID </a:t>
            </a:r>
            <a:r>
              <a:rPr lang="en-US" altLang="zh-CN" sz="1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p1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ID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JOIN </a:t>
            </a:r>
            <a:r>
              <a:rPr lang="en-US" altLang="zh-CN" sz="1000" dirty="0" err="1">
                <a:solidFill>
                  <a:srgbClr val="000089"/>
                </a:solidFill>
                <a:latin typeface="UbuntuMono-Regular"/>
              </a:rPr>
              <a:t>PersonFriend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 pf2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ON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pf2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PersonID </a:t>
            </a:r>
            <a:r>
              <a:rPr lang="en-US" altLang="zh-CN" sz="1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pf1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FriendID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JOIN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 p2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ON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pf2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FriendID </a:t>
            </a:r>
            <a:r>
              <a:rPr lang="en-US" altLang="zh-CN" sz="1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p2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ID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WHERE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p1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 </a:t>
            </a:r>
            <a:r>
              <a:rPr lang="en-US" altLang="zh-CN" sz="1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CN" sz="1000" dirty="0">
                <a:solidFill>
                  <a:srgbClr val="CD3300"/>
                </a:solidFill>
                <a:latin typeface="UbuntuMono-Regular"/>
              </a:rPr>
              <a:t>'Alice' </a:t>
            </a:r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AND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pf2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FriendID </a:t>
            </a:r>
            <a:r>
              <a:rPr lang="en-US" altLang="zh-CN" sz="1000" dirty="0">
                <a:solidFill>
                  <a:srgbClr val="555555"/>
                </a:solidFill>
                <a:latin typeface="UbuntuMono-Regular"/>
              </a:rPr>
              <a:t>&lt;&gt;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p1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ID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7B9344D-F9EF-40B1-BBC4-1391D54996B1}"/>
              </a:ext>
            </a:extLst>
          </p:cNvPr>
          <p:cNvSpPr/>
          <p:nvPr/>
        </p:nvSpPr>
        <p:spPr>
          <a:xfrm>
            <a:off x="4782312" y="2448059"/>
            <a:ext cx="2468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SELECT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p1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 p1 </a:t>
            </a:r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JOIN </a:t>
            </a:r>
            <a:r>
              <a:rPr lang="en-US" altLang="zh-CN" sz="1000" dirty="0" err="1">
                <a:solidFill>
                  <a:srgbClr val="000089"/>
                </a:solidFill>
                <a:latin typeface="UbuntuMono-Regular"/>
              </a:rPr>
              <a:t>PersonFriend</a:t>
            </a:r>
            <a:endParaRPr lang="en-US" altLang="zh-CN" sz="1000" dirty="0">
              <a:solidFill>
                <a:srgbClr val="000089"/>
              </a:solidFill>
              <a:latin typeface="UbuntuMono-Regular"/>
            </a:endParaRP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ON </a:t>
            </a:r>
            <a:r>
              <a:rPr lang="en-US" altLang="zh-CN" sz="1000" dirty="0" err="1">
                <a:solidFill>
                  <a:srgbClr val="000089"/>
                </a:solidFill>
                <a:latin typeface="UbuntuMono-Regular"/>
              </a:rPr>
              <a:t>PersonFriend</a:t>
            </a:r>
            <a:r>
              <a:rPr lang="en-US" altLang="zh-CN" sz="10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 err="1">
                <a:solidFill>
                  <a:srgbClr val="000089"/>
                </a:solidFill>
                <a:latin typeface="UbuntuMono-Regular"/>
              </a:rPr>
              <a:t>FriendID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altLang="zh-CN" sz="1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p1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ID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JOIN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 p2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ON </a:t>
            </a:r>
            <a:r>
              <a:rPr lang="en-US" altLang="zh-CN" sz="1000" dirty="0" err="1">
                <a:solidFill>
                  <a:srgbClr val="000089"/>
                </a:solidFill>
                <a:latin typeface="UbuntuMono-Regular"/>
              </a:rPr>
              <a:t>PersonFriend</a:t>
            </a:r>
            <a:r>
              <a:rPr lang="en-US" altLang="zh-CN" sz="10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 err="1">
                <a:solidFill>
                  <a:srgbClr val="000089"/>
                </a:solidFill>
                <a:latin typeface="UbuntuMono-Regular"/>
              </a:rPr>
              <a:t>PersonID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altLang="zh-CN" sz="1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p2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ID</a:t>
            </a:r>
          </a:p>
          <a:p>
            <a:r>
              <a:rPr lang="en-US" altLang="zh-CN" sz="1000" b="1" dirty="0">
                <a:solidFill>
                  <a:srgbClr val="00669A"/>
                </a:solidFill>
                <a:latin typeface="UbuntuMono-Bold"/>
              </a:rPr>
              <a:t>WHERE 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p2</a:t>
            </a:r>
            <a:r>
              <a:rPr lang="en-US" altLang="zh-CN" sz="10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US" altLang="zh-CN" sz="1000" dirty="0">
                <a:solidFill>
                  <a:srgbClr val="000089"/>
                </a:solidFill>
                <a:latin typeface="UbuntuMono-Regular"/>
              </a:rPr>
              <a:t>Person </a:t>
            </a:r>
            <a:r>
              <a:rPr lang="en-US" altLang="zh-CN" sz="10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CN" sz="1000" dirty="0">
                <a:solidFill>
                  <a:srgbClr val="CD3300"/>
                </a:solidFill>
                <a:latin typeface="UbuntuMono-Regular"/>
              </a:rPr>
              <a:t>‘Alice'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D9682172-93E4-4626-9F4D-E001E02DA582}"/>
              </a:ext>
            </a:extLst>
          </p:cNvPr>
          <p:cNvSpPr txBox="1"/>
          <p:nvPr/>
        </p:nvSpPr>
        <p:spPr>
          <a:xfrm>
            <a:off x="8174736" y="2441312"/>
            <a:ext cx="2404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Match (</a:t>
            </a:r>
            <a:r>
              <a:rPr lang="en-US" altLang="zh-CN" sz="1000" dirty="0" err="1"/>
              <a:t>a:person</a:t>
            </a:r>
            <a:r>
              <a:rPr lang="en-US" altLang="zh-CN" sz="1000" dirty="0"/>
              <a:t>) –[:friend]-&gt;(</a:t>
            </a:r>
            <a:r>
              <a:rPr lang="en-US" altLang="zh-CN" sz="1000" dirty="0" err="1"/>
              <a:t>b:person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/>
              <a:t>Where a.name = ‘Alice’</a:t>
            </a:r>
          </a:p>
          <a:p>
            <a:r>
              <a:rPr lang="en-US" altLang="zh-CN" sz="1000" dirty="0"/>
              <a:t>RETURN b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DC46BE2D-2BD4-4025-A71F-71886B1BB654}"/>
              </a:ext>
            </a:extLst>
          </p:cNvPr>
          <p:cNvSpPr/>
          <p:nvPr/>
        </p:nvSpPr>
        <p:spPr>
          <a:xfrm>
            <a:off x="8174736" y="4011744"/>
            <a:ext cx="3227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Match (</a:t>
            </a:r>
            <a:r>
              <a:rPr lang="en-US" altLang="zh-CN" sz="1000" dirty="0" err="1"/>
              <a:t>a:person</a:t>
            </a:r>
            <a:r>
              <a:rPr lang="en-US" altLang="zh-CN" sz="1000" dirty="0"/>
              <a:t>) –[:friend]-&gt;()-[:friend]-&gt;(</a:t>
            </a:r>
            <a:r>
              <a:rPr lang="en-US" altLang="zh-CN" sz="1000" dirty="0" err="1"/>
              <a:t>b:person</a:t>
            </a:r>
            <a:r>
              <a:rPr lang="en-US" altLang="zh-CN" sz="1000" dirty="0"/>
              <a:t>)</a:t>
            </a:r>
          </a:p>
          <a:p>
            <a:r>
              <a:rPr lang="en-US" altLang="zh-CN" sz="1000" dirty="0"/>
              <a:t>Where a.name = ‘Alice’</a:t>
            </a:r>
          </a:p>
          <a:p>
            <a:r>
              <a:rPr lang="en-US" altLang="zh-CN" sz="1000" dirty="0"/>
              <a:t>RETURN b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EABFBACF-30B9-41A7-8CAE-6396A0151601}"/>
              </a:ext>
            </a:extLst>
          </p:cNvPr>
          <p:cNvCxnSpPr>
            <a:cxnSpLocks/>
          </p:cNvCxnSpPr>
          <p:nvPr/>
        </p:nvCxnSpPr>
        <p:spPr>
          <a:xfrm>
            <a:off x="7854696" y="1496526"/>
            <a:ext cx="0" cy="44799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59E197F2-D7C4-457E-97E5-3930D8D73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72" y="2079333"/>
            <a:ext cx="360000" cy="360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76AE69DF-DF3D-45A9-B47C-894E6E488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72" y="3686515"/>
            <a:ext cx="360000" cy="3600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EF1E9D3E-5753-4D06-93B1-FF7666372D15}"/>
              </a:ext>
            </a:extLst>
          </p:cNvPr>
          <p:cNvSpPr txBox="1"/>
          <p:nvPr/>
        </p:nvSpPr>
        <p:spPr>
          <a:xfrm>
            <a:off x="5987034" y="1497008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EE03E757-F5A1-4E16-B45D-23B1405C75D4}"/>
              </a:ext>
            </a:extLst>
          </p:cNvPr>
          <p:cNvSpPr txBox="1"/>
          <p:nvPr/>
        </p:nvSpPr>
        <p:spPr>
          <a:xfrm>
            <a:off x="8746236" y="149652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CYPHER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7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/>
      <p:bldP spid="20" grpId="0"/>
      <p:bldP spid="21" grpId="0"/>
      <p:bldP spid="23" grpId="0"/>
      <p:bldP spid="25" grpId="0"/>
      <p:bldP spid="35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96562"/>
            <a:ext cx="12192000" cy="593124"/>
            <a:chOff x="0" y="296562"/>
            <a:chExt cx="12192000" cy="59312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93124"/>
              <a:ext cx="121920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3826445" y="296562"/>
              <a:ext cx="4539111" cy="593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rial"/>
                  <a:ea typeface="微软雅黑 Light"/>
                  <a:cs typeface="+mn-cs"/>
                </a:rPr>
                <a:t>图数据库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7AAEDBD-37F3-4BED-A654-24D11A20B75D}"/>
              </a:ext>
            </a:extLst>
          </p:cNvPr>
          <p:cNvSpPr/>
          <p:nvPr/>
        </p:nvSpPr>
        <p:spPr>
          <a:xfrm>
            <a:off x="5322320" y="3045967"/>
            <a:ext cx="1547359" cy="625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关系！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6124A3A-A595-4137-B3C9-40DF15A3DCB2}"/>
              </a:ext>
            </a:extLst>
          </p:cNvPr>
          <p:cNvSpPr/>
          <p:nvPr/>
        </p:nvSpPr>
        <p:spPr>
          <a:xfrm>
            <a:off x="4896105" y="2998722"/>
            <a:ext cx="2670047" cy="719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关系！！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319E6B95-2608-4B6F-A9FD-02824CDEF700}"/>
              </a:ext>
            </a:extLst>
          </p:cNvPr>
          <p:cNvSpPr/>
          <p:nvPr/>
        </p:nvSpPr>
        <p:spPr>
          <a:xfrm>
            <a:off x="3853990" y="2998722"/>
            <a:ext cx="4754276" cy="719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关系！！！</a:t>
            </a:r>
          </a:p>
        </p:txBody>
      </p:sp>
    </p:spTree>
    <p:extLst>
      <p:ext uri="{BB962C8B-B14F-4D97-AF65-F5344CB8AC3E}">
        <p14:creationId xmlns:p14="http://schemas.microsoft.com/office/powerpoint/2010/main" val="1641343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通用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549</Words>
  <Application>Microsoft Macintosh PowerPoint</Application>
  <PresentationFormat>Widescreen</PresentationFormat>
  <Paragraphs>179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UbuntuMono-Bold</vt:lpstr>
      <vt:lpstr>UbuntuMono-Regular</vt:lpstr>
      <vt:lpstr>Wingdings</vt:lpstr>
      <vt:lpstr>微软雅黑</vt:lpstr>
      <vt:lpstr>微软雅黑 Light</vt:lpstr>
      <vt:lpstr>方正超粗黑简体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acery</dc:creator>
  <cp:lastModifiedBy>Yan, Zhao</cp:lastModifiedBy>
  <cp:revision>220</cp:revision>
  <dcterms:created xsi:type="dcterms:W3CDTF">2017-01-09T14:24:47Z</dcterms:created>
  <dcterms:modified xsi:type="dcterms:W3CDTF">2017-07-18T01:30:49Z</dcterms:modified>
</cp:coreProperties>
</file>