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372235"/>
            <a:ext cx="9799320" cy="1120140"/>
          </a:xfrm>
        </p:spPr>
        <p:txBody>
          <a:bodyPr/>
          <a:p>
            <a:r>
              <a:rPr lang="zh-CN" altLang="zh-CN"/>
              <a:t>第十章</a:t>
            </a:r>
            <a:endParaRPr lang="zh-CN" altLang="zh-CN"/>
          </a:p>
        </p:txBody>
      </p:sp>
      <p:sp>
        <p:nvSpPr>
          <p:cNvPr id="3" name="副标题 2"/>
          <p:cNvSpPr>
            <a:spLocks noGrp="1"/>
          </p:cNvSpPr>
          <p:nvPr>
            <p:ph type="subTitle" idx="1"/>
            <p:custDataLst>
              <p:tags r:id="rId2"/>
            </p:custDataLst>
          </p:nvPr>
        </p:nvSpPr>
        <p:spPr>
          <a:xfrm>
            <a:off x="1198880" y="3567430"/>
            <a:ext cx="9799320" cy="1143635"/>
          </a:xfrm>
        </p:spPr>
        <p:txBody>
          <a:bodyPr/>
          <a:p>
            <a:r>
              <a:rPr lang="zh-CN" altLang="en-US" sz="6000"/>
              <a:t>实例研究</a:t>
            </a:r>
            <a:r>
              <a:rPr lang="en-US" altLang="zh-CN" sz="6000"/>
              <a:t>1</a:t>
            </a:r>
            <a:endParaRPr lang="en-US" altLang="zh-CN" sz="60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中的调度</a:t>
            </a:r>
            <a:endParaRPr lang="zh-CN" altLang="en-US"/>
          </a:p>
        </p:txBody>
      </p:sp>
      <p:sp>
        <p:nvSpPr>
          <p:cNvPr id="3" name="内容占位符 2"/>
          <p:cNvSpPr>
            <a:spLocks noGrp="1"/>
          </p:cNvSpPr>
          <p:nvPr>
            <p:ph idx="1"/>
          </p:nvPr>
        </p:nvSpPr>
        <p:spPr/>
        <p:txBody>
          <a:bodyPr>
            <a:normAutofit/>
          </a:bodyPr>
          <a:p>
            <a:pPr marL="0" indent="0">
              <a:buNone/>
            </a:pPr>
            <a:r>
              <a:rPr lang="zh-CN" altLang="en-US"/>
              <a:t>Linux 线程是内核线程，Linux 系统的调度是基于线程，而不是进程的。</a:t>
            </a:r>
            <a:endParaRPr lang="zh-CN" altLang="en-US"/>
          </a:p>
          <a:p>
            <a:pPr marL="0" indent="0">
              <a:buNone/>
            </a:pPr>
            <a:r>
              <a:rPr lang="zh-CN" altLang="en-US"/>
              <a:t>Linux 将线程区分为三类：</a:t>
            </a:r>
            <a:endParaRPr lang="zh-CN" altLang="en-US"/>
          </a:p>
          <a:p>
            <a:pPr marL="0" indent="0">
              <a:buNone/>
            </a:pPr>
            <a:r>
              <a:rPr lang="en-US" altLang="zh-CN"/>
              <a:t>1</a:t>
            </a:r>
            <a:r>
              <a:t>、</a:t>
            </a:r>
            <a:r>
              <a:rPr lang="zh-CN" altLang="en-US"/>
              <a:t>实时先入先出：最高优先级</a:t>
            </a:r>
            <a:endParaRPr lang="zh-CN" altLang="en-US"/>
          </a:p>
          <a:p>
            <a:pPr marL="0" indent="0">
              <a:buNone/>
            </a:pPr>
            <a:r>
              <a:rPr lang="en-US" altLang="zh-CN"/>
              <a:t>2</a:t>
            </a:r>
            <a:r>
              <a:t>、</a:t>
            </a:r>
            <a:r>
              <a:rPr lang="zh-CN" altLang="en-US"/>
              <a:t>实时轮转：有一个时间量，时间到后可以被抢占</a:t>
            </a:r>
            <a:endParaRPr lang="zh-CN" altLang="en-US"/>
          </a:p>
          <a:p>
            <a:pPr marL="0" indent="0">
              <a:buNone/>
            </a:pPr>
            <a:r>
              <a:rPr lang="en-US" altLang="zh-CN"/>
              <a:t>3</a:t>
            </a:r>
            <a:r>
              <a:t>、</a:t>
            </a:r>
            <a:r>
              <a:rPr lang="zh-CN" altLang="en-US"/>
              <a:t>分时</a:t>
            </a:r>
            <a:endParaRPr lang="zh-CN" altLang="en-US"/>
          </a:p>
          <a:p>
            <a:pPr marL="0" indent="0">
              <a:buNone/>
            </a:pPr>
            <a:r>
              <a:rPr lang="zh-CN" altLang="en-US"/>
              <a:t>前两类线程不是真正的实时线程，只是比分时优先级高</a:t>
            </a:r>
            <a:endParaRPr lang="zh-CN" altLang="en-US"/>
          </a:p>
          <a:p>
            <a:pPr marL="0" indent="0">
              <a:buNone/>
            </a:pPr>
            <a:r>
              <a:rPr lang="zh-CN" altLang="en-US"/>
              <a:t>实时线程优先级从 0 到 99，0 是最高优先级。非实时优先级分 100 到 139。非实时线程根据优先级分配 CPU 时间片。</a:t>
            </a:r>
            <a:endParaRPr lang="zh-CN" altLang="en-US"/>
          </a:p>
          <a:p>
            <a:pPr marL="0" indent="0">
              <a:buNone/>
            </a:pPr>
            <a:r>
              <a:rPr lang="zh-CN" altLang="en-US"/>
              <a:t>每个线程被分配一个 nice 值，即『优先级调节值』。默认是 0，可以通过系统调用 nice 来修改。</a:t>
            </a:r>
            <a:endParaRPr lang="zh-CN" altLang="en-US"/>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O(1) 调度器</a:t>
            </a:r>
            <a:endParaRPr lang="zh-CN" altLang="en-US"/>
          </a:p>
        </p:txBody>
      </p:sp>
      <p:sp>
        <p:nvSpPr>
          <p:cNvPr id="3" name="内容占位符 2"/>
          <p:cNvSpPr>
            <a:spLocks noGrp="1"/>
          </p:cNvSpPr>
          <p:nvPr>
            <p:ph idx="1"/>
          </p:nvPr>
        </p:nvSpPr>
        <p:spPr/>
        <p:txBody>
          <a:bodyPr>
            <a:normAutofit/>
          </a:bodyPr>
          <a:p>
            <a:pPr marL="0" indent="0">
              <a:buNone/>
            </a:pPr>
            <a:r>
              <a:rPr lang="zh-CN" altLang="en-US"/>
              <a:t>能够常数时间内执行任务调度。</a:t>
            </a:r>
            <a:endParaRPr lang="zh-CN" altLang="en-US"/>
          </a:p>
          <a:p>
            <a:pPr marL="0" indent="0">
              <a:buNone/>
            </a:pPr>
            <a:r>
              <a:rPr lang="zh-CN" altLang="en-US"/>
              <a:t>调度队列分成两个数组：正在活动数组、过期失效数组</a:t>
            </a:r>
            <a:endParaRPr lang="zh-CN" altLang="en-US"/>
          </a:p>
          <a:p>
            <a:pPr marL="0" indent="0">
              <a:buNone/>
            </a:pPr>
            <a:r>
              <a:rPr lang="zh-CN" altLang="en-US"/>
              <a:t>每个数组包含 140 个链表头每个链表有不同优先级。链表头指向给定优先级的双向进程链表</a:t>
            </a:r>
            <a:endParaRPr lang="zh-CN" altLang="en-US"/>
          </a:p>
          <a:p>
            <a:pPr marL="0" indent="0">
              <a:buNone/>
            </a:pPr>
            <a:r>
              <a:rPr lang="zh-CN" altLang="en-US"/>
              <a:t>先对活动数组内的任务进行调度，任务时间片到期放入过期失效数组。当活动数组内没有任务，过期失效数组变为活动数组。</a:t>
            </a:r>
            <a:endParaRPr lang="zh-CN" altLang="en-US"/>
          </a:p>
          <a:p>
            <a:pPr marL="0" indent="0">
              <a:buNone/>
            </a:pPr>
            <a:r>
              <a:rPr lang="zh-CN" altLang="en-US"/>
              <a:t>这样保证优先级低的任务不会被饿死。不同优先级被赋予不同的时间片长度。</a:t>
            </a:r>
            <a:endParaRPr lang="zh-CN" altLang="en-US"/>
          </a:p>
          <a:p>
            <a:pPr marL="0" indent="0">
              <a:buNone/>
            </a:pPr>
            <a:r>
              <a:rPr lang="zh-CN" altLang="en-US"/>
              <a:t>CPU 密集型应该优先级高，但是 Linux 事先无法确定任务类型，所以优先级需要动态的不断被计算。根据被抢占时间长度更改优先级。</a:t>
            </a:r>
            <a:endParaRPr lang="zh-CN" altLang="en-US"/>
          </a:p>
          <a:p>
            <a:pPr marL="0" indent="0">
              <a:buNone/>
            </a:pP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完全公平调度器CFS</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非实时任务的默认调度器。</a:t>
            </a:r>
            <a:endParaRPr lang="zh-CN" altLang="en-US"/>
          </a:p>
          <a:p>
            <a:pPr marL="0" indent="0">
              <a:buNone/>
            </a:pPr>
            <a:endParaRPr lang="zh-CN" altLang="en-US"/>
          </a:p>
          <a:p>
            <a:pPr marL="0" indent="0">
              <a:buNone/>
            </a:pPr>
            <a:r>
              <a:rPr lang="zh-CN" altLang="en-US"/>
              <a:t>思想：使用一颗红黑树作为调度队列的数据结构。根据任务在 CPU 上运行时间长度有序排列到树中，这种时间称为『虚拟运行时间』。树中每个节点对应一个任务，左侧的子节点对应 CPU 上运行时间少的任务，因此左侧任务更早调用。周期性的根据任务已运行时间增加虚拟运行时间值，并重新插入合适位置。</a:t>
            </a:r>
            <a:endParaRPr lang="zh-CN" altLang="en-US"/>
          </a:p>
          <a:p>
            <a:pPr marL="0" indent="0">
              <a:buNone/>
            </a:pPr>
            <a:r>
              <a:rPr lang="zh-CN" altLang="en-US"/>
              <a:t>优先级低的任务虚拟运行时间值增加得更快。选择一个节点运行 O(1)，插入任务 O(logN</a:t>
            </a:r>
            <a:endParaRPr lang="zh-CN" altLang="en-US"/>
          </a:p>
          <a:p>
            <a:pPr marL="0" indent="0">
              <a:buNone/>
            </a:pPr>
            <a:r>
              <a:rPr lang="zh-CN" altLang="en-US"/>
              <a:t>Linux 调度器还包含对多处理器多核平台有益的特性。</a:t>
            </a:r>
            <a:endParaRPr lang="zh-CN" altLang="en-US"/>
          </a:p>
          <a:p>
            <a:pPr marL="0" indent="0">
              <a:buNone/>
            </a:pPr>
            <a:r>
              <a:rPr lang="zh-CN" altLang="en-US"/>
              <a:t>多处理器，每个运行队列数据结构与一个处理器相对应，在满足性能和亲和的前提下调度器能够加载平衡。</a:t>
            </a:r>
            <a:endParaRPr lang="zh-CN" altLang="en-US"/>
          </a:p>
          <a:p>
            <a:pPr marL="0" indent="0">
              <a:buNone/>
            </a:pPr>
            <a:r>
              <a:rPr lang="zh-CN" altLang="en-US"/>
              <a:t>调度器只考虑可运行任务，可运行任务在调度队列，其他任务在等待队列</a:t>
            </a:r>
            <a:endParaRPr lang="zh-CN" altLang="en-US"/>
          </a:p>
          <a:p>
            <a:pPr marL="0" indent="0">
              <a:buNone/>
            </a:pPr>
            <a:r>
              <a:rPr lang="zh-CN" altLang="en-US"/>
              <a:t>每种任务可能需要等待的事件对应一个队列，队列头包含指向任务链表的指针以及一枚自旋锁。</a:t>
            </a:r>
            <a:endParaRPr lang="zh-CN" altLang="en-US"/>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中的内存管理</a:t>
            </a:r>
            <a:endParaRPr lang="zh-CN" altLang="en-US"/>
          </a:p>
        </p:txBody>
      </p:sp>
      <p:sp>
        <p:nvSpPr>
          <p:cNvPr id="3" name="内容占位符 2"/>
          <p:cNvSpPr>
            <a:spLocks noGrp="1"/>
          </p:cNvSpPr>
          <p:nvPr>
            <p:ph idx="1"/>
          </p:nvPr>
        </p:nvSpPr>
        <p:spPr/>
        <p:txBody>
          <a:bodyPr>
            <a:normAutofit/>
          </a:bodyPr>
          <a:p>
            <a:pPr marL="0" indent="0">
              <a:buNone/>
            </a:pPr>
            <a:r>
              <a:rPr lang="zh-CN" altLang="en-US"/>
              <a:t>基本概念</a:t>
            </a:r>
            <a:endParaRPr lang="zh-CN" altLang="en-US"/>
          </a:p>
          <a:p>
            <a:pPr marL="0" indent="0">
              <a:buNone/>
            </a:pPr>
            <a:r>
              <a:rPr lang="zh-CN" altLang="en-US"/>
              <a:t>每个 Linux 进程都有一个地址空间，逻辑上由三段组成：代码、数据、堆栈段。</a:t>
            </a:r>
            <a:endParaRPr lang="zh-CN" altLang="en-US"/>
          </a:p>
          <a:p>
            <a:pPr marL="0" indent="0">
              <a:buNone/>
            </a:pPr>
            <a:r>
              <a:rPr lang="zh-CN" altLang="en-US"/>
              <a:t>代码段包含形参可执行代码的机器指令，通常只读。</a:t>
            </a:r>
            <a:endParaRPr lang="zh-CN" altLang="en-US"/>
          </a:p>
          <a:p>
            <a:pPr marL="0" indent="0">
              <a:buNone/>
            </a:pPr>
            <a:r>
              <a:rPr lang="zh-CN" altLang="en-US"/>
              <a:t>数据段包含程序变量、字符串、数字和其他数据的存储。分初始化数据和未初始化数据。</a:t>
            </a:r>
            <a:endParaRPr lang="zh-CN" altLang="en-US"/>
          </a:p>
          <a:p>
            <a:pPr marL="0" indent="0">
              <a:buNone/>
            </a:pPr>
            <a:r>
              <a:rPr lang="zh-CN" altLang="en-US"/>
              <a:t>栈段，从虚拟地址空间顶部或附近开始，并向低地址空间延伸。程序启动时栈不为空，包含了所有环境变量以及为了调用它而向 shell 输入的命令行。</a:t>
            </a:r>
            <a:endParaRPr lang="zh-CN" altLang="en-US"/>
          </a:p>
          <a:p>
            <a:pPr marL="0" indent="0">
              <a:buNone/>
            </a:pPr>
            <a:r>
              <a:rPr lang="zh-CN" altLang="en-US"/>
              <a:t>大多 Linux 系统支持共享代码段。</a:t>
            </a:r>
            <a:endParaRPr lang="zh-CN" altLang="en-US"/>
          </a:p>
          <a:p>
            <a:pPr marL="0" indent="0">
              <a:buNone/>
            </a:pPr>
            <a:r>
              <a:rPr lang="zh-CN" altLang="en-US"/>
              <a:t>数据段和栈段不共享，除非是没有修改页面的父进程下的子进程。</a:t>
            </a:r>
            <a:endParaRPr lang="zh-CN" altLang="en-US"/>
          </a:p>
          <a:p>
            <a:pPr marL="0" indent="0">
              <a:buNone/>
            </a:pP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Linux 中内存管理的实现</a:t>
            </a:r>
            <a:endParaRPr lang="zh-CN" altLang="en-US"/>
          </a:p>
        </p:txBody>
      </p:sp>
      <p:sp>
        <p:nvSpPr>
          <p:cNvPr id="3" name="内容占位符 2"/>
          <p:cNvSpPr>
            <a:spLocks noGrp="1"/>
          </p:cNvSpPr>
          <p:nvPr>
            <p:ph idx="1"/>
          </p:nvPr>
        </p:nvSpPr>
        <p:spPr/>
        <p:txBody>
          <a:bodyPr>
            <a:normAutofit/>
          </a:bodyPr>
          <a:p>
            <a:pPr marL="0" indent="0">
              <a:buNone/>
            </a:pPr>
            <a:r>
              <a:rPr lang="en-US" altLang="zh-CN"/>
              <a:t>1</a:t>
            </a:r>
            <a:r>
              <a:t>、</a:t>
            </a:r>
            <a:r>
              <a:rPr lang="zh-CN" altLang="en-US"/>
              <a:t>物理内存管理</a:t>
            </a:r>
            <a:endParaRPr lang="zh-CN" altLang="en-US"/>
          </a:p>
          <a:p>
            <a:pPr marL="0" indent="0">
              <a:buNone/>
            </a:pPr>
            <a:r>
              <a:t>使用四级页表。</a:t>
            </a:r>
          </a:p>
          <a:p>
            <a:pPr marL="0" indent="0">
              <a:buNone/>
            </a:pPr>
            <a:r>
              <a:rPr lang="en-US" altLang="zh-CN"/>
              <a:t>2</a:t>
            </a:r>
            <a:r>
              <a:t>、</a:t>
            </a:r>
            <a:r>
              <a:t>内存分配机制</a:t>
            </a:r>
          </a:p>
          <a:p>
            <a:pPr marL="0" indent="0">
              <a:buNone/>
            </a:pPr>
          </a:p>
          <a:p>
            <a:pPr marL="0" indent="0">
              <a:buNone/>
            </a:pPr>
          </a:p>
          <a:p>
            <a:pPr marL="0" indent="0">
              <a:buNone/>
            </a:pPr>
          </a:p>
          <a:p>
            <a:pPr marL="0" indent="0">
              <a:buNone/>
            </a:pPr>
          </a:p>
        </p:txBody>
      </p:sp>
      <p:graphicFrame>
        <p:nvGraphicFramePr>
          <p:cNvPr id="4" name="表格 3"/>
          <p:cNvGraphicFramePr/>
          <p:nvPr>
            <p:custDataLst>
              <p:tags r:id="rId1"/>
            </p:custDataLst>
          </p:nvPr>
        </p:nvGraphicFramePr>
        <p:xfrm>
          <a:off x="608330" y="2909570"/>
          <a:ext cx="10968990" cy="3340100"/>
        </p:xfrm>
        <a:graphic>
          <a:graphicData uri="http://schemas.openxmlformats.org/drawingml/2006/table">
            <a:tbl>
              <a:tblPr firstRow="1" bandRow="1">
                <a:tableStyleId>{5C22544A-7EE6-4342-B048-85BDC9FD1C3A}</a:tableStyleId>
              </a:tblPr>
              <a:tblGrid>
                <a:gridCol w="5484495"/>
                <a:gridCol w="5484495"/>
              </a:tblGrid>
              <a:tr h="914400">
                <a:tc>
                  <a:txBody>
                    <a:bodyPr/>
                    <a:p>
                      <a:pPr>
                        <a:buNone/>
                      </a:pPr>
                      <a:r>
                        <a:rPr sz="1800">
                          <a:sym typeface="+mn-ea"/>
                        </a:rPr>
                        <a:t>第一个内存分配器</a:t>
                      </a:r>
                      <a:endParaRPr sz="1800">
                        <a:sym typeface="+mn-ea"/>
                      </a:endParaRPr>
                    </a:p>
                    <a:p>
                      <a:pPr>
                        <a:buNone/>
                      </a:pPr>
                      <a:endParaRPr lang="zh-CN" altLang="en-US"/>
                    </a:p>
                  </a:txBody>
                  <a:tcPr/>
                </a:tc>
                <a:tc>
                  <a:txBody>
                    <a:bodyPr/>
                    <a:p>
                      <a:pPr marL="0" indent="0">
                        <a:buNone/>
                      </a:pPr>
                      <a:r>
                        <a:rPr sz="1800">
                          <a:sym typeface="+mn-ea"/>
                        </a:rPr>
                        <a:t>页面分配器，分配物理内存页框的主要机制，使用『伙伴算法』</a:t>
                      </a:r>
                      <a:endParaRPr sz="1800">
                        <a:sym typeface="+mn-ea"/>
                      </a:endParaRPr>
                    </a:p>
                    <a:p>
                      <a:pPr marL="0" indent="0">
                        <a:buNone/>
                      </a:pPr>
                      <a:endParaRPr lang="zh-CN" altLang="en-US"/>
                    </a:p>
                  </a:txBody>
                  <a:tcPr/>
                </a:tc>
              </a:tr>
              <a:tr h="1737360">
                <a:tc>
                  <a:txBody>
                    <a:bodyPr/>
                    <a:p>
                      <a:pPr>
                        <a:buNone/>
                      </a:pPr>
                      <a:r>
                        <a:rPr sz="1800">
                          <a:sym typeface="+mn-ea"/>
                        </a:rPr>
                        <a:t>第二个内存分配器</a:t>
                      </a:r>
                      <a:endParaRPr lang="zh-CN" altLang="en-US"/>
                    </a:p>
                  </a:txBody>
                  <a:tcPr/>
                </a:tc>
                <a:tc>
                  <a:txBody>
                    <a:bodyPr/>
                    <a:p>
                      <a:pPr marL="0" indent="0">
                        <a:buNone/>
                      </a:pPr>
                      <a:r>
                        <a:rPr sz="1800">
                          <a:sym typeface="+mn-ea"/>
                        </a:rPr>
                        <a:t>为了缓解碎片太多，另个内存分配器『slab 分配器』，使用伙伴算法得到的内存块，切除 slab（更小的单元）进行管理。</a:t>
                      </a:r>
                      <a:endParaRPr sz="1800">
                        <a:sym typeface="+mn-ea"/>
                      </a:endParaRPr>
                    </a:p>
                    <a:p>
                      <a:pPr marL="0" indent="0">
                        <a:buNone/>
                      </a:pPr>
                      <a:r>
                        <a:rPr sz="1800">
                          <a:sym typeface="+mn-ea"/>
                        </a:rPr>
                        <a:t>对象缓存：因为内核频繁创建撤销一定类型的对象，使用对象缓存。缓存由指向一个或多个 slab 的指针组成，slab 可以指向大量相同类型的对象。</a:t>
                      </a:r>
                      <a:endParaRPr lang="zh-CN" altLang="en-US"/>
                    </a:p>
                  </a:txBody>
                  <a:tcPr/>
                </a:tc>
              </a:tr>
              <a:tr h="688340">
                <a:tc>
                  <a:txBody>
                    <a:bodyPr/>
                    <a:p>
                      <a:pPr marL="0" indent="0">
                        <a:buNone/>
                      </a:pPr>
                      <a:r>
                        <a:rPr sz="1800">
                          <a:sym typeface="+mn-ea"/>
                        </a:rPr>
                        <a:t>第三个内存分配器</a:t>
                      </a:r>
                      <a:endParaRPr lang="zh-CN" altLang="en-US"/>
                    </a:p>
                  </a:txBody>
                  <a:tcPr/>
                </a:tc>
                <a:tc>
                  <a:txBody>
                    <a:bodyPr/>
                    <a:p>
                      <a:pPr>
                        <a:buNone/>
                      </a:pPr>
                      <a:r>
                        <a:rPr sz="1800">
                          <a:sym typeface="+mn-ea"/>
                        </a:rPr>
                        <a:t>vmalloc：用于仅仅需要连续虚拟地址空间的请求，用于分配大量连续地虚拟地址空间。</a:t>
                      </a:r>
                      <a:endParaRPr lang="zh-CN" altLang="en-US"/>
                    </a:p>
                  </a:txBody>
                  <a:tcPr/>
                </a:tc>
              </a:tr>
            </a:tbl>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Linux 中的分页</a:t>
            </a:r>
            <a:endParaRPr lang="zh-CN" altLang="en-US"/>
          </a:p>
        </p:txBody>
      </p:sp>
      <p:sp>
        <p:nvSpPr>
          <p:cNvPr id="3" name="内容占位符 2"/>
          <p:cNvSpPr>
            <a:spLocks noGrp="1"/>
          </p:cNvSpPr>
          <p:nvPr>
            <p:ph idx="1"/>
          </p:nvPr>
        </p:nvSpPr>
        <p:spPr/>
        <p:txBody>
          <a:bodyPr>
            <a:normAutofit/>
          </a:bodyPr>
          <a:p>
            <a:pPr marL="0" indent="0">
              <a:buNone/>
            </a:pPr>
            <a:r>
              <a:rPr lang="zh-CN" altLang="en-US"/>
              <a:t>分页一部分由内核实现，一部分由『页面守护进程』实现。</a:t>
            </a:r>
            <a:endParaRPr lang="zh-CN" altLang="en-US"/>
          </a:p>
          <a:p>
            <a:pPr marL="0" indent="0">
              <a:buNone/>
            </a:pPr>
            <a:r>
              <a:rPr lang="zh-CN" altLang="en-US"/>
              <a:t>交换区：长度固定的分页文件（应该是指这句话）</a:t>
            </a:r>
            <a:endParaRPr lang="zh-CN" altLang="en-US"/>
          </a:p>
          <a:p>
            <a:pPr marL="0" indent="0">
              <a:buNone/>
            </a:pPr>
            <a:r>
              <a:rPr lang="zh-CN" altLang="en-US"/>
              <a:t>页面置换算法</a:t>
            </a:r>
            <a:endParaRPr lang="zh-CN" altLang="en-US"/>
          </a:p>
          <a:p>
            <a:pPr marL="0" indent="0">
              <a:buNone/>
            </a:pPr>
            <a:r>
              <a:rPr lang="zh-CN" altLang="en-US"/>
              <a:t>PFRA（页框回收算法），页面区分为四种：</a:t>
            </a:r>
            <a:endParaRPr lang="zh-CN" altLang="en-US"/>
          </a:p>
          <a:p>
            <a:pPr marL="0" indent="0">
              <a:buNone/>
            </a:pPr>
            <a:r>
              <a:rPr lang="zh-CN" altLang="en-US"/>
              <a:t>不可回收：包括保留或锁定页面、内核态栈等，不会被换出</a:t>
            </a:r>
            <a:endParaRPr lang="zh-CN" altLang="en-US"/>
          </a:p>
          <a:p>
            <a:pPr marL="0" indent="0">
              <a:buNone/>
            </a:pPr>
            <a:r>
              <a:rPr lang="zh-CN" altLang="en-US"/>
              <a:t>可交换：必须在回收前写回交换区或分页磁盘分区</a:t>
            </a:r>
            <a:endParaRPr lang="zh-CN" altLang="en-US"/>
          </a:p>
          <a:p>
            <a:pPr marL="0" indent="0">
              <a:buNone/>
            </a:pPr>
            <a:r>
              <a:rPr lang="zh-CN" altLang="en-US"/>
              <a:t>可同步：如果被标记为脏的必须写回磁盘</a:t>
            </a:r>
            <a:endParaRPr lang="zh-CN" altLang="en-US"/>
          </a:p>
          <a:p>
            <a:pPr marL="0" indent="0">
              <a:buNone/>
            </a:pPr>
            <a:r>
              <a:rPr lang="zh-CN" altLang="en-US"/>
              <a:t>可丢弃：可以立即回收的</a:t>
            </a:r>
            <a:endParaRPr lang="zh-CN" altLang="en-US"/>
          </a:p>
          <a:p>
            <a:pPr marL="0" indent="0">
              <a:buNone/>
            </a:pP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中的 I/O 系统</a:t>
            </a:r>
            <a:endParaRPr lang="zh-CN" altLang="en-US"/>
          </a:p>
        </p:txBody>
      </p:sp>
      <p:sp>
        <p:nvSpPr>
          <p:cNvPr id="3" name="内容占位符 2"/>
          <p:cNvSpPr>
            <a:spLocks noGrp="1"/>
          </p:cNvSpPr>
          <p:nvPr>
            <p:ph idx="1"/>
          </p:nvPr>
        </p:nvSpPr>
        <p:spPr/>
        <p:txBody>
          <a:bodyPr>
            <a:normAutofit/>
          </a:bodyPr>
          <a:p>
            <a:pPr marL="0" indent="0">
              <a:buNone/>
            </a:pPr>
            <a:r>
              <a:rPr lang="zh-CN" altLang="en-US" sz="2400"/>
              <a:t>网络</a:t>
            </a:r>
            <a:endParaRPr lang="zh-CN" altLang="en-US" sz="2400"/>
          </a:p>
          <a:p>
            <a:pPr marL="0" indent="0">
              <a:buNone/>
            </a:pPr>
            <a:r>
              <a:rPr lang="zh-CN" altLang="en-US"/>
              <a:t>套接字，常用套接字类型：</a:t>
            </a:r>
            <a:endParaRPr lang="zh-CN" altLang="en-US"/>
          </a:p>
          <a:p>
            <a:pPr marL="0" indent="0">
              <a:buNone/>
            </a:pPr>
            <a:r>
              <a:rPr lang="en-US" altLang="zh-CN"/>
              <a:t>1</a:t>
            </a:r>
            <a:r>
              <a:t>、</a:t>
            </a:r>
            <a:r>
              <a:rPr lang="zh-CN" altLang="en-US"/>
              <a:t>可靠的面向连接的字节流</a:t>
            </a:r>
            <a:endParaRPr lang="zh-CN" altLang="en-US"/>
          </a:p>
          <a:p>
            <a:pPr marL="0" indent="0">
              <a:buNone/>
            </a:pPr>
            <a:r>
              <a:rPr lang="en-US" altLang="zh-CN"/>
              <a:t>2</a:t>
            </a:r>
            <a:r>
              <a:t>、</a:t>
            </a:r>
            <a:r>
              <a:rPr lang="zh-CN" altLang="en-US"/>
              <a:t>可靠的面向连接的数据包流</a:t>
            </a:r>
            <a:endParaRPr lang="zh-CN" altLang="en-US"/>
          </a:p>
          <a:p>
            <a:pPr marL="0" indent="0">
              <a:buNone/>
            </a:pPr>
            <a:r>
              <a:rPr lang="en-US" altLang="zh-CN"/>
              <a:t>3</a:t>
            </a:r>
            <a:r>
              <a:t>、</a:t>
            </a:r>
            <a:r>
              <a:rPr lang="zh-CN" altLang="en-US"/>
              <a:t>不可靠的数据包传输</a:t>
            </a:r>
            <a:endParaRPr lang="zh-CN" altLang="en-US"/>
          </a:p>
          <a:p>
            <a:pPr marL="0" indent="0">
              <a:buNone/>
            </a:pPr>
            <a:r>
              <a:rPr lang="zh-CN" altLang="en-US"/>
              <a:t>第一种，允许不同机器上两个进程之间建立一个等同管道的连接。系统保证所有被传送的字节都能够到达，并按发送顺序到达。</a:t>
            </a:r>
            <a:endParaRPr lang="zh-CN" altLang="en-US"/>
          </a:p>
          <a:p>
            <a:pPr marL="0" indent="0">
              <a:buNone/>
            </a:pPr>
            <a:r>
              <a:rPr lang="zh-CN" altLang="en-US"/>
              <a:t>第二种，和第一种类似，不过是发送一次接收一次。第一种如果发送五次，会一次接收到所有。</a:t>
            </a:r>
            <a:endParaRPr lang="zh-CN" altLang="en-US"/>
          </a:p>
          <a:p>
            <a:pPr marL="0" indent="0">
              <a:buNone/>
            </a:pPr>
            <a:r>
              <a:rPr lang="zh-CN" altLang="en-US"/>
              <a:t>第三种，高性能</a:t>
            </a:r>
            <a:endParaRPr lang="zh-CN" altLang="en-US"/>
          </a:p>
          <a:p>
            <a:pPr marL="0" indent="0">
              <a:buNone/>
            </a:pP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文件系统</a:t>
            </a:r>
            <a:endParaRPr lang="zh-CN" altLang="en-US"/>
          </a:p>
        </p:txBody>
      </p:sp>
      <p:sp>
        <p:nvSpPr>
          <p:cNvPr id="3" name="内容占位符 2"/>
          <p:cNvSpPr>
            <a:spLocks noGrp="1"/>
          </p:cNvSpPr>
          <p:nvPr>
            <p:ph idx="1"/>
          </p:nvPr>
        </p:nvSpPr>
        <p:spPr/>
        <p:txBody>
          <a:bodyPr/>
          <a:p>
            <a:pPr marL="0" indent="0">
              <a:buNone/>
            </a:pPr>
            <a:r>
              <a:rPr lang="zh-CN" altLang="en-US"/>
              <a:t>基本概念</a:t>
            </a:r>
            <a:endParaRPr lang="zh-CN" altLang="en-US"/>
          </a:p>
          <a:p>
            <a:pPr marL="0" indent="0">
              <a:buNone/>
            </a:pPr>
            <a:r>
              <a:rPr lang="zh-CN" altLang="en-US"/>
              <a:t>独占锁：指该锁一次只能被一个线程所持有</a:t>
            </a:r>
            <a:endParaRPr lang="zh-CN" altLang="en-US"/>
          </a:p>
          <a:p>
            <a:pPr marL="0" indent="0">
              <a:buNone/>
            </a:pPr>
            <a:r>
              <a:rPr lang="zh-CN" altLang="en-US"/>
              <a:t>共享锁：指该锁可以被多个线程锁持有（应该是只能一人写，读者不限的意思）</a:t>
            </a:r>
            <a:endParaRPr lang="zh-CN" altLang="en-US"/>
          </a:p>
          <a:p>
            <a:pPr marL="0" indent="0">
              <a:buNone/>
            </a:pPr>
            <a:r>
              <a:rPr lang="zh-CN" altLang="en-US"/>
              <a:t>这块竟然看得还挺轻松，文件系统很多都讲了，笔记先略过大部分。</a:t>
            </a:r>
            <a:endParaRPr lang="zh-CN" altLang="en-US"/>
          </a:p>
          <a:p>
            <a:pPr marL="0" indent="0">
              <a:buNone/>
            </a:pPr>
            <a:r>
              <a:rPr lang="zh-CN" altLang="en-US"/>
              <a:t>Linux 种的文件系统调用</a:t>
            </a:r>
            <a:endParaRPr lang="zh-CN" altLang="en-US"/>
          </a:p>
          <a:p>
            <a:pPr marL="0" indent="0">
              <a:buNone/>
            </a:pPr>
            <a:r>
              <a:rPr lang="zh-CN" altLang="en-US"/>
              <a:t>lseek 改变读写位置</a:t>
            </a:r>
            <a:endParaRPr lang="zh-CN" altLang="en-US"/>
          </a:p>
          <a:p>
            <a:pPr marL="0" indent="0">
              <a:buNone/>
            </a:pPr>
            <a:r>
              <a:rPr lang="zh-CN" altLang="en-US"/>
              <a:t>fcntl 锁</a:t>
            </a:r>
            <a:endParaRPr lang="zh-CN" altLang="en-US"/>
          </a:p>
          <a:p>
            <a:pPr marL="0" indent="0">
              <a:buNone/>
            </a:pPr>
            <a:r>
              <a:rPr lang="zh-CN" altLang="en-US"/>
              <a:t>stat 查看文件信息</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文件系统的实现</a:t>
            </a:r>
            <a:endParaRPr lang="zh-CN" altLang="en-US"/>
          </a:p>
        </p:txBody>
      </p:sp>
      <p:sp>
        <p:nvSpPr>
          <p:cNvPr id="3" name="内容占位符 2"/>
          <p:cNvSpPr>
            <a:spLocks noGrp="1"/>
          </p:cNvSpPr>
          <p:nvPr>
            <p:ph idx="1"/>
          </p:nvPr>
        </p:nvSpPr>
        <p:spPr>
          <a:xfrm>
            <a:off x="608330" y="1490345"/>
            <a:ext cx="10968990" cy="5042535"/>
          </a:xfrm>
        </p:spPr>
        <p:txBody>
          <a:bodyPr>
            <a:normAutofit lnSpcReduction="20000"/>
          </a:bodyPr>
          <a:p>
            <a:pPr marL="0" indent="0">
              <a:buNone/>
            </a:pPr>
            <a:r>
              <a:rPr lang="en-US" altLang="zh-CN"/>
              <a:t>1\</a:t>
            </a:r>
            <a:r>
              <a:rPr lang="zh-CN" altLang="en-US"/>
              <a:t>Linux 虚拟文件系统</a:t>
            </a:r>
            <a:endParaRPr lang="zh-CN" altLang="en-US"/>
          </a:p>
          <a:p>
            <a:pPr marL="0" indent="0">
              <a:buNone/>
            </a:pPr>
            <a:r>
              <a:rPr lang="zh-CN" altLang="en-US"/>
              <a:t>虚拟文件系统『VFS』，隐藏 Linux 支持的所有文件系统之间的区别。</a:t>
            </a:r>
            <a:endParaRPr lang="zh-CN" altLang="en-US"/>
          </a:p>
          <a:p>
            <a:pPr marL="0" indent="0">
              <a:buNone/>
            </a:pPr>
            <a:r>
              <a:rPr lang="zh-CN" altLang="en-US"/>
              <a:t>VFS 支持的四个主要的文件系统结构</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2. Linux ext2 文件系统</a:t>
            </a:r>
            <a:endParaRPr lang="zh-CN" altLang="en-US"/>
          </a:p>
          <a:p>
            <a:pPr marL="0" indent="0">
              <a:buNone/>
            </a:pPr>
            <a:r>
              <a:rPr lang="zh-CN" altLang="en-US"/>
              <a:t>磁盘被分为许多块组，0 号块组通常存储启动计算机的代码。</a:t>
            </a:r>
            <a:endParaRPr lang="zh-CN" altLang="en-US"/>
          </a:p>
          <a:p>
            <a:pPr marL="0" indent="0">
              <a:buNone/>
            </a:pPr>
            <a:r>
              <a:rPr lang="zh-CN" altLang="en-US"/>
              <a:t> </a:t>
            </a:r>
            <a:r>
              <a:rPr lang="en-US" altLang="zh-CN"/>
              <a:t>3\</a:t>
            </a:r>
            <a:r>
              <a:rPr lang="zh-CN" altLang="en-US"/>
              <a:t>Linux ext4 文件系统</a:t>
            </a:r>
            <a:endParaRPr lang="zh-CN" altLang="en-US"/>
          </a:p>
          <a:p>
            <a:pPr marL="0" indent="0">
              <a:buNone/>
            </a:pPr>
            <a:r>
              <a:rPr lang="zh-CN" altLang="en-US"/>
              <a:t>最主要相比 ext2 多了日志文件系统，其他方面也有加强。</a:t>
            </a:r>
            <a:endParaRPr lang="zh-CN" altLang="en-US"/>
          </a:p>
          <a:p>
            <a:pPr marL="0" indent="0">
              <a:buNone/>
            </a:pPr>
            <a:endParaRPr lang="zh-CN" altLang="en-US"/>
          </a:p>
        </p:txBody>
      </p:sp>
      <p:graphicFrame>
        <p:nvGraphicFramePr>
          <p:cNvPr id="5" name="表格 4"/>
          <p:cNvGraphicFramePr/>
          <p:nvPr/>
        </p:nvGraphicFramePr>
        <p:xfrm>
          <a:off x="608330" y="2811780"/>
          <a:ext cx="8533765" cy="2042160"/>
        </p:xfrm>
        <a:graphic>
          <a:graphicData uri="http://schemas.openxmlformats.org/drawingml/2006/table">
            <a:tbl>
              <a:tblPr firstRow="1" bandRow="1">
                <a:tableStyleId>{5C22544A-7EE6-4342-B048-85BDC9FD1C3A}</a:tableStyleId>
              </a:tblPr>
              <a:tblGrid>
                <a:gridCol w="8533765"/>
              </a:tblGrid>
              <a:tr h="381000">
                <a:tc>
                  <a:txBody>
                    <a:bodyPr/>
                    <a:p>
                      <a:pPr>
                        <a:buNone/>
                      </a:pPr>
                      <a:r>
                        <a:rPr lang="zh-CN" altLang="en-US" sz="1800">
                          <a:sym typeface="+mn-ea"/>
                        </a:rPr>
                        <a:t>i 节点，表示某个确切的文件，目录和设备也被当作文件</a:t>
                      </a:r>
                      <a:endParaRPr lang="zh-CN" altLang="en-US"/>
                    </a:p>
                  </a:txBody>
                  <a:tcPr/>
                </a:tc>
              </a:tr>
              <a:tr h="381000">
                <a:tc>
                  <a:txBody>
                    <a:bodyPr/>
                    <a:p>
                      <a:pPr marL="0" indent="0">
                        <a:buNone/>
                      </a:pPr>
                      <a:r>
                        <a:rPr lang="zh-CN" altLang="en-US" sz="1800">
                          <a:sym typeface="+mn-ea"/>
                        </a:rPr>
                        <a:t>Superblock，包含文件系统布局的重要信息</a:t>
                      </a:r>
                      <a:endParaRPr lang="zh-CN" altLang="en-US"/>
                    </a:p>
                  </a:txBody>
                  <a:tcPr/>
                </a:tc>
              </a:tr>
              <a:tr h="381000">
                <a:tc>
                  <a:txBody>
                    <a:bodyPr/>
                    <a:p>
                      <a:pPr>
                        <a:buNone/>
                      </a:pPr>
                      <a:r>
                        <a:rPr lang="zh-CN" altLang="en-US" sz="1800">
                          <a:sym typeface="+mn-ea"/>
                        </a:rPr>
                        <a:t>Dentry，目录项</a:t>
                      </a:r>
                      <a:endParaRPr lang="zh-CN" altLang="en-US"/>
                    </a:p>
                  </a:txBody>
                  <a:tcPr/>
                </a:tc>
              </a:tr>
              <a:tr h="381000">
                <a:tc>
                  <a:txBody>
                    <a:bodyPr/>
                    <a:p>
                      <a:pPr>
                        <a:buNone/>
                      </a:pPr>
                      <a:r>
                        <a:rPr lang="zh-CN" altLang="en-US" sz="1800">
                          <a:sym typeface="+mn-ea"/>
                        </a:rPr>
                        <a:t>File，打开文件在内存中的表示</a:t>
                      </a:r>
                      <a:endParaRPr lang="zh-CN" altLang="en-US"/>
                    </a:p>
                  </a:txBody>
                  <a:tcPr/>
                </a:tc>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t>的安全性</a:t>
            </a:r>
          </a:p>
        </p:txBody>
      </p:sp>
      <p:sp>
        <p:nvSpPr>
          <p:cNvPr id="3" name="内容占位符 2"/>
          <p:cNvSpPr>
            <a:spLocks noGrp="1"/>
          </p:cNvSpPr>
          <p:nvPr>
            <p:ph idx="1"/>
          </p:nvPr>
        </p:nvSpPr>
        <p:spPr>
          <a:xfrm>
            <a:off x="611505" y="1896745"/>
            <a:ext cx="10968990" cy="2677160"/>
          </a:xfrm>
        </p:spPr>
        <p:txBody>
          <a:bodyPr/>
          <a:p>
            <a:pPr marL="0" indent="0">
              <a:buNone/>
            </a:pPr>
            <a:r>
              <a:rPr lang="zh-CN" altLang="en-US" sz="2400"/>
              <a:t>基础概念</a:t>
            </a:r>
            <a:endParaRPr lang="zh-CN" altLang="en-US" sz="2400"/>
          </a:p>
          <a:p>
            <a:pPr marL="0" indent="0">
              <a:buNone/>
            </a:pPr>
            <a:r>
              <a:rPr lang="zh-CN" altLang="en-US"/>
              <a:t>一个</a:t>
            </a:r>
            <a:r>
              <a:rPr lang="en-US" altLang="zh-CN"/>
              <a:t>Linux</a:t>
            </a:r>
            <a:r>
              <a:t>系统的用户群体由一定数量的注册用户组成，其中每个用户拥有一个唯一的</a:t>
            </a:r>
            <a:r>
              <a:rPr lang="en-US" altLang="zh-CN"/>
              <a:t>UID</a:t>
            </a:r>
            <a:r>
              <a:t>。</a:t>
            </a:r>
            <a:endParaRPr lang="zh-CN" altLang="en-US"/>
          </a:p>
          <a:p>
            <a:pPr marL="0" indent="0">
              <a:buNone/>
            </a:pPr>
            <a:r>
              <a:rPr lang="en-US" altLang="zh-CN"/>
              <a:t>linux</a:t>
            </a:r>
            <a:r>
              <a:t>中的基础安全机制很简单。每个进程记录他的所有者的</a:t>
            </a:r>
            <a:r>
              <a:rPr lang="en-US" altLang="zh-CN"/>
              <a:t>UID</a:t>
            </a:r>
            <a:r>
              <a:t>和</a:t>
            </a:r>
            <a:r>
              <a:rPr lang="en-US" altLang="zh-CN"/>
              <a:t>GID</a:t>
            </a:r>
            <a:r>
              <a:t>。当一个文件被创建时，它的</a:t>
            </a:r>
            <a:r>
              <a:rPr lang="en-US" altLang="zh-CN"/>
              <a:t>UID</a:t>
            </a:r>
            <a:r>
              <a:t>和</a:t>
            </a:r>
            <a:r>
              <a:rPr lang="en-US" altLang="zh-CN"/>
              <a:t>GID</a:t>
            </a:r>
            <a:r>
              <a:t>被标记为创建它的进程的</a:t>
            </a:r>
            <a:r>
              <a:rPr lang="en-US" altLang="zh-CN"/>
              <a:t>UID</a:t>
            </a:r>
            <a:r>
              <a:t>和</a:t>
            </a:r>
            <a:r>
              <a:rPr lang="en-US" altLang="zh-CN"/>
              <a:t>GID</a:t>
            </a:r>
            <a:r>
              <a:t>。该文件同时获得由该进程决定的一些权限。这些权限指定所有者、所有者所在的组的其他用户及其它用户对文件具有什么样的访问权限。</a:t>
            </a:r>
          </a:p>
          <a:p>
            <a:pPr marL="0" indent="0">
              <a:buNone/>
            </a:pP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接口</a:t>
            </a:r>
            <a:endParaRPr lang="zh-CN" altLang="en-US"/>
          </a:p>
        </p:txBody>
      </p:sp>
      <p:sp>
        <p:nvSpPr>
          <p:cNvPr id="3" name="内容占位符 2"/>
          <p:cNvSpPr>
            <a:spLocks noGrp="1"/>
          </p:cNvSpPr>
          <p:nvPr>
            <p:ph idx="1"/>
          </p:nvPr>
        </p:nvSpPr>
        <p:spPr/>
        <p:txBody>
          <a:bodyPr/>
          <a:p>
            <a:pPr marL="0" indent="0">
              <a:buNone/>
            </a:pPr>
            <a:r>
              <a:rPr lang="zh-CN" altLang="en-US" sz="2000"/>
              <a:t>POSIX：可移植操作系统接口</a:t>
            </a:r>
            <a:endParaRPr lang="zh-CN" altLang="en-US" sz="2000"/>
          </a:p>
          <a:p>
            <a:pPr marL="0" indent="0">
              <a:buNone/>
            </a:pPr>
            <a:endParaRPr lang="zh-CN" altLang="en-US" sz="2000"/>
          </a:p>
          <a:p>
            <a:pPr marL="0" indent="0">
              <a:buNone/>
            </a:pPr>
            <a:r>
              <a:rPr lang="zh-CN" altLang="en-US" sz="2000"/>
              <a:t>POSIX 规定库函数的接口，而不是系统调用接口。</a:t>
            </a:r>
            <a:endParaRPr lang="zh-CN" altLang="en-US" sz="2000"/>
          </a:p>
          <a:p>
            <a:pPr marL="0" indent="0">
              <a:buNone/>
            </a:pPr>
            <a:endParaRPr lang="zh-CN" altLang="en-US" sz="2000"/>
          </a:p>
          <a:p>
            <a:pPr marL="0" indent="0">
              <a:buNone/>
            </a:pPr>
            <a:r>
              <a:rPr lang="zh-CN" altLang="en-US" sz="2000"/>
              <a:t>Linux 具有三种不同接口：系统调用接口、库函数接口、标准应用程序构成的接口</a:t>
            </a:r>
            <a:endParaRPr lang="zh-CN" altLang="en-US" sz="20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t>中安全相关的系统调用</a:t>
            </a:r>
          </a:p>
        </p:txBody>
      </p:sp>
      <p:graphicFrame>
        <p:nvGraphicFramePr>
          <p:cNvPr id="4" name="内容占位符 3"/>
          <p:cNvGraphicFramePr/>
          <p:nvPr>
            <p:ph idx="1"/>
            <p:custDataLst>
              <p:tags r:id="rId1"/>
            </p:custDataLst>
          </p:nvPr>
        </p:nvGraphicFramePr>
        <p:xfrm>
          <a:off x="611575" y="1896800"/>
          <a:ext cx="10968990" cy="3794760"/>
        </p:xfrm>
        <a:graphic>
          <a:graphicData uri="http://schemas.openxmlformats.org/drawingml/2006/table">
            <a:tbl>
              <a:tblPr firstRow="1" bandRow="1">
                <a:tableStyleId>{5C22544A-7EE6-4342-B048-85BDC9FD1C3A}</a:tableStyleId>
              </a:tblPr>
              <a:tblGrid>
                <a:gridCol w="5484495"/>
                <a:gridCol w="5484495"/>
              </a:tblGrid>
              <a:tr h="381000">
                <a:tc>
                  <a:txBody>
                    <a:bodyPr/>
                    <a:p>
                      <a:pPr algn="ctr">
                        <a:buNone/>
                      </a:pPr>
                      <a:r>
                        <a:rPr lang="zh-CN" altLang="en-US"/>
                        <a:t>系统调用</a:t>
                      </a:r>
                      <a:endParaRPr lang="zh-CN" altLang="en-US"/>
                    </a:p>
                  </a:txBody>
                  <a:tcPr/>
                </a:tc>
                <a:tc>
                  <a:txBody>
                    <a:bodyPr/>
                    <a:p>
                      <a:pPr algn="ctr">
                        <a:buNone/>
                      </a:pPr>
                      <a:r>
                        <a:rPr lang="zh-CN" altLang="en-US"/>
                        <a:t>描述</a:t>
                      </a:r>
                      <a:endParaRPr lang="zh-CN" altLang="en-US"/>
                    </a:p>
                  </a:txBody>
                  <a:tcPr/>
                </a:tc>
              </a:tr>
              <a:tr h="348615">
                <a:tc>
                  <a:txBody>
                    <a:bodyPr/>
                    <a:p>
                      <a:pPr>
                        <a:buNone/>
                      </a:pPr>
                      <a:r>
                        <a:rPr lang="en-US" altLang="zh-CN"/>
                        <a:t>s=shmod(path,mode)</a:t>
                      </a:r>
                      <a:endParaRPr lang="en-US" altLang="zh-CN"/>
                    </a:p>
                  </a:txBody>
                  <a:tcPr/>
                </a:tc>
                <a:tc>
                  <a:txBody>
                    <a:bodyPr/>
                    <a:p>
                      <a:pPr>
                        <a:buNone/>
                      </a:pPr>
                      <a:r>
                        <a:rPr lang="zh-CN" altLang="en-US"/>
                        <a:t>改变文件的保护模式</a:t>
                      </a:r>
                      <a:endParaRPr lang="zh-CN" altLang="en-US"/>
                    </a:p>
                  </a:txBody>
                  <a:tcPr/>
                </a:tc>
              </a:tr>
              <a:tr h="381000">
                <a:tc>
                  <a:txBody>
                    <a:bodyPr/>
                    <a:p>
                      <a:pPr>
                        <a:buNone/>
                      </a:pPr>
                      <a:r>
                        <a:rPr lang="en-US" altLang="zh-CN"/>
                        <a:t>s=access(path,mode)</a:t>
                      </a:r>
                      <a:endParaRPr lang="en-US" altLang="zh-CN"/>
                    </a:p>
                  </a:txBody>
                  <a:tcPr/>
                </a:tc>
                <a:tc>
                  <a:txBody>
                    <a:bodyPr/>
                    <a:p>
                      <a:pPr>
                        <a:buNone/>
                      </a:pPr>
                      <a:r>
                        <a:rPr lang="zh-CN" altLang="en-US"/>
                        <a:t>使用真实的</a:t>
                      </a:r>
                      <a:r>
                        <a:rPr lang="en-US" altLang="zh-CN"/>
                        <a:t>UID</a:t>
                      </a:r>
                      <a:r>
                        <a:rPr lang="zh-CN" altLang="en-US"/>
                        <a:t>和</a:t>
                      </a:r>
                      <a:r>
                        <a:rPr lang="en-US" altLang="zh-CN"/>
                        <a:t>GID</a:t>
                      </a:r>
                      <a:r>
                        <a:rPr lang="zh-CN" altLang="en-US"/>
                        <a:t>测试访问权限</a:t>
                      </a:r>
                      <a:endParaRPr lang="zh-CN" altLang="en-US"/>
                    </a:p>
                  </a:txBody>
                  <a:tcPr/>
                </a:tc>
              </a:tr>
              <a:tr h="381000">
                <a:tc>
                  <a:txBody>
                    <a:bodyPr/>
                    <a:p>
                      <a:pPr>
                        <a:buNone/>
                      </a:pPr>
                      <a:r>
                        <a:rPr lang="en-US" altLang="zh-CN"/>
                        <a:t>uid=getuid()</a:t>
                      </a:r>
                      <a:endParaRPr lang="en-US" altLang="zh-CN"/>
                    </a:p>
                  </a:txBody>
                  <a:tcPr/>
                </a:tc>
                <a:tc>
                  <a:txBody>
                    <a:bodyPr/>
                    <a:p>
                      <a:pPr>
                        <a:buNone/>
                      </a:pPr>
                      <a:r>
                        <a:rPr lang="zh-CN" altLang="en-US"/>
                        <a:t>获取真实的</a:t>
                      </a:r>
                      <a:r>
                        <a:rPr lang="en-US" altLang="zh-CN"/>
                        <a:t>UID</a:t>
                      </a:r>
                      <a:endParaRPr lang="en-US" altLang="zh-CN"/>
                    </a:p>
                  </a:txBody>
                  <a:tcPr/>
                </a:tc>
              </a:tr>
              <a:tr h="381000">
                <a:tc>
                  <a:txBody>
                    <a:bodyPr/>
                    <a:p>
                      <a:pPr>
                        <a:buNone/>
                      </a:pPr>
                      <a:r>
                        <a:rPr lang="en-US" altLang="zh-CN"/>
                        <a:t>uid=geteuid()</a:t>
                      </a:r>
                      <a:endParaRPr lang="en-US" altLang="zh-CN"/>
                    </a:p>
                  </a:txBody>
                  <a:tcPr/>
                </a:tc>
                <a:tc>
                  <a:txBody>
                    <a:bodyPr/>
                    <a:p>
                      <a:pPr>
                        <a:buNone/>
                      </a:pPr>
                      <a:r>
                        <a:rPr lang="zh-CN" altLang="en-US"/>
                        <a:t>获取有效</a:t>
                      </a:r>
                      <a:r>
                        <a:rPr lang="en-US" altLang="zh-CN"/>
                        <a:t>UID</a:t>
                      </a:r>
                      <a:endParaRPr lang="en-US" altLang="zh-CN"/>
                    </a:p>
                  </a:txBody>
                  <a:tcPr/>
                </a:tc>
              </a:tr>
              <a:tr h="381000">
                <a:tc>
                  <a:txBody>
                    <a:bodyPr/>
                    <a:p>
                      <a:pPr>
                        <a:buNone/>
                      </a:pPr>
                      <a:r>
                        <a:rPr lang="en-US" altLang="zh-CN"/>
                        <a:t>gid=getgid()</a:t>
                      </a:r>
                      <a:endParaRPr lang="en-US" altLang="zh-CN"/>
                    </a:p>
                  </a:txBody>
                  <a:tcPr/>
                </a:tc>
                <a:tc>
                  <a:txBody>
                    <a:bodyPr/>
                    <a:p>
                      <a:pPr>
                        <a:buNone/>
                      </a:pPr>
                      <a:r>
                        <a:rPr lang="zh-CN" altLang="en-US"/>
                        <a:t>获取真实的</a:t>
                      </a:r>
                      <a:r>
                        <a:rPr lang="en-US" altLang="zh-CN"/>
                        <a:t>GID</a:t>
                      </a:r>
                      <a:endParaRPr lang="en-US" altLang="zh-CN"/>
                    </a:p>
                  </a:txBody>
                  <a:tcPr/>
                </a:tc>
              </a:tr>
              <a:tr h="381000">
                <a:tc>
                  <a:txBody>
                    <a:bodyPr/>
                    <a:p>
                      <a:pPr>
                        <a:buNone/>
                      </a:pPr>
                      <a:r>
                        <a:rPr lang="en-US" altLang="zh-CN"/>
                        <a:t>gid=getegid()</a:t>
                      </a:r>
                      <a:endParaRPr lang="en-US" altLang="zh-CN"/>
                    </a:p>
                  </a:txBody>
                  <a:tcPr/>
                </a:tc>
                <a:tc>
                  <a:txBody>
                    <a:bodyPr/>
                    <a:p>
                      <a:pPr>
                        <a:buNone/>
                      </a:pPr>
                      <a:r>
                        <a:rPr lang="zh-CN" altLang="en-US"/>
                        <a:t>获取有效</a:t>
                      </a:r>
                      <a:r>
                        <a:rPr lang="en-US" altLang="zh-CN"/>
                        <a:t>UID</a:t>
                      </a:r>
                      <a:endParaRPr lang="en-US" altLang="zh-CN"/>
                    </a:p>
                  </a:txBody>
                  <a:tcPr/>
                </a:tc>
              </a:tr>
              <a:tr h="381000">
                <a:tc>
                  <a:txBody>
                    <a:bodyPr/>
                    <a:p>
                      <a:pPr>
                        <a:buNone/>
                      </a:pPr>
                      <a:r>
                        <a:rPr lang="en-US" altLang="zh-CN"/>
                        <a:t>s=chown(path,owner,group)</a:t>
                      </a:r>
                      <a:endParaRPr lang="en-US" altLang="zh-CN"/>
                    </a:p>
                  </a:txBody>
                  <a:tcPr/>
                </a:tc>
                <a:tc>
                  <a:txBody>
                    <a:bodyPr/>
                    <a:p>
                      <a:pPr>
                        <a:buNone/>
                      </a:pPr>
                      <a:r>
                        <a:rPr lang="zh-CN" altLang="en-US"/>
                        <a:t>改变所有者和组</a:t>
                      </a:r>
                      <a:endParaRPr lang="zh-CN" altLang="en-US"/>
                    </a:p>
                  </a:txBody>
                  <a:tcPr/>
                </a:tc>
              </a:tr>
              <a:tr h="381000">
                <a:tc>
                  <a:txBody>
                    <a:bodyPr/>
                    <a:p>
                      <a:pPr>
                        <a:buNone/>
                      </a:pPr>
                      <a:r>
                        <a:rPr lang="en-US" altLang="zh-CN"/>
                        <a:t>s=setuid()</a:t>
                      </a:r>
                      <a:endParaRPr lang="en-US" altLang="zh-CN"/>
                    </a:p>
                  </a:txBody>
                  <a:tcPr/>
                </a:tc>
                <a:tc>
                  <a:txBody>
                    <a:bodyPr/>
                    <a:p>
                      <a:pPr>
                        <a:buNone/>
                      </a:pPr>
                      <a:r>
                        <a:rPr lang="zh-CN" altLang="en-US"/>
                        <a:t>设置</a:t>
                      </a:r>
                      <a:r>
                        <a:rPr lang="en-US" altLang="zh-CN"/>
                        <a:t>UID</a:t>
                      </a:r>
                      <a:endParaRPr lang="en-US" altLang="zh-CN"/>
                    </a:p>
                  </a:txBody>
                  <a:tcPr/>
                </a:tc>
              </a:tr>
              <a:tr h="381000">
                <a:tc>
                  <a:txBody>
                    <a:bodyPr/>
                    <a:p>
                      <a:pPr>
                        <a:buNone/>
                      </a:pPr>
                      <a:r>
                        <a:rPr lang="en-US" altLang="zh-CN"/>
                        <a:t>s=setgid()</a:t>
                      </a:r>
                      <a:endParaRPr lang="en-US" altLang="zh-CN"/>
                    </a:p>
                  </a:txBody>
                  <a:tcPr/>
                </a:tc>
                <a:tc>
                  <a:txBody>
                    <a:bodyPr/>
                    <a:p>
                      <a:pPr>
                        <a:buNone/>
                      </a:pPr>
                      <a:r>
                        <a:rPr lang="zh-CN" altLang="en-US"/>
                        <a:t>设置</a:t>
                      </a:r>
                      <a:r>
                        <a:rPr lang="en-US" altLang="zh-CN"/>
                        <a:t>GID</a:t>
                      </a:r>
                      <a:endParaRPr lang="en-US" altLang="zh-CN"/>
                    </a:p>
                  </a:txBody>
                  <a:tcPr/>
                </a:tc>
              </a:tr>
            </a:tbl>
          </a:graphicData>
        </a:graphic>
      </p:graphicFrame>
      <p:graphicFrame>
        <p:nvGraphicFramePr>
          <p:cNvPr id="5" name="表格 4"/>
          <p:cNvGraphicFramePr/>
          <p:nvPr/>
        </p:nvGraphicFramePr>
        <p:xfrm>
          <a:off x="611505" y="1515745"/>
          <a:ext cx="10966450" cy="381000"/>
        </p:xfrm>
        <a:graphic>
          <a:graphicData uri="http://schemas.openxmlformats.org/drawingml/2006/table">
            <a:tbl>
              <a:tblPr firstRow="1" bandRow="1">
                <a:tableStyleId>{5C22544A-7EE6-4342-B048-85BDC9FD1C3A}</a:tableStyleId>
              </a:tblPr>
              <a:tblGrid>
                <a:gridCol w="10966450"/>
              </a:tblGrid>
              <a:tr h="381000">
                <a:tc>
                  <a:txBody>
                    <a:bodyPr/>
                    <a:p>
                      <a:pPr>
                        <a:buNone/>
                      </a:pPr>
                      <a:r>
                        <a:rPr lang="zh-CN" altLang="en-US">
                          <a:solidFill>
                            <a:schemeClr val="tx1"/>
                          </a:solidFill>
                        </a:rPr>
                        <a:t>与安全有关的系统调用</a:t>
                      </a:r>
                      <a:endParaRPr lang="zh-CN" altLang="en-US">
                        <a:solidFill>
                          <a:schemeClr val="tx1"/>
                        </a:solidFill>
                      </a:endParaRPr>
                    </a:p>
                  </a:txBody>
                  <a:tcPr>
                    <a:solidFill>
                      <a:schemeClr val="bg1"/>
                    </a:solidFill>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182440"/>
            <a:ext cx="10969200" cy="705600"/>
          </a:xfrm>
        </p:spPr>
        <p:txBody>
          <a:bodyPr/>
          <a:p>
            <a:r>
              <a:rPr lang="en-US" altLang="zh-CN"/>
              <a:t>Linux</a:t>
            </a:r>
            <a:r>
              <a:t>中的安全实现</a:t>
            </a:r>
          </a:p>
        </p:txBody>
      </p:sp>
      <p:sp>
        <p:nvSpPr>
          <p:cNvPr id="3" name="内容占位符 2"/>
          <p:cNvSpPr>
            <a:spLocks noGrp="1"/>
          </p:cNvSpPr>
          <p:nvPr>
            <p:ph idx="1"/>
          </p:nvPr>
        </p:nvSpPr>
        <p:spPr>
          <a:xfrm>
            <a:off x="608330" y="2284095"/>
            <a:ext cx="10968990" cy="3204845"/>
          </a:xfrm>
        </p:spPr>
        <p:txBody>
          <a:bodyPr/>
          <a:p>
            <a:pPr marL="0" indent="0">
              <a:buNone/>
            </a:pPr>
            <a:r>
              <a:rPr lang="zh-CN" altLang="en-US"/>
              <a:t>当用户登录时，登录程序</a:t>
            </a:r>
            <a:r>
              <a:rPr lang="en-US" altLang="zh-CN"/>
              <a:t>login</a:t>
            </a:r>
            <a:r>
              <a:t>要求输入登录名和密码。如果密码正确，登录程序在</a:t>
            </a:r>
            <a:r>
              <a:rPr lang="en-US" altLang="zh-CN"/>
              <a:t>/etc/passed</a:t>
            </a:r>
            <a:r>
              <a:t>中读取该用户选择的</a:t>
            </a:r>
            <a:r>
              <a:rPr lang="en-US" altLang="zh-CN"/>
              <a:t>shell</a:t>
            </a:r>
            <a:r>
              <a:t>程序的名称，然后登录程序使用</a:t>
            </a:r>
            <a:r>
              <a:rPr lang="en-US" altLang="zh-CN"/>
              <a:t>setuid</a:t>
            </a:r>
            <a:r>
              <a:t>和</a:t>
            </a:r>
            <a:r>
              <a:rPr lang="en-US" altLang="zh-CN"/>
              <a:t>stegid</a:t>
            </a:r>
            <a:r>
              <a:t>来使自己的</a:t>
            </a:r>
            <a:r>
              <a:rPr lang="en-US" altLang="zh-CN"/>
              <a:t>UID</a:t>
            </a:r>
            <a:r>
              <a:t>和</a:t>
            </a:r>
            <a:r>
              <a:rPr lang="en-US" altLang="zh-CN"/>
              <a:t>GID</a:t>
            </a:r>
            <a:r>
              <a:t>变成用户的</a:t>
            </a:r>
            <a:r>
              <a:rPr lang="en-US" altLang="zh-CN"/>
              <a:t>UID</a:t>
            </a:r>
            <a:r>
              <a:t>和</a:t>
            </a:r>
            <a:r>
              <a:rPr lang="en-US" altLang="zh-CN"/>
              <a:t>GID</a:t>
            </a:r>
            <a:r>
              <a:t>。</a:t>
            </a:r>
          </a:p>
          <a:p>
            <a:pPr marL="0" indent="0">
              <a:buNone/>
            </a:pPr>
            <a:r>
              <a:t>到这里，用户选择的</a:t>
            </a:r>
            <a:r>
              <a:rPr lang="en-US" altLang="zh-CN"/>
              <a:t>shell</a:t>
            </a:r>
            <a:r>
              <a:t>已经在运行，并被设置了正确的</a:t>
            </a:r>
            <a:r>
              <a:rPr lang="en-US" altLang="zh-CN"/>
              <a:t>UID</a:t>
            </a:r>
            <a:r>
              <a:t>和</a:t>
            </a:r>
            <a:r>
              <a:rPr lang="en-US" altLang="zh-CN"/>
              <a:t>GID</a:t>
            </a:r>
            <a:r>
              <a:t>，当任何进程想要打开一个文件，系统会首先将文件的</a:t>
            </a:r>
            <a:r>
              <a:rPr lang="en-US" altLang="zh-CN"/>
              <a:t>i</a:t>
            </a:r>
            <a:r>
              <a:t>节点所记录的保护位和用户的有效</a:t>
            </a:r>
            <a:r>
              <a:rPr lang="en-US" altLang="zh-CN"/>
              <a:t>UID</a:t>
            </a:r>
            <a:r>
              <a:t>和</a:t>
            </a:r>
            <a:r>
              <a:rPr lang="en-US" altLang="zh-CN"/>
              <a:t>GID</a:t>
            </a:r>
            <a:r>
              <a:t>对比，来检测访问是否别允许。</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shell</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sz="2000"/>
              <a:t>一个程序的标准输入，标准输出，标准错误，正常情况默认指向终端。</a:t>
            </a:r>
            <a:endParaRPr lang="zh-CN" altLang="en-US" sz="2000"/>
          </a:p>
          <a:p>
            <a:pPr marL="0" indent="0">
              <a:buNone/>
            </a:pPr>
            <a:r>
              <a:rPr lang="zh-CN" altLang="en-US" sz="2000"/>
              <a:t>&lt; 文件名：重定向标准输入</a:t>
            </a:r>
            <a:endParaRPr lang="zh-CN" altLang="en-US" sz="2000"/>
          </a:p>
          <a:p>
            <a:pPr marL="0" indent="0">
              <a:buNone/>
            </a:pPr>
            <a:endParaRPr lang="zh-CN" altLang="en-US" sz="2000"/>
          </a:p>
          <a:p>
            <a:pPr marL="0" indent="0">
              <a:buNone/>
            </a:pPr>
            <a:r>
              <a:rPr lang="zh-CN" altLang="en-US" sz="2000"/>
              <a:t>&gt; 文件名：重定向标准输出</a:t>
            </a:r>
            <a:endParaRPr lang="zh-CN" altLang="en-US" sz="2000"/>
          </a:p>
          <a:p>
            <a:pPr marL="0" indent="0">
              <a:buNone/>
            </a:pPr>
            <a:endParaRPr lang="zh-CN" altLang="en-US" sz="2000"/>
          </a:p>
          <a:p>
            <a:pPr marL="0" indent="0">
              <a:buNone/>
            </a:pPr>
            <a:r>
              <a:rPr lang="zh-CN" altLang="en-US" sz="2000"/>
              <a:t>| 管道符将左边输出当作右边输入</a:t>
            </a:r>
            <a:endParaRPr lang="zh-CN" altLang="en-US" sz="2000"/>
          </a:p>
          <a:p>
            <a:pPr marL="0" indent="0">
              <a:buNone/>
            </a:pPr>
            <a:endParaRPr lang="zh-CN" altLang="en-US" sz="2000"/>
          </a:p>
          <a:p>
            <a:pPr marL="0" indent="0">
              <a:buNone/>
            </a:pPr>
            <a:r>
              <a:rPr lang="zh-CN" altLang="en-US" sz="2000"/>
              <a:t>命令后加上 &amp; 后台运行程序</a:t>
            </a:r>
            <a:endParaRPr lang="zh-CN" altLang="en-US" sz="2000"/>
          </a:p>
          <a:p>
            <a:pPr marL="0" indent="0">
              <a:buNone/>
            </a:pPr>
            <a:endParaRPr lang="zh-CN" altLang="en-US" sz="2000"/>
          </a:p>
          <a:p>
            <a:pPr marL="0" indent="0">
              <a:buNone/>
            </a:pPr>
            <a:r>
              <a:rPr lang="zh-CN" altLang="en-US" sz="2000"/>
              <a:t>shell 脚本：存放一系列 shell 命令，而且有一些语法规则</a:t>
            </a:r>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应用程序</a:t>
            </a:r>
            <a:endParaRPr lang="zh-CN" altLang="en-US"/>
          </a:p>
        </p:txBody>
      </p:sp>
      <p:sp>
        <p:nvSpPr>
          <p:cNvPr id="3" name="内容占位符 2"/>
          <p:cNvSpPr>
            <a:spLocks noGrp="1"/>
          </p:cNvSpPr>
          <p:nvPr>
            <p:ph idx="1"/>
          </p:nvPr>
        </p:nvSpPr>
        <p:spPr/>
        <p:txBody>
          <a:bodyPr/>
          <a:p>
            <a:pPr marL="0" indent="0">
              <a:buNone/>
            </a:pPr>
            <a:r>
              <a:rPr lang="zh-CN" altLang="en-US"/>
              <a:t>Linux 的命令行用户界面包含大量标准应用程序，大致分六类：</a:t>
            </a:r>
            <a:endParaRPr lang="zh-CN" altLang="en-US"/>
          </a:p>
          <a:p>
            <a:pPr marL="0" indent="0">
              <a:buNone/>
            </a:pPr>
            <a:endParaRPr lang="zh-CN" altLang="en-US"/>
          </a:p>
          <a:p>
            <a:pPr marL="0" indent="0">
              <a:buNone/>
            </a:pPr>
            <a:r>
              <a:rPr lang="en-US" altLang="zh-CN"/>
              <a:t>1</a:t>
            </a:r>
            <a:r>
              <a:t>、</a:t>
            </a:r>
            <a:r>
              <a:rPr lang="zh-CN" altLang="en-US"/>
              <a:t>文件和目录操作命令</a:t>
            </a:r>
            <a:endParaRPr lang="zh-CN" altLang="en-US"/>
          </a:p>
          <a:p>
            <a:pPr marL="0" indent="0">
              <a:buNone/>
            </a:pPr>
            <a:r>
              <a:rPr lang="en-US" altLang="zh-CN"/>
              <a:t>2</a:t>
            </a:r>
            <a:r>
              <a:t>、</a:t>
            </a:r>
            <a:r>
              <a:rPr lang="zh-CN" altLang="en-US"/>
              <a:t>过滤器</a:t>
            </a:r>
            <a:endParaRPr lang="zh-CN" altLang="en-US"/>
          </a:p>
          <a:p>
            <a:pPr marL="0" indent="0">
              <a:buNone/>
            </a:pPr>
            <a:r>
              <a:rPr lang="en-US" altLang="zh-CN"/>
              <a:t>3</a:t>
            </a:r>
            <a:r>
              <a:t>、</a:t>
            </a:r>
            <a:r>
              <a:rPr lang="zh-CN" altLang="en-US"/>
              <a:t>程序设计工具，如编译器和编辑器</a:t>
            </a:r>
            <a:endParaRPr lang="zh-CN" altLang="en-US"/>
          </a:p>
          <a:p>
            <a:pPr marL="0" indent="0">
              <a:buNone/>
            </a:pPr>
            <a:r>
              <a:rPr lang="en-US" altLang="zh-CN"/>
              <a:t>4</a:t>
            </a:r>
            <a:r>
              <a:t>、</a:t>
            </a:r>
            <a:r>
              <a:rPr lang="zh-CN" altLang="en-US"/>
              <a:t>文档处理</a:t>
            </a:r>
            <a:endParaRPr lang="zh-CN" altLang="en-US"/>
          </a:p>
          <a:p>
            <a:pPr marL="0" indent="0">
              <a:buNone/>
            </a:pPr>
            <a:r>
              <a:rPr lang="en-US" altLang="zh-CN"/>
              <a:t>5</a:t>
            </a:r>
            <a:r>
              <a:t>、</a:t>
            </a:r>
            <a:r>
              <a:rPr lang="zh-CN" altLang="en-US"/>
              <a:t>系统管理</a:t>
            </a:r>
            <a:endParaRPr lang="zh-CN" altLang="en-US"/>
          </a:p>
          <a:p>
            <a:pPr marL="0" indent="0">
              <a:buNone/>
            </a:pPr>
            <a:r>
              <a:rPr lang="en-US" altLang="zh-CN"/>
              <a:t>6</a:t>
            </a:r>
            <a:r>
              <a:t>、</a:t>
            </a:r>
            <a:r>
              <a:rPr lang="zh-CN" altLang="en-US"/>
              <a:t>其他</a:t>
            </a:r>
            <a:endParaRPr lang="zh-CN" altLang="en-US"/>
          </a:p>
          <a:p>
            <a:pPr marL="0" indent="0">
              <a:buNone/>
            </a:pPr>
            <a:r>
              <a:rPr lang="zh-CN" altLang="en-US"/>
              <a:t>POSIX 规定了上述分类中主要是前三类的程序的语法和语义</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内核结构</a:t>
            </a:r>
            <a:endParaRPr lang="zh-CN" altLang="en-US"/>
          </a:p>
        </p:txBody>
      </p:sp>
      <p:sp>
        <p:nvSpPr>
          <p:cNvPr id="3" name="内容占位符 2"/>
          <p:cNvSpPr>
            <a:spLocks noGrp="1"/>
          </p:cNvSpPr>
          <p:nvPr>
            <p:ph idx="1"/>
          </p:nvPr>
        </p:nvSpPr>
        <p:spPr/>
        <p:txBody>
          <a:bodyPr>
            <a:normAutofit/>
          </a:bodyPr>
          <a:p>
            <a:pPr marL="0" indent="0">
              <a:buNone/>
            </a:pPr>
            <a:r>
              <a:rPr lang="zh-CN" altLang="en-US"/>
              <a:t>Linux 内核还有三个重要部件，各个部件之间相互依赖</a:t>
            </a:r>
            <a:endParaRPr lang="zh-CN" altLang="en-US"/>
          </a:p>
          <a:p>
            <a:pPr marL="0" indent="0">
              <a:buNone/>
            </a:pPr>
            <a:r>
              <a:rPr lang="zh-CN" altLang="en-US"/>
              <a:t>I/O 部件</a:t>
            </a:r>
            <a:endParaRPr lang="zh-CN" altLang="en-US"/>
          </a:p>
          <a:p>
            <a:pPr marL="0" indent="0">
              <a:buNone/>
            </a:pPr>
            <a:r>
              <a:rPr lang="zh-CN" altLang="en-US"/>
              <a:t>内存管理部件</a:t>
            </a:r>
            <a:endParaRPr lang="zh-CN" altLang="en-US"/>
          </a:p>
          <a:p>
            <a:pPr marL="0" indent="0">
              <a:buNone/>
            </a:pPr>
            <a:r>
              <a:rPr lang="zh-CN" altLang="en-US"/>
              <a:t>进程管理部件</a:t>
            </a:r>
            <a:endParaRPr lang="zh-CN" altLang="en-US"/>
          </a:p>
          <a:p>
            <a:pPr marL="0" indent="0">
              <a:buNone/>
            </a:pPr>
            <a:r>
              <a:rPr lang="zh-CN" altLang="en-US"/>
              <a:t>I/O 部件包含所有负责设备交互以及实现联网和存储功能的I/O的内核部件。</a:t>
            </a:r>
            <a:endParaRPr lang="zh-CN" altLang="en-US"/>
          </a:p>
          <a:p>
            <a:pPr marL="0" indent="0">
              <a:buNone/>
            </a:pPr>
            <a:r>
              <a:rPr lang="zh-CN" altLang="en-US"/>
              <a:t>这些 I/O 功能整合在虚拟文件系统层中。顶层来看，对一个文件进行读写，不论是磁盘还是内存都是一样的。</a:t>
            </a:r>
            <a:endParaRPr lang="zh-CN" altLang="en-US"/>
          </a:p>
          <a:p>
            <a:pPr marL="0" indent="0">
              <a:buNone/>
            </a:pPr>
            <a:r>
              <a:rPr lang="zh-CN" altLang="en-US"/>
              <a:t>内存管理部件包含：虚拟内存、页面置换、页面缓存</a:t>
            </a:r>
            <a:endParaRPr lang="zh-CN" altLang="en-US"/>
          </a:p>
          <a:p>
            <a:pPr marL="0" indent="0">
              <a:buNone/>
            </a:pPr>
            <a:r>
              <a:rPr lang="zh-CN" altLang="en-US"/>
              <a:t>进程管理部件包含：信号处理、进程/线程创建终止、CPU调度</a:t>
            </a:r>
            <a:endParaRPr lang="zh-CN" altLang="en-US"/>
          </a:p>
          <a:p>
            <a:pPr marL="0" indent="0">
              <a:buNone/>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98520"/>
            <a:ext cx="10969200" cy="705600"/>
          </a:xfrm>
        </p:spPr>
        <p:txBody>
          <a:bodyPr/>
          <a:p>
            <a:r>
              <a:rPr lang="zh-CN" altLang="en-US"/>
              <a:t>Linux 中的进程</a:t>
            </a:r>
            <a:endParaRPr lang="zh-CN" altLang="en-US"/>
          </a:p>
        </p:txBody>
      </p:sp>
      <p:sp>
        <p:nvSpPr>
          <p:cNvPr id="3" name="内容占位符 2"/>
          <p:cNvSpPr>
            <a:spLocks noGrp="1"/>
          </p:cNvSpPr>
          <p:nvPr>
            <p:ph idx="1"/>
          </p:nvPr>
        </p:nvSpPr>
        <p:spPr>
          <a:xfrm>
            <a:off x="608330" y="1003935"/>
            <a:ext cx="10968990" cy="5690235"/>
          </a:xfrm>
        </p:spPr>
        <p:txBody>
          <a:bodyPr>
            <a:noAutofit/>
          </a:bodyPr>
          <a:p>
            <a:pPr marL="0" indent="0">
              <a:buNone/>
            </a:pPr>
            <a:r>
              <a:rPr lang="zh-CN" altLang="en-US" sz="1600"/>
              <a:t>基本概念</a:t>
            </a:r>
            <a:endParaRPr lang="zh-CN" altLang="en-US" sz="1600"/>
          </a:p>
          <a:p>
            <a:pPr marL="0" indent="0">
              <a:buNone/>
            </a:pPr>
            <a:r>
              <a:rPr lang="zh-CN" altLang="en-US" sz="1600"/>
              <a:t>守护进程：后台运行的特殊进程，系统启动时守护进程就已经被 shell 脚本开启</a:t>
            </a:r>
            <a:endParaRPr lang="zh-CN" altLang="en-US" sz="1600"/>
          </a:p>
          <a:p>
            <a:pPr marL="0" indent="0">
              <a:buNone/>
            </a:pPr>
            <a:r>
              <a:rPr lang="zh-CN" altLang="en-US" sz="1600"/>
              <a:t>一个典型的守护进程『计划任务』，每分钟运行一次检查是否有工作需要它完成。</a:t>
            </a:r>
            <a:endParaRPr lang="zh-CN" altLang="en-US" sz="1600"/>
          </a:p>
          <a:p>
            <a:pPr marL="0" indent="0">
              <a:buNone/>
            </a:pPr>
            <a:r>
              <a:rPr lang="zh-CN" altLang="en-US" sz="1600"/>
              <a:t>fork 系统调用，创建一个与原始进程完全相同的进程副本，fork 系统调用给子进程返回零值，父进程返回子进程的进程标识符。父子进程都有自己的私有内存映像。但父进程和子进程共享已经打开的文件。</a:t>
            </a:r>
            <a:endParaRPr lang="zh-CN" altLang="en-US" sz="1600"/>
          </a:p>
          <a:p>
            <a:pPr marL="0" indent="0">
              <a:buNone/>
            </a:pPr>
            <a:r>
              <a:rPr lang="zh-CN" altLang="en-US" sz="1600"/>
              <a:t>子进程想要知道自己的 PID，可以调用 getpid</a:t>
            </a:r>
            <a:endParaRPr lang="zh-CN" altLang="en-US" sz="1600"/>
          </a:p>
          <a:p>
            <a:pPr marL="0" indent="0">
              <a:buNone/>
            </a:pPr>
            <a:r>
              <a:rPr lang="zh-CN" altLang="en-US" sz="1600"/>
              <a:t>进程间通信方式：管道、软中断</a:t>
            </a:r>
            <a:endParaRPr lang="zh-CN" altLang="en-US" sz="1600"/>
          </a:p>
          <a:p>
            <a:pPr marL="0" indent="0">
              <a:buNone/>
            </a:pPr>
            <a:r>
              <a:rPr lang="zh-CN" altLang="en-US" sz="1600"/>
              <a:t>管道：两个进程之间建立一个通道，一个进程向通道写入字节流，另个进程从通道中读取字节流。</a:t>
            </a:r>
            <a:endParaRPr lang="zh-CN" altLang="en-US" sz="1600"/>
          </a:p>
          <a:p>
            <a:pPr marL="0" indent="0">
              <a:buNone/>
            </a:pPr>
            <a:r>
              <a:rPr lang="zh-CN" altLang="en-US" sz="1600"/>
              <a:t>管道是同步的，一个进程试图从空的管道读取数据，该进程会被挂起直到管道中有数据。</a:t>
            </a:r>
            <a:endParaRPr lang="zh-CN" altLang="en-US" sz="1600"/>
          </a:p>
          <a:p>
            <a:pPr marL="0" indent="0">
              <a:buNone/>
            </a:pPr>
            <a:r>
              <a:rPr lang="zh-CN" altLang="en-US" sz="1600"/>
              <a:t>shell 中的管线就是用管道技术实现的。</a:t>
            </a:r>
            <a:endParaRPr lang="zh-CN" altLang="en-US" sz="1600"/>
          </a:p>
          <a:p>
            <a:pPr marL="0" indent="0">
              <a:buNone/>
            </a:pPr>
            <a:r>
              <a:rPr lang="zh-CN" altLang="en-US" sz="1600"/>
              <a:t>软中断：一个进程给另一个进程发送信号。需要一个信号处理函数，信号到达时控制立即切换到信号处理函数。一个进程只可以给它所在『进程组』中其他进程发送信号。一个进程可以利用系统调用给它所在进程组中所有成员发送信号。</a:t>
            </a:r>
            <a:endParaRPr lang="zh-CN" altLang="en-US" sz="1600"/>
          </a:p>
          <a:p>
            <a:pPr marL="0" indent="0">
              <a:buNone/>
            </a:pPr>
            <a:endParaRPr lang="zh-CN" altLang="en-US" sz="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进程管理相关的系统调用</a:t>
            </a:r>
            <a:endParaRPr lang="zh-CN" altLang="en-US"/>
          </a:p>
        </p:txBody>
      </p:sp>
      <p:sp>
        <p:nvSpPr>
          <p:cNvPr id="3" name="内容占位符 2"/>
          <p:cNvSpPr>
            <a:spLocks noGrp="1"/>
          </p:cNvSpPr>
          <p:nvPr>
            <p:ph idx="1"/>
          </p:nvPr>
        </p:nvSpPr>
        <p:spPr/>
        <p:txBody>
          <a:bodyPr>
            <a:normAutofit/>
          </a:bodyPr>
          <a:p>
            <a:pPr marL="0" indent="0">
              <a:buNone/>
            </a:pPr>
            <a:r>
              <a:rPr lang="zh-CN" altLang="en-US"/>
              <a:t>fork：创建子进程，子进程中返回 0，父进程返回子进程 PID</a:t>
            </a:r>
            <a:endParaRPr lang="zh-CN" altLang="en-US"/>
          </a:p>
          <a:p>
            <a:pPr marL="0" indent="0">
              <a:buNone/>
            </a:pPr>
            <a:endParaRPr lang="zh-CN" altLang="en-US"/>
          </a:p>
          <a:p>
            <a:pPr marL="0" indent="0">
              <a:buNone/>
            </a:pPr>
            <a:r>
              <a:rPr lang="zh-CN" altLang="en-US"/>
              <a:t>waitpid：三个参数，第一个指定等待进程，如果时 -1 任何一个子进程结束都可以；第二个参数存储子进程退出状态的变量地址；第三个参数没有子进程结束，调用者是阻塞还是返回。</a:t>
            </a:r>
            <a:endParaRPr lang="zh-CN" altLang="en-US"/>
          </a:p>
          <a:p>
            <a:pPr marL="0" indent="0">
              <a:buNone/>
            </a:pPr>
            <a:endParaRPr lang="zh-CN" altLang="en-US"/>
          </a:p>
          <a:p>
            <a:pPr marL="0" indent="0">
              <a:buNone/>
            </a:pPr>
            <a:r>
              <a:rPr lang="zh-CN" altLang="en-US"/>
              <a:t>exec：在 fork 后的子进程中使用 exec 函数，可以装入和运行其它程序（子进程替换原有进程，和父进程做不同的事）。</a:t>
            </a:r>
            <a:endParaRPr lang="zh-CN" altLang="en-US"/>
          </a:p>
          <a:p>
            <a:pPr marL="0" indent="0">
              <a:buNone/>
            </a:pPr>
            <a:endParaRPr lang="zh-CN" altLang="en-US"/>
          </a:p>
          <a:p>
            <a:pPr marL="0" indent="0">
              <a:buNone/>
            </a:pPr>
            <a:r>
              <a:rPr lang="zh-CN" altLang="en-US"/>
              <a:t>exec 函数可以根据指定的文件名或目录名找到可执行文件，并用它来取代原调用进程的数据段、代码段和堆栈段。在执行完后，原调用进程的内容除了进程号外，其它全部被新程序的内容替换了。</a:t>
            </a:r>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1049710"/>
            <a:ext cx="10969200" cy="4759200"/>
          </a:xfrm>
        </p:spPr>
        <p:txBody>
          <a:bodyPr>
            <a:noAutofit/>
          </a:bodyPr>
          <a:p>
            <a:pPr marL="0" indent="0">
              <a:buNone/>
            </a:pPr>
            <a:r>
              <a:rPr lang="zh-CN" altLang="en-US" sz="1600"/>
              <a:t>三个参数，第一个参数待执行文件名；第二个参数指向数组指针用来传递参数；第三个参数指向环境变量的指针</a:t>
            </a:r>
            <a:endParaRPr lang="zh-CN" altLang="en-US" sz="1600"/>
          </a:p>
          <a:p>
            <a:pPr marL="0" indent="0">
              <a:buNone/>
            </a:pPr>
            <a:r>
              <a:rPr lang="zh-CN" altLang="en-US" sz="1600"/>
              <a:t>exit：进程退出时调用这个函数，传入的参数会传提给父进程调用 waitpid 函数的第二个参数。</a:t>
            </a:r>
            <a:endParaRPr lang="zh-CN" altLang="en-US" sz="1600"/>
          </a:p>
          <a:p>
            <a:pPr marL="0" indent="0">
              <a:buNone/>
            </a:pPr>
            <a:endParaRPr lang="zh-CN" altLang="en-US" sz="1600"/>
          </a:p>
          <a:p>
            <a:pPr marL="0" indent="0">
              <a:buNone/>
            </a:pPr>
            <a:r>
              <a:rPr lang="zh-CN" altLang="en-US" sz="1600"/>
              <a:t>如果一个进程退出但父进程没有等待它，这个进程进入『僵死状态』，直到父进程等待它，进程才会结束</a:t>
            </a:r>
            <a:endParaRPr lang="zh-CN" altLang="en-US" sz="1600"/>
          </a:p>
          <a:p>
            <a:pPr marL="0" indent="0">
              <a:buNone/>
            </a:pPr>
            <a:endParaRPr lang="zh-CN" altLang="en-US" sz="1600"/>
          </a:p>
          <a:p>
            <a:pPr marL="0" indent="0">
              <a:buNone/>
            </a:pPr>
            <a:r>
              <a:rPr lang="zh-CN" altLang="en-US" sz="1600"/>
              <a:t>sigaction：可以用来查询或设置信号处理方式</a:t>
            </a:r>
            <a:endParaRPr lang="zh-CN" altLang="en-US" sz="1600"/>
          </a:p>
          <a:p>
            <a:pPr marL="0" indent="0">
              <a:buNone/>
            </a:pPr>
            <a:endParaRPr lang="zh-CN" altLang="en-US" sz="1600"/>
          </a:p>
          <a:p>
            <a:pPr marL="0" indent="0">
              <a:buNone/>
            </a:pPr>
            <a:r>
              <a:rPr lang="zh-CN" altLang="en-US" sz="1600"/>
              <a:t>alarm：一个定时器，过一段时间发送信号</a:t>
            </a:r>
            <a:endParaRPr lang="zh-CN" altLang="en-US" sz="1600"/>
          </a:p>
          <a:p>
            <a:pPr marL="0" indent="0">
              <a:buNone/>
            </a:pPr>
            <a:endParaRPr lang="zh-CN" altLang="en-US" sz="1600"/>
          </a:p>
          <a:p>
            <a:pPr marL="0" indent="0">
              <a:buNone/>
            </a:pPr>
            <a:r>
              <a:rPr lang="zh-CN" altLang="en-US" sz="1600"/>
              <a:t>pause：将本进程挂起直到下个信号到来</a:t>
            </a:r>
            <a:endParaRPr lang="zh-CN" altLang="en-US" sz="1600"/>
          </a:p>
          <a:p>
            <a:pPr marL="0" indent="0">
              <a:buNone/>
            </a:pPr>
            <a:endParaRPr lang="zh-CN" altLang="en-US" sz="12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Linux 中进程与线程的实现</a:t>
            </a:r>
            <a:endParaRPr lang="zh-CN" altLang="en-US"/>
          </a:p>
        </p:txBody>
      </p:sp>
      <p:sp>
        <p:nvSpPr>
          <p:cNvPr id="3" name="内容占位符 2"/>
          <p:cNvSpPr>
            <a:spLocks noGrp="1"/>
          </p:cNvSpPr>
          <p:nvPr>
            <p:ph idx="1"/>
          </p:nvPr>
        </p:nvSpPr>
        <p:spPr>
          <a:xfrm>
            <a:off x="608330" y="1490345"/>
            <a:ext cx="10968990" cy="5230495"/>
          </a:xfrm>
        </p:spPr>
        <p:txBody>
          <a:bodyPr>
            <a:normAutofit lnSpcReduction="10000"/>
          </a:bodyPr>
          <a:p>
            <a:pPr marL="0" indent="0">
              <a:buNone/>
            </a:pPr>
            <a:r>
              <a:rPr lang="zh-CN" altLang="en-US"/>
              <a:t>每个进程一个 task_struct 的进程描述符始终存在内存中，包含内核管理全部进程所需的信息，如调度参数、已打开的文件描述符列表等。进程描述符从进程创建就一直存在内核堆栈中，Linux 还通过进程标识符（PID）区分进程。</a:t>
            </a:r>
            <a:endParaRPr lang="zh-CN" altLang="en-US"/>
          </a:p>
          <a:p>
            <a:pPr marL="0" indent="0">
              <a:buNone/>
            </a:pPr>
            <a:r>
              <a:rPr lang="zh-CN" altLang="en-US"/>
              <a:t>进程描述符的信息大致分以下几类：</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进程创建过程大致理解，为子进程创建一个新的进程描述符和用户空间，然后从父进程复制大量内容。再赋予子进程 PID，并建立内存映射，赋予文件访问权限，然后寄存器内容初始化准备运行。</a:t>
            </a:r>
            <a:endParaRPr lang="zh-CN" altLang="en-US"/>
          </a:p>
        </p:txBody>
      </p:sp>
      <p:graphicFrame>
        <p:nvGraphicFramePr>
          <p:cNvPr id="4" name="表格 3"/>
          <p:cNvGraphicFramePr/>
          <p:nvPr>
            <p:custDataLst>
              <p:tags r:id="rId1"/>
            </p:custDataLst>
          </p:nvPr>
        </p:nvGraphicFramePr>
        <p:xfrm>
          <a:off x="611505" y="3084830"/>
          <a:ext cx="10968990" cy="2673350"/>
        </p:xfrm>
        <a:graphic>
          <a:graphicData uri="http://schemas.openxmlformats.org/drawingml/2006/table">
            <a:tbl>
              <a:tblPr firstRow="1" bandRow="1">
                <a:tableStyleId>{5C22544A-7EE6-4342-B048-85BDC9FD1C3A}</a:tableStyleId>
              </a:tblPr>
              <a:tblGrid>
                <a:gridCol w="5956935"/>
                <a:gridCol w="5012055"/>
              </a:tblGrid>
              <a:tr h="734060">
                <a:tc>
                  <a:txBody>
                    <a:bodyPr/>
                    <a:p>
                      <a:pPr>
                        <a:buNone/>
                      </a:pPr>
                      <a:r>
                        <a:rPr lang="en-US" altLang="zh-CN"/>
                        <a:t>1</a:t>
                      </a:r>
                      <a:r>
                        <a:rPr lang="zh-CN" altLang="en-US"/>
                        <a:t>、</a:t>
                      </a:r>
                      <a:r>
                        <a:rPr lang="zh-CN" altLang="en-US"/>
                        <a:t>调度参数。进程优先级、最近消耗 CPU 时间、最近睡眠时间。</a:t>
                      </a:r>
                      <a:endParaRPr lang="zh-CN" altLang="en-US"/>
                    </a:p>
                  </a:txBody>
                  <a:tcPr/>
                </a:tc>
                <a:tc>
                  <a:txBody>
                    <a:bodyPr/>
                    <a:p>
                      <a:pPr>
                        <a:buNone/>
                      </a:pPr>
                      <a:r>
                        <a:rPr lang="en-US" altLang="zh-CN"/>
                        <a:t>5</a:t>
                      </a:r>
                      <a:r>
                        <a:rPr lang="zh-CN" altLang="en-US"/>
                        <a:t>、</a:t>
                      </a:r>
                      <a:r>
                        <a:rPr lang="zh-CN" altLang="en-US"/>
                        <a:t>系统调用状态。当前系统调用的信息，参数，返回值</a:t>
                      </a:r>
                      <a:endParaRPr lang="zh-CN" altLang="en-US"/>
                    </a:p>
                  </a:txBody>
                  <a:tcPr/>
                </a:tc>
              </a:tr>
              <a:tr h="471805">
                <a:tc>
                  <a:txBody>
                    <a:bodyPr/>
                    <a:p>
                      <a:pPr>
                        <a:buNone/>
                      </a:pPr>
                      <a:r>
                        <a:rPr lang="en-US" altLang="zh-CN"/>
                        <a:t>2</a:t>
                      </a:r>
                      <a:r>
                        <a:rPr lang="zh-CN" altLang="en-US"/>
                        <a:t>、内存映射。指向代码、数据、堆栈段等的指针</a:t>
                      </a:r>
                      <a:endParaRPr lang="zh-CN" altLang="en-US"/>
                    </a:p>
                  </a:txBody>
                  <a:tcPr/>
                </a:tc>
                <a:tc>
                  <a:txBody>
                    <a:bodyPr/>
                    <a:p>
                      <a:pPr>
                        <a:buNone/>
                      </a:pPr>
                      <a:r>
                        <a:rPr lang="en-US" altLang="zh-CN"/>
                        <a:t>6</a:t>
                      </a:r>
                      <a:r>
                        <a:rPr lang="zh-CN" altLang="en-US"/>
                        <a:t>、</a:t>
                      </a:r>
                      <a:r>
                        <a:rPr lang="zh-CN" altLang="en-US"/>
                        <a:t>文件描述符表</a:t>
                      </a:r>
                      <a:endParaRPr lang="zh-CN" altLang="en-US"/>
                    </a:p>
                  </a:txBody>
                  <a:tcPr/>
                </a:tc>
              </a:tr>
              <a:tr h="733425">
                <a:tc>
                  <a:txBody>
                    <a:bodyPr/>
                    <a:p>
                      <a:pPr>
                        <a:buNone/>
                      </a:pPr>
                      <a:r>
                        <a:rPr lang="en-US" altLang="zh-CN"/>
                        <a:t>3</a:t>
                      </a:r>
                      <a:r>
                        <a:rPr lang="zh-CN" altLang="en-US"/>
                        <a:t>、</a:t>
                      </a:r>
                      <a:r>
                        <a:rPr lang="zh-CN" altLang="en-US"/>
                        <a:t>信号。忽略的、需要被捕捉的、暂时阻塞的、在传递中的。</a:t>
                      </a:r>
                      <a:endParaRPr lang="zh-CN" altLang="en-US"/>
                    </a:p>
                  </a:txBody>
                  <a:tcPr/>
                </a:tc>
                <a:tc>
                  <a:txBody>
                    <a:bodyPr/>
                    <a:p>
                      <a:pPr>
                        <a:buNone/>
                      </a:pPr>
                      <a:r>
                        <a:rPr lang="en-US" altLang="zh-CN"/>
                        <a:t>7</a:t>
                      </a:r>
                      <a:r>
                        <a:rPr lang="zh-CN" altLang="en-US"/>
                        <a:t>、</a:t>
                      </a:r>
                      <a:r>
                        <a:rPr lang="zh-CN" altLang="en-US"/>
                        <a:t>统计数据</a:t>
                      </a:r>
                      <a:endParaRPr lang="zh-CN" altLang="en-US"/>
                    </a:p>
                  </a:txBody>
                  <a:tcPr/>
                </a:tc>
              </a:tr>
              <a:tr h="734060">
                <a:tc>
                  <a:txBody>
                    <a:bodyPr/>
                    <a:p>
                      <a:pPr>
                        <a:buNone/>
                      </a:pPr>
                      <a:r>
                        <a:rPr lang="en-US" altLang="zh-CN"/>
                        <a:t>4</a:t>
                      </a:r>
                      <a:r>
                        <a:rPr lang="zh-CN" altLang="en-US"/>
                        <a:t>、</a:t>
                      </a:r>
                      <a:r>
                        <a:rPr lang="zh-CN" altLang="en-US"/>
                        <a:t>机器寄存器。内核陷阱发生时，机器寄存器的内容都会被保存</a:t>
                      </a:r>
                      <a:endParaRPr lang="zh-CN" altLang="en-US"/>
                    </a:p>
                  </a:txBody>
                  <a:tcPr/>
                </a:tc>
                <a:tc>
                  <a:txBody>
                    <a:bodyPr/>
                    <a:p>
                      <a:pPr>
                        <a:buNone/>
                      </a:pPr>
                      <a:r>
                        <a:rPr lang="en-US" altLang="zh-CN"/>
                        <a:t>8</a:t>
                      </a:r>
                      <a:r>
                        <a:rPr lang="zh-CN" altLang="en-US"/>
                        <a:t>、</a:t>
                      </a:r>
                      <a:r>
                        <a:rPr lang="zh-CN" altLang="en-US"/>
                        <a:t>内核堆栈</a:t>
                      </a:r>
                      <a:endParaRPr lang="zh-CN" altLang="en-US"/>
                    </a:p>
                  </a:txBody>
                  <a:tcPr/>
                </a:tc>
              </a:tr>
            </a:tbl>
          </a:graphicData>
        </a:graphic>
      </p:graphicFrame>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UNIT_TABLE_BEAUTIFY" val="smartTable{d1d52cd1-0944-4a77-8fe3-ab9f4f64cfb5}"/>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UNIT_TABLE_BEAUTIFY" val="smartTable{9eeaa225-60ed-4a95-a4d8-bd113b17e24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UNIT_TABLE_BEAUTIFY" val="smartTable{37b9eebb-303d-4ac9-8006-5331ca9a9484}"/>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4571</Words>
  <Application>WPS 演示</Application>
  <PresentationFormat>宽屏</PresentationFormat>
  <Paragraphs>298</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Wingdings</vt:lpstr>
      <vt:lpstr>Arial Unicode MS</vt:lpstr>
      <vt:lpstr>Calibri</vt:lpstr>
      <vt:lpstr>Office 主题​​</vt:lpstr>
      <vt:lpstr>第十章</vt:lpstr>
      <vt:lpstr>Linux 接口</vt:lpstr>
      <vt:lpstr> shell</vt:lpstr>
      <vt:lpstr>Linux 应用程序</vt:lpstr>
      <vt:lpstr>内核结构</vt:lpstr>
      <vt:lpstr>Linux 中的进程</vt:lpstr>
      <vt:lpstr>Linux 进程管理相关的系统调用</vt:lpstr>
      <vt:lpstr>PowerPoint 演示文稿</vt:lpstr>
      <vt:lpstr>Linux 中进程与线程的实现</vt:lpstr>
      <vt:lpstr>Linux 中的调度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152</cp:revision>
  <dcterms:created xsi:type="dcterms:W3CDTF">2019-06-19T02:08:00Z</dcterms:created>
  <dcterms:modified xsi:type="dcterms:W3CDTF">2021-06-05T11:34:56Z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