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8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451485"/>
            <a:ext cx="9799320" cy="1188085"/>
          </a:xfrm>
        </p:spPr>
        <p:txBody>
          <a:bodyPr>
            <a:normAutofit/>
          </a:bodyPr>
          <a:p>
            <a:r>
              <a:rPr lang="zh-CN" altLang="zh-CN"/>
              <a:t>第一章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1639570"/>
            <a:ext cx="9799320" cy="4725670"/>
          </a:xfrm>
        </p:spPr>
        <p:txBody>
          <a:bodyPr>
            <a:normAutofit fontScale="80000"/>
          </a:bodyPr>
          <a:p>
            <a:pPr algn="l"/>
            <a:r>
              <a:rPr lang="zh-CN" altLang="en-US" sz="3200"/>
              <a:t>引论</a:t>
            </a:r>
            <a:endParaRPr lang="zh-CN" altLang="en-US" sz="3200"/>
          </a:p>
          <a:p>
            <a:pPr algn="l"/>
            <a:r>
              <a:rPr lang="zh-CN" altLang="en-US" sz="3200"/>
              <a:t>计算机系统总的来说分为软件和硬件，如下图所示。多数计算机有两种运行模式：内核态和用户态。软件中最基础的部分是操作系统， 它运行在内核态。操作系统具有对所有硬件的完全访问权限，可以执行机器能够运行的任何指令。 其他软件运行在用户态，只能使用部分机器指令。特别指出，哪些会影响极其的控制或可进行I/O操作的指令，在用户态中的程序是禁止的。 无法直接运行指令，则只能通过操作系统提供的接口来达到目的。</a:t>
            </a:r>
            <a:endParaRPr lang="zh-CN" altLang="en-US" sz="3200"/>
          </a:p>
          <a:p>
            <a:pPr algn="l"/>
            <a:endParaRPr lang="zh-CN" altLang="en-US" sz="32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528320"/>
            <a:ext cx="10968990" cy="562038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2400"/>
              <a:t>5</a:t>
            </a:r>
            <a:r>
              <a:rPr sz="2400">
                <a:sym typeface="+mn-ea"/>
              </a:rPr>
              <a:t>.</a:t>
            </a:r>
            <a:r>
              <a:rPr lang="zh-CN" altLang="en-US" sz="2400"/>
              <a:t> 总线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/>
              <a:t>总线就是CPU连接其他设备的线，各种设备间的数据传输通过总线完成。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6 </a:t>
            </a:r>
            <a:r>
              <a:rPr sz="2400">
                <a:sym typeface="+mn-ea"/>
              </a:rPr>
              <a:t>.</a:t>
            </a:r>
            <a:r>
              <a:rPr lang="zh-CN" altLang="en-US" sz="2400"/>
              <a:t>启动计算机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/>
              <a:t>通电后，系统首先启动BIOS里面的程序， BIOS全称基本输入输出系统（Basic Input Output System）, 内部包含了一下基本的参数设置，以及接下来要启动的程序，从而把系统启动起来。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201904142116416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690370"/>
            <a:ext cx="5344795" cy="28714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.</a:t>
            </a:r>
            <a:r>
              <a:rPr lang="zh-CN" altLang="en-US"/>
              <a:t>4操作系统大观园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/>
              <a:t>操作系统有很多，主要有：大型机操作系统、服务器操作系统、多处理器操作系统、个人计算机操作系统、掌上计算机操作系统、嵌入式操作系统、传感器节点操作系统、实时操作系统、智能卡操作系统。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其中实时系统分两类，一类为硬实时系统：某个动作必须在规定的时刻发生。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                       一类为软实时系统：偶尔违反最终时限，不会引起任何永久伤害。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0"/>
            <a:ext cx="12193270" cy="1552575"/>
          </a:xfrm>
        </p:spPr>
        <p:txBody>
          <a:bodyPr>
            <a:normAutofit/>
          </a:bodyPr>
          <a:p>
            <a:r>
              <a:rPr lang="zh-CN" altLang="en-US"/>
              <a:t>1.5 操作系统概念</a:t>
            </a:r>
            <a:br>
              <a:rPr lang="zh-CN" altLang="en-US"/>
            </a:br>
            <a:r>
              <a:rPr lang="zh-CN" altLang="en-US" sz="2220"/>
              <a:t>操作系统中有很多基本概念和抽象，它们是需要理解的核心内容，主要有：进程、地址空间、文件、I/O（输入输出）、保护、shell.</a:t>
            </a:r>
            <a:endParaRPr lang="zh-CN" altLang="en-US" sz="222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1553210"/>
            <a:ext cx="12193270" cy="530542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/>
              <a:t>1 </a:t>
            </a:r>
            <a:r>
              <a:rPr>
                <a:sym typeface="+mn-ea"/>
              </a:rPr>
              <a:t>.</a:t>
            </a:r>
            <a:r>
              <a:rPr lang="zh-CN" altLang="en-US"/>
              <a:t>进程：进程的本质是正在执行的一个程序。可以简单理解一个进程就是一个程序，但有时，一个程序包含多个进程。进程是对CPU处理器的一个抽象概念，可以把进程看做一个资源调度的集合，通常包含的资源有：寄存器（程序计数器和堆栈指针）、打开文件的清单、突出的警报、有关进程的清单以及程序需要的其他信息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 </a:t>
            </a:r>
            <a:r>
              <a:rPr>
                <a:sym typeface="+mn-ea"/>
              </a:rPr>
              <a:t>.</a:t>
            </a:r>
            <a:r>
              <a:rPr lang="zh-CN" altLang="en-US"/>
              <a:t>地址空间：计算机的主存用来保存正在执行的程序，为了找到程序在主存（也就是内存）的位置，物理内存设置了对应的地址编号，地址编号的一个集合就是地址空间。 物理地址空间是有限的，这是设备决定的，不过有虚拟地址空间技术。地址空间这个概念其实就是对内存的一个抽象，用来方便管理内存及进程。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</a:t>
            </a:r>
            <a:r>
              <a:rPr>
                <a:sym typeface="+mn-ea"/>
              </a:rPr>
              <a:t>.</a:t>
            </a:r>
            <a:r>
              <a:rPr lang="zh-CN" altLang="en-US"/>
              <a:t> 文件</a:t>
            </a:r>
            <a:r>
              <a:rPr lang="en-US" altLang="zh-CN"/>
              <a:t>;</a:t>
            </a:r>
            <a:r>
              <a:rPr lang="zh-CN" altLang="en-US"/>
              <a:t>文件这个概念的抽象是为了描述数据的集合，这个比较好理解。在现实中的文件其实就是某些资料装订在了一起，这些资料通常保存的也是某些数据（文字、图表等）。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4</a:t>
            </a:r>
            <a:r>
              <a:rPr>
                <a:sym typeface="+mn-ea"/>
              </a:rPr>
              <a:t>.</a:t>
            </a:r>
            <a:r>
              <a:rPr lang="zh-CN" altLang="en-US"/>
              <a:t> I/O（输入输出）</a:t>
            </a:r>
            <a:r>
              <a:rPr lang="en-US" altLang="zh-CN"/>
              <a:t>;</a:t>
            </a:r>
            <a:r>
              <a:rPr lang="zh-CN" altLang="en-US"/>
              <a:t>主要是指输入输出设备，通过这些设备来输入或输出数据， 比如键盘、打印机等。键盘输入字母，就可以在硬盘或者其他位置输出文字。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5</a:t>
            </a:r>
            <a:r>
              <a:rPr>
                <a:sym typeface="+mn-ea"/>
              </a:rPr>
              <a:t>.</a:t>
            </a:r>
            <a:r>
              <a:rPr lang="zh-CN" altLang="en-US"/>
              <a:t> 保护</a:t>
            </a:r>
            <a:r>
              <a:rPr lang="en-US" altLang="zh-CN"/>
              <a:t>;</a:t>
            </a:r>
            <a:r>
              <a:rPr lang="zh-CN" altLang="en-US"/>
              <a:t>计算机有大量信息，用户希望对其进行保护。对一个文件来说，通常有三种状态，可读（只能读取，不可修改），可写（只能写入，不可读出），可读可写。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70"/>
            <a:ext cx="10969200" cy="705600"/>
          </a:xfrm>
        </p:spPr>
        <p:txBody>
          <a:bodyPr/>
          <a:p>
            <a:r>
              <a:rPr lang="zh-CN" altLang="en-US"/>
              <a:t>1.6 系统调用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08330" y="2750185"/>
            <a:ext cx="5299710" cy="45148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调用一个read方法的过程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07405" y="2750185"/>
            <a:ext cx="5669915" cy="4521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一些常用的调用函数</a:t>
            </a:r>
            <a:endParaRPr lang="zh-CN" altLang="en-US"/>
          </a:p>
        </p:txBody>
      </p:sp>
      <p:sp>
        <p:nvSpPr>
          <p:cNvPr id="7" name="内容占位符 6"/>
          <p:cNvSpPr/>
          <p:nvPr>
            <p:ph idx="1"/>
          </p:nvPr>
        </p:nvSpPr>
        <p:spPr>
          <a:xfrm>
            <a:off x="608330" y="704850"/>
            <a:ext cx="10968990" cy="6153150"/>
          </a:xfrm>
          <a:ln>
            <a:noFill/>
          </a:ln>
        </p:spPr>
        <p:txBody>
          <a:bodyPr/>
          <a:p>
            <a:pPr marL="0" indent="0">
              <a:buNone/>
            </a:pPr>
            <a:r>
              <a:rPr lang="en-US" altLang="zh-CN"/>
              <a:t>1.</a:t>
            </a:r>
            <a:r>
              <a:t>用于进程管理的系统调用</a:t>
            </a:r>
          </a:p>
          <a:p>
            <a:pPr marL="0" indent="0">
              <a:buNone/>
            </a:pPr>
            <a:r>
              <a:rPr lang="en-US" altLang="zh-CN"/>
              <a:t>2.</a:t>
            </a:r>
            <a:r>
              <a:t>用于文件管理的系统调用</a:t>
            </a:r>
          </a:p>
          <a:p>
            <a:pPr marL="0" indent="0">
              <a:buNone/>
            </a:pPr>
            <a:r>
              <a:rPr lang="en-US" altLang="zh-CN"/>
              <a:t>3</a:t>
            </a:r>
            <a:r>
              <a:t>用于目录管理的系统调用</a:t>
            </a:r>
          </a:p>
          <a:p>
            <a:pPr marL="0" indent="0">
              <a:buNone/>
            </a:pPr>
            <a:r>
              <a:rPr lang="en-US" altLang="zh-CN"/>
              <a:t>4</a:t>
            </a:r>
            <a:r>
              <a:t>各种系统调用</a:t>
            </a:r>
          </a:p>
        </p:txBody>
      </p:sp>
      <p:pic>
        <p:nvPicPr>
          <p:cNvPr id="8" name="图片 7" descr="201904142116553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695" y="3202305"/>
            <a:ext cx="5296535" cy="3655695"/>
          </a:xfrm>
          <a:prstGeom prst="rect">
            <a:avLst/>
          </a:prstGeom>
        </p:spPr>
      </p:pic>
      <p:pic>
        <p:nvPicPr>
          <p:cNvPr id="9" name="图片 8" descr="201904142117026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405" y="3202305"/>
            <a:ext cx="5673090" cy="36556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05" y="0"/>
            <a:ext cx="10968990" cy="711835"/>
          </a:xfrm>
        </p:spPr>
        <p:txBody>
          <a:bodyPr/>
          <a:p>
            <a:r>
              <a:rPr lang="zh-CN" altLang="en-US"/>
              <a:t>1.7 操作系统结构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711835"/>
            <a:ext cx="10968990" cy="6146165"/>
          </a:xfrm>
        </p:spPr>
        <p:txBody>
          <a:bodyPr/>
          <a:p>
            <a:pPr marL="0" indent="0">
              <a:buNone/>
            </a:pPr>
            <a:r>
              <a:rPr lang="en-US" altLang="zh-CN"/>
              <a:t>1</a:t>
            </a:r>
            <a:r>
              <a:rPr>
                <a:sym typeface="+mn-ea"/>
              </a:rPr>
              <a:t>.</a:t>
            </a:r>
            <a:r>
              <a:rPr lang="zh-CN" altLang="en-US"/>
              <a:t> 单体系统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整个操作系统以单一程序的方式运行，所有过程链接成一个大型可执行二进制程序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 </a:t>
            </a:r>
            <a:r>
              <a:rPr>
                <a:sym typeface="+mn-ea"/>
              </a:rPr>
              <a:t>.</a:t>
            </a:r>
            <a:r>
              <a:rPr lang="zh-CN" altLang="en-US"/>
              <a:t>层次式系统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整个系统分了很多层，每一层都进行一些封装，再给上一层次调用，从而可以加入一些限制进行保护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</a:t>
            </a:r>
            <a:r>
              <a:t>微内核</a:t>
            </a:r>
          </a:p>
          <a:p>
            <a:pPr marL="0" indent="0">
              <a:buNone/>
            </a:pPr>
            <a:r>
              <a:t>将操纵系统划分成小的，良好定义的模块，只有其中一块微内核运行在内核态。</a:t>
            </a:r>
          </a:p>
          <a:p>
            <a:pPr marL="0" indent="0">
              <a:buNone/>
            </a:pPr>
            <a:r>
              <a:rPr lang="en-US" altLang="zh-CN"/>
              <a:t>4</a:t>
            </a:r>
            <a:r>
              <a:t>。虚拟机</a:t>
            </a:r>
          </a:p>
          <a:p>
            <a:pPr marL="0" indent="0">
              <a:buNone/>
            </a:pPr>
            <a:r>
              <a:rPr lang="en-US" altLang="zh-CN"/>
              <a:t>VM/370</a:t>
            </a:r>
            <a:r>
              <a:t>，</a:t>
            </a:r>
            <a:r>
              <a:rPr lang="en-US" altLang="zh-CN"/>
              <a:t>java</a:t>
            </a:r>
            <a:r>
              <a:t>虚拟机。</a:t>
            </a:r>
          </a:p>
          <a:p>
            <a:pPr marL="0" indent="0">
              <a:buNone/>
            </a:pPr>
            <a:r>
              <a:rPr sz="3600">
                <a:sym typeface="+mn-ea"/>
              </a:rPr>
              <a:t>1.8 依靠C的世界</a:t>
            </a:r>
            <a:endParaRPr sz="3600">
              <a:sym typeface="+mn-ea"/>
            </a:endParaRPr>
          </a:p>
          <a:p>
            <a:pPr marL="0" indent="0">
              <a:buNone/>
            </a:pPr>
            <a:r>
              <a:rPr sz="2000">
                <a:sym typeface="+mn-ea"/>
              </a:rPr>
              <a:t>操作系统通常都是c语言（或者c++）写的。</a:t>
            </a:r>
            <a:endParaRPr lang="zh-CN" altLang="en-US" sz="2000"/>
          </a:p>
          <a:p>
            <a:pPr marL="0" indent="0">
              <a:buNone/>
            </a:pPr>
            <a:endParaRPr lang="zh-CN" altLang="en-US" sz="3600"/>
          </a:p>
          <a:p>
            <a:pPr marL="0" indent="0">
              <a:buNone/>
            </a:pPr>
            <a:endParaRPr sz="36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操作系统由硬件进行保护，防止用户试图对其进行修改。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大家都操作过Windows、Linux等操作系统，感觉这是不是就是操作系统？ 这些与用户交互的程序，实际上并不是操作系统的一部分，经它们使用操作系统来完成工作，基于图标的称为图形用户界面（GUI, Graphical User Interface）,我们所用的Windows就是这种，可以看到各种图标； 基于文本的则通常称为shell， 比如我们在Windows中使用cmd命令， 或者在Ubuntu中使用</a:t>
            </a:r>
            <a:r>
              <a:rPr lang="en-US" altLang="zh-CN"/>
              <a:t>X</a:t>
            </a:r>
            <a:r>
              <a:rPr lang="zh-CN" altLang="en-US"/>
              <a:t>shell等软件程序。不过，在嵌入式系统（没有内核态）或解释系统（如基于Java的操作系统，它采用解释方式，而非硬件方式区分组件）， 上述划分的边界是比较模糊的。</a:t>
            </a:r>
            <a:endParaRPr lang="zh-CN" altLang="en-US"/>
          </a:p>
        </p:txBody>
      </p:sp>
      <p:pic>
        <p:nvPicPr>
          <p:cNvPr id="5" name="图片 4" descr="微信图片_202103291832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3699510"/>
            <a:ext cx="4663440" cy="25501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1.1 什么是操作系统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367655"/>
          </a:xfrm>
        </p:spPr>
        <p:txBody>
          <a:bodyPr>
            <a:noAutofit/>
          </a:bodyPr>
          <a:p>
            <a:r>
              <a:rPr lang="zh-CN" altLang="en-US" sz="1600"/>
              <a:t>操作系统是一种运行在内核态的软件，但这个说法并不总符合事实， 不过操作系统概括起来主要有两个作用：</a:t>
            </a:r>
            <a:endParaRPr lang="zh-CN" altLang="en-US" sz="1600"/>
          </a:p>
          <a:p>
            <a:r>
              <a:rPr lang="zh-CN" altLang="en-US" sz="1600"/>
              <a:t>1.为应用程序（程序员）提供资源集的清晰抽象</a:t>
            </a:r>
            <a:endParaRPr lang="zh-CN" altLang="en-US" sz="1600"/>
          </a:p>
          <a:p>
            <a:r>
              <a:rPr lang="zh-CN" altLang="en-US" sz="1600"/>
              <a:t>2.管理硬件资源</a:t>
            </a:r>
            <a:endParaRPr lang="zh-CN" altLang="en-US" sz="1600"/>
          </a:p>
          <a:p>
            <a:r>
              <a:rPr lang="zh-CN" altLang="en-US" sz="1600"/>
              <a:t>自顶向下看：操作系统为应用程序提供基本抽象，从而使应用程序在此基础上可以组合功能。</a:t>
            </a:r>
            <a:endParaRPr lang="zh-CN" altLang="en-US" sz="1600"/>
          </a:p>
          <a:p>
            <a:r>
              <a:rPr lang="zh-CN" altLang="en-US" sz="1600"/>
              <a:t>自底向上看：操作系统用来管理复杂系统的各个部分，对资源的请求进行分配，调节不同程序见相互冲突的资源请求。其中， 资源的管理有两种不同方式实现多路复用（共享）资源：时间上复用和空间上复用：</a:t>
            </a:r>
            <a:endParaRPr lang="zh-CN" altLang="en-US" sz="1600"/>
          </a:p>
          <a:p>
            <a:r>
              <a:rPr lang="zh-CN" altLang="en-US" sz="1600"/>
              <a:t>时间上复用：当一种资源在时间上复用时，就是不同程序或者用户轮流使用它，大家排队使用。CPU就是这种操作， 一个位置，大家轮流坐</a:t>
            </a:r>
            <a:endParaRPr lang="zh-CN" altLang="en-US" sz="1600"/>
          </a:p>
          <a:p>
            <a:r>
              <a:rPr lang="zh-CN" altLang="en-US" sz="1600"/>
              <a:t>空间上复用：每个程序都得到资源的一部分，就不用排队了，这就是多个位置，一人坐一个。内存就是这样分配。</a:t>
            </a:r>
            <a:endParaRPr lang="zh-CN" altLang="en-US" sz="1600"/>
          </a:p>
          <a:p>
            <a:r>
              <a:rPr lang="zh-CN" altLang="en-US" sz="1600"/>
              <a:t>两种方式的公平和保护问题，由操作系统解决</a:t>
            </a:r>
            <a:endParaRPr lang="zh-CN" altLang="en-US" sz="1600"/>
          </a:p>
          <a:p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1.2 操作系统的历史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第一代：真空管和穿孔卡片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第二代：晶体管和批处理系统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第三代：小规模集成电路和多到程序设计</a:t>
            </a:r>
            <a:endParaRPr lang="zh-CN" altLang="en-US"/>
          </a:p>
          <a:p>
            <a:r>
              <a:rPr lang="zh-CN" altLang="en-US"/>
              <a:t>同时期出现了</a:t>
            </a:r>
            <a:r>
              <a:rPr lang="zh-CN" altLang="en-US" b="1"/>
              <a:t>兼容分时系统</a:t>
            </a:r>
            <a:r>
              <a:rPr lang="en-US" altLang="zh-CN"/>
              <a:t>——</a:t>
            </a:r>
            <a:r>
              <a:t>能快速的得到响应，</a:t>
            </a:r>
            <a:r>
              <a:rPr lang="en-US" altLang="zh-CN"/>
              <a:t>UNIX</a:t>
            </a:r>
            <a:r>
              <a:t>操作系统诞生，云计算的概念回归。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第四代：个人计算机（大规模集成电路）</a:t>
            </a:r>
            <a:endParaRPr lang="zh-CN" altLang="en-US"/>
          </a:p>
          <a:p>
            <a:r>
              <a:rPr lang="zh-CN" altLang="en-US"/>
              <a:t>运行网络操作系统和分布式操作系统的个人计算机网络。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第五代：移动计算机（手机、平板等）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手机和个人数字助理合二为一诞生了智能手机。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05" y="561340"/>
            <a:ext cx="10968990" cy="1403985"/>
          </a:xfrm>
        </p:spPr>
        <p:txBody>
          <a:bodyPr/>
          <a:p>
            <a:r>
              <a:rPr lang="zh-CN" altLang="en-US"/>
              <a:t>1.3 计算机硬件简介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3349625"/>
            <a:ext cx="10968990" cy="350837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800"/>
              <a:t>1</a:t>
            </a:r>
            <a:r>
              <a:rPr sz="2800">
                <a:sym typeface="+mn-ea"/>
              </a:rPr>
              <a:t>.处理器</a:t>
            </a:r>
            <a:endParaRPr sz="2800">
              <a:sym typeface="+mn-ea"/>
            </a:endParaRPr>
          </a:p>
          <a:p>
            <a:r>
              <a:rPr sz="2000">
                <a:sym typeface="+mn-ea"/>
              </a:rPr>
              <a:t>处理器相当于计算机的大脑，从内存中取出指令并执行。每个CPU都一套可执行的专门指令集。所以x86不能执行ARM程序，ARM处理器也不能执行x86程序。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CPU内部有一些用来保存关键变量和了临时数据的通用寄存器、还有一些专用寄存器，如程序计数器（PC）、堆栈指针寄存器（指向当前内存中栈顶位置）、程序状态字寄存器（Program Status Word, PSW, 包含了条件码位、CPU优先级、内核态/用户态等控制位）。</a:t>
            </a:r>
            <a:endParaRPr sz="2000">
              <a:sym typeface="+mn-ea"/>
            </a:endParaRPr>
          </a:p>
          <a:p>
            <a:endParaRPr sz="2000">
              <a:sym typeface="+mn-ea"/>
            </a:endParaRPr>
          </a:p>
        </p:txBody>
      </p:sp>
      <p:pic>
        <p:nvPicPr>
          <p:cNvPr id="4" name="图片 3" descr="201904142115107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635" y="806450"/>
            <a:ext cx="6730365" cy="25431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12485" y="3349625"/>
            <a:ext cx="6279515" cy="471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所有设备都是通过总线连接的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497205"/>
            <a:ext cx="10968990" cy="5752465"/>
          </a:xfrm>
        </p:spPr>
        <p:txBody>
          <a:bodyPr/>
          <a:p>
            <a:r>
              <a:rPr lang="zh-CN" altLang="en-US"/>
              <a:t>CPU取出指令执行的机制，是通过内部的取指单元、解码单元、执行单元三部分完成。为了提高效率。现在CPU通常可以同时取出多条指令。当CPU执行指令n时，它可以正在对指令n+1解码，并读取指令n+2,这样，当执行完指令n后，无需等待，就可以直接执行n+1，然后n+2，这样的机制，称为流水线（pipeline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201904142115208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695" y="2378075"/>
            <a:ext cx="6802755" cy="26619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80045" y="2548255"/>
            <a:ext cx="3597910" cy="7740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intel和AMD的不同CPU设计</a:t>
            </a:r>
            <a:endParaRPr lang="zh-CN" altLang="en-US"/>
          </a:p>
        </p:txBody>
      </p:sp>
      <p:pic>
        <p:nvPicPr>
          <p:cNvPr id="7" name="图片 6" descr="201904142115282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045" y="3322320"/>
            <a:ext cx="3597275" cy="29273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523875"/>
            <a:ext cx="10968990" cy="572579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500"/>
              <a:t>2</a:t>
            </a:r>
            <a:r>
              <a:rPr sz="3500">
                <a:sym typeface="+mn-ea"/>
              </a:rPr>
              <a:t>.</a:t>
            </a:r>
            <a:r>
              <a:rPr sz="3500"/>
              <a:t>存储器</a:t>
            </a:r>
            <a:endParaRPr sz="35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r>
              <a:rPr sz="2400"/>
              <a:t>存储系统的顶层是CPU中的寄存器，它用和CPU一样的材料制成，和CPU一样快，访问没有时延。其典型的存储容量：32位CPU为32x32位，在64位CPU中为64x64位</a:t>
            </a:r>
            <a:endParaRPr sz="2400"/>
          </a:p>
          <a:p>
            <a:pPr marL="0" indent="0">
              <a:buNone/>
            </a:pPr>
            <a:r>
              <a:rPr sz="2400"/>
              <a:t>下一层次为高速缓存，CPU读取数据时，如果数据在高速缓存行中，则成为高速缓存命中。提升高速缓存命中有利于提升效率。</a:t>
            </a:r>
            <a:endParaRPr sz="2400"/>
          </a:p>
          <a:p>
            <a:pPr marL="0" indent="0">
              <a:buNone/>
            </a:pPr>
            <a:endParaRPr sz="2400"/>
          </a:p>
        </p:txBody>
      </p:sp>
      <p:sp>
        <p:nvSpPr>
          <p:cNvPr id="4" name="矩形 3"/>
          <p:cNvSpPr/>
          <p:nvPr/>
        </p:nvSpPr>
        <p:spPr>
          <a:xfrm>
            <a:off x="607695" y="1077595"/>
            <a:ext cx="5771515" cy="6457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典型的存储层次结构及其一个大概的访问时间如下：</a:t>
            </a:r>
            <a:endParaRPr lang="en-US" altLang="zh-CN">
              <a:sym typeface="+mn-ea"/>
            </a:endParaRPr>
          </a:p>
        </p:txBody>
      </p:sp>
      <p:pic>
        <p:nvPicPr>
          <p:cNvPr id="5" name="图片 4" descr="201904142115354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723390"/>
            <a:ext cx="5772150" cy="1733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607060"/>
            <a:ext cx="10968990" cy="5842000"/>
          </a:xfrm>
        </p:spPr>
        <p:txBody>
          <a:bodyPr/>
          <a:p>
            <a:pPr marL="0" indent="0">
              <a:buNone/>
            </a:pPr>
            <a:r>
              <a:rPr lang="en-US" altLang="zh-CN" sz="2800"/>
              <a:t>3</a:t>
            </a:r>
            <a:r>
              <a:rPr sz="2800">
                <a:sym typeface="+mn-ea"/>
              </a:rPr>
              <a:t>.</a:t>
            </a:r>
            <a:r>
              <a:rPr sz="2800"/>
              <a:t>磁盘</a:t>
            </a:r>
            <a:endParaRPr sz="2800"/>
          </a:p>
          <a:p>
            <a:r>
              <a:rPr sz="2000"/>
              <a:t>磁盘同RAM相比，每个二进制位的成本低两个数量级以上，所以容量大且便宜，但是读取速度低。</a:t>
            </a:r>
            <a:endParaRPr sz="2000"/>
          </a:p>
          <a:p>
            <a:r>
              <a:rPr sz="2000"/>
              <a:t>                                                                </a:t>
            </a:r>
            <a:endParaRPr sz="2000"/>
          </a:p>
          <a:p>
            <a:r>
              <a:rPr sz="2000"/>
              <a:t>                                                               </a:t>
            </a:r>
            <a:r>
              <a:t>在任意一个给定臂的位置，每个磁头可以</a:t>
            </a:r>
          </a:p>
          <a:p>
            <a:r>
              <a:t>                                                                    读取一段环形区域，称为磁道。把一个给</a:t>
            </a:r>
          </a:p>
          <a:p>
            <a:r>
              <a:t>                                                                    定臂的位置上的所有磁道合并起来，组成</a:t>
            </a:r>
          </a:p>
          <a:p>
            <a:r>
              <a:t>                                                                    了一个臂面。  </a:t>
            </a:r>
          </a:p>
          <a:p/>
        </p:txBody>
      </p:sp>
      <p:pic>
        <p:nvPicPr>
          <p:cNvPr id="4" name="图片 3" descr="201904142115439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811145"/>
            <a:ext cx="5702300" cy="36379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7695" y="2334260"/>
            <a:ext cx="5702935" cy="47688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下图是常见的机械硬盘结构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0"/>
            <a:ext cx="10968990" cy="685736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 sz="3000"/>
              <a:t>4</a:t>
            </a:r>
            <a:r>
              <a:rPr sz="3000">
                <a:sym typeface="+mn-ea"/>
              </a:rPr>
              <a:t>.</a:t>
            </a:r>
            <a:r>
              <a:rPr lang="zh-CN" altLang="en-US" sz="3000"/>
              <a:t> I/O设备</a:t>
            </a:r>
            <a:endParaRPr lang="zh-CN" altLang="en-US" sz="3000"/>
          </a:p>
          <a:p>
            <a:pPr marL="0" indent="0">
              <a:buNone/>
            </a:pPr>
            <a:r>
              <a:rPr lang="zh-CN" altLang="en-US" sz="2400"/>
              <a:t>I/O设备就是输入输出设备，比如键盘、鼠标、打印机、硬盘灯。I/O设备一般包含两部分：设备控制器和i/o设备本身。控制器是插在电路板上的一块或一组芯片。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每一类设备控制器都是不同的，需要不同的软件进行控制，专门与控制器对话，发出命令并接收响应的软件，叫做设备驱动程序（device driver）.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实现输入输出有三种方式：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第一种，用户程序发出一个系统调用，然后就执行I/O过程，CPU一直等待I/O的数据，直到得到数据后处理，处理完以后返回结果，CPU才继续处理其他事情。这种方式称为忙等待。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第二种是通过中断机制，需要I/O时，先让I/O设备执行对应操作，这个时候CPU不需要等待，继续做其他事情，如果I/O执行完，拿到数据了，这个时候由中断控制器对CPU发起一个中断，处理这个I/O得到的数据。大白话就是先让CPU处理其他事情，当得到I/O数据后，告诉CPU，你先停一下现在手头上的事儿，你刚刚要的数据准备好了，现在给你，你处理下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第三种，使用直接存储器访问芯片(DMA,Direct Memory Access)，直接控制位流，DMA得到数据时，也会对CPU发起中断。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3774</Words>
  <Application>WPS 演示</Application>
  <PresentationFormat>宽屏</PresentationFormat>
  <Paragraphs>134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勿学</cp:lastModifiedBy>
  <cp:revision>150</cp:revision>
  <dcterms:created xsi:type="dcterms:W3CDTF">2019-06-19T02:08:00Z</dcterms:created>
  <dcterms:modified xsi:type="dcterms:W3CDTF">2021-03-29T13:38:13Z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2052-11.1.0.10214</vt:lpwstr>
  </property>
</Properties>
</file>