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3" r:id="rId7"/>
    <p:sldId id="414" r:id="rId8"/>
    <p:sldId id="415" r:id="rId9"/>
    <p:sldId id="416" r:id="rId10"/>
    <p:sldId id="417" r:id="rId11"/>
    <p:sldId id="418" r:id="rId12"/>
    <p:sldId id="419" r:id="rId13"/>
    <p:sldId id="421" r:id="rId14"/>
    <p:sldId id="420" r:id="rId15"/>
    <p:sldId id="423" r:id="rId16"/>
    <p:sldId id="422" r:id="rId17"/>
    <p:sldId id="42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21"/>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1583690"/>
          </a:xfrm>
        </p:spPr>
        <p:txBody>
          <a:bodyPr/>
          <a:p>
            <a:r>
              <a:rPr lang="zh-CN" altLang="zh-CN"/>
              <a:t>第七章</a:t>
            </a:r>
            <a:endParaRPr lang="zh-CN" altLang="zh-CN"/>
          </a:p>
        </p:txBody>
      </p:sp>
      <p:sp>
        <p:nvSpPr>
          <p:cNvPr id="3" name="副标题 2"/>
          <p:cNvSpPr>
            <a:spLocks noGrp="1"/>
          </p:cNvSpPr>
          <p:nvPr>
            <p:ph type="subTitle" idx="1"/>
            <p:custDataLst>
              <p:tags r:id="rId2"/>
            </p:custDataLst>
          </p:nvPr>
        </p:nvSpPr>
        <p:spPr/>
        <p:txBody>
          <a:bodyPr/>
          <a:p>
            <a:r>
              <a:rPr lang="zh-CN" altLang="en-US" sz="6600"/>
              <a:t>数据库设计</a:t>
            </a:r>
            <a:endParaRPr lang="zh-CN" altLang="en-US" sz="66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05" y="591820"/>
            <a:ext cx="10968990" cy="5937885"/>
          </a:xfrm>
        </p:spPr>
        <p:txBody>
          <a:bodyPr>
            <a:normAutofit lnSpcReduction="20000"/>
          </a:bodyPr>
          <a:p>
            <a:pPr marL="0" indent="0">
              <a:buNone/>
            </a:pPr>
            <a:r>
              <a:rPr lang="zh-CN" altLang="en-US" sz="2400"/>
              <a:t>E-R 图</a:t>
            </a:r>
            <a:endParaRPr lang="zh-CN" altLang="en-US" sz="2400"/>
          </a:p>
          <a:p>
            <a:pPr marL="0" indent="0">
              <a:buNone/>
            </a:pPr>
            <a:r>
              <a:rPr lang="zh-CN" altLang="en-US"/>
              <a:t>矩形：实体型</a:t>
            </a:r>
            <a:endParaRPr lang="zh-CN" altLang="en-US"/>
          </a:p>
          <a:p>
            <a:pPr marL="0" indent="0">
              <a:buNone/>
            </a:pPr>
            <a:r>
              <a:rPr lang="zh-CN" altLang="en-US"/>
              <a:t>属性：椭圆形</a:t>
            </a:r>
            <a:endParaRPr lang="zh-CN" altLang="en-US"/>
          </a:p>
          <a:p>
            <a:pPr marL="0" indent="0">
              <a:buNone/>
            </a:pPr>
            <a:r>
              <a:rPr lang="zh-CN" altLang="en-US"/>
              <a:t>联系：菱形</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设计原则：</a:t>
            </a:r>
            <a:endParaRPr lang="zh-CN" altLang="en-US"/>
          </a:p>
          <a:p>
            <a:pPr marL="0" indent="0">
              <a:buNone/>
            </a:pPr>
            <a:r>
              <a:rPr lang="zh-CN" altLang="en-US"/>
              <a:t>尽量减少实体的数目，能用属性表示的就不要用实体描述</a:t>
            </a:r>
            <a:endParaRPr lang="zh-CN" altLang="en-US"/>
          </a:p>
          <a:p>
            <a:pPr marL="0" indent="0">
              <a:buNone/>
            </a:pPr>
            <a:r>
              <a:rPr lang="zh-CN" altLang="en-US"/>
              <a:t>属性不能再由属性来描述</a:t>
            </a:r>
            <a:endParaRPr lang="zh-CN" altLang="en-US"/>
          </a:p>
          <a:p>
            <a:pPr marL="0" indent="0">
              <a:buNone/>
            </a:pPr>
            <a:r>
              <a:rPr lang="zh-CN" altLang="en-US"/>
              <a:t>属性不能与其他实体具有联系</a:t>
            </a:r>
            <a:endParaRPr lang="zh-CN" altLang="en-US"/>
          </a:p>
        </p:txBody>
      </p:sp>
      <p:pic>
        <p:nvPicPr>
          <p:cNvPr id="4" name="图片 3" descr="20181205162827306"/>
          <p:cNvPicPr>
            <a:picLocks noChangeAspect="1"/>
          </p:cNvPicPr>
          <p:nvPr/>
        </p:nvPicPr>
        <p:blipFill>
          <a:blip r:embed="rId1"/>
          <a:stretch>
            <a:fillRect/>
          </a:stretch>
        </p:blipFill>
        <p:spPr>
          <a:xfrm>
            <a:off x="611505" y="2606040"/>
            <a:ext cx="4171950" cy="181927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概念结构设计</a:t>
            </a:r>
            <a:endParaRPr lang="zh-CN" altLang="en-US"/>
          </a:p>
        </p:txBody>
      </p:sp>
      <p:sp>
        <p:nvSpPr>
          <p:cNvPr id="3" name="内容占位符 2"/>
          <p:cNvSpPr>
            <a:spLocks noGrp="1"/>
          </p:cNvSpPr>
          <p:nvPr>
            <p:ph idx="1"/>
          </p:nvPr>
        </p:nvSpPr>
        <p:spPr/>
        <p:txBody>
          <a:bodyPr/>
          <a:p>
            <a:pPr marL="0" indent="0">
              <a:buNone/>
            </a:pPr>
            <a:r>
              <a:rPr lang="zh-CN" altLang="en-US"/>
              <a:t>实体与属性的划分原则</a:t>
            </a:r>
            <a:endParaRPr lang="zh-CN" altLang="en-US"/>
          </a:p>
          <a:p>
            <a:pPr marL="0" indent="0">
              <a:buNone/>
            </a:pPr>
            <a:endParaRPr lang="zh-CN" altLang="en-US"/>
          </a:p>
          <a:p>
            <a:pPr marL="0" indent="0">
              <a:buNone/>
            </a:pPr>
            <a:r>
              <a:rPr lang="en-US" altLang="zh-CN"/>
              <a:t>1.</a:t>
            </a:r>
            <a:r>
              <a:rPr lang="zh-CN" altLang="en-US"/>
              <a:t>作为属性，不能再具有需要描述的性质</a:t>
            </a:r>
            <a:endParaRPr lang="zh-CN" altLang="en-US"/>
          </a:p>
          <a:p>
            <a:pPr marL="0" indent="0">
              <a:buNone/>
            </a:pPr>
            <a:r>
              <a:rPr lang="en-US" altLang="zh-CN"/>
              <a:t>2.</a:t>
            </a:r>
            <a:r>
              <a:rPr lang="zh-CN" altLang="en-US"/>
              <a:t>属性不能与其他实体具有联系</a:t>
            </a:r>
            <a:endParaRPr lang="zh-CN" altLang="en-US"/>
          </a:p>
          <a:p>
            <a:pPr marL="0" indent="0">
              <a:buNone/>
            </a:pPr>
            <a:r>
              <a:rPr lang="zh-CN" altLang="en-US"/>
              <a:t>E-R图的集成</a:t>
            </a:r>
            <a:endParaRPr lang="zh-CN" altLang="en-US"/>
          </a:p>
          <a:p>
            <a:pPr marL="0" indent="0">
              <a:buNone/>
            </a:pPr>
            <a:endParaRPr lang="zh-CN" altLang="en-US"/>
          </a:p>
          <a:p>
            <a:pPr marL="0" indent="0">
              <a:buNone/>
            </a:pPr>
            <a:r>
              <a:rPr lang="en-US" altLang="zh-CN"/>
              <a:t>1.</a:t>
            </a:r>
            <a:r>
              <a:rPr lang="zh-CN" altLang="en-US"/>
              <a:t>合并E-R图，生成初步E-R图</a:t>
            </a:r>
            <a:endParaRPr lang="zh-CN" altLang="en-US"/>
          </a:p>
          <a:p>
            <a:pPr marL="0" indent="0">
              <a:buNone/>
            </a:pPr>
            <a:r>
              <a:rPr lang="en-US" altLang="zh-CN"/>
              <a:t>2.</a:t>
            </a:r>
            <a:r>
              <a:rPr lang="zh-CN" altLang="en-US"/>
              <a:t>消除不必要的冗余，设计基本E-R图</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各子系统的E-R图之间的冲突主要有三类：</a:t>
            </a:r>
            <a:endParaRPr lang="zh-CN" altLang="en-US"/>
          </a:p>
        </p:txBody>
      </p:sp>
      <p:graphicFrame>
        <p:nvGraphicFramePr>
          <p:cNvPr id="4" name="表格 3"/>
          <p:cNvGraphicFramePr/>
          <p:nvPr>
            <p:custDataLst>
              <p:tags r:id="rId1"/>
            </p:custDataLst>
          </p:nvPr>
        </p:nvGraphicFramePr>
        <p:xfrm>
          <a:off x="608330" y="2118995"/>
          <a:ext cx="10968990" cy="3709670"/>
        </p:xfrm>
        <a:graphic>
          <a:graphicData uri="http://schemas.openxmlformats.org/drawingml/2006/table">
            <a:tbl>
              <a:tblPr firstRow="1" bandRow="1">
                <a:tableStyleId>{5C22544A-7EE6-4342-B048-85BDC9FD1C3A}</a:tableStyleId>
              </a:tblPr>
              <a:tblGrid>
                <a:gridCol w="5484495"/>
                <a:gridCol w="5484495"/>
              </a:tblGrid>
              <a:tr h="662940">
                <a:tc>
                  <a:txBody>
                    <a:bodyPr/>
                    <a:p>
                      <a:pPr>
                        <a:buNone/>
                      </a:pPr>
                      <a:r>
                        <a:rPr lang="zh-CN" altLang="en-US"/>
                        <a:t>属性冲突</a:t>
                      </a:r>
                      <a:endParaRPr lang="zh-CN" altLang="en-US"/>
                    </a:p>
                  </a:txBody>
                  <a:tcPr/>
                </a:tc>
                <a:tc>
                  <a:txBody>
                    <a:bodyPr/>
                    <a:p>
                      <a:pPr>
                        <a:buNone/>
                      </a:pPr>
                      <a:r>
                        <a:rPr lang="zh-CN" altLang="en-US"/>
                        <a:t>属性域冲突：属性值的类型、取值范围、取值集合不同</a:t>
                      </a:r>
                      <a:endParaRPr lang="zh-CN" altLang="en-US"/>
                    </a:p>
                  </a:txBody>
                  <a:tcPr/>
                </a:tc>
              </a:tr>
              <a:tr h="394335">
                <a:tc>
                  <a:txBody>
                    <a:bodyPr/>
                    <a:p>
                      <a:pPr>
                        <a:buNone/>
                      </a:pPr>
                      <a:endParaRPr lang="zh-CN" altLang="en-US"/>
                    </a:p>
                  </a:txBody>
                  <a:tcPr/>
                </a:tc>
                <a:tc>
                  <a:txBody>
                    <a:bodyPr/>
                    <a:p>
                      <a:pPr>
                        <a:buNone/>
                      </a:pPr>
                      <a:r>
                        <a:rPr lang="zh-CN" altLang="en-US"/>
                        <a:t>属性取值单位冲突：斤和公斤</a:t>
                      </a:r>
                      <a:endParaRPr lang="zh-CN" altLang="en-US"/>
                    </a:p>
                  </a:txBody>
                  <a:tcPr/>
                </a:tc>
              </a:tr>
              <a:tr h="663575">
                <a:tc>
                  <a:txBody>
                    <a:bodyPr/>
                    <a:p>
                      <a:pPr>
                        <a:buNone/>
                      </a:pPr>
                      <a:r>
                        <a:rPr lang="zh-CN" altLang="en-US"/>
                        <a:t>命名冲突</a:t>
                      </a:r>
                      <a:endParaRPr lang="zh-CN" altLang="en-US"/>
                    </a:p>
                  </a:txBody>
                  <a:tcPr/>
                </a:tc>
                <a:tc>
                  <a:txBody>
                    <a:bodyPr/>
                    <a:p>
                      <a:pPr>
                        <a:buNone/>
                      </a:pPr>
                      <a:r>
                        <a:rPr lang="zh-CN" altLang="en-US"/>
                        <a:t>同名异义：不同意义的对象在不同的局部应用中具有相同的名字</a:t>
                      </a:r>
                      <a:endParaRPr lang="zh-CN" altLang="en-US"/>
                    </a:p>
                  </a:txBody>
                  <a:tcPr/>
                </a:tc>
              </a:tr>
              <a:tr h="662940">
                <a:tc>
                  <a:txBody>
                    <a:bodyPr/>
                    <a:p>
                      <a:pPr>
                        <a:buNone/>
                      </a:pPr>
                      <a:endParaRPr lang="zh-CN" altLang="en-US"/>
                    </a:p>
                  </a:txBody>
                  <a:tcPr/>
                </a:tc>
                <a:tc>
                  <a:txBody>
                    <a:bodyPr/>
                    <a:p>
                      <a:pPr>
                        <a:buNone/>
                      </a:pPr>
                      <a:r>
                        <a:rPr lang="zh-CN" altLang="en-US"/>
                        <a:t>异名同义：同一意义的对象在不同的局部应用中具有不同的名字</a:t>
                      </a:r>
                      <a:endParaRPr lang="zh-CN" altLang="en-US"/>
                    </a:p>
                  </a:txBody>
                  <a:tcPr/>
                </a:tc>
              </a:tr>
              <a:tr h="662940">
                <a:tc>
                  <a:txBody>
                    <a:bodyPr/>
                    <a:p>
                      <a:pPr>
                        <a:buNone/>
                      </a:pPr>
                      <a:r>
                        <a:rPr lang="zh-CN" altLang="en-US"/>
                        <a:t>结构冲突</a:t>
                      </a:r>
                      <a:endParaRPr lang="zh-CN" altLang="en-US"/>
                    </a:p>
                  </a:txBody>
                  <a:tcPr/>
                </a:tc>
                <a:tc>
                  <a:txBody>
                    <a:bodyPr/>
                    <a:p>
                      <a:pPr>
                        <a:buNone/>
                      </a:pPr>
                      <a:r>
                        <a:rPr lang="zh-CN" altLang="en-US"/>
                        <a:t>同一对象在不同应用中具有不同的抽象：把职工当作实体或属性</a:t>
                      </a:r>
                      <a:endParaRPr lang="zh-CN" altLang="en-US"/>
                    </a:p>
                  </a:txBody>
                  <a:tcPr/>
                </a:tc>
              </a:tr>
              <a:tr h="662940">
                <a:tc>
                  <a:txBody>
                    <a:bodyPr/>
                    <a:p>
                      <a:pPr>
                        <a:buNone/>
                      </a:pPr>
                      <a:endParaRPr lang="zh-CN" altLang="en-US"/>
                    </a:p>
                  </a:txBody>
                  <a:tcPr/>
                </a:tc>
                <a:tc>
                  <a:txBody>
                    <a:bodyPr/>
                    <a:p>
                      <a:pPr>
                        <a:buNone/>
                      </a:pPr>
                      <a:r>
                        <a:rPr lang="zh-CN" altLang="en-US"/>
                        <a:t>同一实体在不同子系统的E-R图所包含的属性个数和属性排列次序不完全相同</a:t>
                      </a:r>
                      <a:endParaRPr lang="zh-CN" altLang="en-US"/>
                    </a:p>
                  </a:txBody>
                  <a:tcPr/>
                </a:tc>
              </a:tr>
            </a:tbl>
          </a:graphicData>
        </a:graphic>
      </p:graphicFrame>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逻辑结构设计</a:t>
            </a:r>
            <a:endParaRPr lang="zh-CN" altLang="en-US"/>
          </a:p>
        </p:txBody>
      </p:sp>
      <p:sp>
        <p:nvSpPr>
          <p:cNvPr id="3" name="内容占位符 2"/>
          <p:cNvSpPr>
            <a:spLocks noGrp="1"/>
          </p:cNvSpPr>
          <p:nvPr>
            <p:ph idx="1"/>
          </p:nvPr>
        </p:nvSpPr>
        <p:spPr/>
        <p:txBody>
          <a:bodyPr>
            <a:normAutofit/>
          </a:bodyPr>
          <a:p>
            <a:pPr marL="0" indent="0">
              <a:buNone/>
            </a:pPr>
            <a:r>
              <a:rPr lang="zh-CN" altLang="en-US"/>
              <a:t>逻辑结构设计的任务就是把概念结构设计好的基本E-R图转换为数据库管理系统所支持的数据模型相符合的逻辑结构。</a:t>
            </a:r>
            <a:endParaRPr lang="zh-CN" altLang="en-US"/>
          </a:p>
          <a:p>
            <a:pPr marL="0" indent="0">
              <a:buNone/>
            </a:pPr>
            <a:r>
              <a:rPr lang="zh-CN" altLang="en-US" sz="2400"/>
              <a:t>数据模型的优化</a:t>
            </a:r>
            <a:endParaRPr lang="zh-CN" altLang="en-US" sz="2400"/>
          </a:p>
          <a:p>
            <a:pPr marL="0" indent="0">
              <a:buNone/>
            </a:pPr>
            <a:r>
              <a:rPr lang="zh-CN" altLang="en-US"/>
              <a:t>原因：数据库逻辑设计的结果不是唯一的</a:t>
            </a:r>
            <a:endParaRPr lang="zh-CN" altLang="en-US"/>
          </a:p>
          <a:p>
            <a:pPr marL="0" indent="0">
              <a:buNone/>
            </a:pPr>
            <a:r>
              <a:rPr lang="zh-CN" altLang="en-US"/>
              <a:t>优化方法：</a:t>
            </a:r>
            <a:endParaRPr lang="zh-CN" altLang="en-US"/>
          </a:p>
          <a:p>
            <a:pPr marL="0" indent="0">
              <a:buNone/>
            </a:pPr>
            <a:endParaRPr lang="zh-CN" altLang="en-US"/>
          </a:p>
        </p:txBody>
      </p:sp>
      <p:graphicFrame>
        <p:nvGraphicFramePr>
          <p:cNvPr id="4" name="表格 3"/>
          <p:cNvGraphicFramePr/>
          <p:nvPr/>
        </p:nvGraphicFramePr>
        <p:xfrm>
          <a:off x="608330" y="4002405"/>
          <a:ext cx="10968990" cy="2344420"/>
        </p:xfrm>
        <a:graphic>
          <a:graphicData uri="http://schemas.openxmlformats.org/drawingml/2006/table">
            <a:tbl>
              <a:tblPr firstRow="1" bandRow="1">
                <a:tableStyleId>{5C22544A-7EE6-4342-B048-85BDC9FD1C3A}</a:tableStyleId>
              </a:tblPr>
              <a:tblGrid>
                <a:gridCol w="10968990"/>
              </a:tblGrid>
              <a:tr h="412750">
                <a:tc>
                  <a:txBody>
                    <a:bodyPr/>
                    <a:p>
                      <a:pPr>
                        <a:buNone/>
                      </a:pPr>
                      <a:r>
                        <a:rPr lang="zh-CN" altLang="en-US" sz="1800">
                          <a:sym typeface="+mn-ea"/>
                        </a:rPr>
                        <a:t>确定数据依赖</a:t>
                      </a:r>
                      <a:endParaRPr lang="zh-CN" altLang="en-US"/>
                    </a:p>
                  </a:txBody>
                  <a:tcPr/>
                </a:tc>
              </a:tr>
              <a:tr h="412750">
                <a:tc>
                  <a:txBody>
                    <a:bodyPr/>
                    <a:p>
                      <a:pPr>
                        <a:buNone/>
                      </a:pPr>
                      <a:r>
                        <a:rPr lang="zh-CN" altLang="en-US" sz="1800">
                          <a:sym typeface="+mn-ea"/>
                        </a:rPr>
                        <a:t>对于各个关系模式之间的数据进行极小化处理</a:t>
                      </a:r>
                      <a:endParaRPr lang="zh-CN" altLang="en-US"/>
                    </a:p>
                  </a:txBody>
                  <a:tcPr/>
                </a:tc>
              </a:tr>
              <a:tr h="412750">
                <a:tc>
                  <a:txBody>
                    <a:bodyPr/>
                    <a:p>
                      <a:pPr>
                        <a:buNone/>
                      </a:pPr>
                      <a:r>
                        <a:rPr lang="zh-CN" altLang="en-US" sz="1800">
                          <a:sym typeface="+mn-ea"/>
                        </a:rPr>
                        <a:t>按照数据依赖的理论关系模式逐一进行分析</a:t>
                      </a:r>
                      <a:endParaRPr lang="zh-CN" altLang="en-US"/>
                    </a:p>
                  </a:txBody>
                  <a:tcPr/>
                </a:tc>
              </a:tr>
              <a:tr h="693420">
                <a:tc>
                  <a:txBody>
                    <a:bodyPr/>
                    <a:p>
                      <a:pPr>
                        <a:buNone/>
                      </a:pPr>
                      <a:r>
                        <a:rPr lang="zh-CN" altLang="en-US" sz="1800">
                          <a:sym typeface="+mn-ea"/>
                        </a:rPr>
                        <a:t>根据需求分析阶段得到的处理要求分析对于这样的应用环境这些模式是否合适，确定是否要对某些模式进行合并或分解</a:t>
                      </a:r>
                      <a:endParaRPr lang="zh-CN" altLang="en-US"/>
                    </a:p>
                  </a:txBody>
                  <a:tcPr/>
                </a:tc>
              </a:tr>
              <a:tr h="412750">
                <a:tc>
                  <a:txBody>
                    <a:bodyPr/>
                    <a:p>
                      <a:pPr>
                        <a:buNone/>
                      </a:pPr>
                      <a:r>
                        <a:rPr lang="zh-CN" altLang="en-US" sz="1800">
                          <a:sym typeface="+mn-ea"/>
                        </a:rPr>
                        <a:t>对关系模式进行必要分解，提高数据操作效率和存储空间利用率</a:t>
                      </a:r>
                      <a:endParaRPr lang="zh-CN" altLang="en-US"/>
                    </a:p>
                  </a:txBody>
                  <a:tcPr/>
                </a:tc>
              </a:tr>
            </a:tbl>
          </a:graphicData>
        </a:graphic>
      </p:graphicFrame>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484505"/>
            <a:ext cx="10968990" cy="5765165"/>
          </a:xfrm>
        </p:spPr>
        <p:txBody>
          <a:bodyPr>
            <a:normAutofit lnSpcReduction="20000"/>
          </a:bodyPr>
          <a:p>
            <a:pPr marL="0" indent="0">
              <a:buNone/>
            </a:pPr>
            <a:r>
              <a:rPr lang="zh-CN" altLang="en-US" sz="2400"/>
              <a:t>设计用户子模式</a:t>
            </a:r>
            <a:endParaRPr lang="zh-CN" altLang="en-US" sz="2400"/>
          </a:p>
          <a:p>
            <a:pPr marL="0" indent="0">
              <a:buNone/>
            </a:pPr>
            <a:r>
              <a:rPr lang="zh-CN" altLang="en-US"/>
              <a:t>目的：设计更符合局部用户需要的用户外模式</a:t>
            </a:r>
            <a:endParaRPr lang="zh-CN" altLang="en-US"/>
          </a:p>
          <a:p>
            <a:pPr marL="0" indent="0">
              <a:buNone/>
            </a:pPr>
            <a:endParaRPr lang="zh-CN" altLang="en-US"/>
          </a:p>
          <a:p>
            <a:pPr marL="0" indent="0">
              <a:buNone/>
            </a:pPr>
            <a:r>
              <a:rPr lang="en-US" altLang="zh-CN"/>
              <a:t>1.</a:t>
            </a:r>
            <a:r>
              <a:rPr lang="zh-CN" altLang="en-US"/>
              <a:t>使用更符合用户习惯的别名</a:t>
            </a:r>
            <a:endParaRPr lang="zh-CN" altLang="en-US"/>
          </a:p>
          <a:p>
            <a:pPr marL="0" indent="0">
              <a:buNone/>
            </a:pPr>
            <a:r>
              <a:rPr lang="en-US" altLang="zh-CN"/>
              <a:t>2.</a:t>
            </a:r>
            <a:r>
              <a:rPr lang="zh-CN" altLang="en-US"/>
              <a:t>可以对不同级别的用户定义不同的视图</a:t>
            </a:r>
            <a:endParaRPr lang="zh-CN" altLang="en-US"/>
          </a:p>
          <a:p>
            <a:pPr marL="0" indent="0">
              <a:buNone/>
            </a:pPr>
            <a:r>
              <a:rPr lang="en-US" altLang="zh-CN"/>
              <a:t>3.</a:t>
            </a:r>
            <a:r>
              <a:rPr lang="zh-CN" altLang="en-US"/>
              <a:t>简化用户对系统的使用</a:t>
            </a:r>
            <a:endParaRPr lang="zh-CN" altLang="en-US"/>
          </a:p>
          <a:p>
            <a:pPr marL="0" indent="0">
              <a:buNone/>
            </a:pPr>
            <a:endParaRPr lang="zh-CN" altLang="en-US"/>
          </a:p>
          <a:p>
            <a:pPr marL="0" indent="0">
              <a:buNone/>
            </a:pPr>
            <a:r>
              <a:rPr lang="zh-CN" altLang="en-US" sz="2400"/>
              <a:t>物理结构设计</a:t>
            </a:r>
            <a:endParaRPr lang="zh-CN" altLang="en-US" sz="2400"/>
          </a:p>
          <a:p>
            <a:pPr marL="0" indent="0">
              <a:buNone/>
            </a:pPr>
            <a:r>
              <a:rPr lang="zh-CN" altLang="en-US"/>
              <a:t>定义：为一个给定的逻辑数据模型选取一个最适合应用要求的物理结构的过程</a:t>
            </a:r>
            <a:endParaRPr lang="zh-CN" altLang="en-US"/>
          </a:p>
          <a:p>
            <a:pPr marL="0" indent="0">
              <a:buNone/>
            </a:pPr>
            <a:endParaRPr lang="zh-CN" altLang="en-US"/>
          </a:p>
          <a:p>
            <a:pPr marL="0" indent="0">
              <a:buNone/>
            </a:pPr>
            <a:r>
              <a:rPr lang="zh-CN" altLang="en-US"/>
              <a:t>数据库的物理设计通常分为两步：</a:t>
            </a:r>
            <a:endParaRPr lang="zh-CN" altLang="en-US"/>
          </a:p>
          <a:p>
            <a:pPr marL="0" indent="0">
              <a:buNone/>
            </a:pPr>
            <a:r>
              <a:rPr lang="en-US" altLang="zh-CN"/>
              <a:t>1.</a:t>
            </a:r>
            <a:r>
              <a:rPr lang="zh-CN" altLang="en-US"/>
              <a:t>确定数据库的物理结构</a:t>
            </a:r>
            <a:endParaRPr lang="zh-CN" altLang="en-US"/>
          </a:p>
          <a:p>
            <a:pPr marL="0" indent="0">
              <a:buNone/>
            </a:pPr>
            <a:r>
              <a:rPr lang="en-US" altLang="zh-CN"/>
              <a:t>2.</a:t>
            </a:r>
            <a:r>
              <a:rPr lang="zh-CN" altLang="en-US"/>
              <a:t>对物理结构进行评价</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35"/>
            <a:ext cx="10968990" cy="6858000"/>
          </a:xfrm>
        </p:spPr>
        <p:txBody>
          <a:bodyPr>
            <a:normAutofit lnSpcReduction="10000"/>
          </a:bodyPr>
          <a:p>
            <a:pPr marL="0" indent="0">
              <a:buNone/>
            </a:pPr>
            <a:r>
              <a:rPr lang="zh-CN" altLang="en-US"/>
              <a:t>关系模式存取方法选择</a:t>
            </a:r>
            <a:endParaRPr lang="zh-CN" altLang="en-US"/>
          </a:p>
          <a:p>
            <a:pPr marL="0" indent="0">
              <a:buNone/>
            </a:pPr>
            <a:r>
              <a:rPr lang="zh-CN" altLang="en-US"/>
              <a:t>存取方法：</a:t>
            </a:r>
            <a:endParaRPr lang="zh-CN" altLang="en-US"/>
          </a:p>
          <a:p>
            <a:pPr marL="0" indent="0">
              <a:buNone/>
            </a:pPr>
            <a:r>
              <a:rPr lang="zh-CN" altLang="en-US" sz="2000"/>
              <a:t>1.B+树索引（一般是缺省的）</a:t>
            </a:r>
            <a:endParaRPr lang="zh-CN" altLang="en-US" sz="2000"/>
          </a:p>
          <a:p>
            <a:pPr marL="0" indent="0">
              <a:buNone/>
            </a:pPr>
            <a:r>
              <a:rPr lang="zh-CN" altLang="en-US"/>
              <a:t>适合用B+树索引存取方法的条件：</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sz="2000"/>
              <a:t>2. hash索引</a:t>
            </a:r>
            <a:endParaRPr lang="zh-CN" altLang="en-US" sz="2000"/>
          </a:p>
          <a:p>
            <a:pPr marL="0" indent="0">
              <a:buNone/>
            </a:pPr>
            <a:r>
              <a:rPr lang="zh-CN" altLang="en-US"/>
              <a:t>适合用hash索引存取方法的条件：</a:t>
            </a:r>
            <a:endParaRPr lang="zh-CN" altLang="en-US"/>
          </a:p>
          <a:p>
            <a:pPr marL="0" indent="0">
              <a:buNone/>
            </a:pPr>
            <a:endParaRPr lang="zh-CN" altLang="en-US"/>
          </a:p>
          <a:p>
            <a:pPr marL="0" indent="0">
              <a:buNone/>
            </a:pPr>
            <a:endParaRPr lang="zh-CN" altLang="en-US"/>
          </a:p>
          <a:p>
            <a:pPr marL="0" indent="0">
              <a:buNone/>
            </a:pPr>
            <a:r>
              <a:rPr lang="zh-CN" altLang="en-US" sz="2000"/>
              <a:t>聚簇索引</a:t>
            </a:r>
            <a:endParaRPr lang="zh-CN" altLang="en-US" sz="2000"/>
          </a:p>
          <a:p>
            <a:pPr marL="0" indent="0">
              <a:buNone/>
            </a:pPr>
            <a:r>
              <a:rPr lang="zh-CN" altLang="en-US"/>
              <a:t>把在某些属性上具有相同值的元组集中存放在连续的物理块中，该属性称为聚簇码。一个关系只能加入一个聚簇。比较适合经常访问和连接的应用。建立和维护聚簇的开销相当大，对已有关系建立聚簇将导致关系中元组移动其物理存储位置，并使此关系上原来所建立的所有索引重建。</a:t>
            </a:r>
            <a:endParaRPr lang="zh-CN" altLang="en-US"/>
          </a:p>
        </p:txBody>
      </p:sp>
      <p:graphicFrame>
        <p:nvGraphicFramePr>
          <p:cNvPr id="4" name="表格 3"/>
          <p:cNvGraphicFramePr/>
          <p:nvPr/>
        </p:nvGraphicFramePr>
        <p:xfrm>
          <a:off x="608330" y="1825625"/>
          <a:ext cx="5508625" cy="1143000"/>
        </p:xfrm>
        <a:graphic>
          <a:graphicData uri="http://schemas.openxmlformats.org/drawingml/2006/table">
            <a:tbl>
              <a:tblPr firstRow="1" bandRow="1">
                <a:tableStyleId>{5C22544A-7EE6-4342-B048-85BDC9FD1C3A}</a:tableStyleId>
              </a:tblPr>
              <a:tblGrid>
                <a:gridCol w="5508625"/>
              </a:tblGrid>
              <a:tr h="381000">
                <a:tc>
                  <a:txBody>
                    <a:bodyPr/>
                    <a:p>
                      <a:pPr marL="0" indent="0">
                        <a:buNone/>
                      </a:pPr>
                      <a:r>
                        <a:rPr lang="zh-CN" altLang="en-US" sz="1800">
                          <a:sym typeface="+mn-ea"/>
                        </a:rPr>
                        <a:t>经常在查询条件中出现的属性</a:t>
                      </a:r>
                      <a:endParaRPr lang="zh-CN" altLang="en-US"/>
                    </a:p>
                  </a:txBody>
                  <a:tcPr/>
                </a:tc>
              </a:tr>
              <a:tr h="381000">
                <a:tc>
                  <a:txBody>
                    <a:bodyPr/>
                    <a:p>
                      <a:pPr>
                        <a:buNone/>
                      </a:pPr>
                      <a:r>
                        <a:rPr lang="zh-CN" altLang="en-US" sz="1800">
                          <a:sym typeface="+mn-ea"/>
                        </a:rPr>
                        <a:t>经常作为最大值和最小值等聚集函数的参数的属性</a:t>
                      </a:r>
                      <a:endParaRPr lang="zh-CN" altLang="en-US"/>
                    </a:p>
                  </a:txBody>
                  <a:tcPr/>
                </a:tc>
              </a:tr>
              <a:tr h="381000">
                <a:tc>
                  <a:txBody>
                    <a:bodyPr/>
                    <a:p>
                      <a:pPr>
                        <a:buNone/>
                      </a:pPr>
                      <a:r>
                        <a:rPr lang="zh-CN" altLang="en-US" sz="1800">
                          <a:sym typeface="+mn-ea"/>
                        </a:rPr>
                        <a:t>经常在连接操作的连接条件中出现的属性</a:t>
                      </a:r>
                      <a:endParaRPr lang="zh-CN" altLang="en-US"/>
                    </a:p>
                  </a:txBody>
                  <a:tcPr/>
                </a:tc>
              </a:tr>
            </a:tbl>
          </a:graphicData>
        </a:graphic>
      </p:graphicFrame>
      <p:graphicFrame>
        <p:nvGraphicFramePr>
          <p:cNvPr id="5" name="表格 4"/>
          <p:cNvGraphicFramePr/>
          <p:nvPr/>
        </p:nvGraphicFramePr>
        <p:xfrm>
          <a:off x="608330" y="4107180"/>
          <a:ext cx="6155055" cy="768350"/>
        </p:xfrm>
        <a:graphic>
          <a:graphicData uri="http://schemas.openxmlformats.org/drawingml/2006/table">
            <a:tbl>
              <a:tblPr firstRow="1" bandRow="1">
                <a:tableStyleId>{5C22544A-7EE6-4342-B048-85BDC9FD1C3A}</a:tableStyleId>
              </a:tblPr>
              <a:tblGrid>
                <a:gridCol w="6155055"/>
              </a:tblGrid>
              <a:tr h="384175">
                <a:tc>
                  <a:txBody>
                    <a:bodyPr/>
                    <a:p>
                      <a:pPr>
                        <a:buNone/>
                      </a:pPr>
                      <a:r>
                        <a:rPr lang="zh-CN" altLang="en-US" sz="1800">
                          <a:sym typeface="+mn-ea"/>
                        </a:rPr>
                        <a:t>一个关系的大小可预知，且不变</a:t>
                      </a:r>
                      <a:endParaRPr lang="zh-CN" altLang="en-US"/>
                    </a:p>
                  </a:txBody>
                  <a:tcPr/>
                </a:tc>
              </a:tr>
              <a:tr h="384175">
                <a:tc>
                  <a:txBody>
                    <a:bodyPr/>
                    <a:p>
                      <a:pPr>
                        <a:buNone/>
                      </a:pPr>
                      <a:r>
                        <a:rPr lang="zh-CN" altLang="en-US" sz="1800">
                          <a:sym typeface="+mn-ea"/>
                        </a:rPr>
                        <a:t>关系的大小动态改变，但DBMS提供了动态hash存取方法</a:t>
                      </a:r>
                      <a:endParaRPr lang="zh-CN" altLang="en-US"/>
                    </a:p>
                  </a:txBody>
                  <a:tcPr/>
                </a:tc>
              </a:tr>
            </a:tbl>
          </a:graphicData>
        </a:graphic>
      </p:graphicFrame>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数据库的实施和维护</a:t>
            </a:r>
            <a:endParaRPr lang="zh-CN" altLang="en-US"/>
          </a:p>
        </p:txBody>
      </p:sp>
      <p:sp>
        <p:nvSpPr>
          <p:cNvPr id="3" name="内容占位符 2"/>
          <p:cNvSpPr>
            <a:spLocks noGrp="1"/>
          </p:cNvSpPr>
          <p:nvPr>
            <p:ph idx="1"/>
          </p:nvPr>
        </p:nvSpPr>
        <p:spPr>
          <a:xfrm>
            <a:off x="608330" y="1490345"/>
            <a:ext cx="10968990" cy="4965065"/>
          </a:xfrm>
        </p:spPr>
        <p:txBody>
          <a:bodyPr>
            <a:normAutofit/>
          </a:bodyPr>
          <a:p>
            <a:pPr marL="0" indent="0">
              <a:buNone/>
            </a:pPr>
            <a:r>
              <a:rPr lang="en-US" altLang="zh-CN" sz="2000"/>
              <a:t>1.</a:t>
            </a:r>
            <a:r>
              <a:rPr lang="zh-CN" altLang="en-US" sz="2000"/>
              <a:t>数据的载入和应用程序的调试</a:t>
            </a:r>
            <a:endParaRPr lang="zh-CN" altLang="en-US" sz="2000"/>
          </a:p>
          <a:p>
            <a:pPr marL="0" indent="0">
              <a:buNone/>
            </a:pPr>
            <a:r>
              <a:rPr lang="zh-CN" altLang="en-US"/>
              <a:t>数据库应用程序的设计应该与数据库设计同时进行</a:t>
            </a:r>
            <a:endParaRPr lang="zh-CN" altLang="en-US"/>
          </a:p>
          <a:p>
            <a:pPr marL="0" indent="0">
              <a:buNone/>
            </a:pPr>
            <a:r>
              <a:rPr lang="zh-CN" altLang="en-US" sz="2000"/>
              <a:t>2</a:t>
            </a:r>
            <a:r>
              <a:rPr lang="en-US" altLang="zh-CN" sz="2000"/>
              <a:t>.</a:t>
            </a:r>
            <a:r>
              <a:rPr lang="zh-CN" altLang="en-US" sz="2000"/>
              <a:t> 数据库的试运行</a:t>
            </a:r>
            <a:endParaRPr lang="zh-CN" altLang="en-US" sz="2000"/>
          </a:p>
          <a:p>
            <a:pPr marL="0" indent="0">
              <a:buNone/>
            </a:pPr>
            <a:endParaRPr lang="zh-CN" altLang="en-US" sz="2000"/>
          </a:p>
          <a:p>
            <a:pPr marL="0" indent="0">
              <a:buNone/>
            </a:pPr>
            <a:endParaRPr lang="zh-CN" altLang="en-US" sz="2000"/>
          </a:p>
          <a:p>
            <a:pPr marL="0" indent="0">
              <a:buNone/>
            </a:pPr>
            <a:r>
              <a:rPr lang="zh-CN" altLang="en-US" sz="2000"/>
              <a:t>3</a:t>
            </a:r>
            <a:r>
              <a:rPr lang="en-US" altLang="zh-CN" sz="2000"/>
              <a:t>.</a:t>
            </a:r>
            <a:r>
              <a:rPr lang="zh-CN" altLang="en-US" sz="2000"/>
              <a:t> 数据库的运行和维护</a:t>
            </a:r>
            <a:endParaRPr lang="zh-CN" altLang="en-US" sz="2000"/>
          </a:p>
          <a:p>
            <a:pPr marL="0" indent="0">
              <a:buNone/>
            </a:pPr>
            <a:endParaRPr lang="zh-CN" altLang="en-US" sz="2000"/>
          </a:p>
        </p:txBody>
      </p:sp>
      <p:graphicFrame>
        <p:nvGraphicFramePr>
          <p:cNvPr id="4" name="表格 3"/>
          <p:cNvGraphicFramePr/>
          <p:nvPr/>
        </p:nvGraphicFramePr>
        <p:xfrm>
          <a:off x="807720" y="4685030"/>
          <a:ext cx="4308475" cy="1524000"/>
        </p:xfrm>
        <a:graphic>
          <a:graphicData uri="http://schemas.openxmlformats.org/drawingml/2006/table">
            <a:tbl>
              <a:tblPr firstRow="1" bandRow="1">
                <a:tableStyleId>{5C22544A-7EE6-4342-B048-85BDC9FD1C3A}</a:tableStyleId>
              </a:tblPr>
              <a:tblGrid>
                <a:gridCol w="4308475"/>
              </a:tblGrid>
              <a:tr h="381000">
                <a:tc>
                  <a:txBody>
                    <a:bodyPr/>
                    <a:p>
                      <a:pPr>
                        <a:buNone/>
                      </a:pPr>
                      <a:r>
                        <a:rPr lang="zh-CN" altLang="en-US" sz="1800">
                          <a:sym typeface="+mn-ea"/>
                        </a:rPr>
                        <a:t>数据库的转储和恢复</a:t>
                      </a:r>
                      <a:endParaRPr lang="zh-CN" altLang="en-US"/>
                    </a:p>
                  </a:txBody>
                  <a:tcPr/>
                </a:tc>
              </a:tr>
              <a:tr h="381000">
                <a:tc>
                  <a:txBody>
                    <a:bodyPr/>
                    <a:p>
                      <a:pPr>
                        <a:buNone/>
                      </a:pPr>
                      <a:r>
                        <a:rPr lang="zh-CN" altLang="en-US" sz="1800">
                          <a:sym typeface="+mn-ea"/>
                        </a:rPr>
                        <a:t>数据库的安全性、完整性控制</a:t>
                      </a:r>
                      <a:endParaRPr lang="zh-CN" altLang="en-US"/>
                    </a:p>
                  </a:txBody>
                  <a:tcPr/>
                </a:tc>
              </a:tr>
              <a:tr h="381000">
                <a:tc>
                  <a:txBody>
                    <a:bodyPr/>
                    <a:p>
                      <a:pPr>
                        <a:buNone/>
                      </a:pPr>
                      <a:r>
                        <a:rPr lang="zh-CN" altLang="en-US" sz="1800">
                          <a:sym typeface="+mn-ea"/>
                        </a:rPr>
                        <a:t>数据库性能的监督分析和改造</a:t>
                      </a:r>
                      <a:endParaRPr lang="zh-CN" altLang="en-US"/>
                    </a:p>
                  </a:txBody>
                  <a:tcPr/>
                </a:tc>
              </a:tr>
              <a:tr h="381000">
                <a:tc>
                  <a:txBody>
                    <a:bodyPr/>
                    <a:p>
                      <a:pPr marL="0" indent="0">
                        <a:buNone/>
                      </a:pPr>
                      <a:r>
                        <a:rPr lang="zh-CN" altLang="en-US" sz="1800">
                          <a:sym typeface="+mn-ea"/>
                        </a:rPr>
                        <a:t>数据库的重组织和重构造</a:t>
                      </a:r>
                      <a:endParaRPr lang="zh-CN" altLang="en-US"/>
                    </a:p>
                  </a:txBody>
                  <a:tcPr/>
                </a:tc>
              </a:tr>
            </a:tbl>
          </a:graphicData>
        </a:graphic>
      </p:graphicFrame>
      <p:graphicFrame>
        <p:nvGraphicFramePr>
          <p:cNvPr id="5" name="表格 4"/>
          <p:cNvGraphicFramePr/>
          <p:nvPr/>
        </p:nvGraphicFramePr>
        <p:xfrm>
          <a:off x="807720" y="3016250"/>
          <a:ext cx="8533765" cy="762000"/>
        </p:xfrm>
        <a:graphic>
          <a:graphicData uri="http://schemas.openxmlformats.org/drawingml/2006/table">
            <a:tbl>
              <a:tblPr firstRow="1" bandRow="1">
                <a:tableStyleId>{5C22544A-7EE6-4342-B048-85BDC9FD1C3A}</a:tableStyleId>
              </a:tblPr>
              <a:tblGrid>
                <a:gridCol w="8533765"/>
              </a:tblGrid>
              <a:tr h="381000">
                <a:tc>
                  <a:txBody>
                    <a:bodyPr/>
                    <a:p>
                      <a:pPr>
                        <a:buNone/>
                      </a:pPr>
                      <a:r>
                        <a:rPr lang="zh-CN" altLang="en-US" sz="1800">
                          <a:sym typeface="+mn-ea"/>
                        </a:rPr>
                        <a:t>先输入小批量数据做调试用，待试运行基本合格后再大批量输入数据，逐步增加数据量，逐步完成运行评价</a:t>
                      </a:r>
                      <a:endParaRPr lang="zh-CN" altLang="en-US"/>
                    </a:p>
                  </a:txBody>
                  <a:tcPr/>
                </a:tc>
              </a:tr>
              <a:tr h="381000">
                <a:tc>
                  <a:txBody>
                    <a:bodyPr/>
                    <a:p>
                      <a:pPr>
                        <a:buNone/>
                      </a:pPr>
                      <a:r>
                        <a:rPr lang="zh-CN" altLang="en-US" sz="1800">
                          <a:sym typeface="+mn-ea"/>
                        </a:rPr>
                        <a:t>做好数据库的转储和恢复工作</a:t>
                      </a:r>
                      <a:endParaRPr lang="zh-CN" altLang="en-US"/>
                    </a:p>
                  </a:txBody>
                  <a:tcPr/>
                </a:tc>
              </a:tr>
            </a:tbl>
          </a:graphicData>
        </a:graphic>
      </p:graphicFrame>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数据库设计概述</a:t>
            </a:r>
            <a:endParaRPr lang="zh-CN" altLang="en-US"/>
          </a:p>
        </p:txBody>
      </p:sp>
      <p:sp>
        <p:nvSpPr>
          <p:cNvPr id="3" name="内容占位符 2"/>
          <p:cNvSpPr>
            <a:spLocks noGrp="1"/>
          </p:cNvSpPr>
          <p:nvPr>
            <p:ph idx="1"/>
          </p:nvPr>
        </p:nvSpPr>
        <p:spPr>
          <a:xfrm>
            <a:off x="608330" y="1490345"/>
            <a:ext cx="10968990" cy="4772025"/>
          </a:xfrm>
        </p:spPr>
        <p:txBody>
          <a:bodyPr/>
          <a:p>
            <a:pPr marL="0" indent="0">
              <a:buNone/>
            </a:pPr>
            <a:r>
              <a:rPr lang="zh-CN" altLang="en-US" sz="2400"/>
              <a:t>数据库设计，广义上讲，是数据库及其应用系统的设计，即设计整个数据库应用系统；狭义上讲，是设计数据库本身，即设计数据库的各级模式并建立数据库，这是数据库应用系统设计的一部分。</a:t>
            </a:r>
            <a:endParaRPr lang="zh-CN" altLang="en-US" sz="2400"/>
          </a:p>
          <a:p>
            <a:endParaRPr lang="zh-CN" altLang="en-US" sz="2400"/>
          </a:p>
          <a:p>
            <a:pPr marL="0" indent="0">
              <a:buNone/>
            </a:pPr>
            <a:r>
              <a:rPr lang="zh-CN" altLang="en-US" sz="2400"/>
              <a:t>数据库设计是指对于一个给定的应用环境，构造设计优化的数据库逻辑模式和物理结构，并据此建立数据库及其应用系统，使之能够有效的存储和管理数据，满足用户的应用需求，包括信息管理要求和数据操作要求。</a:t>
            </a:r>
            <a:endParaRPr lang="zh-CN" altLang="en-US" sz="2400"/>
          </a:p>
          <a:p>
            <a:pPr marL="0" indent="0">
              <a:buNone/>
            </a:pPr>
            <a:endParaRPr lang="zh-CN" altLang="en-US" sz="2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数据库设计的特点</a:t>
            </a:r>
            <a:endParaRPr lang="zh-CN" altLang="en-US"/>
          </a:p>
        </p:txBody>
      </p:sp>
      <p:sp>
        <p:nvSpPr>
          <p:cNvPr id="3" name="内容占位符 2"/>
          <p:cNvSpPr>
            <a:spLocks noGrp="1"/>
          </p:cNvSpPr>
          <p:nvPr>
            <p:ph idx="1"/>
          </p:nvPr>
        </p:nvSpPr>
        <p:spPr>
          <a:xfrm>
            <a:off x="608400" y="1490400"/>
            <a:ext cx="10969200" cy="4759200"/>
          </a:xfrm>
        </p:spPr>
        <p:txBody>
          <a:bodyPr/>
          <a:p>
            <a:pPr marL="0" indent="0">
              <a:buNone/>
            </a:pPr>
            <a:r>
              <a:rPr lang="zh-CN" altLang="en-US"/>
              <a:t>特点：</a:t>
            </a:r>
            <a:endParaRPr lang="zh-CN" altLang="en-US"/>
          </a:p>
          <a:p>
            <a:pPr marL="0" indent="0">
              <a:buNone/>
            </a:pPr>
            <a:endParaRPr lang="zh-CN" altLang="en-US"/>
          </a:p>
          <a:p>
            <a:pPr marL="0" indent="0">
              <a:buNone/>
            </a:pPr>
            <a:endParaRPr lang="zh-CN" altLang="en-US"/>
          </a:p>
          <a:p>
            <a:pPr marL="0" indent="0">
              <a:buNone/>
            </a:pPr>
            <a:r>
              <a:rPr lang="zh-CN" altLang="en-US"/>
              <a:t>结构（数据）设计和行为（处理）设计相结合</a:t>
            </a:r>
            <a:endParaRPr lang="zh-CN" altLang="en-US"/>
          </a:p>
          <a:p>
            <a:pPr marL="0" indent="0">
              <a:buNone/>
            </a:pPr>
            <a:endParaRPr lang="zh-CN" altLang="en-US"/>
          </a:p>
          <a:p>
            <a:pPr marL="0" indent="0">
              <a:buNone/>
            </a:pPr>
            <a:endParaRPr lang="zh-CN" altLang="en-US"/>
          </a:p>
        </p:txBody>
      </p:sp>
      <p:graphicFrame>
        <p:nvGraphicFramePr>
          <p:cNvPr id="4" name="表格 3"/>
          <p:cNvGraphicFramePr/>
          <p:nvPr/>
        </p:nvGraphicFramePr>
        <p:xfrm>
          <a:off x="1498600" y="1490345"/>
          <a:ext cx="2799715" cy="1143000"/>
        </p:xfrm>
        <a:graphic>
          <a:graphicData uri="http://schemas.openxmlformats.org/drawingml/2006/table">
            <a:tbl>
              <a:tblPr firstRow="1" bandRow="1">
                <a:tableStyleId>{5C22544A-7EE6-4342-B048-85BDC9FD1C3A}</a:tableStyleId>
              </a:tblPr>
              <a:tblGrid>
                <a:gridCol w="2799715"/>
              </a:tblGrid>
              <a:tr h="381000">
                <a:tc>
                  <a:txBody>
                    <a:bodyPr/>
                    <a:p>
                      <a:pPr>
                        <a:buNone/>
                      </a:pPr>
                      <a:r>
                        <a:rPr lang="zh-CN" altLang="en-US"/>
                        <a:t>三分技术</a:t>
                      </a:r>
                      <a:endParaRPr lang="zh-CN" altLang="en-US"/>
                    </a:p>
                  </a:txBody>
                  <a:tcPr/>
                </a:tc>
              </a:tr>
              <a:tr h="381000">
                <a:tc>
                  <a:txBody>
                    <a:bodyPr/>
                    <a:p>
                      <a:pPr>
                        <a:buNone/>
                      </a:pPr>
                      <a:r>
                        <a:rPr lang="zh-CN" altLang="en-US"/>
                        <a:t>七分管理</a:t>
                      </a:r>
                      <a:endParaRPr lang="zh-CN" altLang="en-US"/>
                    </a:p>
                  </a:txBody>
                  <a:tcPr/>
                </a:tc>
              </a:tr>
              <a:tr h="381000">
                <a:tc>
                  <a:txBody>
                    <a:bodyPr/>
                    <a:p>
                      <a:pPr>
                        <a:buNone/>
                      </a:pPr>
                      <a:r>
                        <a:rPr lang="zh-CN" altLang="en-US"/>
                        <a:t>十二分基础数据</a:t>
                      </a:r>
                      <a:endParaRPr lang="zh-CN" altLang="en-US"/>
                    </a:p>
                  </a:txBody>
                  <a:tcPr/>
                </a:tc>
              </a:tr>
            </a:tbl>
          </a:graphicData>
        </a:graphic>
      </p:graphicFrame>
      <p:pic>
        <p:nvPicPr>
          <p:cNvPr id="5" name="图片 4" descr="2018120516275160"/>
          <p:cNvPicPr>
            <a:picLocks noChangeAspect="1"/>
          </p:cNvPicPr>
          <p:nvPr/>
        </p:nvPicPr>
        <p:blipFill>
          <a:blip r:embed="rId1"/>
          <a:stretch>
            <a:fillRect/>
          </a:stretch>
        </p:blipFill>
        <p:spPr>
          <a:xfrm>
            <a:off x="1640840" y="3420745"/>
            <a:ext cx="2514600" cy="277749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2400"/>
              <a:t>数据库设计方法</a:t>
            </a:r>
            <a:endParaRPr lang="zh-CN" altLang="en-US" sz="2400"/>
          </a:p>
          <a:p>
            <a:pPr marL="0" indent="0">
              <a:buNone/>
            </a:pPr>
            <a:endParaRPr lang="zh-CN" altLang="en-US" sz="2400"/>
          </a:p>
          <a:p>
            <a:pPr marL="0" indent="0">
              <a:buNone/>
            </a:pPr>
            <a:r>
              <a:rPr lang="en-US" altLang="zh-CN"/>
              <a:t>1.</a:t>
            </a:r>
            <a:r>
              <a:rPr lang="zh-CN" altLang="en-US"/>
              <a:t>新奥尔良方法</a:t>
            </a:r>
            <a:endParaRPr lang="zh-CN" altLang="en-US"/>
          </a:p>
          <a:p>
            <a:pPr marL="0" indent="0">
              <a:buNone/>
            </a:pPr>
            <a:r>
              <a:rPr lang="en-US" altLang="zh-CN"/>
              <a:t>2.</a:t>
            </a:r>
            <a:r>
              <a:rPr lang="zh-CN" altLang="en-US"/>
              <a:t>基于E-R模型的设计方法</a:t>
            </a:r>
            <a:endParaRPr lang="zh-CN" altLang="en-US"/>
          </a:p>
          <a:p>
            <a:pPr marL="0" indent="0">
              <a:buNone/>
            </a:pPr>
            <a:r>
              <a:rPr lang="zh-CN" altLang="en-US"/>
              <a:t>3</a:t>
            </a:r>
            <a:r>
              <a:rPr lang="en-US" altLang="zh-CN"/>
              <a:t>.</a:t>
            </a:r>
            <a:r>
              <a:rPr lang="zh-CN" altLang="en-US"/>
              <a:t>NF的设计方法</a:t>
            </a:r>
            <a:endParaRPr lang="zh-CN" altLang="en-US"/>
          </a:p>
          <a:p>
            <a:pPr marL="0" indent="0">
              <a:buNone/>
            </a:pPr>
            <a:r>
              <a:rPr lang="en-US" altLang="zh-CN"/>
              <a:t>4.</a:t>
            </a:r>
            <a:r>
              <a:rPr lang="zh-CN" altLang="en-US"/>
              <a:t>面向对象的数据库设计方法</a:t>
            </a:r>
            <a:endParaRPr lang="zh-CN" altLang="en-US"/>
          </a:p>
          <a:p>
            <a:pPr marL="0" indent="0">
              <a:buNone/>
            </a:pPr>
            <a:r>
              <a:rPr lang="en-US" altLang="zh-CN"/>
              <a:t>5.</a:t>
            </a:r>
            <a:r>
              <a:rPr lang="zh-CN" altLang="en-US"/>
              <a:t>统一建模语言</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数据库设计的具体步骤</a:t>
            </a:r>
            <a:endParaRPr lang="zh-CN" altLang="en-US"/>
          </a:p>
        </p:txBody>
      </p:sp>
      <p:sp>
        <p:nvSpPr>
          <p:cNvPr id="5" name="内容占位符 4"/>
          <p:cNvSpPr/>
          <p:nvPr>
            <p:ph idx="1"/>
          </p:nvPr>
        </p:nvSpPr>
        <p:spPr/>
        <p:txBody>
          <a:bodyPr/>
          <a:p>
            <a:pPr marL="0" indent="0">
              <a:buNone/>
            </a:pPr>
            <a:endParaRPr lang="en-US" altLang="zh-CN"/>
          </a:p>
          <a:p>
            <a:pPr marL="0" indent="0">
              <a:buNone/>
            </a:pPr>
            <a:endParaRPr lang="en-US" altLang="zh-CN"/>
          </a:p>
        </p:txBody>
      </p:sp>
      <p:graphicFrame>
        <p:nvGraphicFramePr>
          <p:cNvPr id="6" name="表格 5"/>
          <p:cNvGraphicFramePr/>
          <p:nvPr/>
        </p:nvGraphicFramePr>
        <p:xfrm>
          <a:off x="4885055" y="1711325"/>
          <a:ext cx="1664970" cy="4538345"/>
        </p:xfrm>
        <a:graphic>
          <a:graphicData uri="http://schemas.openxmlformats.org/drawingml/2006/table">
            <a:tbl>
              <a:tblPr firstRow="1" bandRow="1">
                <a:tableStyleId>{5C22544A-7EE6-4342-B048-85BDC9FD1C3A}</a:tableStyleId>
              </a:tblPr>
              <a:tblGrid>
                <a:gridCol w="1664970"/>
              </a:tblGrid>
              <a:tr h="678815">
                <a:tc>
                  <a:txBody>
                    <a:bodyPr/>
                    <a:p>
                      <a:pPr>
                        <a:buNone/>
                      </a:pPr>
                      <a:r>
                        <a:rPr lang="zh-CN" altLang="en-US"/>
                        <a:t>需求分析</a:t>
                      </a:r>
                      <a:endParaRPr lang="zh-CN" altLang="en-US"/>
                    </a:p>
                  </a:txBody>
                  <a:tcPr/>
                </a:tc>
              </a:tr>
              <a:tr h="678180">
                <a:tc>
                  <a:txBody>
                    <a:bodyPr/>
                    <a:p>
                      <a:pPr>
                        <a:buNone/>
                      </a:pPr>
                      <a:r>
                        <a:rPr lang="zh-CN" altLang="en-US"/>
                        <a:t>概念结构设计</a:t>
                      </a:r>
                      <a:endParaRPr lang="zh-CN" altLang="en-US"/>
                    </a:p>
                  </a:txBody>
                  <a:tcPr/>
                </a:tc>
              </a:tr>
              <a:tr h="678815">
                <a:tc>
                  <a:txBody>
                    <a:bodyPr/>
                    <a:p>
                      <a:pPr>
                        <a:buNone/>
                      </a:pPr>
                      <a:r>
                        <a:rPr lang="zh-CN" altLang="en-US"/>
                        <a:t>逻辑结构设计</a:t>
                      </a:r>
                      <a:endParaRPr lang="zh-CN" altLang="en-US"/>
                    </a:p>
                  </a:txBody>
                  <a:tcPr/>
                </a:tc>
              </a:tr>
              <a:tr h="678180">
                <a:tc>
                  <a:txBody>
                    <a:bodyPr/>
                    <a:p>
                      <a:pPr>
                        <a:buNone/>
                      </a:pPr>
                      <a:r>
                        <a:rPr lang="zh-CN" altLang="en-US"/>
                        <a:t>物理结构设计</a:t>
                      </a:r>
                      <a:endParaRPr lang="zh-CN" altLang="en-US"/>
                    </a:p>
                  </a:txBody>
                  <a:tcPr/>
                </a:tc>
              </a:tr>
              <a:tr h="678815">
                <a:tc>
                  <a:txBody>
                    <a:bodyPr/>
                    <a:p>
                      <a:pPr>
                        <a:buNone/>
                      </a:pPr>
                      <a:r>
                        <a:rPr lang="zh-CN" altLang="en-US"/>
                        <a:t>数据库实施</a:t>
                      </a:r>
                      <a:endParaRPr lang="zh-CN" altLang="en-US"/>
                    </a:p>
                  </a:txBody>
                  <a:tcPr/>
                </a:tc>
              </a:tr>
              <a:tr h="1145540">
                <a:tc>
                  <a:txBody>
                    <a:bodyPr/>
                    <a:p>
                      <a:pPr>
                        <a:buNone/>
                      </a:pPr>
                      <a:r>
                        <a:rPr lang="zh-CN" altLang="en-US"/>
                        <a:t>数据库运行和维护</a:t>
                      </a:r>
                      <a:endParaRPr lang="zh-CN" altLang="en-US"/>
                    </a:p>
                  </a:txBody>
                  <a:tcPr/>
                </a:tc>
              </a:tr>
            </a:tbl>
          </a:graphicData>
        </a:graphic>
      </p:graphicFrame>
      <p:pic>
        <p:nvPicPr>
          <p:cNvPr id="7" name="图片 6" descr="20181205162758767"/>
          <p:cNvPicPr>
            <a:picLocks noChangeAspect="1"/>
          </p:cNvPicPr>
          <p:nvPr/>
        </p:nvPicPr>
        <p:blipFill>
          <a:blip r:embed="rId1"/>
          <a:stretch>
            <a:fillRect/>
          </a:stretch>
        </p:blipFill>
        <p:spPr>
          <a:xfrm>
            <a:off x="608330" y="1553210"/>
            <a:ext cx="4131945" cy="4696460"/>
          </a:xfrm>
          <a:prstGeom prst="rect">
            <a:avLst/>
          </a:prstGeom>
        </p:spPr>
      </p:pic>
      <p:pic>
        <p:nvPicPr>
          <p:cNvPr id="8" name="图片 7" descr="2018120516280425"/>
          <p:cNvPicPr>
            <a:picLocks noChangeAspect="1"/>
          </p:cNvPicPr>
          <p:nvPr/>
        </p:nvPicPr>
        <p:blipFill>
          <a:blip r:embed="rId2"/>
          <a:stretch>
            <a:fillRect/>
          </a:stretch>
        </p:blipFill>
        <p:spPr>
          <a:xfrm>
            <a:off x="6550025" y="1711325"/>
            <a:ext cx="5027295" cy="453834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需求分析</a:t>
            </a:r>
            <a:endParaRPr lang="zh-CN" altLang="en-US"/>
          </a:p>
        </p:txBody>
      </p:sp>
      <p:sp>
        <p:nvSpPr>
          <p:cNvPr id="5" name="内容占位符 4"/>
          <p:cNvSpPr/>
          <p:nvPr>
            <p:ph idx="1"/>
          </p:nvPr>
        </p:nvSpPr>
        <p:spPr/>
        <p:txBody>
          <a:bodyPr/>
          <a:p>
            <a:pPr marL="0" indent="0">
              <a:buNone/>
            </a:pPr>
            <a:r>
              <a:rPr lang="en-US" altLang="zh-CN"/>
              <a:t>      </a:t>
            </a:r>
            <a:r>
              <a:rPr lang="zh-CN" altLang="en-US" sz="2400"/>
              <a:t>需求分析的任务</a:t>
            </a:r>
            <a:endParaRPr lang="zh-CN" altLang="en-US" sz="2400"/>
          </a:p>
          <a:p>
            <a:pPr marL="0" indent="0">
              <a:buNone/>
            </a:pPr>
            <a:r>
              <a:rPr lang="zh-CN" altLang="en-US"/>
              <a:t>调查的重点是“数据”和“处理”，通过调查、收集和分析，获得用户对数据库的如下要求：</a:t>
            </a:r>
            <a:endParaRPr lang="zh-CN" altLang="en-US"/>
          </a:p>
          <a:p>
            <a:endParaRPr lang="zh-CN" altLang="en-US"/>
          </a:p>
          <a:p>
            <a:r>
              <a:rPr lang="zh-CN" altLang="en-US"/>
              <a:t>信息要求：用户需要从数据库中获得信息的内容和性质</a:t>
            </a:r>
            <a:endParaRPr lang="zh-CN" altLang="en-US"/>
          </a:p>
          <a:p>
            <a:r>
              <a:rPr lang="zh-CN" altLang="en-US"/>
              <a:t>处理要求：数据要完成的数据处理功能</a:t>
            </a:r>
            <a:endParaRPr lang="zh-CN" altLang="en-US"/>
          </a:p>
          <a:p>
            <a:r>
              <a:rPr lang="zh-CN" altLang="en-US"/>
              <a:t>安全性与完整性要求</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200660"/>
            <a:ext cx="10968990" cy="6332220"/>
          </a:xfrm>
        </p:spPr>
        <p:txBody>
          <a:bodyPr>
            <a:normAutofit fontScale="90000"/>
          </a:bodyPr>
          <a:p>
            <a:pPr marL="0" indent="0">
              <a:buNone/>
            </a:pPr>
            <a:r>
              <a:rPr lang="zh-CN" altLang="en-US" sz="2665"/>
              <a:t>需求分析的方法</a:t>
            </a:r>
            <a:r>
              <a:rPr lang="en-US" altLang="zh-CN" sz="2665"/>
              <a:t>:</a:t>
            </a:r>
            <a:endParaRPr lang="zh-CN" altLang="en-US" sz="2665"/>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sz="2665"/>
              <a:t>数据字典</a:t>
            </a:r>
            <a:endParaRPr lang="zh-CN" altLang="en-US" sz="2665"/>
          </a:p>
          <a:p>
            <a:pPr marL="0" indent="0">
              <a:buNone/>
            </a:pPr>
            <a:r>
              <a:rPr lang="zh-CN" altLang="en-US" sz="2000"/>
              <a:t>定义：关于数据库中数据的描述，即元数据，包括数据项、数据结构、数据流、数据存储和处理过程。</a:t>
            </a:r>
            <a:endParaRPr lang="zh-CN" altLang="en-US" sz="2000"/>
          </a:p>
          <a:p>
            <a:pPr marL="0" indent="0">
              <a:buNone/>
            </a:pPr>
            <a:r>
              <a:rPr lang="zh-CN" altLang="en-US" sz="2000"/>
              <a:t>数据项：名称类型长度等</a:t>
            </a:r>
            <a:endParaRPr lang="zh-CN" altLang="en-US" sz="2000"/>
          </a:p>
          <a:p>
            <a:pPr marL="0" indent="0">
              <a:buNone/>
            </a:pPr>
            <a:r>
              <a:rPr lang="zh-CN" altLang="en-US" sz="2000"/>
              <a:t>数据结构：数据之间的组合关系</a:t>
            </a:r>
            <a:endParaRPr lang="zh-CN" altLang="en-US" sz="2000"/>
          </a:p>
          <a:p>
            <a:pPr marL="0" indent="0">
              <a:buNone/>
            </a:pPr>
            <a:r>
              <a:rPr lang="zh-CN" altLang="en-US" sz="2000"/>
              <a:t>数据流：数据结构在系统内传输的路径。</a:t>
            </a:r>
            <a:endParaRPr lang="zh-CN" altLang="en-US" sz="2000"/>
          </a:p>
          <a:p>
            <a:pPr marL="0" indent="0">
              <a:buNone/>
            </a:pPr>
            <a:r>
              <a:rPr lang="zh-CN" altLang="en-US" sz="2000"/>
              <a:t>数据存储：数据结构停留或者保存的地方。</a:t>
            </a:r>
            <a:endParaRPr lang="zh-CN" altLang="en-US" sz="2000"/>
          </a:p>
          <a:p>
            <a:pPr marL="0" indent="0">
              <a:buNone/>
            </a:pPr>
            <a:r>
              <a:rPr lang="zh-CN" altLang="en-US" sz="2000"/>
              <a:t>处理过程：具体的处理逻辑一般用判定表或判定树来描述。</a:t>
            </a:r>
            <a:endParaRPr lang="zh-CN" altLang="en-US" sz="2000"/>
          </a:p>
        </p:txBody>
      </p:sp>
      <p:pic>
        <p:nvPicPr>
          <p:cNvPr id="4" name="图片 3" descr="2018120516282030"/>
          <p:cNvPicPr>
            <a:picLocks noChangeAspect="1"/>
          </p:cNvPicPr>
          <p:nvPr/>
        </p:nvPicPr>
        <p:blipFill>
          <a:blip r:embed="rId1"/>
          <a:stretch>
            <a:fillRect/>
          </a:stretch>
        </p:blipFill>
        <p:spPr>
          <a:xfrm>
            <a:off x="3213735" y="200660"/>
            <a:ext cx="4487545" cy="273050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概念结构设计</a:t>
            </a:r>
            <a:endParaRPr lang="zh-CN" altLang="en-US"/>
          </a:p>
        </p:txBody>
      </p:sp>
      <p:sp>
        <p:nvSpPr>
          <p:cNvPr id="3" name="内容占位符 2"/>
          <p:cNvSpPr>
            <a:spLocks noGrp="1"/>
          </p:cNvSpPr>
          <p:nvPr>
            <p:ph idx="1"/>
          </p:nvPr>
        </p:nvSpPr>
        <p:spPr/>
        <p:txBody>
          <a:bodyPr/>
          <a:p>
            <a:pPr marL="0" indent="0">
              <a:buNone/>
            </a:pPr>
            <a:r>
              <a:rPr lang="zh-CN" altLang="en-US" sz="2400"/>
              <a:t>概念模型</a:t>
            </a:r>
            <a:endParaRPr lang="zh-CN" altLang="en-US" sz="2400"/>
          </a:p>
          <a:p>
            <a:pPr marL="0" indent="0">
              <a:buNone/>
            </a:pPr>
            <a:r>
              <a:rPr lang="zh-CN" altLang="en-US"/>
              <a:t>概念模型的主要特点是：</a:t>
            </a:r>
            <a:endParaRPr lang="zh-CN" altLang="en-US"/>
          </a:p>
          <a:p>
            <a:pPr marL="0" indent="0">
              <a:buNone/>
            </a:pPr>
            <a:endParaRPr lang="zh-CN" altLang="en-US"/>
          </a:p>
          <a:p>
            <a:pPr marL="0" indent="0">
              <a:buNone/>
            </a:pPr>
            <a:endParaRPr lang="zh-CN" altLang="en-US"/>
          </a:p>
        </p:txBody>
      </p:sp>
      <p:graphicFrame>
        <p:nvGraphicFramePr>
          <p:cNvPr id="4" name="表格 3"/>
          <p:cNvGraphicFramePr/>
          <p:nvPr/>
        </p:nvGraphicFramePr>
        <p:xfrm>
          <a:off x="608330" y="2640330"/>
          <a:ext cx="5598160" cy="1577340"/>
        </p:xfrm>
        <a:graphic>
          <a:graphicData uri="http://schemas.openxmlformats.org/drawingml/2006/table">
            <a:tbl>
              <a:tblPr firstRow="1" bandRow="1">
                <a:tableStyleId>{5C22544A-7EE6-4342-B048-85BDC9FD1C3A}</a:tableStyleId>
              </a:tblPr>
              <a:tblGrid>
                <a:gridCol w="5598160"/>
              </a:tblGrid>
              <a:tr h="419100">
                <a:tc>
                  <a:txBody>
                    <a:bodyPr/>
                    <a:p>
                      <a:pPr>
                        <a:buNone/>
                      </a:pPr>
                      <a:r>
                        <a:rPr lang="zh-CN" altLang="en-US" sz="1800">
                          <a:sym typeface="+mn-ea"/>
                        </a:rPr>
                        <a:t>真实充分地反映现实世界</a:t>
                      </a:r>
                      <a:endParaRPr lang="zh-CN" altLang="en-US"/>
                    </a:p>
                  </a:txBody>
                  <a:tcPr/>
                </a:tc>
              </a:tr>
              <a:tr h="386080">
                <a:tc>
                  <a:txBody>
                    <a:bodyPr/>
                    <a:p>
                      <a:pPr>
                        <a:buNone/>
                      </a:pPr>
                      <a:r>
                        <a:rPr lang="zh-CN" altLang="en-US" sz="1800">
                          <a:sym typeface="+mn-ea"/>
                        </a:rPr>
                        <a:t>易于理解</a:t>
                      </a:r>
                      <a:endParaRPr lang="zh-CN" altLang="en-US"/>
                    </a:p>
                  </a:txBody>
                  <a:tcPr/>
                </a:tc>
              </a:tr>
              <a:tr h="386080">
                <a:tc>
                  <a:txBody>
                    <a:bodyPr/>
                    <a:p>
                      <a:pPr>
                        <a:buNone/>
                      </a:pPr>
                      <a:r>
                        <a:rPr lang="zh-CN" altLang="en-US" sz="1800">
                          <a:sym typeface="+mn-ea"/>
                        </a:rPr>
                        <a:t>易于更改</a:t>
                      </a:r>
                      <a:endParaRPr lang="zh-CN" altLang="en-US"/>
                    </a:p>
                  </a:txBody>
                  <a:tcPr/>
                </a:tc>
              </a:tr>
              <a:tr h="386080">
                <a:tc>
                  <a:txBody>
                    <a:bodyPr/>
                    <a:p>
                      <a:pPr>
                        <a:buNone/>
                      </a:pPr>
                      <a:r>
                        <a:rPr lang="zh-CN" altLang="en-US" sz="1800">
                          <a:sym typeface="+mn-ea"/>
                        </a:rPr>
                        <a:t>易于向关系、网状、层次等各种数据模型转换</a:t>
                      </a:r>
                      <a:endParaRPr lang="zh-CN" altLang="en-US"/>
                    </a:p>
                  </a:txBody>
                  <a:tcPr/>
                </a:tc>
              </a:tr>
            </a:tbl>
          </a:graphicData>
        </a:graphic>
      </p:graphicFrame>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E-R模型</a:t>
            </a:r>
            <a:endParaRPr lang="zh-CN" altLang="en-US"/>
          </a:p>
        </p:txBody>
      </p:sp>
      <p:sp>
        <p:nvSpPr>
          <p:cNvPr id="3" name="内容占位符 2"/>
          <p:cNvSpPr>
            <a:spLocks noGrp="1"/>
          </p:cNvSpPr>
          <p:nvPr>
            <p:ph idx="1"/>
          </p:nvPr>
        </p:nvSpPr>
        <p:spPr/>
        <p:txBody>
          <a:bodyPr>
            <a:noAutofit/>
          </a:bodyPr>
          <a:p>
            <a:pPr marL="0" indent="0">
              <a:buNone/>
            </a:pPr>
            <a:r>
              <a:rPr lang="zh-CN" altLang="en-US" sz="1700"/>
              <a:t>实体之间的联系</a:t>
            </a:r>
            <a:endParaRPr lang="zh-CN" altLang="en-US" sz="1700"/>
          </a:p>
          <a:p>
            <a:pPr marL="0" indent="0">
              <a:buNone/>
            </a:pPr>
            <a:r>
              <a:rPr lang="zh-CN" altLang="en-US" sz="1700"/>
              <a:t>两个实体型之间的联系</a:t>
            </a:r>
            <a:endParaRPr lang="zh-CN" altLang="en-US" sz="1700"/>
          </a:p>
          <a:p>
            <a:endParaRPr lang="zh-CN" altLang="en-US" sz="1700"/>
          </a:p>
          <a:p>
            <a:pPr marL="0" indent="0">
              <a:buNone/>
            </a:pPr>
            <a:r>
              <a:rPr lang="zh-CN" altLang="en-US" sz="1700"/>
              <a:t>（1）一对一联系</a:t>
            </a:r>
            <a:endParaRPr lang="zh-CN" altLang="en-US" sz="1700"/>
          </a:p>
          <a:p>
            <a:pPr marL="0" indent="0">
              <a:buNone/>
            </a:pPr>
            <a:r>
              <a:rPr lang="zh-CN" altLang="en-US" sz="1700"/>
              <a:t>（2）一对多联系</a:t>
            </a:r>
            <a:endParaRPr lang="zh-CN" altLang="en-US" sz="1700"/>
          </a:p>
          <a:p>
            <a:pPr marL="0" indent="0">
              <a:buNone/>
            </a:pPr>
            <a:r>
              <a:rPr lang="zh-CN" altLang="en-US" sz="1700"/>
              <a:t>（3）多对多联系</a:t>
            </a:r>
            <a:endParaRPr lang="zh-CN" altLang="en-US" sz="1700"/>
          </a:p>
          <a:p>
            <a:pPr marL="0" indent="0">
              <a:buNone/>
            </a:pPr>
            <a:endParaRPr lang="zh-CN" altLang="en-US" sz="1700"/>
          </a:p>
          <a:p>
            <a:pPr marL="0" indent="0">
              <a:buNone/>
            </a:pPr>
            <a:r>
              <a:rPr lang="zh-CN" altLang="en-US" sz="1700"/>
              <a:t>两个以上的实体型之间的联系：同上</a:t>
            </a:r>
            <a:endParaRPr lang="zh-CN" altLang="en-US" sz="1700"/>
          </a:p>
          <a:p>
            <a:pPr marL="0" indent="0">
              <a:buNone/>
            </a:pPr>
            <a:r>
              <a:rPr lang="zh-CN" altLang="en-US" sz="1700"/>
              <a:t>单个实体型内的联系</a:t>
            </a:r>
            <a:endParaRPr lang="zh-CN" altLang="en-US" sz="1700"/>
          </a:p>
          <a:p>
            <a:pPr marL="0" indent="0">
              <a:buNone/>
            </a:pPr>
            <a:r>
              <a:rPr lang="zh-CN" altLang="en-US" sz="1700"/>
              <a:t>一般地，把参与联系的实体型的数目称为联系的度。N个实体型之间的联系度为N，也称为N元联系。</a:t>
            </a:r>
            <a:endParaRPr lang="zh-CN" altLang="en-US" sz="17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UNIT_TABLE_BEAUTIFY" val="smartTable{b157075f-829f-4cb0-b342-7a2526fc633f}"/>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1968</Words>
  <Application>WPS 演示</Application>
  <PresentationFormat>宽屏</PresentationFormat>
  <Paragraphs>223</Paragraphs>
  <Slides>16</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微软雅黑</vt:lpstr>
      <vt:lpstr>Wingdings</vt:lpstr>
      <vt:lpstr>Arial Unicode MS</vt:lpstr>
      <vt:lpstr>Calibri</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勿学</cp:lastModifiedBy>
  <cp:revision>150</cp:revision>
  <dcterms:created xsi:type="dcterms:W3CDTF">2019-06-19T02:08:00Z</dcterms:created>
  <dcterms:modified xsi:type="dcterms:W3CDTF">2021-05-16T11:38:33Z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2052-11.1.0.10214</vt:lpwstr>
  </property>
</Properties>
</file>