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237CB28-E656-451A-AE57-2A7537076C95}">
  <a:tblStyle styleId="{6237CB28-E656-451A-AE57-2A7537076C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27373a93a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373a93a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27373a93a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373a93a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27373a93a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373a93a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27373a93a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373a93a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27373a93a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373a93a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27373a93a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7373a93a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27373a93a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373a93a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gradFill>
              <a:gsLst>
                <a:gs pos="0">
                  <a:srgbClr val="1077D2">
                    <a:alpha val="9620"/>
                  </a:srgbClr>
                </a:gs>
                <a:gs pos="100000">
                  <a:srgbClr val="093153">
                    <a:alpha val="96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gradFill>
              <a:gsLst>
                <a:gs pos="0">
                  <a:srgbClr val="F2F2F2">
                    <a:alpha val="9620"/>
                  </a:srgbClr>
                </a:gs>
                <a:gs pos="100000">
                  <a:srgbClr val="A6A6A6">
                    <a:alpha val="96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gradFill>
          <a:gsLst>
            <a:gs pos="0">
              <a:srgbClr val="696969"/>
            </a:gs>
            <a:gs pos="100000">
              <a:srgbClr val="1D1D1D"/>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16775" y="1349800"/>
            <a:ext cx="55377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 Oriented Programming: Part 2: Inheritance</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Ryan Alterman</a:t>
            </a:r>
            <a:endParaRPr/>
          </a:p>
        </p:txBody>
      </p:sp>
      <p:sp>
        <p:nvSpPr>
          <p:cNvPr id="136" name="Google Shape;136;p13"/>
          <p:cNvSpPr txBox="1"/>
          <p:nvPr/>
        </p:nvSpPr>
        <p:spPr>
          <a:xfrm>
            <a:off x="78175" y="4840400"/>
            <a:ext cx="16413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Revised: 10-24-17</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Inheritance?</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allows us to define classes inside classes</a:t>
            </a:r>
            <a:endParaRPr/>
          </a:p>
          <a:p>
            <a:pPr indent="-298450" lvl="1" marL="914400" rtl="0" algn="l">
              <a:spcBef>
                <a:spcPts val="0"/>
              </a:spcBef>
              <a:spcAft>
                <a:spcPts val="0"/>
              </a:spcAft>
              <a:buSzPts val="1100"/>
              <a:buChar char="➢"/>
            </a:pPr>
            <a:r>
              <a:rPr lang="en"/>
              <a:t>The class created inside of the parent Class inherits the properties of the parent Class.</a:t>
            </a:r>
            <a:endParaRPr/>
          </a:p>
          <a:p>
            <a:pPr indent="-298450" lvl="1" marL="914400" rtl="0" algn="l">
              <a:spcBef>
                <a:spcPts val="0"/>
              </a:spcBef>
              <a:spcAft>
                <a:spcPts val="0"/>
              </a:spcAft>
              <a:buSzPts val="1100"/>
              <a:buChar char="➢"/>
            </a:pPr>
            <a:r>
              <a:rPr lang="en"/>
              <a:t>Allows us to reuse code and  implement functions faster</a:t>
            </a:r>
            <a:endParaRPr/>
          </a:p>
          <a:p>
            <a:pPr indent="-311150" lvl="0" marL="457200" rtl="0" algn="l">
              <a:spcBef>
                <a:spcPts val="0"/>
              </a:spcBef>
              <a:spcAft>
                <a:spcPts val="0"/>
              </a:spcAft>
              <a:buSzPts val="1300"/>
              <a:buChar char="❖"/>
            </a:pPr>
            <a:r>
              <a:rPr lang="en"/>
              <a:t>The parent Class is called a Base Class</a:t>
            </a:r>
            <a:endParaRPr/>
          </a:p>
          <a:p>
            <a:pPr indent="-298450" lvl="1" marL="914400" rtl="0" algn="l">
              <a:spcBef>
                <a:spcPts val="0"/>
              </a:spcBef>
              <a:spcAft>
                <a:spcPts val="0"/>
              </a:spcAft>
              <a:buSzPts val="1100"/>
              <a:buChar char="➢"/>
            </a:pPr>
            <a:r>
              <a:rPr lang="en"/>
              <a:t>The child Class is the Derived Class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&amp; Derived Classes</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class can be derived from more than one Base Class</a:t>
            </a:r>
            <a:endParaRPr/>
          </a:p>
          <a:p>
            <a:pPr indent="-311150" lvl="0" marL="457200" rtl="0" algn="l">
              <a:spcBef>
                <a:spcPts val="0"/>
              </a:spcBef>
              <a:spcAft>
                <a:spcPts val="0"/>
              </a:spcAft>
              <a:buSzPts val="1300"/>
              <a:buChar char="❖"/>
            </a:pPr>
            <a:r>
              <a:rPr lang="en"/>
              <a:t>To derive a class, we  do </a:t>
            </a:r>
            <a:r>
              <a:rPr lang="en"/>
              <a:t>what</a:t>
            </a:r>
            <a:r>
              <a:rPr lang="en"/>
              <a:t> is called class derivation</a:t>
            </a:r>
            <a:endParaRPr/>
          </a:p>
          <a:p>
            <a:pPr indent="-298450" lvl="1" marL="914400" rtl="0" algn="l">
              <a:spcBef>
                <a:spcPts val="0"/>
              </a:spcBef>
              <a:spcAft>
                <a:spcPts val="0"/>
              </a:spcAft>
              <a:buSzPts val="1100"/>
              <a:buChar char="➢"/>
            </a:pPr>
            <a:r>
              <a:rPr lang="en"/>
              <a:t>Class derived-class : access-specifier base-class</a:t>
            </a:r>
            <a:endParaRPr/>
          </a:p>
          <a:p>
            <a:pPr indent="-311150" lvl="0" marL="457200" rtl="0" algn="l">
              <a:spcBef>
                <a:spcPts val="0"/>
              </a:spcBef>
              <a:spcAft>
                <a:spcPts val="0"/>
              </a:spcAft>
              <a:buSzPts val="1300"/>
              <a:buChar char="❖"/>
            </a:pPr>
            <a:r>
              <a:rPr lang="en"/>
              <a:t>The access modifier is:</a:t>
            </a:r>
            <a:endParaRPr/>
          </a:p>
          <a:p>
            <a:pPr indent="-298450" lvl="1" marL="914400" rtl="0" algn="l">
              <a:spcBef>
                <a:spcPts val="0"/>
              </a:spcBef>
              <a:spcAft>
                <a:spcPts val="0"/>
              </a:spcAft>
              <a:buSzPts val="1100"/>
              <a:buChar char="➢"/>
            </a:pPr>
            <a:r>
              <a:rPr lang="en"/>
              <a:t>Public, Private, or Protected</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Control with Inheritance</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Derived Classes Inherit everything except:</a:t>
            </a:r>
            <a:endParaRPr/>
          </a:p>
          <a:p>
            <a:pPr indent="-298450" lvl="1" marL="914400" rtl="0" algn="l">
              <a:spcBef>
                <a:spcPts val="0"/>
              </a:spcBef>
              <a:spcAft>
                <a:spcPts val="0"/>
              </a:spcAft>
              <a:buSzPts val="1100"/>
              <a:buChar char="➢"/>
            </a:pPr>
            <a:r>
              <a:rPr lang="en"/>
              <a:t>Constructors, destructors, and  copy constructors of base class </a:t>
            </a:r>
            <a:endParaRPr/>
          </a:p>
          <a:p>
            <a:pPr indent="-298450" lvl="1" marL="914400" rtl="0" algn="l">
              <a:spcBef>
                <a:spcPts val="0"/>
              </a:spcBef>
              <a:spcAft>
                <a:spcPts val="0"/>
              </a:spcAft>
              <a:buSzPts val="1100"/>
              <a:buChar char="➢"/>
            </a:pPr>
            <a:r>
              <a:rPr lang="en"/>
              <a:t>Overloaders from Base Class</a:t>
            </a:r>
            <a:endParaRPr/>
          </a:p>
          <a:p>
            <a:pPr indent="-298450" lvl="1" marL="914400" rtl="0" algn="l">
              <a:spcBef>
                <a:spcPts val="0"/>
              </a:spcBef>
              <a:spcAft>
                <a:spcPts val="0"/>
              </a:spcAft>
              <a:buSzPts val="1100"/>
              <a:buChar char="➢"/>
            </a:pPr>
            <a:r>
              <a:rPr lang="en"/>
              <a:t>Friend Functions from Base Class</a:t>
            </a:r>
            <a:endParaRPr/>
          </a:p>
        </p:txBody>
      </p:sp>
      <p:graphicFrame>
        <p:nvGraphicFramePr>
          <p:cNvPr id="155" name="Google Shape;155;p16"/>
          <p:cNvGraphicFramePr/>
          <p:nvPr/>
        </p:nvGraphicFramePr>
        <p:xfrm>
          <a:off x="952500" y="1307850"/>
          <a:ext cx="3000000" cy="3000000"/>
        </p:xfrm>
        <a:graphic>
          <a:graphicData uri="http://schemas.openxmlformats.org/drawingml/2006/table">
            <a:tbl>
              <a:tblPr>
                <a:noFill/>
                <a:tableStyleId>{6237CB28-E656-451A-AE57-2A7537076C95}</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Access</a:t>
                      </a:r>
                      <a:endParaRPr>
                        <a:solidFill>
                          <a:srgbClr val="FFFFFF"/>
                        </a:solidFill>
                      </a:endParaRPr>
                    </a:p>
                  </a:txBody>
                  <a:tcPr marT="91425" marB="91425" marR="91425" marL="91425">
                    <a:lnB cap="flat" cmpd="sng" w="9525">
                      <a:solidFill>
                        <a:srgbClr val="666666"/>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lang="en">
                          <a:solidFill>
                            <a:srgbClr val="FFFFFF"/>
                          </a:solidFill>
                        </a:rPr>
                        <a:t>public</a:t>
                      </a:r>
                      <a:endParaRPr>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a:solidFill>
                            <a:srgbClr val="FFFFFF"/>
                          </a:solidFill>
                        </a:rPr>
                        <a:t>protected</a:t>
                      </a:r>
                      <a:endParaRPr>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a:solidFill>
                            <a:srgbClr val="FFFFFF"/>
                          </a:solidFill>
                        </a:rPr>
                        <a:t>private</a:t>
                      </a:r>
                      <a:endParaRPr>
                        <a:solidFill>
                          <a:srgbClr val="FFFFFF"/>
                        </a:solidFill>
                      </a:endParaRPr>
                    </a:p>
                  </a:txBody>
                  <a:tcPr marT="91425" marB="91425" marR="91425" marL="91425">
                    <a:solidFill>
                      <a:srgbClr val="000000"/>
                    </a:solidFill>
                  </a:tcPr>
                </a:tc>
              </a:tr>
              <a:tr h="381000">
                <a:tc>
                  <a:txBody>
                    <a:bodyPr/>
                    <a:lstStyle/>
                    <a:p>
                      <a:pPr indent="0" lvl="0" marL="0" rtl="0" algn="l">
                        <a:spcBef>
                          <a:spcPts val="0"/>
                        </a:spcBef>
                        <a:spcAft>
                          <a:spcPts val="0"/>
                        </a:spcAft>
                        <a:buNone/>
                      </a:pPr>
                      <a:r>
                        <a:rPr lang="en">
                          <a:solidFill>
                            <a:srgbClr val="FFFFFF"/>
                          </a:solidFill>
                        </a:rPr>
                        <a:t>Same Class</a:t>
                      </a:r>
                      <a:endParaRPr>
                        <a:solidFill>
                          <a:srgbClr val="FFFFFF"/>
                        </a:solidFill>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yes</a:t>
                      </a:r>
                      <a:endParaRPr>
                        <a:solidFill>
                          <a:srgbClr val="FFFFFF"/>
                        </a:solidFill>
                      </a:endParaRPr>
                    </a:p>
                  </a:txBody>
                  <a:tcPr marT="91425" marB="91425" marR="91425" marL="91425">
                    <a:lnL cap="flat" cmpd="sng" w="9525">
                      <a:solidFill>
                        <a:srgbClr val="666666"/>
                      </a:solidFill>
                      <a:prstDash val="solid"/>
                      <a:round/>
                      <a:headEnd len="sm" w="sm" type="none"/>
                      <a:tailEnd len="sm" w="sm" type="none"/>
                    </a:lnL>
                    <a:solidFill>
                      <a:srgbClr val="B7B7B7"/>
                    </a:solidFill>
                  </a:tcPr>
                </a:tc>
                <a:tc>
                  <a:txBody>
                    <a:bodyPr/>
                    <a:lstStyle/>
                    <a:p>
                      <a:pPr indent="0" lvl="0" marL="0" rtl="0" algn="l">
                        <a:spcBef>
                          <a:spcPts val="0"/>
                        </a:spcBef>
                        <a:spcAft>
                          <a:spcPts val="0"/>
                        </a:spcAft>
                        <a:buNone/>
                      </a:pPr>
                      <a:r>
                        <a:rPr lang="en">
                          <a:solidFill>
                            <a:srgbClr val="FFFFFF"/>
                          </a:solidFill>
                        </a:rPr>
                        <a:t>yes</a:t>
                      </a:r>
                      <a:endParaRPr>
                        <a:solidFill>
                          <a:srgbClr val="FFFFFF"/>
                        </a:solidFill>
                      </a:endParaRPr>
                    </a:p>
                  </a:txBody>
                  <a:tcPr marT="91425" marB="91425" marR="91425" marL="91425">
                    <a:solidFill>
                      <a:srgbClr val="B7B7B7"/>
                    </a:solidFill>
                  </a:tcPr>
                </a:tc>
                <a:tc>
                  <a:txBody>
                    <a:bodyPr/>
                    <a:lstStyle/>
                    <a:p>
                      <a:pPr indent="0" lvl="0" marL="0" rtl="0" algn="l">
                        <a:spcBef>
                          <a:spcPts val="0"/>
                        </a:spcBef>
                        <a:spcAft>
                          <a:spcPts val="0"/>
                        </a:spcAft>
                        <a:buNone/>
                      </a:pPr>
                      <a:r>
                        <a:rPr lang="en">
                          <a:solidFill>
                            <a:srgbClr val="FFFFFF"/>
                          </a:solidFill>
                        </a:rPr>
                        <a:t>yes</a:t>
                      </a:r>
                      <a:endParaRPr>
                        <a:solidFill>
                          <a:srgbClr val="FFFFFF"/>
                        </a:solidFill>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en">
                          <a:solidFill>
                            <a:srgbClr val="FFFFFF"/>
                          </a:solidFill>
                        </a:rPr>
                        <a:t>Derived Class</a:t>
                      </a:r>
                      <a:endParaRPr>
                        <a:solidFill>
                          <a:srgbClr val="FFFFFF"/>
                        </a:solidFill>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yes</a:t>
                      </a:r>
                      <a:endParaRPr>
                        <a:solidFill>
                          <a:srgbClr val="FFFFFF"/>
                        </a:solidFill>
                      </a:endParaRPr>
                    </a:p>
                  </a:txBody>
                  <a:tcPr marT="91425" marB="91425" marR="91425" marL="91425">
                    <a:lnL cap="flat" cmpd="sng" w="9525">
                      <a:solidFill>
                        <a:srgbClr val="666666"/>
                      </a:solidFill>
                      <a:prstDash val="solid"/>
                      <a:round/>
                      <a:headEnd len="sm" w="sm" type="none"/>
                      <a:tailEnd len="sm" w="sm" type="none"/>
                    </a:lnL>
                    <a:solidFill>
                      <a:srgbClr val="B7B7B7"/>
                    </a:solidFill>
                  </a:tcPr>
                </a:tc>
                <a:tc>
                  <a:txBody>
                    <a:bodyPr/>
                    <a:lstStyle/>
                    <a:p>
                      <a:pPr indent="0" lvl="0" marL="0" rtl="0" algn="l">
                        <a:spcBef>
                          <a:spcPts val="0"/>
                        </a:spcBef>
                        <a:spcAft>
                          <a:spcPts val="0"/>
                        </a:spcAft>
                        <a:buNone/>
                      </a:pPr>
                      <a:r>
                        <a:rPr lang="en">
                          <a:solidFill>
                            <a:srgbClr val="FFFFFF"/>
                          </a:solidFill>
                        </a:rPr>
                        <a:t>yes</a:t>
                      </a:r>
                      <a:endParaRPr>
                        <a:solidFill>
                          <a:srgbClr val="FFFFFF"/>
                        </a:solidFill>
                      </a:endParaRPr>
                    </a:p>
                  </a:txBody>
                  <a:tcPr marT="91425" marB="91425" marR="91425" marL="91425">
                    <a:solidFill>
                      <a:srgbClr val="B7B7B7"/>
                    </a:solidFill>
                  </a:tcPr>
                </a:tc>
                <a:tc>
                  <a:txBody>
                    <a:bodyPr/>
                    <a:lstStyle/>
                    <a:p>
                      <a:pPr indent="0" lvl="0" marL="0" rtl="0" algn="l">
                        <a:spcBef>
                          <a:spcPts val="0"/>
                        </a:spcBef>
                        <a:spcAft>
                          <a:spcPts val="0"/>
                        </a:spcAft>
                        <a:buNone/>
                      </a:pPr>
                      <a:r>
                        <a:rPr lang="en">
                          <a:solidFill>
                            <a:srgbClr val="FFFFFF"/>
                          </a:solidFill>
                        </a:rPr>
                        <a:t>no</a:t>
                      </a:r>
                      <a:endParaRPr>
                        <a:solidFill>
                          <a:srgbClr val="FFFFFF"/>
                        </a:solidFill>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en">
                          <a:solidFill>
                            <a:srgbClr val="FFFFFF"/>
                          </a:solidFill>
                        </a:rPr>
                        <a:t>Outside Class</a:t>
                      </a:r>
                      <a:endParaRPr>
                        <a:solidFill>
                          <a:srgbClr val="FFFFFF"/>
                        </a:solidFill>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yes</a:t>
                      </a:r>
                      <a:endParaRPr>
                        <a:solidFill>
                          <a:srgbClr val="FFFFFF"/>
                        </a:solidFill>
                      </a:endParaRPr>
                    </a:p>
                  </a:txBody>
                  <a:tcPr marT="91425" marB="91425" marR="91425" marL="91425">
                    <a:lnL cap="flat" cmpd="sng" w="9525">
                      <a:solidFill>
                        <a:srgbClr val="666666"/>
                      </a:solidFill>
                      <a:prstDash val="solid"/>
                      <a:round/>
                      <a:headEnd len="sm" w="sm" type="none"/>
                      <a:tailEnd len="sm" w="sm" type="none"/>
                    </a:lnL>
                    <a:solidFill>
                      <a:srgbClr val="B7B7B7"/>
                    </a:solidFill>
                  </a:tcPr>
                </a:tc>
                <a:tc>
                  <a:txBody>
                    <a:bodyPr/>
                    <a:lstStyle/>
                    <a:p>
                      <a:pPr indent="0" lvl="0" marL="0" rtl="0" algn="l">
                        <a:spcBef>
                          <a:spcPts val="0"/>
                        </a:spcBef>
                        <a:spcAft>
                          <a:spcPts val="0"/>
                        </a:spcAft>
                        <a:buNone/>
                      </a:pPr>
                      <a:r>
                        <a:rPr lang="en">
                          <a:solidFill>
                            <a:srgbClr val="FFFFFF"/>
                          </a:solidFill>
                        </a:rPr>
                        <a:t>no</a:t>
                      </a:r>
                      <a:endParaRPr>
                        <a:solidFill>
                          <a:srgbClr val="FFFFFF"/>
                        </a:solidFill>
                      </a:endParaRPr>
                    </a:p>
                  </a:txBody>
                  <a:tcPr marT="91425" marB="91425" marR="91425" marL="91425">
                    <a:solidFill>
                      <a:srgbClr val="B7B7B7"/>
                    </a:solidFill>
                  </a:tcPr>
                </a:tc>
                <a:tc>
                  <a:txBody>
                    <a:bodyPr/>
                    <a:lstStyle/>
                    <a:p>
                      <a:pPr indent="0" lvl="0" marL="0" rtl="0" algn="l">
                        <a:spcBef>
                          <a:spcPts val="0"/>
                        </a:spcBef>
                        <a:spcAft>
                          <a:spcPts val="0"/>
                        </a:spcAft>
                        <a:buNone/>
                      </a:pPr>
                      <a:r>
                        <a:rPr lang="en">
                          <a:solidFill>
                            <a:srgbClr val="FFFFFF"/>
                          </a:solidFill>
                        </a:rPr>
                        <a:t>no</a:t>
                      </a:r>
                      <a:endParaRPr>
                        <a:solidFill>
                          <a:srgbClr val="FFFFFF"/>
                        </a:solidFill>
                      </a:endParaRPr>
                    </a:p>
                  </a:txBody>
                  <a:tcPr marT="91425" marB="91425" marR="91425" marL="91425">
                    <a:solidFill>
                      <a:srgbClr val="B7B7B7"/>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of Inheritance</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When deriving a class, it can be inherited from public, private, or protected</a:t>
            </a:r>
            <a:endParaRPr/>
          </a:p>
          <a:p>
            <a:pPr indent="-298450" lvl="1" marL="914400" rtl="0" algn="l">
              <a:spcBef>
                <a:spcPts val="0"/>
              </a:spcBef>
              <a:spcAft>
                <a:spcPts val="0"/>
              </a:spcAft>
              <a:buSzPts val="1100"/>
              <a:buChar char="➢"/>
            </a:pPr>
            <a:r>
              <a:rPr lang="en"/>
              <a:t>We </a:t>
            </a:r>
            <a:r>
              <a:rPr lang="en"/>
              <a:t>hardly</a:t>
            </a:r>
            <a:r>
              <a:rPr lang="en"/>
              <a:t> ever use private or protected</a:t>
            </a:r>
            <a:endParaRPr/>
          </a:p>
          <a:p>
            <a:pPr indent="-311150" lvl="0" marL="457200" rtl="0" algn="l">
              <a:spcBef>
                <a:spcPts val="0"/>
              </a:spcBef>
              <a:spcAft>
                <a:spcPts val="0"/>
              </a:spcAft>
              <a:buSzPts val="1300"/>
              <a:buChar char="❖"/>
            </a:pPr>
            <a:r>
              <a:rPr lang="en"/>
              <a:t>Public Inheritance</a:t>
            </a:r>
            <a:endParaRPr/>
          </a:p>
          <a:p>
            <a:pPr indent="-298450" lvl="1" marL="914400" rtl="0" algn="l">
              <a:spcBef>
                <a:spcPts val="0"/>
              </a:spcBef>
              <a:spcAft>
                <a:spcPts val="0"/>
              </a:spcAft>
              <a:buSzPts val="1100"/>
              <a:buChar char="➢"/>
            </a:pPr>
            <a:r>
              <a:rPr lang="en"/>
              <a:t>The derived class inherits </a:t>
            </a:r>
            <a:r>
              <a:rPr lang="en"/>
              <a:t>both the</a:t>
            </a:r>
            <a:r>
              <a:rPr lang="en"/>
              <a:t> public and Protected members</a:t>
            </a:r>
            <a:endParaRPr/>
          </a:p>
          <a:p>
            <a:pPr indent="-311150" lvl="0" marL="457200" rtl="0" algn="l">
              <a:spcBef>
                <a:spcPts val="0"/>
              </a:spcBef>
              <a:spcAft>
                <a:spcPts val="0"/>
              </a:spcAft>
              <a:buSzPts val="1300"/>
              <a:buChar char="❖"/>
            </a:pPr>
            <a:r>
              <a:rPr lang="en"/>
              <a:t>Protected</a:t>
            </a:r>
            <a:r>
              <a:rPr lang="en"/>
              <a:t> </a:t>
            </a:r>
            <a:r>
              <a:rPr lang="en"/>
              <a:t>Inheritance</a:t>
            </a:r>
            <a:endParaRPr/>
          </a:p>
          <a:p>
            <a:pPr indent="-298450" lvl="1" marL="914400" rtl="0" algn="l">
              <a:spcBef>
                <a:spcPts val="0"/>
              </a:spcBef>
              <a:spcAft>
                <a:spcPts val="0"/>
              </a:spcAft>
              <a:buSzPts val="1100"/>
              <a:buChar char="➢"/>
            </a:pPr>
            <a:r>
              <a:rPr lang="en"/>
              <a:t>Public and Protected members of the class become Protected members of the derived class</a:t>
            </a:r>
            <a:endParaRPr/>
          </a:p>
          <a:p>
            <a:pPr indent="-311150" lvl="0" marL="457200" rtl="0" algn="l">
              <a:spcBef>
                <a:spcPts val="0"/>
              </a:spcBef>
              <a:spcAft>
                <a:spcPts val="0"/>
              </a:spcAft>
              <a:buSzPts val="1300"/>
              <a:buChar char="❖"/>
            </a:pPr>
            <a:r>
              <a:rPr lang="en"/>
              <a:t>Private Inheritance</a:t>
            </a:r>
            <a:endParaRPr/>
          </a:p>
          <a:p>
            <a:pPr indent="-298450" lvl="1" marL="914400" rtl="0" algn="l">
              <a:spcBef>
                <a:spcPts val="0"/>
              </a:spcBef>
              <a:spcAft>
                <a:spcPts val="0"/>
              </a:spcAft>
              <a:buSzPts val="1100"/>
              <a:buChar char="➢"/>
            </a:pPr>
            <a:r>
              <a:rPr lang="en"/>
              <a:t>Public and Protected members become Private members of the derived class.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Inheritance</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You can derive classes from multiple base classes</a:t>
            </a:r>
            <a:endParaRPr/>
          </a:p>
          <a:p>
            <a:pPr indent="-298450" lvl="1" marL="914400" rtl="0" algn="l">
              <a:spcBef>
                <a:spcPts val="0"/>
              </a:spcBef>
              <a:spcAft>
                <a:spcPts val="0"/>
              </a:spcAft>
              <a:buSzPts val="1100"/>
              <a:buChar char="➢"/>
            </a:pPr>
            <a:r>
              <a:rPr lang="en"/>
              <a:t>Class derived-class : </a:t>
            </a:r>
            <a:r>
              <a:rPr lang="en"/>
              <a:t>access</a:t>
            </a:r>
            <a:r>
              <a:rPr lang="en"/>
              <a:t> </a:t>
            </a:r>
            <a:r>
              <a:rPr lang="en"/>
              <a:t>baseA</a:t>
            </a:r>
            <a:r>
              <a:rPr lang="en"/>
              <a:t>, access baseB … </a:t>
            </a:r>
            <a:endParaRPr/>
          </a:p>
          <a:p>
            <a:pPr indent="-311150" lvl="0" marL="457200" rtl="0" algn="l">
              <a:spcBef>
                <a:spcPts val="0"/>
              </a:spcBef>
              <a:spcAft>
                <a:spcPts val="0"/>
              </a:spcAft>
              <a:buSzPts val="1300"/>
              <a:buChar char="❖"/>
            </a:pPr>
            <a:r>
              <a:rPr lang="en"/>
              <a:t>Just make sure to place a comma between each base class</a:t>
            </a:r>
            <a:endParaRPr/>
          </a:p>
          <a:p>
            <a:pPr indent="-311150" lvl="0" marL="457200" rtl="0" algn="l">
              <a:spcBef>
                <a:spcPts val="0"/>
              </a:spcBef>
              <a:spcAft>
                <a:spcPts val="0"/>
              </a:spcAft>
              <a:buSzPts val="1300"/>
              <a:buChar char="❖"/>
            </a:pPr>
            <a:r>
              <a:rPr lang="en"/>
              <a:t>This allows us to pull </a:t>
            </a:r>
            <a:r>
              <a:rPr lang="en"/>
              <a:t>functions</a:t>
            </a:r>
            <a:r>
              <a:rPr lang="en"/>
              <a:t> from other Base Classes and combine them in a derived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5075" y="1284675"/>
            <a:ext cx="5475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a:t>
            </a:r>
            <a:endParaRPr/>
          </a:p>
        </p:txBody>
      </p:sp>
      <p:sp>
        <p:nvSpPr>
          <p:cNvPr id="173" name="Google Shape;173;p19"/>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How does inheritance apply to the classes that we are creating? How can we use it to make our lives easier? Where have you seen Classes before this? What about derived Classes? Create a derived class in the context of the current project we are working 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Next: Object Oriented Programming: Part 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