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6" r:id="rId5"/>
    <p:sldId id="268" r:id="rId6"/>
    <p:sldId id="269" r:id="rId7"/>
    <p:sldId id="258" r:id="rId8"/>
    <p:sldId id="270" r:id="rId9"/>
    <p:sldId id="259" r:id="rId10"/>
    <p:sldId id="260" r:id="rId11"/>
    <p:sldId id="261" r:id="rId12"/>
    <p:sldId id="263" r:id="rId13"/>
    <p:sldId id="271" r:id="rId14"/>
    <p:sldId id="264" r:id="rId15"/>
    <p:sldId id="265" r:id="rId16"/>
    <p:sldId id="272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C3A"/>
    <a:srgbClr val="00C0F4"/>
    <a:srgbClr val="4B3E18"/>
    <a:srgbClr val="F4511E"/>
    <a:srgbClr val="0096A7"/>
    <a:srgbClr val="351F0F"/>
    <a:srgbClr val="FD0000"/>
    <a:srgbClr val="5F4122"/>
    <a:srgbClr val="9B693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-40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7932" y="1108295"/>
            <a:ext cx="7343338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7932" y="3587970"/>
            <a:ext cx="734333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191C3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91C3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n>
                  <a:noFill/>
                </a:ln>
                <a:solidFill>
                  <a:srgbClr val="4B3E18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noFill/>
                </a:ln>
                <a:solidFill>
                  <a:srgbClr val="4B3E1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noFill/>
                </a:ln>
                <a:solidFill>
                  <a:srgbClr val="4B3E18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ln w="19050">
            <a:solidFill>
              <a:schemeClr val="tx1"/>
            </a:solidFill>
          </a:ln>
          <a:solidFill>
            <a:srgbClr val="00C0F4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rgbClr val="4B3E1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rgbClr val="4B3E1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rgbClr val="4B3E1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rgbClr val="4B3E1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rgbClr val="4B3E1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go-nama-kun/gym_tor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Platooning using TORCS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71129" y="4132729"/>
            <a:ext cx="521745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	                                              </a:t>
            </a:r>
          </a:p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	</a:t>
            </a: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Feiyang</a:t>
            </a: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 </a:t>
            </a: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Cai</a:t>
            </a: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, Shreyas Ramakrishna</a:t>
            </a:r>
          </a:p>
          <a:p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			&amp;</a:t>
            </a:r>
          </a:p>
          <a:p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		Bradley </a:t>
            </a:r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Potteiger</a:t>
            </a:r>
            <a:endParaRPr lang="en-US" sz="2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Follower Car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Based on the equations taken from [1].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Braking: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7" name="Picture 6" descr="brak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319" y="2525951"/>
            <a:ext cx="4633362" cy="317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Follower Car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Based on the equations taken from [1].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Steering: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8" name="Picture 7" descr="steering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17060" y="2429061"/>
            <a:ext cx="6938960" cy="374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Follower Car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Based on the equations taken from [1].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Guard conditions for acceleration and braking: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8" name="Picture 7" descr="guards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87389" y="2758746"/>
            <a:ext cx="6615952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InfluxDB: Data store for large amount of time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stamped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sensor data.</a:t>
            </a:r>
          </a:p>
          <a:p>
            <a:pPr lvl="1"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Continuous queries and flexible Retention policies.</a:t>
            </a:r>
          </a:p>
          <a:p>
            <a:pPr lvl="1"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InfluxQL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similar to SQL query language.</a:t>
            </a:r>
          </a:p>
          <a:p>
            <a:pPr lvl="1"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Open Source, handles high data ingest and real time querying of sensor 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Grafana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Open tool platform for analytic and monitoring data.</a:t>
            </a:r>
          </a:p>
          <a:p>
            <a:pPr lvl="1"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Built in InfluxDB support.</a:t>
            </a:r>
          </a:p>
          <a:p>
            <a:pPr lvl="1"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dashboard with rich query support for plotting graphs.</a:t>
            </a:r>
          </a:p>
          <a:p>
            <a:pPr lvl="1" fontAlgn="base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Simple query for users to get a graphical look at the sensor data. 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271" y="167901"/>
            <a:ext cx="10515600" cy="1325563"/>
          </a:xfrm>
        </p:spPr>
        <p:txBody>
          <a:bodyPr/>
          <a:lstStyle/>
          <a:p>
            <a:r>
              <a:rPr lang="en-US" dirty="0" smtClean="0"/>
              <a:t>Speed comparison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07459"/>
            <a:ext cx="10515600" cy="476950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Speed limit: Speed of Car2 fluctuates around 60-70Km/hr, to maintain its distance.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spee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01812"/>
            <a:ext cx="12192000" cy="4956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1418"/>
          </a:xfrm>
        </p:spPr>
        <p:txBody>
          <a:bodyPr/>
          <a:lstStyle/>
          <a:p>
            <a:r>
              <a:rPr lang="en-US" dirty="0" smtClean="0"/>
              <a:t>Distance maintained by Car2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344706"/>
            <a:ext cx="10515600" cy="483225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Desired value: 20m, however fluctuates between 20- 24 most of the times.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Except for sharp turns, where distance increases due to deceleration and braking.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distan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77035"/>
            <a:ext cx="12191999" cy="4580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Demo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83024" y="1963269"/>
            <a:ext cx="10515600" cy="3075175"/>
          </a:xfrm>
        </p:spPr>
        <p:txBody>
          <a:bodyPr/>
          <a:lstStyle/>
          <a:p>
            <a:r>
              <a:rPr lang="en-US" dirty="0" smtClean="0"/>
              <a:t>Please find the video at:</a:t>
            </a:r>
          </a:p>
          <a:p>
            <a:pPr lvl="2">
              <a:buNone/>
            </a:pPr>
            <a:r>
              <a:rPr lang="en-US" dirty="0" smtClean="0"/>
              <a:t>				</a:t>
            </a:r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smtClean="0"/>
              <a:t>				</a:t>
            </a:r>
          </a:p>
          <a:p>
            <a:pPr lvl="2">
              <a:buNone/>
            </a:pPr>
            <a:r>
              <a:rPr lang="en-US" dirty="0" smtClean="0"/>
              <a:t>https://drive.google.com/open?id=14MiOXXF6OSJDvI1Ov1VHnVlcsncwZW13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S. Dai X.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Koutsoukos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"Safety analysis of automotive control systems using multi-modal port-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hamiltonian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systems" Proc. 19th Int. Conf. Hybrid Syst.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Control pp. 105-114 2016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https://github.com/ugo-nama-kun/gym_torcs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[3] Simulated Car Racing Championship Competition Software Manual,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Politecnico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Milano,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Dipartimento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Elettronica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Informazione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Biogegneria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Italy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TORCS Architecture*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multi-car implementation uses the TORCS game engine, but has one server for each client.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 server sends sensory information and waits (blocks) 10ms (real-time) for an action.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Every game tic (20ms simulated time), the server sends the race state to the clients.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torc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20353" y="3173506"/>
            <a:ext cx="4383741" cy="28776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542" y="6472517"/>
            <a:ext cx="744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*Ref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Two car platooning using TORCS.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 follower car tries to follows the leader car with a minimum specified distance.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First car: The car follows the track angle and vehicle position to control the steering, and moves forward. (reference [2])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Second car: The control is taken car in multipart's.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Controls the acceleration and brakes (depends on the leader car)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Controls the steering movements (depends on the side wall distance)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Car’s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Leader Car: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Try to maintain a uniform speed (60-70km/hr) (target speed in our case 60 km/hr)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Follower Car: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Follow the Leader car. (do not go ahead/ lag too much)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Try to maintain the speed limits of 70km/hr.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Maintain a minimum desirable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distance from the leader Car. Here the minimum distance is 20m.</a:t>
            </a:r>
          </a:p>
        </p:txBody>
      </p:sp>
    </p:spTree>
    <p:extLst>
      <p:ext uri="{BB962C8B-B14F-4D97-AF65-F5344CB8AC3E}">
        <p14:creationId xmlns:p14="http://schemas.microsoft.com/office/powerpoint/2010/main" xmlns="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411" y="0"/>
            <a:ext cx="10515600" cy="1030941"/>
          </a:xfrm>
        </p:spPr>
        <p:txBody>
          <a:bodyPr/>
          <a:lstStyle/>
          <a:p>
            <a:r>
              <a:rPr lang="en-US" dirty="0" smtClean="0"/>
              <a:t>Sensor’s used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2025" y="968184"/>
          <a:ext cx="11268633" cy="580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6211"/>
                <a:gridCol w="3756211"/>
                <a:gridCol w="3756211"/>
              </a:tblGrid>
              <a:tr h="72409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Range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2409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Angle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[-</a:t>
                      </a:r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, +</a:t>
                      </a:r>
                      <a:r>
                        <a:rPr lang="el-GR" dirty="0" smtClean="0"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] radians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Angle between car direction and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the direction of track axis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2409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Lidar1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[0,200] meters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Vector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36 opponent sensor, each covering a span of 10 degrees within 200m and returns the distance of the closest car. The 36 sensors span over from -180 degrees to 180 degrees. 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2409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speedX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[-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∞, +∞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] km/hr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Speed of the car along longitudinal axis of the car 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2530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speedY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[-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∞, +∞</a:t>
                      </a:r>
                      <a:r>
                        <a:rPr lang="en-US" sz="3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] km/hr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Speed of the car along transverse axis of the car </a:t>
                      </a:r>
                    </a:p>
                    <a:p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2409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Lidar2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[0, 200] meters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Vector of 19 range finder sensors: each sensors returns the distance between the track edge and the car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within range of 200m. Sensor samples the space in front of the car every 10 degree, spanning clockwise from -90 to +90 degrees.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7786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TrackPos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[-∞, +∞</a:t>
                      </a:r>
                      <a:r>
                        <a:rPr lang="en-US" sz="4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] 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Distance between the car and the track axis. The value is normalized w.r.t to the track width:</a:t>
                      </a:r>
                    </a:p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-1: when car is on right edge of the track.</a:t>
                      </a:r>
                    </a:p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+1: when car is on left edge of the track.</a:t>
                      </a:r>
                    </a:p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0: when car is on the track.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Actuators</a:t>
            </a:r>
            <a:r>
              <a:rPr lang="en-US" dirty="0" smtClean="0"/>
              <a:t> used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38200" y="1789113"/>
          <a:ext cx="10515600" cy="3186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63546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Range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3546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accel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[0,1]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acceleration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3546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brake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[0,1]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braking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3546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steering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[-1,1]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Steering: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-1-Right</a:t>
                      </a:r>
                    </a:p>
                    <a:p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+1-Left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3546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gear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-1,0,1,2,3,4,5,6</a:t>
                      </a: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Different available gears, varies with speed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306" y="1"/>
            <a:ext cx="10515600" cy="1013011"/>
          </a:xfrm>
        </p:spPr>
        <p:txBody>
          <a:bodyPr/>
          <a:lstStyle/>
          <a:p>
            <a:r>
              <a:rPr lang="en-US" dirty="0" smtClean="0"/>
              <a:t>Controller Implementation</a:t>
            </a:r>
            <a:endParaRPr 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677863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6699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6699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158377" y="4166200"/>
          <a:ext cx="2907553" cy="2492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776"/>
                <a:gridCol w="2088777"/>
              </a:tblGrid>
              <a:tr h="354504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Sensor</a:t>
                      </a:r>
                      <a:endParaRPr 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4504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LIDAR1</a:t>
                      </a:r>
                      <a:endParaRPr 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Measures</a:t>
                      </a:r>
                      <a:r>
                        <a:rPr lang="en-US" sz="9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distance from the leader car </a:t>
                      </a:r>
                      <a:endParaRPr 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4504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LIDAR2</a:t>
                      </a:r>
                      <a:endParaRPr 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Measures  distance betwee</a:t>
                      </a:r>
                      <a:r>
                        <a:rPr lang="en-US" sz="9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n car and  track sidewall </a:t>
                      </a:r>
                      <a:endParaRPr 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4504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TrackPos</a:t>
                      </a:r>
                      <a:endParaRPr 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 Distance between car and track axis</a:t>
                      </a:r>
                      <a:endParaRPr 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4504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Angle</a:t>
                      </a:r>
                      <a:endParaRPr 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Angle between car direction and track </a:t>
                      </a:r>
                      <a:endParaRPr 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4504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SpeedX(Vx)</a:t>
                      </a:r>
                      <a:endParaRPr 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Speed along</a:t>
                      </a:r>
                      <a:r>
                        <a:rPr lang="en-US" sz="9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longitudinal axis</a:t>
                      </a:r>
                      <a:endParaRPr 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4504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SpeedY(Vy)</a:t>
                      </a:r>
                      <a:endParaRPr 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 Speed along</a:t>
                      </a:r>
                      <a:r>
                        <a:rPr lang="en-US" sz="9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transverse axis</a:t>
                      </a:r>
                      <a:endParaRPr lang="en-US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8" name="Picture 57" descr="block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96051" y="1058766"/>
            <a:ext cx="7270110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Car </a:t>
            </a:r>
            <a:r>
              <a:rPr lang="en-US" dirty="0" smtClean="0"/>
              <a:t>C</a:t>
            </a:r>
            <a:r>
              <a:rPr lang="en-US" dirty="0" smtClean="0"/>
              <a:t>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Steering Control calculated using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rackPos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Angle.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TrackPos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Distance between the car and track axis.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Angle: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 angle between  the car direction and direction of track axis.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acceleration is changed based on the current car speed.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simple controller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tries to keep the car within the track.</a:t>
            </a:r>
          </a:p>
        </p:txBody>
      </p:sp>
      <p:pic>
        <p:nvPicPr>
          <p:cNvPr id="4" name="Picture 3" descr="car1-contr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4941" y="3872753"/>
            <a:ext cx="5477436" cy="223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Follower Car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Based on the equations taken from [1].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Acceleration: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6" name="Picture 5" descr="accel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5940" y="2621861"/>
            <a:ext cx="5060119" cy="280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99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xt-Gen-Powe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uper-Bowl-PowePoint-Template" id="{4B85BAAD-0C6C-F540-B978-6556A450101F}" vid="{19AB0D37-A829-6C40-A18C-06351D5B49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Next-Gen-PowePoint-Template</Template>
  <TotalTime>2993</TotalTime>
  <Words>812</Words>
  <Application>Microsoft Office PowerPoint</Application>
  <PresentationFormat>Custom</PresentationFormat>
  <Paragraphs>129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Next-Gen-PowePoint-Template</vt:lpstr>
      <vt:lpstr>Platooning using TORCS</vt:lpstr>
      <vt:lpstr>TORCS Architecture*</vt:lpstr>
      <vt:lpstr>Setup</vt:lpstr>
      <vt:lpstr>Goal of the Car’s</vt:lpstr>
      <vt:lpstr>Sensor’s used</vt:lpstr>
      <vt:lpstr>Actuators used</vt:lpstr>
      <vt:lpstr>Controller Implementation</vt:lpstr>
      <vt:lpstr>Leader Car Controller</vt:lpstr>
      <vt:lpstr>Follower Car Controller</vt:lpstr>
      <vt:lpstr>Follower Car Controller</vt:lpstr>
      <vt:lpstr>Follower Car Controller</vt:lpstr>
      <vt:lpstr>Follower Car Controller</vt:lpstr>
      <vt:lpstr>Monitoring Data </vt:lpstr>
      <vt:lpstr>Speed comparison</vt:lpstr>
      <vt:lpstr>Distance maintained by Car2</vt:lpstr>
      <vt:lpstr>Controller Demo</vt:lpstr>
      <vt:lpstr>References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Platooning using TORCS</dc:title>
  <dc:creator>Shreyas Ramakrishna</dc:creator>
  <cp:lastModifiedBy>Shreyas Ramakrishna</cp:lastModifiedBy>
  <cp:revision>18</cp:revision>
  <dcterms:created xsi:type="dcterms:W3CDTF">2018-05-19T17:52:18Z</dcterms:created>
  <dcterms:modified xsi:type="dcterms:W3CDTF">2018-05-21T19:45:20Z</dcterms:modified>
</cp:coreProperties>
</file>