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9" r:id="rId6"/>
    <p:sldId id="25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 autoAdjust="0"/>
    <p:restoredTop sz="94660"/>
  </p:normalViewPr>
  <p:slideViewPr>
    <p:cSldViewPr snapToGrid="0">
      <p:cViewPr>
        <p:scale>
          <a:sx n="75" d="100"/>
          <a:sy n="75" d="100"/>
        </p:scale>
        <p:origin x="-127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25F7-C78B-4761-951C-5881CFCBE33B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1CC7-CF32-4031-B857-EBDE65C8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5A1E-9A89-4CDA-B96A-2FF4F0DBF2A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37" y="2187984"/>
            <a:ext cx="22923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63621" y="2080924"/>
            <a:ext cx="2724150" cy="4074919"/>
            <a:chOff x="2743200" y="1020065"/>
            <a:chExt cx="2724150" cy="4074919"/>
          </a:xfrm>
        </p:grpSpPr>
        <p:pic>
          <p:nvPicPr>
            <p:cNvPr id="4" name="Picture 4" descr="https://www.pjrc.com/teensy/card9a_rev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95" b="29960"/>
            <a:stretch/>
          </p:blipFill>
          <p:spPr bwMode="auto">
            <a:xfrm rot="5400000">
              <a:off x="2144395" y="1826132"/>
              <a:ext cx="4074919" cy="2462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43200" y="1676400"/>
              <a:ext cx="3810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6599" y="1733550"/>
              <a:ext cx="920751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46599" y="3479800"/>
              <a:ext cx="920751" cy="136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530600"/>
              <a:ext cx="381000" cy="131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4104" y="1605436"/>
            <a:ext cx="12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 3.6</a:t>
            </a:r>
          </a:p>
          <a:p>
            <a:pPr algn="ctr"/>
            <a:r>
              <a:rPr lang="en-US" b="1" dirty="0" smtClean="0"/>
              <a:t> Dev Board</a:t>
            </a:r>
            <a:endParaRPr lang="en-US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24656" r="53479" b="42183"/>
          <a:stretch/>
        </p:blipFill>
        <p:spPr bwMode="auto">
          <a:xfrm rot="5400000">
            <a:off x="3291956" y="2213678"/>
            <a:ext cx="2350008" cy="229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80523" y="1605436"/>
            <a:ext cx="137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Board</a:t>
            </a:r>
            <a:endParaRPr lang="en-US" b="1" dirty="0"/>
          </a:p>
        </p:txBody>
      </p:sp>
      <p:sp>
        <p:nvSpPr>
          <p:cNvPr id="16" name="Plus 15"/>
          <p:cNvSpPr/>
          <p:nvPr/>
        </p:nvSpPr>
        <p:spPr>
          <a:xfrm>
            <a:off x="2336800" y="3195828"/>
            <a:ext cx="650971" cy="6509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>
            <a:off x="5816600" y="3199099"/>
            <a:ext cx="647700" cy="647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4" b="95217" l="16779" r="61298">
                        <a14:foregroundMark x1="40045" y1="9865" x2="40045" y2="9865"/>
                        <a14:foregroundMark x1="38926" y1="7922" x2="38926" y2="7922"/>
                        <a14:foregroundMark x1="36018" y1="7025" x2="36018" y2="7025"/>
                        <a14:foregroundMark x1="43400" y1="7025" x2="43400" y2="7025"/>
                        <a14:foregroundMark x1="33781" y1="5830" x2="33781" y2="5830"/>
                        <a14:foregroundMark x1="44295" y1="6129" x2="44295" y2="6129"/>
                        <a14:foregroundMark x1="46309" y1="6129" x2="46309" y2="6129"/>
                        <a14:foregroundMark x1="44519" y1="5830" x2="44519" y2="5830"/>
                        <a14:foregroundMark x1="32662" y1="6428" x2="32662" y2="64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5333" r="41234" b="6228"/>
          <a:stretch/>
        </p:blipFill>
        <p:spPr bwMode="auto">
          <a:xfrm>
            <a:off x="7344727" y="2299109"/>
            <a:ext cx="1038225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96180" y="1605436"/>
            <a:ext cx="131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Stack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80524" y="5522976"/>
            <a:ext cx="32420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Creare seeks to replace the Teensy Audio Board</a:t>
            </a:r>
          </a:p>
          <a:p>
            <a:pPr algn="ctr"/>
            <a:r>
              <a:rPr lang="en-US" b="1" dirty="0" smtClean="0"/>
              <a:t>with a new Creare Audio Board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53398" y="4591459"/>
            <a:ext cx="198890" cy="93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39840" y="4591459"/>
            <a:ext cx="402336" cy="9315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COTS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0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580" name="Group 579"/>
          <p:cNvGrpSpPr/>
          <p:nvPr/>
        </p:nvGrpSpPr>
        <p:grpSpPr>
          <a:xfrm>
            <a:off x="828675" y="609600"/>
            <a:ext cx="6497193" cy="6305730"/>
            <a:chOff x="828675" y="609600"/>
            <a:chExt cx="6497193" cy="6305730"/>
          </a:xfrm>
        </p:grpSpPr>
        <p:sp>
          <p:nvSpPr>
            <p:cNvPr id="578" name="Rectangle 577"/>
            <p:cNvSpPr/>
            <p:nvPr/>
          </p:nvSpPr>
          <p:spPr>
            <a:xfrm>
              <a:off x="828675" y="609600"/>
              <a:ext cx="6497193" cy="624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6" name="Group 575"/>
            <p:cNvGrpSpPr/>
            <p:nvPr/>
          </p:nvGrpSpPr>
          <p:grpSpPr>
            <a:xfrm>
              <a:off x="935142" y="699016"/>
              <a:ext cx="6227577" cy="6216314"/>
              <a:chOff x="935142" y="699016"/>
              <a:chExt cx="6227577" cy="6216314"/>
            </a:xfrm>
          </p:grpSpPr>
          <p:grpSp>
            <p:nvGrpSpPr>
              <p:cNvPr id="724" name="Group 723"/>
              <p:cNvGrpSpPr/>
              <p:nvPr/>
            </p:nvGrpSpPr>
            <p:grpSpPr>
              <a:xfrm>
                <a:off x="5619665" y="2178465"/>
                <a:ext cx="1391003" cy="3730064"/>
                <a:chOff x="2291249" y="2202849"/>
                <a:chExt cx="1391003" cy="3730064"/>
              </a:xfrm>
            </p:grpSpPr>
            <p:sp>
              <p:nvSpPr>
                <p:cNvPr id="725" name="Rounded Rectangle 724"/>
                <p:cNvSpPr/>
                <p:nvPr/>
              </p:nvSpPr>
              <p:spPr>
                <a:xfrm>
                  <a:off x="2327039" y="2302009"/>
                  <a:ext cx="1332000" cy="342575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26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6200000">
                  <a:off x="2528639" y="522551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7" name="Group 726"/>
                <p:cNvGrpSpPr/>
                <p:nvPr/>
              </p:nvGrpSpPr>
              <p:grpSpPr>
                <a:xfrm>
                  <a:off x="3437673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40" name="Oval 839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Oval 840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8" name="Group 727"/>
                <p:cNvGrpSpPr/>
                <p:nvPr/>
              </p:nvGrpSpPr>
              <p:grpSpPr>
                <a:xfrm>
                  <a:off x="2349927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8" name="Oval 83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Oval 83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>
                  <a:off x="3432593" y="5504896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6" name="Oval 83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Oval 83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0" name="Group 729"/>
                <p:cNvGrpSpPr/>
                <p:nvPr/>
              </p:nvGrpSpPr>
              <p:grpSpPr>
                <a:xfrm>
                  <a:off x="2344847" y="5500970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4" name="Oval 833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5" name="Oval 834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1" name="Rounded Rectangle 730"/>
                <p:cNvSpPr/>
                <p:nvPr/>
              </p:nvSpPr>
              <p:spPr>
                <a:xfrm>
                  <a:off x="2750039" y="2387210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 rot="16200000">
                  <a:off x="3296461" y="5296377"/>
                  <a:ext cx="187200" cy="93600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D5</a:t>
                  </a:r>
                  <a:endParaRPr lang="en-US" sz="500" dirty="0"/>
                </a:p>
              </p:txBody>
            </p:sp>
            <p:grpSp>
              <p:nvGrpSpPr>
                <p:cNvPr id="733" name="Group 732"/>
                <p:cNvGrpSpPr/>
                <p:nvPr/>
              </p:nvGrpSpPr>
              <p:grpSpPr>
                <a:xfrm>
                  <a:off x="3330427" y="2202849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83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2335663" y="2202849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83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35" name="Group 734"/>
                <p:cNvGrpSpPr/>
                <p:nvPr/>
              </p:nvGrpSpPr>
              <p:grpSpPr>
                <a:xfrm>
                  <a:off x="3353303" y="3276059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828" name="Picture 827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736" name="Rectangle 735"/>
                <p:cNvSpPr/>
                <p:nvPr/>
              </p:nvSpPr>
              <p:spPr>
                <a:xfrm>
                  <a:off x="2703239" y="2614460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3105005" y="2614460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 rot="16200000">
                  <a:off x="3487213" y="4804937"/>
                  <a:ext cx="187200" cy="93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D10</a:t>
                  </a:r>
                  <a:endParaRPr lang="en-US" sz="500" dirty="0"/>
                </a:p>
              </p:txBody>
            </p:sp>
            <p:pic>
              <p:nvPicPr>
                <p:cNvPr id="739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3874319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40" name="Rectangle 739"/>
                <p:cNvSpPr/>
                <p:nvPr/>
              </p:nvSpPr>
              <p:spPr>
                <a:xfrm>
                  <a:off x="2380048" y="3765391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4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4134463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2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4396702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43" name="Rectangle 742"/>
                <p:cNvSpPr/>
                <p:nvPr/>
              </p:nvSpPr>
              <p:spPr>
                <a:xfrm>
                  <a:off x="2380985" y="4036876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IN2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2349927" y="4291321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2438641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2358045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2517278" y="3844715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2517278" y="3936370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2517278" y="410461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2517278" y="419627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2517278" y="4370974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2517278" y="4462629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3" name="Group 752"/>
                <p:cNvGrpSpPr/>
                <p:nvPr/>
              </p:nvGrpSpPr>
              <p:grpSpPr>
                <a:xfrm>
                  <a:off x="2291249" y="3177387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82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26" name="Rectangle 825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7" name="Rectangle 826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>
                  <a:off x="3438207" y="3860686"/>
                  <a:ext cx="168994" cy="435827"/>
                  <a:chOff x="2441202" y="2195231"/>
                  <a:chExt cx="168994" cy="435827"/>
                </a:xfrm>
              </p:grpSpPr>
              <p:pic>
                <p:nvPicPr>
                  <p:cNvPr id="82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196663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2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372684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2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460632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755" name="TextBox 754"/>
                <p:cNvSpPr txBox="1"/>
                <p:nvPr/>
              </p:nvSpPr>
              <p:spPr>
                <a:xfrm>
                  <a:off x="3459138" y="374548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J1</a:t>
                  </a:r>
                  <a:endParaRPr lang="en-US" sz="500" dirty="0"/>
                </a:p>
              </p:txBody>
            </p:sp>
            <p:pic>
              <p:nvPicPr>
                <p:cNvPr id="756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3436775" y="4452151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57" name="TextBox 756"/>
                <p:cNvSpPr txBox="1"/>
                <p:nvPr/>
              </p:nvSpPr>
              <p:spPr>
                <a:xfrm>
                  <a:off x="3459138" y="433672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758" name="Group 757"/>
                <p:cNvGrpSpPr/>
                <p:nvPr/>
              </p:nvGrpSpPr>
              <p:grpSpPr>
                <a:xfrm>
                  <a:off x="2327039" y="3017092"/>
                  <a:ext cx="785273" cy="2328625"/>
                  <a:chOff x="1184632" y="1621364"/>
                  <a:chExt cx="785273" cy="2328625"/>
                </a:xfrm>
              </p:grpSpPr>
              <p:sp>
                <p:nvSpPr>
                  <p:cNvPr id="817" name="Rectangle 816"/>
                  <p:cNvSpPr/>
                  <p:nvPr/>
                </p:nvSpPr>
                <p:spPr>
                  <a:xfrm>
                    <a:off x="1184632" y="3644900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Rectangle 817"/>
                  <p:cNvSpPr/>
                  <p:nvPr/>
                </p:nvSpPr>
                <p:spPr>
                  <a:xfrm>
                    <a:off x="1202440" y="3689976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19" name="Rectangle 818"/>
                  <p:cNvSpPr/>
                  <p:nvPr/>
                </p:nvSpPr>
                <p:spPr>
                  <a:xfrm>
                    <a:off x="1753905" y="1621364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0" name="Rectangle 819"/>
                  <p:cNvSpPr/>
                  <p:nvPr/>
                </p:nvSpPr>
                <p:spPr>
                  <a:xfrm>
                    <a:off x="1738665" y="1964665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1" name="Rectangle 820"/>
                  <p:cNvSpPr/>
                  <p:nvPr/>
                </p:nvSpPr>
                <p:spPr>
                  <a:xfrm>
                    <a:off x="1738665" y="2292876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59" name="Rectangle 758"/>
                <p:cNvSpPr/>
                <p:nvPr/>
              </p:nvSpPr>
              <p:spPr>
                <a:xfrm rot="16200000">
                  <a:off x="3338993" y="4804937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D11</a:t>
                  </a:r>
                  <a:endParaRPr lang="en-US" sz="500" dirty="0"/>
                </a:p>
              </p:txBody>
            </p:sp>
            <p:grpSp>
              <p:nvGrpSpPr>
                <p:cNvPr id="760" name="Group 759"/>
                <p:cNvGrpSpPr/>
                <p:nvPr/>
              </p:nvGrpSpPr>
              <p:grpSpPr>
                <a:xfrm>
                  <a:off x="2675389" y="2752477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762" name="Group 761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791" name="Rectangle 79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92" name="Group 79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793" name="Rectangle 79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4" name="Rectangle 79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5" name="Rectangle 79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6" name="Rectangle 79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7" name="Rectangle 79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8" name="Rectangle 79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9" name="Rectangle 79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0" name="Rectangle 79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1" name="Rectangle 80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2" name="Rectangle 80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3" name="Rectangle 80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4" name="Rectangle 80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5" name="Rectangle 80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6" name="Rectangle 80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7" name="Rectangle 80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8" name="Rectangle 80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9" name="Rectangle 80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0" name="Rectangle 80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1" name="Rectangle 81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2" name="Rectangle 81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3" name="Rectangle 81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4" name="Rectangle 81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5" name="Rectangle 81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6" name="Rectangle 81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63" name="Group 762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765" name="Rectangle 764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66" name="Group 765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767" name="Rectangle 766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8" name="Rectangle 767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9" name="Rectangle 768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0" name="Rectangle 769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1" name="Rectangle 770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2" name="Rectangle 771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3" name="Rectangle 772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4" name="Rectangle 773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5" name="Rectangle 774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6" name="Rectangle 775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7" name="Rectangle 776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8" name="Rectangle 777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9" name="Rectangle 778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0" name="Rectangle 779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1" name="Rectangle 780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2" name="Rectangle 781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3" name="Rectangle 782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4" name="Rectangle 783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5" name="Rectangle 784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6" name="Rectangle 785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7" name="Rectangle 786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8" name="Rectangle 787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9" name="Rectangle 788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0" name="Rectangle 789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64" name="Rectangle 763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6001468" y="2668996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935142" y="3861767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~9.5 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V="1">
                <a:off x="1343267" y="2362827"/>
                <a:ext cx="0" cy="1358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287410"/>
                <a:ext cx="0" cy="1397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03376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U2 (Codec) on Bottom to shield from Teensy 3.6?</a:t>
                </a:r>
              </a:p>
              <a:p>
                <a:pPr algn="ctr"/>
                <a:r>
                  <a:rPr lang="en-US" sz="1000" dirty="0" smtClean="0"/>
                  <a:t>Keep leads to J2 short!</a:t>
                </a:r>
                <a:endParaRPr lang="en-US" sz="1000" dirty="0"/>
              </a:p>
            </p:txBody>
          </p:sp>
          <p:grpSp>
            <p:nvGrpSpPr>
              <p:cNvPr id="977" name="Group 976"/>
              <p:cNvGrpSpPr/>
              <p:nvPr/>
            </p:nvGrpSpPr>
            <p:grpSpPr>
              <a:xfrm>
                <a:off x="1949873" y="2178465"/>
                <a:ext cx="1391003" cy="3730064"/>
                <a:chOff x="1901105" y="2202849"/>
                <a:chExt cx="1391003" cy="3730064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36895" y="2302009"/>
                  <a:ext cx="1332000" cy="342575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6200000">
                  <a:off x="2138495" y="522551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47529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1959783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42449" y="5504896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1954703" y="5500970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359895" y="2387210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 rot="16200000">
                  <a:off x="2906317" y="5296377"/>
                  <a:ext cx="187200" cy="93600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D5</a:t>
                  </a:r>
                  <a:endParaRPr lang="en-US" sz="500" dirty="0"/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40283" y="2202849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45519" y="2202849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963159" y="3276059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322" name="Picture 321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3" name="TextBox 322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13095" y="2614460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14861" y="2614460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 rot="16200000">
                  <a:off x="3097069" y="4804937"/>
                  <a:ext cx="187200" cy="93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D10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3874319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1989904" y="3765391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0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4134463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4396702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2" name="Rectangle 331"/>
                <p:cNvSpPr/>
                <p:nvPr/>
              </p:nvSpPr>
              <p:spPr>
                <a:xfrm>
                  <a:off x="1990841" y="4036876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IN2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1959783" y="4291321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48497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1967901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27134" y="3844715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27134" y="3936370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2127134" y="410461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2127134" y="419627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27134" y="4370974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27134" y="4462629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01105" y="3177387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3048063" y="3860686"/>
                  <a:ext cx="168994" cy="435827"/>
                  <a:chOff x="2441202" y="2195231"/>
                  <a:chExt cx="168994" cy="435827"/>
                </a:xfrm>
              </p:grpSpPr>
              <p:pic>
                <p:nvPicPr>
                  <p:cNvPr id="347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196663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372684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460632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350" name="TextBox 349"/>
                <p:cNvSpPr txBox="1"/>
                <p:nvPr/>
              </p:nvSpPr>
              <p:spPr>
                <a:xfrm>
                  <a:off x="3068994" y="374548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J1</a:t>
                  </a:r>
                  <a:endParaRPr lang="en-US" sz="500" dirty="0"/>
                </a:p>
              </p:txBody>
            </p:sp>
            <p:pic>
              <p:nvPicPr>
                <p:cNvPr id="35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3046631" y="4452151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2" name="TextBox 351"/>
                <p:cNvSpPr txBox="1"/>
                <p:nvPr/>
              </p:nvSpPr>
              <p:spPr>
                <a:xfrm>
                  <a:off x="3068994" y="433672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1040" name="Group 1039"/>
                <p:cNvGrpSpPr/>
                <p:nvPr/>
              </p:nvGrpSpPr>
              <p:grpSpPr>
                <a:xfrm>
                  <a:off x="1936895" y="3017092"/>
                  <a:ext cx="785273" cy="2328625"/>
                  <a:chOff x="1184632" y="1621364"/>
                  <a:chExt cx="785273" cy="2328625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184632" y="3644900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1202440" y="3689976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3" name="Rectangle 712"/>
                  <p:cNvSpPr/>
                  <p:nvPr/>
                </p:nvSpPr>
                <p:spPr>
                  <a:xfrm>
                    <a:off x="1753905" y="1621364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4" name="Rectangle 713"/>
                  <p:cNvSpPr/>
                  <p:nvPr/>
                </p:nvSpPr>
                <p:spPr>
                  <a:xfrm>
                    <a:off x="1738665" y="1964665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5" name="Rectangle 714"/>
                  <p:cNvSpPr/>
                  <p:nvPr/>
                </p:nvSpPr>
                <p:spPr>
                  <a:xfrm>
                    <a:off x="1738665" y="2292876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84" name="Rectangle 583"/>
                <p:cNvSpPr/>
                <p:nvPr/>
              </p:nvSpPr>
              <p:spPr>
                <a:xfrm rot="16200000">
                  <a:off x="2948849" y="4804937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D11</a:t>
                  </a:r>
                  <a:endParaRPr lang="en-US" sz="500" dirty="0"/>
                </a:p>
              </p:txBody>
            </p:sp>
            <p:grpSp>
              <p:nvGrpSpPr>
                <p:cNvPr id="1049" name="Group 1048"/>
                <p:cNvGrpSpPr/>
                <p:nvPr/>
              </p:nvGrpSpPr>
              <p:grpSpPr>
                <a:xfrm>
                  <a:off x="2285245" y="2752477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055" name="Straight Arrow Connector 1054"/>
              <p:cNvCxnSpPr/>
              <p:nvPr/>
            </p:nvCxnSpPr>
            <p:spPr>
              <a:xfrm flipH="1">
                <a:off x="2802809" y="2728093"/>
                <a:ext cx="672166" cy="2963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/>
              <p:nvPr/>
            </p:nvCxnSpPr>
            <p:spPr>
              <a:xfrm flipH="1">
                <a:off x="2989050" y="4302609"/>
                <a:ext cx="595398" cy="296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Arrow Connector 966"/>
              <p:cNvCxnSpPr>
                <a:stCxn id="846" idx="1"/>
              </p:cNvCxnSpPr>
              <p:nvPr/>
            </p:nvCxnSpPr>
            <p:spPr>
              <a:xfrm flipH="1">
                <a:off x="2797785" y="3634727"/>
                <a:ext cx="677190" cy="1430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stCxn id="846" idx="1"/>
              </p:cNvCxnSpPr>
              <p:nvPr/>
            </p:nvCxnSpPr>
            <p:spPr>
              <a:xfrm flipH="1" flipV="1">
                <a:off x="2797785" y="3487683"/>
                <a:ext cx="677190" cy="1470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5" name="TextBox 844"/>
              <p:cNvSpPr txBox="1"/>
              <p:nvPr/>
            </p:nvSpPr>
            <p:spPr>
              <a:xfrm>
                <a:off x="3426208" y="4173912"/>
                <a:ext cx="14262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Should we consider SMT versions of these headers so that the RN42 module can be slid underneath (on the back side of the PCB)?</a:t>
                </a:r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cxnSp>
            <p:nvCxnSpPr>
              <p:cNvPr id="979" name="Straight Arrow Connector 978"/>
              <p:cNvCxnSpPr/>
              <p:nvPr/>
            </p:nvCxnSpPr>
            <p:spPr>
              <a:xfrm flipH="1">
                <a:off x="3295317" y="5557106"/>
                <a:ext cx="2891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TextBox 980"/>
              <p:cNvSpPr txBox="1"/>
              <p:nvPr/>
            </p:nvSpPr>
            <p:spPr>
              <a:xfrm>
                <a:off x="3523743" y="53647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7" name="TextBox 986"/>
              <p:cNvSpPr txBox="1"/>
              <p:nvPr/>
            </p:nvSpPr>
            <p:spPr>
              <a:xfrm>
                <a:off x="4157472" y="6053556"/>
                <a:ext cx="252436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This RN42 Bluetooth module is too big to fit between the headers, so I put it here…sticking out.  I’m not a big fan of this location because it makes the PCB much longer.  But what other location is better?</a:t>
                </a:r>
                <a:endParaRPr lang="en-US" sz="1000" dirty="0"/>
              </a:p>
            </p:txBody>
          </p:sp>
          <p:cxnSp>
            <p:nvCxnSpPr>
              <p:cNvPr id="988" name="Straight Arrow Connector 987"/>
              <p:cNvCxnSpPr/>
              <p:nvPr/>
            </p:nvCxnSpPr>
            <p:spPr>
              <a:xfrm flipV="1">
                <a:off x="5655455" y="5631330"/>
                <a:ext cx="421709" cy="42222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1" name="Freeform 990"/>
              <p:cNvSpPr/>
              <p:nvPr/>
            </p:nvSpPr>
            <p:spPr>
              <a:xfrm>
                <a:off x="4824984" y="5024628"/>
                <a:ext cx="264439" cy="1008888"/>
              </a:xfrm>
              <a:custGeom>
                <a:avLst/>
                <a:gdLst>
                  <a:gd name="connsiteX0" fmla="*/ 0 w 175260"/>
                  <a:gd name="connsiteY0" fmla="*/ 0 h 1082040"/>
                  <a:gd name="connsiteX1" fmla="*/ 175260 w 175260"/>
                  <a:gd name="connsiteY1" fmla="*/ 464820 h 1082040"/>
                  <a:gd name="connsiteX2" fmla="*/ 0 w 175260"/>
                  <a:gd name="connsiteY2" fmla="*/ 1082040 h 1082040"/>
                  <a:gd name="connsiteX0" fmla="*/ 0 w 352224"/>
                  <a:gd name="connsiteY0" fmla="*/ 0 h 1082040"/>
                  <a:gd name="connsiteX1" fmla="*/ 175260 w 352224"/>
                  <a:gd name="connsiteY1" fmla="*/ 464820 h 1082040"/>
                  <a:gd name="connsiteX2" fmla="*/ 329184 w 352224"/>
                  <a:gd name="connsiteY2" fmla="*/ 1082040 h 1082040"/>
                  <a:gd name="connsiteX0" fmla="*/ 0 w 329184"/>
                  <a:gd name="connsiteY0" fmla="*/ 0 h 1082040"/>
                  <a:gd name="connsiteX1" fmla="*/ 175260 w 329184"/>
                  <a:gd name="connsiteY1" fmla="*/ 464820 h 1082040"/>
                  <a:gd name="connsiteX2" fmla="*/ 329184 w 329184"/>
                  <a:gd name="connsiteY2" fmla="*/ 1082040 h 1082040"/>
                  <a:gd name="connsiteX0" fmla="*/ 0 w 329184"/>
                  <a:gd name="connsiteY0" fmla="*/ 0 h 1082040"/>
                  <a:gd name="connsiteX1" fmla="*/ 329184 w 329184"/>
                  <a:gd name="connsiteY1" fmla="*/ 1082040 h 1082040"/>
                  <a:gd name="connsiteX0" fmla="*/ 0 w 332728"/>
                  <a:gd name="connsiteY0" fmla="*/ 0 h 1082040"/>
                  <a:gd name="connsiteX1" fmla="*/ 329184 w 332728"/>
                  <a:gd name="connsiteY1" fmla="*/ 1082040 h 1082040"/>
                  <a:gd name="connsiteX0" fmla="*/ 0 w 341791"/>
                  <a:gd name="connsiteY0" fmla="*/ 0 h 1082040"/>
                  <a:gd name="connsiteX1" fmla="*/ 329184 w 341791"/>
                  <a:gd name="connsiteY1" fmla="*/ 1082040 h 1082040"/>
                  <a:gd name="connsiteX0" fmla="*/ 0 w 264439"/>
                  <a:gd name="connsiteY0" fmla="*/ 0 h 1008888"/>
                  <a:gd name="connsiteX1" fmla="*/ 231648 w 264439"/>
                  <a:gd name="connsiteY1" fmla="*/ 1008888 h 100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4439" h="1008888">
                    <a:moveTo>
                      <a:pt x="0" y="0"/>
                    </a:moveTo>
                    <a:cubicBezTo>
                      <a:pt x="341376" y="80264"/>
                      <a:pt x="268224" y="648208"/>
                      <a:pt x="231648" y="100888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5" name="TextBox 574"/>
              <p:cNvSpPr txBox="1"/>
              <p:nvPr/>
            </p:nvSpPr>
            <p:spPr>
              <a:xfrm>
                <a:off x="1838560" y="699016"/>
                <a:ext cx="44816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Creare Audio </a:t>
                </a:r>
                <a:r>
                  <a:rPr lang="en-US" sz="2400" b="1" dirty="0" smtClean="0"/>
                  <a:t>Board (</a:t>
                </a:r>
                <a:r>
                  <a:rPr lang="en-US" sz="2400" b="1" dirty="0"/>
                  <a:t>“</a:t>
                </a:r>
                <a:r>
                  <a:rPr lang="en-US" sz="2400" b="1" dirty="0" err="1"/>
                  <a:t>Tympan</a:t>
                </a:r>
                <a:r>
                  <a:rPr lang="en-US" sz="2400" b="1" dirty="0"/>
                  <a:t> A</a:t>
                </a:r>
                <a:r>
                  <a:rPr lang="en-US" sz="2400" b="1" dirty="0" smtClean="0"/>
                  <a:t>”)</a:t>
                </a:r>
              </a:p>
              <a:p>
                <a:pPr algn="ctr"/>
                <a:r>
                  <a:rPr lang="en-US" sz="2400" b="1" dirty="0" smtClean="0"/>
                  <a:t>Notional Layout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1838560" y="699016"/>
            <a:ext cx="448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Creare Audio </a:t>
            </a:r>
            <a:r>
              <a:rPr lang="en-US" sz="2400" b="1" dirty="0" smtClean="0"/>
              <a:t>Board (</a:t>
            </a:r>
            <a:r>
              <a:rPr lang="en-US" sz="2400" b="1" dirty="0"/>
              <a:t>“</a:t>
            </a:r>
            <a:r>
              <a:rPr lang="en-US" sz="2400" b="1" dirty="0" err="1"/>
              <a:t>Tympan</a:t>
            </a:r>
            <a:r>
              <a:rPr lang="en-US" sz="2400" b="1" dirty="0"/>
              <a:t> </a:t>
            </a:r>
            <a:r>
              <a:rPr lang="en-US" sz="2400" b="1" dirty="0" smtClean="0"/>
              <a:t>1”)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Notional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5617" y="129659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2016-12-05 1pm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771525" y="1418207"/>
            <a:ext cx="6743700" cy="5199129"/>
            <a:chOff x="771525" y="1418207"/>
            <a:chExt cx="6743700" cy="5199129"/>
          </a:xfrm>
        </p:grpSpPr>
        <p:sp>
          <p:nvSpPr>
            <p:cNvPr id="16" name="Rectangle 15"/>
            <p:cNvSpPr/>
            <p:nvPr/>
          </p:nvSpPr>
          <p:spPr>
            <a:xfrm>
              <a:off x="771525" y="1418207"/>
              <a:ext cx="6743700" cy="5199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11317" y="1475357"/>
              <a:ext cx="6351402" cy="5077209"/>
              <a:chOff x="811317" y="1475357"/>
              <a:chExt cx="6351402" cy="5077209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5525507" y="2178465"/>
                <a:ext cx="1371953" cy="3613481"/>
                <a:chOff x="1949873" y="2178465"/>
                <a:chExt cx="1371953" cy="3613481"/>
              </a:xfrm>
            </p:grpSpPr>
            <p:sp>
              <p:nvSpPr>
                <p:cNvPr id="285" name="Rounded Rectangle 284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86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501176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87" name="Group 286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8" name="Oval 5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Oval 5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8" name="Group 287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6" name="Oval 50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Oval 50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9" name="Group 288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4" name="Oval 503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Oval 504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0" name="Group 28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502" name="Oval 5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Oval 5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1" name="Rounded Rectangle 290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2" name="Group 291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500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49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9" name="TextBox 498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2992877" y="3552312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496" name="Picture 495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7" name="TextBox 496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295" name="Rectangle 294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297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99" name="Rectangle 29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26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07" name="Rectangle 406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1" name="Rectangle 410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15" name="Group 414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49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494" name="Rectangle 49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Rectangle 49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6" name="TextBox 415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417" name="Group 416"/>
                <p:cNvGrpSpPr/>
                <p:nvPr/>
              </p:nvGrpSpPr>
              <p:grpSpPr>
                <a:xfrm>
                  <a:off x="2004620" y="5105489"/>
                  <a:ext cx="309524" cy="305089"/>
                  <a:chOff x="1985663" y="5016244"/>
                  <a:chExt cx="309524" cy="305089"/>
                </a:xfrm>
              </p:grpSpPr>
              <p:sp>
                <p:nvSpPr>
                  <p:cNvPr id="491" name="Rectangle 490"/>
                  <p:cNvSpPr/>
                  <p:nvPr/>
                </p:nvSpPr>
                <p:spPr>
                  <a:xfrm>
                    <a:off x="1985663" y="501624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2" name="Rectangle 491"/>
                  <p:cNvSpPr/>
                  <p:nvPr/>
                </p:nvSpPr>
                <p:spPr>
                  <a:xfrm>
                    <a:off x="2003471" y="506132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18" name="Rectangle 417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0" name="Rectangle 419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21" name="Group 420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488" name="Rectangle 487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489" name="Rectangle 488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490" name="Rectangle 489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433" name="Group 43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62" name="Rectangle 461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63" name="Group 462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64" name="Rectangle 463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Rectangle 464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6" name="Rectangle 465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7" name="Rectangle 466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8" name="Rectangle 467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9" name="Rectangle 468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0" name="Rectangle 469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1" name="Rectangle 470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2" name="Rectangle 471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3" name="Rectangle 472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4" name="Rectangle 473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5" name="Rectangle 474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6" name="Rectangle 475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9" name="Rectangle 478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0" name="Rectangle 479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1" name="Rectangle 480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3" name="Rectangle 482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4" name="Rectangle 483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5" name="Rectangle 484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6" name="Rectangle 485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Rectangle 486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34" name="Group 433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436" name="Rectangle 435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7" name="Group 436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438" name="Rectangle 437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9" name="Rectangle 438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1" name="Rectangle 440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2" name="Rectangle 441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4" name="Rectangle 443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5" name="Rectangle 444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7" name="Rectangle 446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8" name="Rectangle 447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9" name="Rectangle 448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0" name="Rectangle 449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1" name="Rectangle 450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2" name="Rectangle 451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3" name="Rectangle 452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4" name="Rectangle 453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Rectangle 455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Rectangle 456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8" name="Rectangle 457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9" name="Rectangle 458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0" name="Rectangle 459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1" name="Rectangle 460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7" name="Rectangle 426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29" name="Group 428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43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432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430" name="TextBox 429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</p:grp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5912819" y="2690630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811317" y="381575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r>
                  <a:rPr lang="en-US" dirty="0" smtClean="0"/>
                  <a:t>9.75 </a:t>
                </a:r>
                <a:r>
                  <a:rPr lang="en-US" dirty="0" smtClean="0"/>
                  <a:t>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V="1">
                <a:off x="1343267" y="2362827"/>
                <a:ext cx="0" cy="1358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287410"/>
                <a:ext cx="0" cy="1397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67162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U2 (</a:t>
                </a:r>
                <a:r>
                  <a:rPr lang="en-US" sz="1000" dirty="0" smtClean="0"/>
                  <a:t>Codec)</a:t>
                </a:r>
              </a:p>
              <a:p>
                <a:pPr algn="ctr"/>
                <a:r>
                  <a:rPr lang="en-US" sz="1000" dirty="0" smtClean="0"/>
                  <a:t>Keep </a:t>
                </a:r>
                <a:r>
                  <a:rPr lang="en-US" sz="1000" dirty="0" smtClean="0"/>
                  <a:t>leads to J2 short!</a:t>
                </a:r>
                <a:endParaRPr lang="en-US" sz="1000" dirty="0"/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sp>
            <p:nvSpPr>
              <p:cNvPr id="981" name="TextBox 980"/>
              <p:cNvSpPr txBox="1"/>
              <p:nvPr/>
            </p:nvSpPr>
            <p:spPr>
              <a:xfrm>
                <a:off x="3530093" y="54536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1949873" y="2178465"/>
                <a:ext cx="1640925" cy="3613481"/>
                <a:chOff x="1949873" y="2178465"/>
                <a:chExt cx="1640925" cy="3613481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501176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992877" y="3552312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322" name="Picture 321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3" name="TextBox 322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3" name="Rectangle 332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2" name="TextBox 351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004620" y="5105489"/>
                  <a:ext cx="309524" cy="305089"/>
                  <a:chOff x="1985663" y="5016244"/>
                  <a:chExt cx="309524" cy="305089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985663" y="501624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2003471" y="506132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13" name="Rectangle 712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1049" name="Group 1048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55" name="Straight Arrow Connector 1054"/>
                <p:cNvCxnSpPr/>
                <p:nvPr/>
              </p:nvCxnSpPr>
              <p:spPr>
                <a:xfrm flipH="1">
                  <a:off x="2802809" y="2728093"/>
                  <a:ext cx="672166" cy="2963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Arrow Connector 966"/>
                <p:cNvCxnSpPr>
                  <a:stCxn id="846" idx="1"/>
                </p:cNvCxnSpPr>
                <p:nvPr/>
              </p:nvCxnSpPr>
              <p:spPr>
                <a:xfrm flipH="1">
                  <a:off x="2797785" y="3634727"/>
                  <a:ext cx="677190" cy="14301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0" name="Straight Arrow Connector 969"/>
                <p:cNvCxnSpPr>
                  <a:stCxn id="846" idx="1"/>
                </p:cNvCxnSpPr>
                <p:nvPr/>
              </p:nvCxnSpPr>
              <p:spPr>
                <a:xfrm flipH="1" flipV="1">
                  <a:off x="2797785" y="3487683"/>
                  <a:ext cx="677190" cy="14704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9" name="Straight Arrow Connector 978"/>
                <p:cNvCxnSpPr/>
                <p:nvPr/>
              </p:nvCxnSpPr>
              <p:spPr>
                <a:xfrm flipH="1">
                  <a:off x="3301667" y="5646006"/>
                  <a:ext cx="289131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Rectangle 269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35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3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</p:grpSp>
          <p:sp>
            <p:nvSpPr>
              <p:cNvPr id="276" name="TextBox 275"/>
              <p:cNvSpPr txBox="1"/>
              <p:nvPr/>
            </p:nvSpPr>
            <p:spPr>
              <a:xfrm>
                <a:off x="3576350" y="2990019"/>
                <a:ext cx="72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Mics</a:t>
                </a:r>
              </a:p>
              <a:p>
                <a:pPr algn="ctr"/>
                <a:r>
                  <a:rPr lang="en-US" sz="1000" dirty="0" smtClean="0"/>
                  <a:t>Right-Left</a:t>
                </a:r>
                <a:endParaRPr lang="en-US" sz="1000" dirty="0"/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 flipH="1">
                <a:off x="3244571" y="3249928"/>
                <a:ext cx="346227" cy="650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H="1">
                <a:off x="2158593" y="3143999"/>
                <a:ext cx="1432205" cy="1041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64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Box 574"/>
          <p:cNvSpPr txBox="1"/>
          <p:nvPr/>
        </p:nvSpPr>
        <p:spPr>
          <a:xfrm>
            <a:off x="1838560" y="699016"/>
            <a:ext cx="448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Creare Audio </a:t>
            </a:r>
            <a:r>
              <a:rPr lang="en-US" sz="2400" b="1" dirty="0" smtClean="0"/>
              <a:t>Board (</a:t>
            </a:r>
            <a:r>
              <a:rPr lang="en-US" sz="2400" b="1" dirty="0"/>
              <a:t>“</a:t>
            </a:r>
            <a:r>
              <a:rPr lang="en-US" sz="2400" b="1" dirty="0" err="1"/>
              <a:t>Tympan</a:t>
            </a:r>
            <a:r>
              <a:rPr lang="en-US" sz="2400" b="1" dirty="0"/>
              <a:t> </a:t>
            </a:r>
            <a:r>
              <a:rPr lang="en-US" sz="2400" b="1" dirty="0" smtClean="0"/>
              <a:t>1”)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Notional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5617" y="129659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2016-12-05 3pm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9140" y="1417320"/>
            <a:ext cx="6586728" cy="5206822"/>
            <a:chOff x="739140" y="1417320"/>
            <a:chExt cx="6586728" cy="5206822"/>
          </a:xfrm>
        </p:grpSpPr>
        <p:sp>
          <p:nvSpPr>
            <p:cNvPr id="22" name="Rectangle 21"/>
            <p:cNvSpPr/>
            <p:nvPr/>
          </p:nvSpPr>
          <p:spPr>
            <a:xfrm>
              <a:off x="739140" y="1417320"/>
              <a:ext cx="6586728" cy="5206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11317" y="1475357"/>
              <a:ext cx="6351402" cy="5077209"/>
              <a:chOff x="811317" y="1475357"/>
              <a:chExt cx="6351402" cy="5077209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5535947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78" name="Rounded Rectangle 27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614" name="Rectangle 613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5" name="Group 614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616" name="Oval 615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281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82" name="Group 281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12" name="Oval 61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3" name="Oval 61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10" name="Oval 609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Oval 610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08" name="Oval 6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9" name="Oval 6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606" name="Oval 60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7" name="Oval 60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39" name="Group 338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60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05" name="TextBox 604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60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03" name="TextBox 602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47" name="Rectangle 346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48" name="Rectangle 347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349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0" name="Rectangle 349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23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24" name="Rectangle 423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6" name="Rectangle 425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5" name="Group 514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599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600" name="Rectangle 599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16" name="TextBox 515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517" name="Group 516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597" name="Rectangle 596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>
                  <a:xfrm>
                    <a:off x="2003471" y="503084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18" name="Rectangle 517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9" name="Rectangle 518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20" name="Rectangle 519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21" name="Group 520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594" name="Rectangle 59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595" name="Rectangle 594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596" name="Rectangle 595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522" name="Group 521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532" name="Group 531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561" name="Rectangle 56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62" name="Group 56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563" name="Rectangle 56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4" name="Rectangle 56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5" name="Rectangle 56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6" name="Rectangle 56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7" name="Rectangle 56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8" name="Rectangle 56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9" name="Rectangle 56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0" name="Rectangle 56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1" name="Rectangle 57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2" name="Rectangle 57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33" name="Group 532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535" name="Rectangle 534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6" name="Group 535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537" name="Rectangle 536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8" name="Rectangle 537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9" name="Rectangle 538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0" name="Rectangle 539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1" name="Rectangle 540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2" name="Rectangle 541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3" name="Rectangle 542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4" name="Rectangle 543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5" name="Rectangle 544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6" name="Rectangle 545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7" name="Rectangle 546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8" name="Rectangle 547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9" name="Rectangle 548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0" name="Rectangle 549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1" name="Rectangle 550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2" name="Rectangle 551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3" name="Rectangle 552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4" name="Rectangle 553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5" name="Rectangle 554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6" name="Rectangle 555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Rectangle 556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8" name="Rectangle 557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9" name="Rectangle 558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0" name="Rectangle 559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534" name="Rectangle 533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3" name="Rectangle 522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4" name="Rectangle 523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530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53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526" name="TextBox 525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527" name="TextBox 526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J6</a:t>
                  </a:r>
                  <a:endParaRPr lang="en-US" sz="700" dirty="0"/>
                </a:p>
              </p:txBody>
            </p:sp>
            <p:sp>
              <p:nvSpPr>
                <p:cNvPr id="528" name="Rectangle 527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Freeform 528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949873" y="2178465"/>
                <a:ext cx="1380366" cy="3613481"/>
                <a:chOff x="1949873" y="2178465"/>
                <a:chExt cx="1380366" cy="3613481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85663" y="2277625"/>
                  <a:ext cx="1332000" cy="351432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44825" y="3573870"/>
                  <a:ext cx="269875" cy="354737"/>
                  <a:chOff x="3044825" y="3573870"/>
                  <a:chExt cx="269875" cy="35473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3044825" y="3573870"/>
                    <a:ext cx="269875" cy="354737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3159910" y="3668234"/>
                    <a:ext cx="45719" cy="165158"/>
                    <a:chOff x="3164672" y="3675377"/>
                    <a:chExt cx="45719" cy="165158"/>
                  </a:xfrm>
                </p:grpSpPr>
                <p:sp>
                  <p:nvSpPr>
                    <p:cNvPr id="269" name="Oval 268"/>
                    <p:cNvSpPr/>
                    <p:nvPr/>
                  </p:nvSpPr>
                  <p:spPr>
                    <a:xfrm>
                      <a:off x="3164672" y="3794816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Oval 270"/>
                    <p:cNvSpPr/>
                    <p:nvPr/>
                  </p:nvSpPr>
                  <p:spPr>
                    <a:xfrm>
                      <a:off x="3164672" y="367537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0800000">
                  <a:off x="2383993" y="498890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96297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2008551" y="2937663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91217" y="55630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2003471" y="5558962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408663" y="2362826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89051" y="2178465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94287" y="2178465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61863" y="2590076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63629" y="2590076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050510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2038672" y="3941582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024397" y="4328665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3" name="Rectangle 332"/>
                <p:cNvSpPr/>
                <p:nvPr/>
              </p:nvSpPr>
              <p:spPr>
                <a:xfrm>
                  <a:off x="2008551" y="4223284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97265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2016669" y="446947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75902" y="4020906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75902" y="411256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75902" y="430293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5902" y="439459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49873" y="3453640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2" name="TextBox 351"/>
                <p:cNvSpPr txBox="1"/>
                <p:nvPr/>
              </p:nvSpPr>
              <p:spPr>
                <a:xfrm>
                  <a:off x="2129239" y="4698268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2004620" y="5075009"/>
                  <a:ext cx="309524" cy="305089"/>
                  <a:chOff x="1985663" y="4985764"/>
                  <a:chExt cx="309524" cy="305089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985663" y="4985764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2003471" y="5030840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13" name="Rectangle 712"/>
                <p:cNvSpPr/>
                <p:nvPr/>
              </p:nvSpPr>
              <p:spPr>
                <a:xfrm>
                  <a:off x="2554936" y="2992708"/>
                  <a:ext cx="216000" cy="216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2539696" y="3336009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U23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2539696" y="3664220"/>
                  <a:ext cx="223934" cy="20868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bg1"/>
                      </a:solidFill>
                    </a:rPr>
                    <a:t>U24</a:t>
                  </a:r>
                  <a:endParaRPr lang="en-US" sz="6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332927" y="5546714"/>
                  <a:ext cx="637472" cy="93600"/>
                  <a:chOff x="2353267" y="5546714"/>
                  <a:chExt cx="637472" cy="93600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2803539" y="5546714"/>
                    <a:ext cx="187200" cy="93600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D5</a:t>
                    </a:r>
                    <a:endParaRPr lang="en-US" sz="500" dirty="0"/>
                  </a:p>
                </p:txBody>
              </p:sp>
              <p:sp>
                <p:nvSpPr>
                  <p:cNvPr id="327" name="Rectangle 326"/>
                  <p:cNvSpPr/>
                  <p:nvPr/>
                </p:nvSpPr>
                <p:spPr>
                  <a:xfrm>
                    <a:off x="2578403" y="5546714"/>
                    <a:ext cx="187200" cy="93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D10</a:t>
                    </a:r>
                    <a:endParaRPr lang="en-US" sz="500" dirty="0"/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2353267" y="5546714"/>
                    <a:ext cx="187200" cy="93600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/>
                      <a:t>D11</a:t>
                    </a:r>
                    <a:endParaRPr lang="en-US" sz="500" dirty="0"/>
                  </a:p>
                </p:txBody>
              </p:sp>
            </p:grpSp>
            <p:grpSp>
              <p:nvGrpSpPr>
                <p:cNvPr id="1049" name="Group 1048"/>
                <p:cNvGrpSpPr/>
                <p:nvPr/>
              </p:nvGrpSpPr>
              <p:grpSpPr>
                <a:xfrm>
                  <a:off x="2337185" y="2728093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70" name="Rectangle 269"/>
                <p:cNvSpPr/>
                <p:nvPr/>
              </p:nvSpPr>
              <p:spPr>
                <a:xfrm>
                  <a:off x="2046946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R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Rectangle 271"/>
                <p:cNvSpPr/>
                <p:nvPr/>
              </p:nvSpPr>
              <p:spPr>
                <a:xfrm>
                  <a:off x="3116555" y="3248136"/>
                  <a:ext cx="128016" cy="15519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Mic</a:t>
                  </a:r>
                </a:p>
                <a:p>
                  <a:pPr algn="ctr"/>
                  <a:r>
                    <a:rPr lang="en-US" sz="400" dirty="0" smtClean="0">
                      <a:solidFill>
                        <a:schemeClr val="bg1"/>
                      </a:solidFill>
                    </a:rPr>
                    <a:t>L</a:t>
                  </a:r>
                  <a:endParaRPr lang="en-US" sz="3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2025296" y="4613853"/>
                  <a:ext cx="85929" cy="333218"/>
                  <a:chOff x="3175060" y="4097493"/>
                  <a:chExt cx="85929" cy="333218"/>
                </a:xfrm>
              </p:grpSpPr>
              <p:pic>
                <p:nvPicPr>
                  <p:cNvPr id="351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097493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273" name="Picture 4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3175060" y="4261717"/>
                    <a:ext cx="85929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2311647" y="5653700"/>
                  <a:ext cx="680032" cy="123111"/>
                </a:xfrm>
                <a:prstGeom prst="rect">
                  <a:avLst/>
                </a:prstGeom>
                <a:noFill/>
              </p:spPr>
              <p:txBody>
                <a:bodyPr wrap="square" tIns="0" bIns="0" rtlCol="0">
                  <a:spAutoFit/>
                </a:bodyPr>
                <a:lstStyle/>
                <a:p>
                  <a:pPr algn="ctr"/>
                  <a:r>
                    <a:rPr lang="en-US" sz="800" b="1" dirty="0" smtClean="0"/>
                    <a:t>TYMPAN 1</a:t>
                  </a:r>
                  <a:endParaRPr lang="en-US" sz="800" b="1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3175385" y="3684919"/>
                  <a:ext cx="146441" cy="144073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700" dirty="0" smtClean="0"/>
                    <a:t>J6</a:t>
                  </a:r>
                  <a:endParaRPr lang="en-US" sz="7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044825" y="4065865"/>
                  <a:ext cx="285414" cy="4991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3044825" y="4057650"/>
                  <a:ext cx="269875" cy="507398"/>
                </a:xfrm>
                <a:custGeom>
                  <a:avLst/>
                  <a:gdLst>
                    <a:gd name="connsiteX0" fmla="*/ 234950 w 234950"/>
                    <a:gd name="connsiteY0" fmla="*/ 0 h 711200"/>
                    <a:gd name="connsiteX1" fmla="*/ 0 w 234950"/>
                    <a:gd name="connsiteY1" fmla="*/ 0 h 711200"/>
                    <a:gd name="connsiteX2" fmla="*/ 0 w 234950"/>
                    <a:gd name="connsiteY2" fmla="*/ 711200 h 711200"/>
                    <a:gd name="connsiteX3" fmla="*/ 234950 w 234950"/>
                    <a:gd name="connsiteY3" fmla="*/ 711200 h 711200"/>
                    <a:gd name="connsiteX4" fmla="*/ 234950 w 234950"/>
                    <a:gd name="connsiteY4" fmla="*/ 7112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950" h="711200">
                      <a:moveTo>
                        <a:pt x="234950" y="0"/>
                      </a:moveTo>
                      <a:lnTo>
                        <a:pt x="0" y="0"/>
                      </a:lnTo>
                      <a:lnTo>
                        <a:pt x="0" y="711200"/>
                      </a:lnTo>
                      <a:lnTo>
                        <a:pt x="234950" y="711200"/>
                      </a:lnTo>
                      <a:lnTo>
                        <a:pt x="234950" y="71120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55" name="Straight Arrow Connector 1054"/>
              <p:cNvCxnSpPr/>
              <p:nvPr/>
            </p:nvCxnSpPr>
            <p:spPr>
              <a:xfrm flipH="1">
                <a:off x="2802809" y="2728093"/>
                <a:ext cx="672166" cy="2963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Arrow Connector 966"/>
              <p:cNvCxnSpPr>
                <a:stCxn id="846" idx="1"/>
              </p:cNvCxnSpPr>
              <p:nvPr/>
            </p:nvCxnSpPr>
            <p:spPr>
              <a:xfrm flipH="1">
                <a:off x="2797785" y="3634727"/>
                <a:ext cx="677190" cy="1430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stCxn id="846" idx="1"/>
              </p:cNvCxnSpPr>
              <p:nvPr/>
            </p:nvCxnSpPr>
            <p:spPr>
              <a:xfrm flipH="1" flipV="1">
                <a:off x="2797785" y="3487683"/>
                <a:ext cx="677190" cy="1470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Arrow Connector 978"/>
              <p:cNvCxnSpPr/>
              <p:nvPr/>
            </p:nvCxnSpPr>
            <p:spPr>
              <a:xfrm flipH="1">
                <a:off x="3301667" y="5646006"/>
                <a:ext cx="2891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5912819" y="2690630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811317" y="3815752"/>
                <a:ext cx="104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</a:t>
                </a:r>
                <a:r>
                  <a:rPr lang="en-US" dirty="0" smtClean="0"/>
                  <a:t>9.75 </a:t>
                </a:r>
                <a:r>
                  <a:rPr lang="en-US" dirty="0" smtClean="0"/>
                  <a:t>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V="1">
                <a:off x="1343267" y="2362827"/>
                <a:ext cx="0" cy="1358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287410"/>
                <a:ext cx="0" cy="1397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67162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U2 (</a:t>
                </a:r>
                <a:r>
                  <a:rPr lang="en-US" sz="1000" dirty="0" smtClean="0"/>
                  <a:t>Codec)</a:t>
                </a:r>
              </a:p>
              <a:p>
                <a:pPr algn="ctr"/>
                <a:r>
                  <a:rPr lang="en-US" sz="1000" dirty="0" smtClean="0"/>
                  <a:t>Keep </a:t>
                </a:r>
                <a:r>
                  <a:rPr lang="en-US" sz="1000" dirty="0" smtClean="0"/>
                  <a:t>leads to J2 short!</a:t>
                </a:r>
                <a:endParaRPr lang="en-US" sz="1000" dirty="0"/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sp>
            <p:nvSpPr>
              <p:cNvPr id="981" name="TextBox 980"/>
              <p:cNvSpPr txBox="1"/>
              <p:nvPr/>
            </p:nvSpPr>
            <p:spPr>
              <a:xfrm>
                <a:off x="3530093" y="54536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TextBox 275"/>
              <p:cNvSpPr txBox="1"/>
              <p:nvPr/>
            </p:nvSpPr>
            <p:spPr>
              <a:xfrm>
                <a:off x="3576350" y="2990019"/>
                <a:ext cx="7289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Mics</a:t>
                </a:r>
              </a:p>
              <a:p>
                <a:pPr algn="ctr"/>
                <a:r>
                  <a:rPr lang="en-US" sz="1000" dirty="0" smtClean="0"/>
                  <a:t>Right-Left</a:t>
                </a:r>
                <a:endParaRPr lang="en-US" sz="1000" dirty="0"/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 flipH="1">
                <a:off x="3244571" y="3249928"/>
                <a:ext cx="346227" cy="650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 flipH="1">
                <a:off x="2158593" y="3143999"/>
                <a:ext cx="1432205" cy="10413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TextBox 263"/>
              <p:cNvSpPr txBox="1"/>
              <p:nvPr/>
            </p:nvSpPr>
            <p:spPr>
              <a:xfrm>
                <a:off x="3474975" y="4098981"/>
                <a:ext cx="11884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Cut-away to allow wiring from J6 to go to the battery underneath</a:t>
                </a:r>
                <a:endParaRPr lang="en-US" sz="1000" dirty="0"/>
              </a:p>
            </p:txBody>
          </p:sp>
          <p:cxnSp>
            <p:nvCxnSpPr>
              <p:cNvPr id="266" name="Straight Arrow Connector 265"/>
              <p:cNvCxnSpPr/>
              <p:nvPr/>
            </p:nvCxnSpPr>
            <p:spPr>
              <a:xfrm flipH="1">
                <a:off x="3175385" y="4252403"/>
                <a:ext cx="346227" cy="6503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20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3370" r="22231" b="30218"/>
          <a:stretch/>
        </p:blipFill>
        <p:spPr bwMode="auto">
          <a:xfrm>
            <a:off x="4110037" y="3505200"/>
            <a:ext cx="3319463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1219205" y="4181475"/>
            <a:ext cx="2060572" cy="975519"/>
            <a:chOff x="1219205" y="4181475"/>
            <a:chExt cx="2060572" cy="975519"/>
          </a:xfrm>
        </p:grpSpPr>
        <p:sp>
          <p:nvSpPr>
            <p:cNvPr id="4" name="Rounded Rectangle 3"/>
            <p:cNvSpPr/>
            <p:nvPr/>
          </p:nvSpPr>
          <p:spPr>
            <a:xfrm>
              <a:off x="1219205" y="4387850"/>
              <a:ext cx="342900" cy="5715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492255" y="4343400"/>
              <a:ext cx="1562100" cy="66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5456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6528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062291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244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7042" y="3081952"/>
            <a:ext cx="2672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Headphone Jack</a:t>
            </a:r>
          </a:p>
          <a:p>
            <a:r>
              <a:rPr lang="en-US" dirty="0" smtClean="0"/>
              <a:t>Outer 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</a:p>
          <a:p>
            <a:r>
              <a:rPr lang="en-US" dirty="0" smtClean="0"/>
              <a:t>L = 2.5+4.4+12.2=19.1 mm</a:t>
            </a:r>
          </a:p>
          <a:p>
            <a:r>
              <a:rPr lang="en-US" dirty="0" smtClean="0"/>
              <a:t>W = 9.0 mm</a:t>
            </a:r>
            <a:endParaRPr lang="en-US" dirty="0"/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19205" y="5476875"/>
            <a:ext cx="687600" cy="325525"/>
            <a:chOff x="3371850" y="4181475"/>
            <a:chExt cx="2060572" cy="975519"/>
          </a:xfrm>
        </p:grpSpPr>
        <p:sp>
          <p:nvSpPr>
            <p:cNvPr id="19" name="Rounded Rectangle 18"/>
            <p:cNvSpPr/>
            <p:nvPr/>
          </p:nvSpPr>
          <p:spPr>
            <a:xfrm>
              <a:off x="3371850" y="4387850"/>
              <a:ext cx="342900" cy="5715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4900" y="4343400"/>
              <a:ext cx="1562100" cy="66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48101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9173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5214936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2889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2244056" y="5476875"/>
            <a:ext cx="687600" cy="325525"/>
            <a:chOff x="3371850" y="4181475"/>
            <a:chExt cx="2060572" cy="975519"/>
          </a:xfrm>
        </p:grpSpPr>
        <p:sp>
          <p:nvSpPr>
            <p:cNvPr id="26" name="Rounded Rectangle 25"/>
            <p:cNvSpPr/>
            <p:nvPr/>
          </p:nvSpPr>
          <p:spPr>
            <a:xfrm>
              <a:off x="3371850" y="4387850"/>
              <a:ext cx="3429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44900" y="4343400"/>
              <a:ext cx="1562100" cy="660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48101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29173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5214936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2889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75" y="6008053"/>
            <a:ext cx="68897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53" y="6008052"/>
            <a:ext cx="6889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8" y="241300"/>
            <a:ext cx="239767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1276417" y="820738"/>
            <a:ext cx="2003360" cy="1484312"/>
            <a:chOff x="1276417" y="820738"/>
            <a:chExt cx="2003360" cy="1484312"/>
          </a:xfrm>
        </p:grpSpPr>
        <p:sp>
          <p:nvSpPr>
            <p:cNvPr id="46" name="Rectangle 45"/>
            <p:cNvSpPr/>
            <p:nvPr/>
          </p:nvSpPr>
          <p:spPr>
            <a:xfrm>
              <a:off x="2797728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1441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5155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97728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01441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05155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6417" y="990600"/>
              <a:ext cx="2003360" cy="850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05505" y="1671638"/>
              <a:ext cx="1181123" cy="163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0633" y="1733550"/>
              <a:ext cx="369858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3777804" y="820738"/>
            <a:ext cx="2003360" cy="1484312"/>
            <a:chOff x="1276417" y="820738"/>
            <a:chExt cx="2003360" cy="1484312"/>
          </a:xfrm>
        </p:grpSpPr>
        <p:sp>
          <p:nvSpPr>
            <p:cNvPr id="58" name="Rectangle 57"/>
            <p:cNvSpPr/>
            <p:nvPr/>
          </p:nvSpPr>
          <p:spPr>
            <a:xfrm>
              <a:off x="2797728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01441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5155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97728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01441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5155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76417" y="990600"/>
              <a:ext cx="2003360" cy="850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05505" y="1671638"/>
              <a:ext cx="1181123" cy="16351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50633" y="1733550"/>
              <a:ext cx="369858" cy="571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496095"/>
            <a:ext cx="306000" cy="22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496094"/>
            <a:ext cx="468000" cy="34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70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537</Words>
  <Application>Microsoft Office PowerPoint</Application>
  <PresentationFormat>On-screen Show (4:3)</PresentationFormat>
  <Paragraphs>249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Existing COTS Hardware</vt:lpstr>
      <vt:lpstr>PowerPoint Presentation</vt:lpstr>
      <vt:lpstr>PowerPoint Presentation</vt:lpstr>
      <vt:lpstr>PowerPoint Presentation</vt:lpstr>
      <vt:lpstr>Extra Art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26</cp:revision>
  <cp:lastPrinted>2016-12-01T19:27:33Z</cp:lastPrinted>
  <dcterms:created xsi:type="dcterms:W3CDTF">2016-12-01T17:38:54Z</dcterms:created>
  <dcterms:modified xsi:type="dcterms:W3CDTF">2016-12-05T20:17:21Z</dcterms:modified>
</cp:coreProperties>
</file>