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662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4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2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6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3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7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9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538D-E682-4CE9-AA1E-9E02509CBF1E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Tympan</a:t>
            </a:r>
            <a:r>
              <a:rPr lang="en-US" dirty="0"/>
              <a:t> </a:t>
            </a:r>
            <a:r>
              <a:rPr lang="en-US" dirty="0" smtClean="0"/>
              <a:t>– Prototype A</a:t>
            </a:r>
            <a:endParaRPr lang="en-US" dirty="0"/>
          </a:p>
        </p:txBody>
      </p:sp>
      <p:pic>
        <p:nvPicPr>
          <p:cNvPr id="3" name="Picture 2" descr="C:\Users\wea\Desktop\2017-02-10 Tympan A to BTNRH\IMG_72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86091"/>
            <a:ext cx="6096000" cy="434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37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39900" y="1371600"/>
            <a:ext cx="5486400" cy="4978400"/>
            <a:chOff x="1739900" y="1371600"/>
            <a:chExt cx="5486400" cy="4978400"/>
          </a:xfrm>
        </p:grpSpPr>
        <p:sp>
          <p:nvSpPr>
            <p:cNvPr id="2" name="Rectangle 1"/>
            <p:cNvSpPr/>
            <p:nvPr/>
          </p:nvSpPr>
          <p:spPr>
            <a:xfrm>
              <a:off x="1739900" y="1371600"/>
              <a:ext cx="5486400" cy="497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6" name="Group 2055"/>
            <p:cNvGrpSpPr/>
            <p:nvPr/>
          </p:nvGrpSpPr>
          <p:grpSpPr>
            <a:xfrm>
              <a:off x="1871133" y="1467631"/>
              <a:ext cx="5252156" cy="4744127"/>
              <a:chOff x="1905000" y="1478920"/>
              <a:chExt cx="5252156" cy="4744127"/>
            </a:xfrm>
          </p:grpSpPr>
          <p:pic>
            <p:nvPicPr>
              <p:cNvPr id="2051" name="Picture 3" descr="C:\Users\wea\Desktop\2017-02-10 Tympan A to BTNRH\IMG_7257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9250" l="6583" r="75917">
                            <a14:foregroundMark x1="61333" y1="44500" x2="62833" y2="39250"/>
                            <a14:foregroundMark x1="61083" y1="65250" x2="61167" y2="60875"/>
                            <a14:foregroundMark x1="59167" y1="77750" x2="58833" y2="75125"/>
                            <a14:foregroundMark x1="48167" y1="88125" x2="30250" y2="96000"/>
                            <a14:foregroundMark x1="13000" y1="95250" x2="24500" y2="66625"/>
                            <a14:foregroundMark x1="38417" y1="99250" x2="14417" y2="98125"/>
                            <a14:foregroundMark x1="6583" y1="99250" x2="10500" y2="88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62" r="17953" b="9952"/>
              <a:stretch/>
            </p:blipFill>
            <p:spPr bwMode="auto">
              <a:xfrm>
                <a:off x="2362200" y="1478920"/>
                <a:ext cx="4566356" cy="46396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362200" y="1715869"/>
                <a:ext cx="1219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Line-In / Mic Jack</a:t>
                </a:r>
                <a:endParaRPr lang="en-US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715000" y="1715869"/>
                <a:ext cx="14421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Headphone Jack</a:t>
                </a:r>
                <a:endParaRPr lang="en-US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75756" y="1498793"/>
                <a:ext cx="21392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USB to</a:t>
                </a:r>
              </a:p>
              <a:p>
                <a:pPr algn="ctr"/>
                <a:r>
                  <a:rPr lang="en-US" b="1" dirty="0" smtClean="0"/>
                  <a:t>Program/Recharge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81200" y="2590800"/>
                <a:ext cx="14421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On-Board Mic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05000" y="3385318"/>
                <a:ext cx="14421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Power</a:t>
                </a:r>
              </a:p>
              <a:p>
                <a:pPr algn="ctr"/>
                <a:r>
                  <a:rPr lang="en-US" b="1" dirty="0" smtClean="0"/>
                  <a:t>Switch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81200" y="5410200"/>
                <a:ext cx="1216378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User Pot</a:t>
                </a:r>
              </a:p>
              <a:p>
                <a:pPr algn="ctr"/>
                <a:r>
                  <a:rPr lang="en-US" b="1" dirty="0" smtClean="0"/>
                  <a:t>(Volume)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492044" y="4648200"/>
                <a:ext cx="144215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Bluetooth</a:t>
                </a:r>
              </a:p>
              <a:p>
                <a:pPr algn="ctr"/>
                <a:r>
                  <a:rPr lang="en-US" b="1" dirty="0" smtClean="0"/>
                  <a:t>Classic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486400" y="2685365"/>
                <a:ext cx="14421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On-Board Mic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53189" y="5576716"/>
                <a:ext cx="144215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User</a:t>
                </a:r>
              </a:p>
              <a:p>
                <a:pPr algn="ctr"/>
                <a:r>
                  <a:rPr lang="en-US" b="1" dirty="0" smtClean="0"/>
                  <a:t>LEDs</a:t>
                </a:r>
              </a:p>
            </p:txBody>
          </p:sp>
          <p:cxnSp>
            <p:nvCxnSpPr>
              <p:cNvPr id="7" name="Straight Arrow Connector 6"/>
              <p:cNvCxnSpPr>
                <a:stCxn id="9" idx="2"/>
              </p:cNvCxnSpPr>
              <p:nvPr/>
            </p:nvCxnSpPr>
            <p:spPr>
              <a:xfrm flipH="1">
                <a:off x="4608689" y="2145124"/>
                <a:ext cx="36689" cy="67427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75756" y="2240280"/>
                <a:ext cx="392854" cy="3917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3208020" y="3008530"/>
                <a:ext cx="760590" cy="3767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093720" y="3708484"/>
                <a:ext cx="86797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3148013" y="5410200"/>
                <a:ext cx="755827" cy="2047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4831644" y="5733367"/>
                <a:ext cx="496712" cy="832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4831644" y="5054621"/>
                <a:ext cx="883356" cy="23991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5080000" y="3091786"/>
                <a:ext cx="635000" cy="3253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5174544" y="2240280"/>
                <a:ext cx="635000" cy="3505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9400" y="558800"/>
            <a:ext cx="7048500" cy="858838"/>
          </a:xfrm>
        </p:spPr>
        <p:txBody>
          <a:bodyPr/>
          <a:lstStyle/>
          <a:p>
            <a:r>
              <a:rPr lang="en-US" dirty="0" smtClean="0"/>
              <a:t>Hardware Elements</a:t>
            </a:r>
            <a:endParaRPr lang="en-US" dirty="0"/>
          </a:p>
        </p:txBody>
      </p:sp>
      <p:grpSp>
        <p:nvGrpSpPr>
          <p:cNvPr id="2057" name="Group 2056"/>
          <p:cNvGrpSpPr/>
          <p:nvPr/>
        </p:nvGrpSpPr>
        <p:grpSpPr>
          <a:xfrm>
            <a:off x="6907686" y="3580006"/>
            <a:ext cx="1451958" cy="2409619"/>
            <a:chOff x="7237887" y="3475583"/>
            <a:chExt cx="1451958" cy="2409619"/>
          </a:xfrm>
        </p:grpSpPr>
        <p:pic>
          <p:nvPicPr>
            <p:cNvPr id="2050" name="Picture 2" descr="C:\Users\wea\Desktop\2017-02-10 Tympan A to BTNRH\IMG_7256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1285" b="81534" l="28756" r="71747">
                          <a14:backgroundMark x1="32333" y1="39326" x2="41417" y2="35206"/>
                          <a14:backgroundMark x1="42833" y1="26841" x2="42500" y2="36829"/>
                          <a14:backgroundMark x1="52250" y1="19850" x2="54167" y2="18976"/>
                          <a14:backgroundMark x1="60250" y1="26841" x2="60250" y2="23970"/>
                          <a14:backgroundMark x1="60250" y1="40574" x2="60500" y2="43446"/>
                          <a14:backgroundMark x1="59417" y1="52185" x2="58583" y2="59176"/>
                          <a14:backgroundMark x1="56667" y1="64919" x2="56917" y2="58302"/>
                          <a14:backgroundMark x1="37833" y1="57928" x2="39250" y2="36829"/>
                          <a14:backgroundMark x1="50500" y1="23720" x2="52917" y2="23720"/>
                          <a14:backgroundMark x1="42417" y1="39326" x2="42500" y2="410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71" t="11620" r="32269" b="18802"/>
            <a:stretch/>
          </p:blipFill>
          <p:spPr bwMode="auto">
            <a:xfrm rot="21361219">
              <a:off x="7237887" y="3956516"/>
              <a:ext cx="1451958" cy="19286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242787" y="3475583"/>
              <a:ext cx="1442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Li-Po Battery on 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124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Variety of Inputs</a:t>
            </a:r>
            <a:endParaRPr lang="en-US" dirty="0"/>
          </a:p>
        </p:txBody>
      </p:sp>
      <p:pic>
        <p:nvPicPr>
          <p:cNvPr id="3074" name="Picture 2" descr="C:\Users\wea\Desktop\2017-02-10 Tympan A to BTNRH\IMG_728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5"/>
          <a:stretch/>
        </p:blipFill>
        <p:spPr bwMode="auto">
          <a:xfrm>
            <a:off x="508000" y="2347690"/>
            <a:ext cx="3792538" cy="253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ea\Desktop\2017-02-10 Tympan A to BTNRH\IMG_729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802" y="2347690"/>
            <a:ext cx="3792538" cy="253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0315" y="1892490"/>
            <a:ext cx="312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Use On-Board Microphones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01230" y="1892490"/>
            <a:ext cx="3007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 External Microphone2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9059" y="4879011"/>
            <a:ext cx="3170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Two On-Board MEMS Microphones:</a:t>
            </a:r>
          </a:p>
          <a:p>
            <a:pPr algn="ctr"/>
            <a:r>
              <a:rPr lang="en-US" sz="1600" dirty="0" smtClean="0"/>
              <a:t>Knowles SPH1642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226686" y="4879011"/>
            <a:ext cx="2956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Stereo Jack for Mics or Line-In.</a:t>
            </a:r>
          </a:p>
          <a:p>
            <a:pPr algn="ctr"/>
            <a:r>
              <a:rPr lang="en-US" sz="1600" dirty="0" smtClean="0"/>
              <a:t>Software-Selectable Bias Voltage.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230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Battery-Powered to Be Wearable</a:t>
            </a:r>
            <a:endParaRPr lang="en-US" dirty="0"/>
          </a:p>
        </p:txBody>
      </p:sp>
      <p:pic>
        <p:nvPicPr>
          <p:cNvPr id="4099" name="Picture 3" descr="C:\Users\wea\Desktop\2017-02-10 Tympan A to BTNRH\IMG_72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72" y="1789288"/>
            <a:ext cx="6096000" cy="434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7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-6175"/>
            <a:ext cx="8001000" cy="1143000"/>
          </a:xfrm>
        </p:spPr>
        <p:txBody>
          <a:bodyPr/>
          <a:lstStyle/>
          <a:p>
            <a:r>
              <a:rPr lang="en-US" dirty="0" smtClean="0"/>
              <a:t>Hardware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8133" y="1016000"/>
            <a:ext cx="5342467" cy="5571067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Processor</a:t>
            </a:r>
          </a:p>
          <a:p>
            <a:pPr lvl="1"/>
            <a:r>
              <a:rPr lang="en-US" dirty="0" smtClean="0"/>
              <a:t>NXP MK66F (ARM Cortex M4F Core)</a:t>
            </a:r>
          </a:p>
          <a:p>
            <a:pPr lvl="1"/>
            <a:r>
              <a:rPr lang="en-US" dirty="0" smtClean="0"/>
              <a:t>180 MHz with Floating-Point Unit</a:t>
            </a:r>
          </a:p>
          <a:p>
            <a:r>
              <a:rPr lang="en-US" b="1" dirty="0" smtClean="0"/>
              <a:t>Analog-Digital</a:t>
            </a:r>
          </a:p>
          <a:p>
            <a:pPr lvl="1"/>
            <a:r>
              <a:rPr lang="en-US" dirty="0" smtClean="0"/>
              <a:t>Texas Instruments TLV320AIC3106, stereo ADC and DAC</a:t>
            </a:r>
          </a:p>
          <a:p>
            <a:pPr lvl="1"/>
            <a:r>
              <a:rPr lang="en-US" dirty="0" smtClean="0"/>
              <a:t>32/24/20/16-bit configurable (93 dB SNR)</a:t>
            </a:r>
          </a:p>
          <a:p>
            <a:pPr lvl="1"/>
            <a:r>
              <a:rPr lang="en-US" dirty="0" smtClean="0"/>
              <a:t>Low-noise, software-controllable gain on inputs</a:t>
            </a:r>
          </a:p>
          <a:p>
            <a:pPr lvl="1"/>
            <a:r>
              <a:rPr lang="en-US" dirty="0" smtClean="0"/>
              <a:t>Software-controllable microphone bias</a:t>
            </a:r>
          </a:p>
          <a:p>
            <a:pPr lvl="1"/>
            <a:r>
              <a:rPr lang="en-US" dirty="0" smtClean="0"/>
              <a:t>Software-controllable headphone amplifier</a:t>
            </a:r>
          </a:p>
          <a:p>
            <a:r>
              <a:rPr lang="en-US" b="1" dirty="0" smtClean="0"/>
              <a:t>Data Interfaces</a:t>
            </a:r>
          </a:p>
          <a:p>
            <a:pPr lvl="1"/>
            <a:r>
              <a:rPr lang="en-US" dirty="0" smtClean="0"/>
              <a:t>USB Serial, USB Audio, USB HID</a:t>
            </a:r>
          </a:p>
          <a:p>
            <a:pPr lvl="1"/>
            <a:r>
              <a:rPr lang="en-US" dirty="0" smtClean="0"/>
              <a:t>Bluetooth Classic</a:t>
            </a:r>
          </a:p>
          <a:p>
            <a:pPr lvl="1"/>
            <a:r>
              <a:rPr lang="en-US" dirty="0" smtClean="0"/>
              <a:t>SD Card</a:t>
            </a:r>
          </a:p>
          <a:p>
            <a:pPr lvl="1"/>
            <a:r>
              <a:rPr lang="en-US" dirty="0" smtClean="0"/>
              <a:t>Digital microphone port</a:t>
            </a:r>
          </a:p>
          <a:p>
            <a:r>
              <a:rPr lang="en-US" b="1" dirty="0" smtClean="0"/>
              <a:t>Power</a:t>
            </a:r>
          </a:p>
          <a:p>
            <a:pPr lvl="1"/>
            <a:r>
              <a:rPr lang="en-US" dirty="0" smtClean="0"/>
              <a:t>Draws about 100 mA @ 3.7V.</a:t>
            </a:r>
          </a:p>
          <a:p>
            <a:pPr lvl="1"/>
            <a:r>
              <a:rPr lang="en-US" dirty="0" smtClean="0"/>
              <a:t>Power from USB</a:t>
            </a:r>
            <a:r>
              <a:rPr lang="en-US" dirty="0"/>
              <a:t> </a:t>
            </a:r>
            <a:r>
              <a:rPr lang="en-US" dirty="0" smtClean="0"/>
              <a:t>or Li-Po Battery</a:t>
            </a:r>
          </a:p>
          <a:p>
            <a:pPr lvl="1"/>
            <a:r>
              <a:rPr lang="en-US" dirty="0" smtClean="0"/>
              <a:t>On-board recharging from USB (with indicators)</a:t>
            </a:r>
          </a:p>
          <a:p>
            <a:r>
              <a:rPr lang="en-US" b="1" dirty="0" smtClean="0"/>
              <a:t>Programming</a:t>
            </a:r>
          </a:p>
          <a:p>
            <a:pPr lvl="1"/>
            <a:r>
              <a:rPr lang="en-US" dirty="0" smtClean="0"/>
              <a:t>Reprogram via USB.  Program in C/C++.</a:t>
            </a:r>
          </a:p>
          <a:p>
            <a:pPr lvl="1"/>
            <a:r>
              <a:rPr lang="en-US" dirty="0" smtClean="0"/>
              <a:t>Free, open-source toolchain</a:t>
            </a:r>
          </a:p>
          <a:p>
            <a:r>
              <a:rPr lang="en-US" b="1" dirty="0" smtClean="0"/>
              <a:t>User Interaction</a:t>
            </a:r>
          </a:p>
          <a:p>
            <a:pPr lvl="1"/>
            <a:r>
              <a:rPr lang="en-US" dirty="0" smtClean="0"/>
              <a:t>Potentiometer, LEDs, Bluetooth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123" name="Picture 3" descr="C:\Users\wea\Desktop\2017-02-10 Tympan A to BTNRH\IMG_7303-0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1" r="11211"/>
          <a:stretch/>
        </p:blipFill>
        <p:spPr bwMode="auto">
          <a:xfrm>
            <a:off x="508000" y="1016000"/>
            <a:ext cx="2594742" cy="556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168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Tympan – Prototype A</vt:lpstr>
      <vt:lpstr>Hardware Elements</vt:lpstr>
      <vt:lpstr>Variety of Inputs</vt:lpstr>
      <vt:lpstr>Battery-Powered to Be Wearable</vt:lpstr>
      <vt:lpstr>Hardware Specs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7</cp:revision>
  <dcterms:created xsi:type="dcterms:W3CDTF">2017-02-10T19:27:25Z</dcterms:created>
  <dcterms:modified xsi:type="dcterms:W3CDTF">2017-02-16T19:33:41Z</dcterms:modified>
</cp:coreProperties>
</file>