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3" r:id="rId3"/>
    <p:sldId id="264" r:id="rId4"/>
    <p:sldId id="266" r:id="rId5"/>
    <p:sldId id="268" r:id="rId6"/>
    <p:sldId id="258" r:id="rId7"/>
    <p:sldId id="261" r:id="rId8"/>
    <p:sldId id="260" r:id="rId9"/>
    <p:sldId id="267" r:id="rId10"/>
    <p:sldId id="257" r:id="rId11"/>
    <p:sldId id="269" r:id="rId12"/>
  </p:sldIdLst>
  <p:sldSz cx="9144000" cy="6858000" type="screen4x3"/>
  <p:notesSz cx="7026275" cy="9312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05" autoAdjust="0"/>
  </p:normalViewPr>
  <p:slideViewPr>
    <p:cSldViewPr snapToGrid="0">
      <p:cViewPr varScale="1">
        <p:scale>
          <a:sx n="97" d="100"/>
          <a:sy n="97" d="100"/>
        </p:scale>
        <p:origin x="-10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354" y="-102"/>
      </p:cViewPr>
      <p:guideLst>
        <p:guide orient="horz" pos="2933"/>
        <p:guide pos="221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48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9863" y="0"/>
            <a:ext cx="30448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5FEE8-9E9C-467B-A3CC-F9BF43FE0454}" type="datetimeFigureOut">
              <a:rPr lang="en-US" smtClean="0"/>
              <a:t>12/2/2016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5550"/>
            <a:ext cx="304482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9863" y="8845550"/>
            <a:ext cx="304482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54F9E-65A0-4812-A4DC-C0012ECC0C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038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48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863" y="0"/>
            <a:ext cx="30448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22424E-109E-4EFF-BBCC-05FFF556FD3E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7725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3263" y="4422775"/>
            <a:ext cx="5619750" cy="4191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5550"/>
            <a:ext cx="304482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863" y="8845550"/>
            <a:ext cx="304482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436D6-3A04-4FA0-B17E-321B81C2C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43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436D6-3A04-4FA0-B17E-321B81C2C6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96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 txBox="1">
            <a:spLocks noChangeArrowheads="1"/>
          </p:cNvSpPr>
          <p:nvPr userDrawn="1"/>
        </p:nvSpPr>
        <p:spPr>
          <a:xfrm>
            <a:off x="685800" y="228600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10" name="Rectangle 6"/>
          <p:cNvSpPr txBox="1">
            <a:spLocks noChangeArrowheads="1"/>
          </p:cNvSpPr>
          <p:nvPr userDrawn="1"/>
        </p:nvSpPr>
        <p:spPr>
          <a:xfrm>
            <a:off x="1524000" y="4038600"/>
            <a:ext cx="64008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bg1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6324600"/>
            <a:ext cx="22098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Copyright © 2012</a:t>
            </a:r>
          </a:p>
        </p:txBody>
      </p:sp>
      <p:sp>
        <p:nvSpPr>
          <p:cNvPr id="12" name="TextBox 1"/>
          <p:cNvSpPr txBox="1">
            <a:spLocks noChangeArrowheads="1"/>
          </p:cNvSpPr>
          <p:nvPr userDrawn="1"/>
        </p:nvSpPr>
        <p:spPr bwMode="auto">
          <a:xfrm>
            <a:off x="7379915" y="6605736"/>
            <a:ext cx="1676400" cy="21544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 eaLnBrk="0" hangingPunct="0">
              <a:defRPr/>
            </a:pPr>
            <a:r>
              <a:rPr lang="en-US" sz="800" dirty="0" smtClean="0">
                <a:latin typeface="Arial" charset="0"/>
                <a:ea typeface="+mn-ea"/>
                <a:cs typeface="+mn-cs"/>
              </a:rPr>
              <a:t>MTG-12-XX-XXXX / XXXX - </a:t>
            </a:r>
            <a:fld id="{1764B319-02EF-4F0C-AD3D-EA6E16BA232E}" type="slidenum">
              <a:rPr lang="en-US" sz="800" smtClean="0">
                <a:latin typeface="Arial" charset="0"/>
                <a:ea typeface="+mn-ea"/>
                <a:cs typeface="+mn-cs"/>
              </a:rPr>
              <a:pPr algn="r" eaLnBrk="0" hangingPunct="0">
                <a:defRPr/>
              </a:pPr>
              <a:t>‹#›</a:t>
            </a:fld>
            <a:endParaRPr lang="en-US" sz="800" dirty="0" smtClean="0">
              <a:latin typeface="Arial" charset="0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-9525" y="-9740"/>
            <a:ext cx="9220200" cy="686774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453427" y="483632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 E S E A R C H  &amp;  D E V E L O P M E N T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136" y="632460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Copyright © 2016</a:t>
            </a:r>
          </a:p>
          <a:p>
            <a:r>
              <a:rPr lang="en-US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Creare LLC </a:t>
            </a:r>
          </a:p>
          <a:p>
            <a:r>
              <a:rPr lang="en-US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 unpublished work.  All rights reserved.</a:t>
            </a:r>
            <a:endParaRPr 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"/>
          <p:cNvSpPr txBox="1">
            <a:spLocks noChangeArrowheads="1"/>
          </p:cNvSpPr>
          <p:nvPr userDrawn="1"/>
        </p:nvSpPr>
        <p:spPr bwMode="auto">
          <a:xfrm>
            <a:off x="7467600" y="6565900"/>
            <a:ext cx="1676400" cy="2159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 eaLnBrk="0" hangingPunct="0">
              <a:defRPr/>
            </a:pPr>
            <a:r>
              <a:rPr lang="en-US" sz="800" dirty="0" err="1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MTG</a:t>
            </a:r>
            <a:r>
              <a:rPr lang="en-US" sz="8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-16-xx-</a:t>
            </a:r>
            <a:r>
              <a:rPr lang="en-US" sz="800" dirty="0" err="1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xxxx</a:t>
            </a:r>
            <a:r>
              <a:rPr lang="en-US" sz="8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/ xxxx - </a:t>
            </a:r>
            <a:fld id="{DC0A1D58-B101-4D5A-828F-58170D434469}" type="slidenum">
              <a:rPr lang="en-US" sz="80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pPr algn="r" eaLnBrk="0" hangingPunct="0">
                <a:defRPr/>
              </a:pPr>
              <a:t>‹#›</a:t>
            </a:fld>
            <a:endParaRPr lang="en-US" sz="800" dirty="0" smtClean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676400" y="4038600"/>
            <a:ext cx="6400800" cy="990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subtitle style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idx="4294967295"/>
          </p:nvPr>
        </p:nvSpPr>
        <p:spPr>
          <a:xfrm>
            <a:off x="838200" y="2209800"/>
            <a:ext cx="7772400" cy="1470025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Picture 12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33400"/>
            <a:ext cx="3657600" cy="117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694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6396335"/>
            <a:ext cx="9144000" cy="471405"/>
          </a:xfrm>
          <a:prstGeom prst="rect">
            <a:avLst/>
          </a:prstGeom>
          <a:gradFill flip="none" rotWithShape="1">
            <a:gsLst>
              <a:gs pos="0">
                <a:srgbClr val="6591C7">
                  <a:shade val="30000"/>
                  <a:satMod val="115000"/>
                </a:srgbClr>
              </a:gs>
              <a:gs pos="50000">
                <a:srgbClr val="6591C7">
                  <a:shade val="67500"/>
                  <a:satMod val="115000"/>
                </a:srgbClr>
              </a:gs>
              <a:gs pos="79000">
                <a:srgbClr val="6591C7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"/>
          <p:cNvSpPr txBox="1">
            <a:spLocks noChangeArrowheads="1"/>
          </p:cNvSpPr>
          <p:nvPr userDrawn="1"/>
        </p:nvSpPr>
        <p:spPr bwMode="auto">
          <a:xfrm>
            <a:off x="3886200" y="6619756"/>
            <a:ext cx="1676400" cy="2159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 eaLnBrk="0" hangingPunct="0">
              <a:defRPr/>
            </a:pPr>
            <a:r>
              <a:rPr lang="en-US" sz="800" dirty="0" err="1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MTG</a:t>
            </a:r>
            <a:r>
              <a:rPr lang="en-US" sz="8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-16-xx-</a:t>
            </a:r>
            <a:r>
              <a:rPr lang="en-US" sz="800" dirty="0" err="1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xxxx</a:t>
            </a:r>
            <a:r>
              <a:rPr lang="en-US" sz="8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 / xxxx - </a:t>
            </a:r>
            <a:fld id="{DC0A1D58-B101-4D5A-828F-58170D434469}" type="slidenum">
              <a:rPr lang="en-US" sz="80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pPr algn="r" eaLnBrk="0" hangingPunct="0">
                <a:defRPr/>
              </a:pPr>
              <a:t>‹#›</a:t>
            </a:fld>
            <a:endParaRPr lang="en-US" sz="800" dirty="0" smtClean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 userDrawn="1"/>
        </p:nvSpPr>
        <p:spPr>
          <a:xfrm rot="10800000">
            <a:off x="0" y="-33531"/>
            <a:ext cx="9143999" cy="685802"/>
          </a:xfrm>
          <a:prstGeom prst="rect">
            <a:avLst/>
          </a:prstGeom>
          <a:gradFill flip="none" rotWithShape="1">
            <a:gsLst>
              <a:gs pos="0">
                <a:srgbClr val="6591C7">
                  <a:shade val="30000"/>
                  <a:satMod val="115000"/>
                </a:srgbClr>
              </a:gs>
              <a:gs pos="50000">
                <a:srgbClr val="6591C7">
                  <a:shade val="67500"/>
                  <a:satMod val="115000"/>
                </a:srgbClr>
              </a:gs>
              <a:gs pos="100000">
                <a:srgbClr val="6591C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746397" y="6406075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Copyright © 2016</a:t>
            </a:r>
          </a:p>
          <a:p>
            <a:pPr algn="r"/>
            <a:r>
              <a:rPr lang="en-US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Creare LLC </a:t>
            </a:r>
          </a:p>
          <a:p>
            <a:pPr algn="r"/>
            <a:r>
              <a:rPr lang="en-US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 unpublished work.  All rights reserved.</a:t>
            </a:r>
            <a:endParaRPr 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1099" y="1143000"/>
            <a:ext cx="8284468" cy="48006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522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477000"/>
            <a:ext cx="114300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80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</a:t>
            </a:r>
            <a:r>
              <a:rPr lang="en-US" smtClean="0"/>
              <a:t>edit text </a:t>
            </a:r>
            <a:r>
              <a:rPr lang="en-US" dirty="0" smtClean="0"/>
              <a:t>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43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jrc.com/teensy/td_download.html" TargetMode="External"/><Relationship Id="rId2" Type="http://schemas.openxmlformats.org/officeDocument/2006/relationships/hyperlink" Target="https://github.com/chipaudette/OpenAudio/blob/master/Docs/Getting%20Started/Starting%20From%20Scratch.m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hipaudette/OpenAudio" TargetMode="External"/><Relationship Id="rId5" Type="http://schemas.openxmlformats.org/officeDocument/2006/relationships/hyperlink" Target="https://github.com/chipaudette/OpenAudio_ArduinoLibrary" TargetMode="External"/><Relationship Id="rId4" Type="http://schemas.openxmlformats.org/officeDocument/2006/relationships/hyperlink" Target="http://openaudio.blogspot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knowles.com/eng/Products/Microphones/SiSonic%E2%84%A2-surface-mount-MEMS" TargetMode="External"/><Relationship Id="rId3" Type="http://schemas.openxmlformats.org/officeDocument/2006/relationships/hyperlink" Target="https://www.pjrc.com/teensy/pinout.html" TargetMode="External"/><Relationship Id="rId7" Type="http://schemas.openxmlformats.org/officeDocument/2006/relationships/hyperlink" Target="https://www.adafruit.com/products/2716" TargetMode="External"/><Relationship Id="rId2" Type="http://schemas.openxmlformats.org/officeDocument/2006/relationships/hyperlink" Target="https://www.adafruit.com/products/326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jrc.com/store/teensy3_audio.html" TargetMode="External"/><Relationship Id="rId11" Type="http://schemas.openxmlformats.org/officeDocument/2006/relationships/hyperlink" Target="https://www.adafruit.com/categories/574?q=Lithium%20Ion%20Polymer&amp;" TargetMode="External"/><Relationship Id="rId5" Type="http://schemas.openxmlformats.org/officeDocument/2006/relationships/hyperlink" Target="https://www.adafruit.com/products/1780" TargetMode="External"/><Relationship Id="rId10" Type="http://schemas.openxmlformats.org/officeDocument/2006/relationships/hyperlink" Target="https://learn.sparkfun.com/tutorials/using-the-bluesmirf/" TargetMode="External"/><Relationship Id="rId4" Type="http://schemas.openxmlformats.org/officeDocument/2006/relationships/hyperlink" Target="https://www.pjrc.com/teensy/schematic.html" TargetMode="External"/><Relationship Id="rId9" Type="http://schemas.openxmlformats.org/officeDocument/2006/relationships/hyperlink" Target="https://www.sparkfun.com/products/12577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038600"/>
            <a:ext cx="6400800" cy="990600"/>
          </a:xfrm>
        </p:spPr>
        <p:txBody>
          <a:bodyPr/>
          <a:lstStyle/>
          <a:p>
            <a:r>
              <a:rPr lang="en-US" dirty="0" smtClean="0"/>
              <a:t>December 2, 2016</a:t>
            </a:r>
          </a:p>
          <a:p>
            <a:r>
              <a:rPr lang="en-US" dirty="0" smtClean="0"/>
              <a:t>WEA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 idx="4294967295"/>
          </p:nvPr>
        </p:nvSpPr>
        <p:spPr>
          <a:xfrm>
            <a:off x="457200" y="2359077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Overview of Breadboard #2</a:t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for BTNRH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906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the Pieces</a:t>
            </a:r>
            <a:endParaRPr lang="en-US" dirty="0"/>
          </a:p>
        </p:txBody>
      </p:sp>
      <p:pic>
        <p:nvPicPr>
          <p:cNvPr id="5122" name="Picture 2" descr="C:\Users\wea\Desktop\2016-12-02 Breadboard 2 for BTNRH\IMG_70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948" y="1371600"/>
            <a:ext cx="6172200" cy="412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43532" y="2851364"/>
            <a:ext cx="1069524" cy="33855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Teensy 3.6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>
          <a:xfrm flipH="1" flipV="1">
            <a:off x="4965290" y="2936002"/>
            <a:ext cx="1178242" cy="8463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885209" y="1826464"/>
            <a:ext cx="1077859" cy="3077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Microphone</a:t>
            </a:r>
            <a:endParaRPr lang="en-US" sz="1400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5955093" y="2092781"/>
            <a:ext cx="221615" cy="413404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390573" y="1371600"/>
            <a:ext cx="891591" cy="3077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Aux Input</a:t>
            </a:r>
            <a:endParaRPr lang="en-US" sz="1400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5525946" y="1679377"/>
            <a:ext cx="221615" cy="413404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348734" y="995381"/>
            <a:ext cx="1077859" cy="3077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Microphone</a:t>
            </a:r>
            <a:endParaRPr lang="en-US" sz="1400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4418618" y="1261698"/>
            <a:ext cx="221615" cy="413404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940699" y="4539923"/>
            <a:ext cx="911340" cy="3077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Bluetooth</a:t>
            </a:r>
            <a:endParaRPr lang="en-US" sz="1400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4613835" y="4243490"/>
            <a:ext cx="351455" cy="296433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637371" y="3578758"/>
            <a:ext cx="1653466" cy="3077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Teensy Audio Board</a:t>
            </a:r>
          </a:p>
        </p:txBody>
      </p:sp>
      <p:sp>
        <p:nvSpPr>
          <p:cNvPr id="43" name="Freeform 42"/>
          <p:cNvSpPr/>
          <p:nvPr/>
        </p:nvSpPr>
        <p:spPr>
          <a:xfrm>
            <a:off x="4729316" y="3313470"/>
            <a:ext cx="924232" cy="490721"/>
          </a:xfrm>
          <a:custGeom>
            <a:avLst/>
            <a:gdLst>
              <a:gd name="connsiteX0" fmla="*/ 1366683 w 1366683"/>
              <a:gd name="connsiteY0" fmla="*/ 550606 h 613537"/>
              <a:gd name="connsiteX1" fmla="*/ 1042219 w 1366683"/>
              <a:gd name="connsiteY1" fmla="*/ 609600 h 613537"/>
              <a:gd name="connsiteX2" fmla="*/ 353961 w 1366683"/>
              <a:gd name="connsiteY2" fmla="*/ 452284 h 613537"/>
              <a:gd name="connsiteX3" fmla="*/ 0 w 1366683"/>
              <a:gd name="connsiteY3" fmla="*/ 0 h 613537"/>
              <a:gd name="connsiteX0" fmla="*/ 1366683 w 1366683"/>
              <a:gd name="connsiteY0" fmla="*/ 550606 h 550606"/>
              <a:gd name="connsiteX1" fmla="*/ 353961 w 1366683"/>
              <a:gd name="connsiteY1" fmla="*/ 452284 h 550606"/>
              <a:gd name="connsiteX2" fmla="*/ 0 w 1366683"/>
              <a:gd name="connsiteY2" fmla="*/ 0 h 550606"/>
              <a:gd name="connsiteX0" fmla="*/ 1366683 w 1366683"/>
              <a:gd name="connsiteY0" fmla="*/ 550606 h 585514"/>
              <a:gd name="connsiteX1" fmla="*/ 353961 w 1366683"/>
              <a:gd name="connsiteY1" fmla="*/ 452284 h 585514"/>
              <a:gd name="connsiteX2" fmla="*/ 0 w 1366683"/>
              <a:gd name="connsiteY2" fmla="*/ 0 h 585514"/>
              <a:gd name="connsiteX0" fmla="*/ 1366683 w 1366683"/>
              <a:gd name="connsiteY0" fmla="*/ 550606 h 608708"/>
              <a:gd name="connsiteX1" fmla="*/ 471948 w 1366683"/>
              <a:gd name="connsiteY1" fmla="*/ 530942 h 608708"/>
              <a:gd name="connsiteX2" fmla="*/ 0 w 1366683"/>
              <a:gd name="connsiteY2" fmla="*/ 0 h 608708"/>
              <a:gd name="connsiteX0" fmla="*/ 1366683 w 1366683"/>
              <a:gd name="connsiteY0" fmla="*/ 550606 h 608708"/>
              <a:gd name="connsiteX1" fmla="*/ 471948 w 1366683"/>
              <a:gd name="connsiteY1" fmla="*/ 530942 h 608708"/>
              <a:gd name="connsiteX2" fmla="*/ 0 w 1366683"/>
              <a:gd name="connsiteY2" fmla="*/ 0 h 608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6683" h="608708">
                <a:moveTo>
                  <a:pt x="1366683" y="550606"/>
                </a:moveTo>
                <a:cubicBezTo>
                  <a:pt x="1145867" y="638276"/>
                  <a:pt x="640736" y="622710"/>
                  <a:pt x="471948" y="530942"/>
                </a:cubicBezTo>
                <a:cubicBezTo>
                  <a:pt x="303160" y="439174"/>
                  <a:pt x="90129" y="175342"/>
                  <a:pt x="0" y="0"/>
                </a:cubicBezTo>
              </a:path>
            </a:pathLst>
          </a:custGeom>
          <a:noFill/>
          <a:ln w="3810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183476" y="4955422"/>
            <a:ext cx="704295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System</a:t>
            </a:r>
          </a:p>
          <a:p>
            <a:pPr algn="ctr"/>
            <a:r>
              <a:rPr lang="en-US" sz="1400" dirty="0" smtClean="0"/>
              <a:t>Power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1946622" y="4432202"/>
            <a:ext cx="1093568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Built-In Mics</a:t>
            </a:r>
          </a:p>
          <a:p>
            <a:pPr algn="ctr"/>
            <a:r>
              <a:rPr lang="en-US" sz="1400" dirty="0" smtClean="0"/>
              <a:t>Vs Aux Input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1156019" y="3751915"/>
            <a:ext cx="891591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Bias for</a:t>
            </a:r>
          </a:p>
          <a:p>
            <a:pPr algn="ctr"/>
            <a:r>
              <a:rPr lang="en-US" sz="1400" dirty="0" smtClean="0"/>
              <a:t>Aux Input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2939845" y="1008607"/>
            <a:ext cx="1049144" cy="3077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Battery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1642393" y="2299483"/>
            <a:ext cx="1049144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Headphone</a:t>
            </a:r>
          </a:p>
          <a:p>
            <a:pPr algn="ctr"/>
            <a:r>
              <a:rPr lang="en-US" sz="1400" dirty="0" smtClean="0"/>
              <a:t>Jack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5494340" y="4089601"/>
            <a:ext cx="1422569" cy="3077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User Knob (Gain)</a:t>
            </a:r>
            <a:endParaRPr lang="en-US" sz="1400" dirty="0"/>
          </a:p>
        </p:txBody>
      </p:sp>
      <p:sp>
        <p:nvSpPr>
          <p:cNvPr id="61" name="Freeform 60"/>
          <p:cNvSpPr/>
          <p:nvPr/>
        </p:nvSpPr>
        <p:spPr>
          <a:xfrm>
            <a:off x="4529425" y="3480619"/>
            <a:ext cx="996304" cy="737420"/>
          </a:xfrm>
          <a:custGeom>
            <a:avLst/>
            <a:gdLst>
              <a:gd name="connsiteX0" fmla="*/ 1081548 w 1081548"/>
              <a:gd name="connsiteY0" fmla="*/ 737420 h 737420"/>
              <a:gd name="connsiteX1" fmla="*/ 1032387 w 1081548"/>
              <a:gd name="connsiteY1" fmla="*/ 727587 h 737420"/>
              <a:gd name="connsiteX2" fmla="*/ 344129 w 1081548"/>
              <a:gd name="connsiteY2" fmla="*/ 580104 h 737420"/>
              <a:gd name="connsiteX3" fmla="*/ 0 w 1081548"/>
              <a:gd name="connsiteY3" fmla="*/ 0 h 737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1548" h="737420">
                <a:moveTo>
                  <a:pt x="1081548" y="737420"/>
                </a:moveTo>
                <a:lnTo>
                  <a:pt x="1032387" y="727587"/>
                </a:lnTo>
                <a:cubicBezTo>
                  <a:pt x="909484" y="701368"/>
                  <a:pt x="516193" y="701368"/>
                  <a:pt x="344129" y="580104"/>
                </a:cubicBezTo>
                <a:cubicBezTo>
                  <a:pt x="172065" y="458840"/>
                  <a:pt x="86032" y="229420"/>
                  <a:pt x="0" y="0"/>
                </a:cubicBezTo>
              </a:path>
            </a:pathLst>
          </a:custGeom>
          <a:noFill/>
          <a:ln w="3810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>
            <a:stCxn id="50" idx="2"/>
          </p:cNvCxnSpPr>
          <p:nvPr/>
        </p:nvCxnSpPr>
        <p:spPr>
          <a:xfrm>
            <a:off x="3464417" y="1316384"/>
            <a:ext cx="209912" cy="932621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415365" y="2506185"/>
            <a:ext cx="1472406" cy="429817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9" idx="3"/>
          </p:cNvCxnSpPr>
          <p:nvPr/>
        </p:nvCxnSpPr>
        <p:spPr>
          <a:xfrm flipV="1">
            <a:off x="2047610" y="3732646"/>
            <a:ext cx="528442" cy="280879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2623126" y="4089601"/>
            <a:ext cx="426883" cy="434769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7" idx="0"/>
          </p:cNvCxnSpPr>
          <p:nvPr/>
        </p:nvCxnSpPr>
        <p:spPr>
          <a:xfrm flipV="1">
            <a:off x="3535624" y="4432203"/>
            <a:ext cx="138705" cy="523219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233948" y="1371600"/>
            <a:ext cx="1705898" cy="5847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USB for Power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and Programming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2836567" y="1826464"/>
            <a:ext cx="1233988" cy="67972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995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device is built around the Teensy 3.6, which is aimed at hobbyists</a:t>
            </a:r>
          </a:p>
          <a:p>
            <a:r>
              <a:rPr lang="en-US" dirty="0" smtClean="0"/>
              <a:t>It is programmed like an Arduino.</a:t>
            </a:r>
          </a:p>
          <a:p>
            <a:pPr lvl="1"/>
            <a:r>
              <a:rPr lang="en-US" dirty="0" smtClean="0"/>
              <a:t>If you’ve never worked with an Arduino, you should start with an Arduino.  See my guide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Once you get the Arduino stuff running, install the Teensy extensions</a:t>
            </a:r>
          </a:p>
          <a:p>
            <a:pPr lvl="1"/>
            <a:r>
              <a:rPr lang="en-US" dirty="0" smtClean="0"/>
              <a:t>See my guide </a:t>
            </a:r>
            <a:r>
              <a:rPr lang="en-US" dirty="0" smtClean="0">
                <a:solidFill>
                  <a:srgbClr val="FF0000"/>
                </a:solidFill>
              </a:rPr>
              <a:t>here</a:t>
            </a:r>
            <a:r>
              <a:rPr lang="en-US" dirty="0" smtClean="0"/>
              <a:t> [not yet ready…see </a:t>
            </a:r>
            <a:r>
              <a:rPr lang="en-US" dirty="0" smtClean="0">
                <a:hlinkClick r:id="rId3"/>
              </a:rPr>
              <a:t>here </a:t>
            </a:r>
            <a:r>
              <a:rPr lang="en-US" dirty="0" smtClean="0"/>
              <a:t>instead]</a:t>
            </a:r>
          </a:p>
          <a:p>
            <a:r>
              <a:rPr lang="en-US" dirty="0" smtClean="0"/>
              <a:t>Finally, you can download my hearing aid examples</a:t>
            </a:r>
          </a:p>
          <a:p>
            <a:pPr lvl="1"/>
            <a:r>
              <a:rPr lang="en-US" dirty="0" smtClean="0"/>
              <a:t>See my guide </a:t>
            </a:r>
            <a:r>
              <a:rPr lang="en-US" dirty="0" smtClean="0">
                <a:solidFill>
                  <a:srgbClr val="FF0000"/>
                </a:solidFill>
              </a:rPr>
              <a:t>here </a:t>
            </a:r>
            <a:r>
              <a:rPr lang="en-US" dirty="0" smtClean="0"/>
              <a:t>[</a:t>
            </a:r>
            <a:r>
              <a:rPr lang="en-US" dirty="0"/>
              <a:t>not yet </a:t>
            </a:r>
            <a:r>
              <a:rPr lang="en-US" dirty="0" smtClean="0"/>
              <a:t>ready]</a:t>
            </a:r>
          </a:p>
          <a:p>
            <a:pPr lvl="2"/>
            <a:r>
              <a:rPr lang="en-US" dirty="0"/>
              <a:t>My blog shows me working with the </a:t>
            </a:r>
            <a:r>
              <a:rPr lang="en-US" dirty="0" smtClean="0"/>
              <a:t>hardware </a:t>
            </a:r>
            <a:r>
              <a:rPr lang="en-US" dirty="0" smtClean="0">
                <a:hlinkClick r:id="rId4"/>
              </a:rPr>
              <a:t>here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My library for Arduino/Teensy in my GitHub repo </a:t>
            </a:r>
            <a:r>
              <a:rPr lang="en-US" dirty="0" smtClean="0">
                <a:hlinkClick r:id="rId5"/>
              </a:rPr>
              <a:t>here</a:t>
            </a:r>
            <a:endParaRPr lang="en-US" dirty="0" smtClean="0"/>
          </a:p>
          <a:p>
            <a:pPr lvl="2"/>
            <a:r>
              <a:rPr lang="en-US" dirty="0" smtClean="0"/>
              <a:t>More programs are at my other </a:t>
            </a:r>
            <a:r>
              <a:rPr lang="en-US" dirty="0" err="1" smtClean="0"/>
              <a:t>other</a:t>
            </a:r>
            <a:r>
              <a:rPr lang="en-US" dirty="0" smtClean="0"/>
              <a:t> GitHub repo </a:t>
            </a:r>
            <a:r>
              <a:rPr lang="en-US" dirty="0" smtClean="0">
                <a:hlinkClick r:id="rId6"/>
              </a:rPr>
              <a:t>here</a:t>
            </a:r>
            <a:r>
              <a:rPr lang="en-US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152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Breadboard #2</a:t>
            </a:r>
            <a:endParaRPr lang="en-US" dirty="0"/>
          </a:p>
        </p:txBody>
      </p:sp>
      <p:pic>
        <p:nvPicPr>
          <p:cNvPr id="4" name="Picture 2" descr="C:\Users\wea\Desktop\2016-12-02 Breadboard 2 for BTNRH\IMG_70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425" y="1371598"/>
            <a:ext cx="6172200" cy="412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73526" y="3842024"/>
            <a:ext cx="1293496" cy="40011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Teensy 3.6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853380" y="4719485"/>
            <a:ext cx="1624612" cy="40011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Power Switch</a:t>
            </a:r>
            <a:endParaRPr lang="en-US" sz="2000" b="1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244646" y="4434348"/>
            <a:ext cx="373625" cy="393292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5201269" y="3185653"/>
            <a:ext cx="452279" cy="656371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945785" y="1771708"/>
            <a:ext cx="179166" cy="715853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7" idx="1"/>
          </p:cNvCxnSpPr>
          <p:nvPr/>
        </p:nvCxnSpPr>
        <p:spPr>
          <a:xfrm flipH="1">
            <a:off x="4709107" y="1679805"/>
            <a:ext cx="492161" cy="27596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01268" y="1479750"/>
            <a:ext cx="1573162" cy="40011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Built-In Mics</a:t>
            </a:r>
            <a:endParaRPr lang="en-US" sz="2000" b="1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431458" y="2005782"/>
            <a:ext cx="835742" cy="481779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42598" y="1699469"/>
            <a:ext cx="1846177" cy="40011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Recharge (USB)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1727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</a:t>
            </a:r>
            <a:r>
              <a:rPr lang="en-US" sz="1200" dirty="0" smtClean="0"/>
              <a:t>(If the battery isn’t dead)</a:t>
            </a:r>
            <a:endParaRPr lang="en-US" dirty="0"/>
          </a:p>
        </p:txBody>
      </p:sp>
      <p:pic>
        <p:nvPicPr>
          <p:cNvPr id="7170" name="Picture 2" descr="C:\Users\wea\Desktop\2016-12-02 Breadboard 2 for BTNRH\IMG_7085-0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291" y="1067465"/>
            <a:ext cx="304769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wea\Desktop\2016-12-02 Breadboard 2 for BTNRH\IMG_708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780" y="1067465"/>
            <a:ext cx="304769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wea\Desktop\2016-12-02 Breadboard 2 for BTNRH\IMG_708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290" y="3722275"/>
            <a:ext cx="304769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C:\Users\wea\Desktop\2016-12-02 Breadboard 2 for BTNRH\IMG_709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780" y="3643617"/>
            <a:ext cx="304769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07698" y="865237"/>
            <a:ext cx="239520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(1) Plug In Headphones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346021" y="865237"/>
            <a:ext cx="233051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(2) Turn Down Volume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307697" y="3570643"/>
            <a:ext cx="239520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(3) Turn On System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393531" y="6166359"/>
            <a:ext cx="239520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(5) Listen!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346021" y="3570643"/>
            <a:ext cx="239520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(4) Turn Up Volume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04260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Powering / Recharging</a:t>
            </a:r>
            <a:endParaRPr lang="en-US" dirty="0"/>
          </a:p>
        </p:txBody>
      </p:sp>
      <p:pic>
        <p:nvPicPr>
          <p:cNvPr id="8194" name="Picture 2" descr="C:\Users\wea\Desktop\2016-12-02 Breadboard 2 for BTNRH\IMG_709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327" y="2225368"/>
            <a:ext cx="3040268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wea\Desktop\2016-12-02 Breadboard 2 for BTNRH\IMG_709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13" y="2225368"/>
            <a:ext cx="304769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99225" y="2040702"/>
            <a:ext cx="285166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(1) Plug In USB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200805" y="2040702"/>
            <a:ext cx="288131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(2) Red Means It’s Charging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121328" y="4541996"/>
            <a:ext cx="3040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Green Means It’s Charged.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540229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Processor Board: Teensy 3.6</a:t>
            </a:r>
          </a:p>
          <a:p>
            <a:pPr lvl="1"/>
            <a:r>
              <a:rPr lang="en-US" dirty="0" smtClean="0">
                <a:hlinkClick r:id="rId2"/>
              </a:rPr>
              <a:t>Buy</a:t>
            </a:r>
            <a:r>
              <a:rPr lang="en-US" dirty="0" smtClean="0"/>
              <a:t>.  </a:t>
            </a:r>
            <a:r>
              <a:rPr lang="en-US" dirty="0" smtClean="0">
                <a:hlinkClick r:id="rId3"/>
              </a:rPr>
              <a:t>Pinout</a:t>
            </a:r>
            <a:r>
              <a:rPr lang="en-US" dirty="0" smtClean="0"/>
              <a:t>.  </a:t>
            </a:r>
            <a:r>
              <a:rPr lang="en-US" dirty="0" smtClean="0">
                <a:hlinkClick r:id="rId4"/>
              </a:rPr>
              <a:t>Schematic</a:t>
            </a:r>
            <a:r>
              <a:rPr lang="en-US" dirty="0" smtClean="0"/>
              <a:t>.</a:t>
            </a:r>
          </a:p>
          <a:p>
            <a:r>
              <a:rPr lang="en-US" dirty="0" smtClean="0"/>
              <a:t>Audio Interface: Teensy Audio Board</a:t>
            </a:r>
          </a:p>
          <a:p>
            <a:pPr lvl="1"/>
            <a:r>
              <a:rPr lang="en-US" dirty="0" smtClean="0">
                <a:hlinkClick r:id="rId5"/>
              </a:rPr>
              <a:t>Buy</a:t>
            </a:r>
            <a:r>
              <a:rPr lang="en-US" dirty="0" smtClean="0"/>
              <a:t>.  </a:t>
            </a:r>
            <a:r>
              <a:rPr lang="en-US" dirty="0" smtClean="0">
                <a:hlinkClick r:id="rId6"/>
              </a:rPr>
              <a:t>Pinout and Schematic</a:t>
            </a:r>
            <a:r>
              <a:rPr lang="en-US" dirty="0" smtClean="0"/>
              <a:t>.</a:t>
            </a:r>
          </a:p>
          <a:p>
            <a:r>
              <a:rPr lang="en-US" dirty="0" smtClean="0"/>
              <a:t>Built-In Microphones: Knowles SPW2430</a:t>
            </a:r>
          </a:p>
          <a:p>
            <a:pPr lvl="1"/>
            <a:r>
              <a:rPr lang="en-US" dirty="0" smtClean="0">
                <a:hlinkClick r:id="rId7"/>
              </a:rPr>
              <a:t>Buy Breakout</a:t>
            </a:r>
            <a:r>
              <a:rPr lang="en-US" dirty="0" smtClean="0"/>
              <a:t>.  </a:t>
            </a:r>
            <a:r>
              <a:rPr lang="en-US" dirty="0" smtClean="0">
                <a:hlinkClick r:id="rId8"/>
              </a:rPr>
              <a:t>Knowles Product Page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Bluetooth: RN-42</a:t>
            </a:r>
          </a:p>
          <a:p>
            <a:pPr lvl="1"/>
            <a:r>
              <a:rPr lang="en-US" dirty="0" smtClean="0">
                <a:hlinkClick r:id="rId9"/>
              </a:rPr>
              <a:t>Buy Breakout</a:t>
            </a:r>
            <a:r>
              <a:rPr lang="en-US" dirty="0" smtClean="0"/>
              <a:t>.  </a:t>
            </a:r>
            <a:r>
              <a:rPr lang="en-US" dirty="0" smtClean="0">
                <a:hlinkClick r:id="rId10"/>
              </a:rPr>
              <a:t>User Intro</a:t>
            </a:r>
            <a:r>
              <a:rPr lang="en-US" dirty="0" smtClean="0"/>
              <a:t>.</a:t>
            </a:r>
          </a:p>
          <a:p>
            <a:r>
              <a:rPr lang="en-US" dirty="0" smtClean="0"/>
              <a:t>Battery: Lithium Ion Polymer</a:t>
            </a:r>
          </a:p>
          <a:p>
            <a:pPr lvl="1"/>
            <a:r>
              <a:rPr lang="en-US" dirty="0" smtClean="0">
                <a:hlinkClick r:id="rId11"/>
              </a:rPr>
              <a:t>Buy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z="1200" dirty="0" smtClean="0"/>
              <a:t>(choose any </a:t>
            </a:r>
            <a:r>
              <a:rPr lang="en-US" sz="1200" dirty="0"/>
              <a:t>size &gt;= 350 mA-</a:t>
            </a:r>
            <a:r>
              <a:rPr lang="en-US" sz="1200" dirty="0" err="1"/>
              <a:t>hr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141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3" descr="C:\Users\wea\Desktop\2016-12-02 Breadboard 2 for BTNRH\IMG_708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790" y="1039248"/>
            <a:ext cx="4881612" cy="325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Content Placeholder 70"/>
          <p:cNvSpPr>
            <a:spLocks noGrp="1"/>
          </p:cNvSpPr>
          <p:nvPr>
            <p:ph idx="1"/>
          </p:nvPr>
        </p:nvSpPr>
        <p:spPr>
          <a:xfrm>
            <a:off x="451099" y="4757208"/>
            <a:ext cx="8284468" cy="168292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System is pre-wired with two small microphones (“Local”)</a:t>
            </a:r>
          </a:p>
          <a:p>
            <a:pPr lvl="1"/>
            <a:r>
              <a:rPr lang="en-US" dirty="0" smtClean="0"/>
              <a:t>Or, you can switch to Aux Input instead (“Jack”)</a:t>
            </a:r>
          </a:p>
          <a:p>
            <a:r>
              <a:rPr lang="en-US" dirty="0" smtClean="0"/>
              <a:t>Aux Input is stereo.  Use as line-in.</a:t>
            </a:r>
          </a:p>
          <a:p>
            <a:pPr lvl="1"/>
            <a:r>
              <a:rPr lang="en-US" dirty="0" smtClean="0"/>
              <a:t>Or, it has switchable bias (~2V) to enable electret mics!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Elements of BB#2: Audio Sources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302071" y="837143"/>
            <a:ext cx="891591" cy="3077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Aux Input</a:t>
            </a:r>
            <a:endParaRPr lang="en-US" sz="1400" dirty="0"/>
          </a:p>
        </p:txBody>
      </p:sp>
      <p:cxnSp>
        <p:nvCxnSpPr>
          <p:cNvPr id="27" name="Straight Arrow Connector 26"/>
          <p:cNvCxnSpPr>
            <a:stCxn id="26" idx="2"/>
          </p:cNvCxnSpPr>
          <p:nvPr/>
        </p:nvCxnSpPr>
        <p:spPr>
          <a:xfrm>
            <a:off x="4747867" y="1144920"/>
            <a:ext cx="0" cy="24764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445117" y="885360"/>
            <a:ext cx="1077859" cy="3077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Microphone</a:t>
            </a:r>
            <a:endParaRPr lang="en-US" sz="14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418721" y="1155296"/>
            <a:ext cx="182371" cy="266967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493797" y="4155332"/>
            <a:ext cx="1085104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Switch Mics </a:t>
            </a:r>
          </a:p>
          <a:p>
            <a:pPr algn="ctr"/>
            <a:r>
              <a:rPr lang="en-US" sz="1400" dirty="0" smtClean="0"/>
              <a:t>to Aux Input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502081" y="4155332"/>
            <a:ext cx="1312731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Switchable Bias</a:t>
            </a:r>
          </a:p>
          <a:p>
            <a:pPr algn="ctr"/>
            <a:r>
              <a:rPr lang="en-US" sz="1400" dirty="0" smtClean="0"/>
              <a:t>For Aux Input</a:t>
            </a:r>
            <a:endParaRPr lang="en-US" sz="1400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3595692" y="3696084"/>
            <a:ext cx="219120" cy="459248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4428607" y="3719468"/>
            <a:ext cx="222502" cy="435864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414459" y="885360"/>
            <a:ext cx="1077859" cy="3077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Microphone</a:t>
            </a:r>
            <a:endParaRPr lang="en-US" sz="1400" dirty="0"/>
          </a:p>
        </p:txBody>
      </p:sp>
      <p:cxnSp>
        <p:nvCxnSpPr>
          <p:cNvPr id="69" name="Straight Arrow Connector 68"/>
          <p:cNvCxnSpPr/>
          <p:nvPr/>
        </p:nvCxnSpPr>
        <p:spPr>
          <a:xfrm flipH="1">
            <a:off x="5245491" y="1155296"/>
            <a:ext cx="191126" cy="266967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236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3" descr="C:\Users\wea\Desktop\2016-12-02 Breadboard 2 for BTNRH\IMG_708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790" y="842608"/>
            <a:ext cx="4881612" cy="325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BB#2: </a:t>
            </a:r>
            <a:r>
              <a:rPr lang="en-US" dirty="0" smtClean="0"/>
              <a:t>Audio Output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371902" y="2377555"/>
            <a:ext cx="1035860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Headphone</a:t>
            </a:r>
          </a:p>
          <a:p>
            <a:pPr algn="ctr"/>
            <a:r>
              <a:rPr lang="en-US" sz="1400" dirty="0" smtClean="0"/>
              <a:t>Jack</a:t>
            </a:r>
            <a:endParaRPr lang="en-US" sz="1400" dirty="0"/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>
          <a:xfrm flipV="1">
            <a:off x="3407762" y="2585890"/>
            <a:ext cx="632409" cy="53275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05861" y="2434542"/>
            <a:ext cx="1674113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Programmable Knob</a:t>
            </a:r>
          </a:p>
          <a:p>
            <a:pPr algn="ctr"/>
            <a:r>
              <a:rPr lang="en-US" sz="1400" dirty="0" smtClean="0"/>
              <a:t>(Usually Gain)</a:t>
            </a:r>
            <a:endParaRPr lang="en-US" sz="1400" dirty="0"/>
          </a:p>
        </p:txBody>
      </p:sp>
      <p:cxnSp>
        <p:nvCxnSpPr>
          <p:cNvPr id="19" name="Straight Arrow Connector 18"/>
          <p:cNvCxnSpPr>
            <a:stCxn id="17" idx="1"/>
          </p:cNvCxnSpPr>
          <p:nvPr/>
        </p:nvCxnSpPr>
        <p:spPr>
          <a:xfrm flipH="1" flipV="1">
            <a:off x="4847304" y="2582954"/>
            <a:ext cx="558557" cy="113198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15"/>
          <p:cNvSpPr>
            <a:spLocks noGrp="1"/>
          </p:cNvSpPr>
          <p:nvPr>
            <p:ph idx="1"/>
          </p:nvPr>
        </p:nvSpPr>
        <p:spPr>
          <a:xfrm>
            <a:off x="451099" y="4316361"/>
            <a:ext cx="8284468" cy="1946787"/>
          </a:xfrm>
        </p:spPr>
        <p:txBody>
          <a:bodyPr>
            <a:normAutofit/>
          </a:bodyPr>
          <a:lstStyle/>
          <a:p>
            <a:r>
              <a:rPr lang="en-US" dirty="0" smtClean="0"/>
              <a:t>Headphone jack is the only output</a:t>
            </a:r>
          </a:p>
          <a:p>
            <a:pPr lvl="1"/>
            <a:r>
              <a:rPr lang="en-US" dirty="0" smtClean="0"/>
              <a:t>Using it as a line-out may cause ground issues.  I only use it as a line-out with a battery-powered audio recorder</a:t>
            </a:r>
          </a:p>
          <a:p>
            <a:r>
              <a:rPr lang="en-US" dirty="0" smtClean="0"/>
              <a:t>The blue knob is usually gain (or volume)</a:t>
            </a:r>
          </a:p>
          <a:p>
            <a:pPr lvl="1"/>
            <a:r>
              <a:rPr lang="en-US" dirty="0" smtClean="0"/>
              <a:t>Can be re-programmed to be whatever function you’d like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785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3" descr="C:\Users\wea\Desktop\2016-12-02 Breadboard 2 for BTNRH\IMG_708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790" y="1039248"/>
            <a:ext cx="4881612" cy="325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451099" y="4719484"/>
            <a:ext cx="8284468" cy="1543664"/>
          </a:xfrm>
        </p:spPr>
        <p:txBody>
          <a:bodyPr/>
          <a:lstStyle/>
          <a:p>
            <a:r>
              <a:rPr lang="en-US" dirty="0" smtClean="0"/>
              <a:t>Powered from Battery or from USB</a:t>
            </a:r>
          </a:p>
          <a:p>
            <a:r>
              <a:rPr lang="en-US" dirty="0" smtClean="0"/>
              <a:t>Battery recharges while USB is plugged in.</a:t>
            </a:r>
          </a:p>
          <a:p>
            <a:pPr lvl="1"/>
            <a:r>
              <a:rPr lang="en-US" dirty="0" smtClean="0"/>
              <a:t>Red light while charging.  Green light when charged.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BB#2: Power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786653" y="3969655"/>
            <a:ext cx="969804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Power Switch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1708121" y="2649720"/>
            <a:ext cx="1049144" cy="3077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Battery</a:t>
            </a:r>
            <a:endParaRPr lang="en-US" sz="1400" dirty="0"/>
          </a:p>
        </p:txBody>
      </p:sp>
      <p:cxnSp>
        <p:nvCxnSpPr>
          <p:cNvPr id="41" name="Straight Arrow Connector 40"/>
          <p:cNvCxnSpPr>
            <a:stCxn id="37" idx="3"/>
          </p:cNvCxnSpPr>
          <p:nvPr/>
        </p:nvCxnSpPr>
        <p:spPr>
          <a:xfrm flipV="1">
            <a:off x="2757265" y="2803608"/>
            <a:ext cx="670404" cy="1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929586" y="680289"/>
            <a:ext cx="2211311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Battery Status LEDs</a:t>
            </a:r>
          </a:p>
          <a:p>
            <a:pPr algn="ctr"/>
            <a:r>
              <a:rPr lang="en-US" sz="1400" dirty="0" smtClean="0"/>
              <a:t>Red=Charging, Green=Done</a:t>
            </a:r>
          </a:p>
        </p:txBody>
      </p:sp>
      <p:cxnSp>
        <p:nvCxnSpPr>
          <p:cNvPr id="53" name="Straight Arrow Connector 52"/>
          <p:cNvCxnSpPr>
            <a:stCxn id="52" idx="2"/>
          </p:cNvCxnSpPr>
          <p:nvPr/>
        </p:nvCxnSpPr>
        <p:spPr>
          <a:xfrm flipH="1">
            <a:off x="4032667" y="1203509"/>
            <a:ext cx="2575" cy="37507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622354" y="1578579"/>
            <a:ext cx="1309878" cy="5232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Power Input</a:t>
            </a:r>
          </a:p>
          <a:p>
            <a:pPr algn="ctr"/>
            <a:r>
              <a:rPr lang="en-US" sz="1400" dirty="0" smtClean="0"/>
              <a:t>(USB)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932232" y="1840189"/>
            <a:ext cx="1103010" cy="531833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4867131" y="3687101"/>
            <a:ext cx="140252" cy="282554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411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C:\Users\wea\Desktop\2016-12-02 Breadboard 2 for BTNRH\IMG_708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790" y="744280"/>
            <a:ext cx="4881612" cy="325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1099" y="4109886"/>
            <a:ext cx="8284468" cy="219259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Has a Bluetooth Classic (not BLE) module</a:t>
            </a:r>
          </a:p>
          <a:p>
            <a:pPr lvl="1"/>
            <a:r>
              <a:rPr lang="en-US" dirty="0" smtClean="0"/>
              <a:t>Is connected to </a:t>
            </a:r>
            <a:r>
              <a:rPr lang="en-US" dirty="0" err="1" smtClean="0"/>
              <a:t>Teensy’s</a:t>
            </a:r>
            <a:r>
              <a:rPr lang="en-US" dirty="0" smtClean="0"/>
              <a:t> “Serial1” port</a:t>
            </a:r>
          </a:p>
          <a:p>
            <a:pPr lvl="1"/>
            <a:r>
              <a:rPr lang="en-US" dirty="0" smtClean="0"/>
              <a:t>Not </a:t>
            </a:r>
            <a:r>
              <a:rPr lang="en-US" dirty="0"/>
              <a:t>really used right now.  Will be used in future updates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Connects to PCs and to Android devices (not iOS)</a:t>
            </a:r>
          </a:p>
          <a:p>
            <a:pPr lvl="1"/>
            <a:r>
              <a:rPr lang="en-US" dirty="0" smtClean="0"/>
              <a:t>Default </a:t>
            </a:r>
            <a:r>
              <a:rPr lang="en-US" dirty="0"/>
              <a:t>Pairing Code is “1234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Default speed is 115200 bps (8-N-1)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BB#2: </a:t>
            </a:r>
            <a:r>
              <a:rPr lang="en-US" dirty="0" smtClean="0"/>
              <a:t>Bluetooth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64951" y="2667273"/>
            <a:ext cx="911340" cy="3077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Bluetooth</a:t>
            </a:r>
            <a:endParaRPr lang="en-US" sz="1400" dirty="0"/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 flipV="1">
            <a:off x="5152103" y="2749890"/>
            <a:ext cx="412848" cy="71272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925634"/>
      </p:ext>
    </p:extLst>
  </p:cSld>
  <p:clrMapOvr>
    <a:masterClrMapping/>
  </p:clrMapOvr>
</p:sld>
</file>

<file path=ppt/theme/theme1.xml><?xml version="1.0" encoding="utf-8"?>
<a:theme xmlns:a="http://schemas.openxmlformats.org/drawingml/2006/main" name="BlueBar_Bottom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BlueBar_BottomLogo</Template>
  <TotalTime>95</TotalTime>
  <Words>527</Words>
  <Application>Microsoft Office PowerPoint</Application>
  <PresentationFormat>On-screen Show (4:3)</PresentationFormat>
  <Paragraphs>99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BlueBar_BottomLogo</vt:lpstr>
      <vt:lpstr>Overview of Breadboard #2 for BTNRH</vt:lpstr>
      <vt:lpstr>Overview of Breadboard #2</vt:lpstr>
      <vt:lpstr>Getting Started (If the battery isn’t dead)</vt:lpstr>
      <vt:lpstr>Powering / Recharging</vt:lpstr>
      <vt:lpstr>Hardware Elements</vt:lpstr>
      <vt:lpstr>Elements of BB#2: Audio Sources</vt:lpstr>
      <vt:lpstr>Elements of BB#2: Audio Output</vt:lpstr>
      <vt:lpstr>Elements of BB#2: Power</vt:lpstr>
      <vt:lpstr>Elements of BB#2: Bluetooth</vt:lpstr>
      <vt:lpstr>All the Pieces</vt:lpstr>
      <vt:lpstr>Reprogramming</vt:lpstr>
    </vt:vector>
  </TitlesOfParts>
  <Company>Creare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Chip Audette</dc:creator>
  <cp:lastModifiedBy>Chip Audette</cp:lastModifiedBy>
  <cp:revision>12</cp:revision>
  <cp:lastPrinted>2014-11-07T20:17:35Z</cp:lastPrinted>
  <dcterms:created xsi:type="dcterms:W3CDTF">2016-12-02T16:38:24Z</dcterms:created>
  <dcterms:modified xsi:type="dcterms:W3CDTF">2016-12-02T18:16:19Z</dcterms:modified>
</cp:coreProperties>
</file>