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7" r:id="rId27"/>
    <p:sldId id="308" r:id="rId28"/>
    <p:sldId id="309" r:id="rId29"/>
    <p:sldId id="270" r:id="rId30"/>
    <p:sldId id="267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8" r:id="rId49"/>
    <p:sldId id="330" r:id="rId50"/>
    <p:sldId id="327" r:id="rId51"/>
    <p:sldId id="329" r:id="rId52"/>
    <p:sldId id="306" r:id="rId53"/>
    <p:sldId id="305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272" r:id="rId70"/>
    <p:sldId id="271" r:id="rId71"/>
    <p:sldId id="273" r:id="rId72"/>
    <p:sldId id="274" r:id="rId73"/>
    <p:sldId id="275" r:id="rId74"/>
    <p:sldId id="276" r:id="rId75"/>
    <p:sldId id="277" r:id="rId76"/>
    <p:sldId id="279" r:id="rId77"/>
    <p:sldId id="280" r:id="rId78"/>
    <p:sldId id="285" r:id="rId79"/>
    <p:sldId id="286" r:id="rId80"/>
    <p:sldId id="287" r:id="rId81"/>
    <p:sldId id="288" r:id="rId82"/>
    <p:sldId id="289" r:id="rId83"/>
    <p:sldId id="290" r:id="rId84"/>
    <p:sldId id="291" r:id="rId85"/>
    <p:sldId id="292" r:id="rId8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35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1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6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26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2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4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1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193757-D5B0-4C90-8C26-36085A316AF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DAEE6E-7B22-42A4-88AD-5CC088232CE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8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8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4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2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4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www.ccf.org.cn/sites/paiming/2015ccfmulu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nlptea2016.weebly.com/shared-task.html" TargetMode="External"/><Relationship Id="rId2" Type="http://schemas.openxmlformats.org/officeDocument/2006/relationships/hyperlink" Target="http://alt.qcri.org/semeval201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innobic.yzu.edu.tw/tasks/dsa_w/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628682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Natural Language Processing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 Wang</a:t>
            </a:r>
          </a:p>
          <a:p>
            <a:pPr algn="ctr"/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2016-06-17</a:t>
            </a:r>
            <a:endParaRPr lang="zh-CN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27" y="758952"/>
            <a:ext cx="1039780" cy="1039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58" y="732318"/>
            <a:ext cx="1137436" cy="11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6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Basic Concepts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</a:rPr>
              <a:t>Artificial Intelligence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>
                <a:solidFill>
                  <a:schemeClr val="tx1"/>
                </a:solidFill>
              </a:rPr>
              <a:t>Machine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>
                <a:solidFill>
                  <a:schemeClr val="bg1">
                    <a:lumMod val="85000"/>
                  </a:schemeClr>
                </a:solidFill>
              </a:rPr>
              <a:t>Deep Learning</a:t>
            </a:r>
            <a:endParaRPr lang="en-US" altLang="zh-CN" sz="1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Neural Models for Representation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Word </a:t>
            </a: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Vector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Convolutional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Recurrent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Long Short-Term Memory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6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Machine Learning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66" y="2461997"/>
            <a:ext cx="7337788" cy="163974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25966" y="4736979"/>
            <a:ext cx="3332525" cy="13677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Classification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Regression</a:t>
            </a:r>
            <a:endParaRPr lang="en-US" altLang="zh-CN" dirty="0"/>
          </a:p>
          <a:p>
            <a:pPr algn="just">
              <a:lnSpc>
                <a:spcPct val="100000"/>
              </a:lnSpc>
            </a:pP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83715" y="4736979"/>
            <a:ext cx="3332525" cy="13677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Supervised Learning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Unsupervised Learning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5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Machine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853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Input Data: (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), 1 ≤ 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≤ </a:t>
            </a:r>
            <a:r>
              <a:rPr lang="en-US" altLang="zh-CN" i="1" dirty="0" smtClean="0"/>
              <a:t>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Model: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Linear Model: </a:t>
            </a:r>
            <a:r>
              <a:rPr lang="en-US" altLang="zh-CN" sz="1800" i="1" dirty="0" smtClean="0"/>
              <a:t>y</a:t>
            </a:r>
            <a:r>
              <a:rPr lang="en-US" altLang="zh-CN" sz="1800" dirty="0" smtClean="0"/>
              <a:t> = </a:t>
            </a:r>
            <a:r>
              <a:rPr lang="en-US" altLang="zh-CN" sz="1800" i="1" dirty="0" smtClean="0"/>
              <a:t>f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) = </a:t>
            </a:r>
            <a:r>
              <a:rPr lang="en-US" altLang="zh-CN" sz="1800" i="1" dirty="0" smtClean="0"/>
              <a:t>w</a:t>
            </a:r>
            <a:r>
              <a:rPr lang="en-US" altLang="zh-CN" sz="1800" i="1" baseline="30000" dirty="0" smtClean="0"/>
              <a:t>T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 + </a:t>
            </a:r>
            <a:r>
              <a:rPr lang="en-US" altLang="zh-CN" sz="1800" i="1" dirty="0" smtClean="0"/>
              <a:t>b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Generalized Linear Model: </a:t>
            </a:r>
            <a:r>
              <a:rPr lang="en-US" altLang="zh-CN" sz="1800" i="1" dirty="0"/>
              <a:t>y</a:t>
            </a:r>
            <a:r>
              <a:rPr lang="en-US" altLang="zh-CN" sz="1800" dirty="0"/>
              <a:t> = </a:t>
            </a:r>
            <a:r>
              <a:rPr lang="en-US" altLang="zh-CN" sz="1800" i="1" dirty="0" smtClean="0"/>
              <a:t>f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) </a:t>
            </a:r>
            <a:r>
              <a:rPr lang="en-US" altLang="zh-CN" sz="1800" dirty="0"/>
              <a:t>= </a:t>
            </a:r>
            <a:r>
              <a:rPr lang="en-US" altLang="zh-CN" sz="1800" i="1" dirty="0" smtClean="0"/>
              <a:t>w</a:t>
            </a:r>
            <a:r>
              <a:rPr lang="en-US" altLang="zh-CN" sz="1800" i="1" baseline="30000" dirty="0" smtClean="0"/>
              <a:t>T</a:t>
            </a:r>
            <a:r>
              <a:rPr lang="el-GR" altLang="zh-CN" sz="1800" i="1" dirty="0" smtClean="0"/>
              <a:t>ϕ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) </a:t>
            </a:r>
            <a:r>
              <a:rPr lang="en-US" altLang="zh-CN" sz="1800" dirty="0"/>
              <a:t>+ </a:t>
            </a:r>
            <a:r>
              <a:rPr lang="en-US" altLang="zh-CN" sz="1800" i="1" dirty="0" smtClean="0"/>
              <a:t>b   </a:t>
            </a:r>
            <a:r>
              <a:rPr lang="en-US" altLang="zh-CN" sz="1800" dirty="0" smtClean="0"/>
              <a:t>(</a:t>
            </a:r>
            <a:r>
              <a:rPr lang="el-GR" altLang="zh-CN" sz="1800" i="1" dirty="0"/>
              <a:t>ϕ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)  denote sigmoid </a:t>
            </a:r>
            <a:r>
              <a:rPr lang="en-US" altLang="zh-CN" sz="1800" dirty="0" err="1" smtClean="0"/>
              <a:t>etc</a:t>
            </a:r>
            <a:r>
              <a:rPr lang="en-US" altLang="zh-CN" sz="1800" dirty="0" smtClean="0"/>
              <a:t>)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Non-linear Model: Neural Network, SVM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Criterion: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Loss Function: </a:t>
            </a:r>
            <a:r>
              <a:rPr lang="en-US" altLang="zh-CN" sz="1800" i="1" dirty="0" smtClean="0"/>
              <a:t>L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y</a:t>
            </a:r>
            <a:r>
              <a:rPr lang="en-US" altLang="zh-CN" sz="1800" dirty="0" smtClean="0"/>
              <a:t>, </a:t>
            </a:r>
            <a:r>
              <a:rPr lang="en-US" altLang="zh-CN" sz="1800" i="1" dirty="0" smtClean="0"/>
              <a:t>f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))  →  Optimization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Empirical Risk:                                              →  Minimization  (</a:t>
            </a:r>
            <a:r>
              <a:rPr lang="en-US" altLang="zh-CN" sz="1800" b="1" dirty="0" smtClean="0"/>
              <a:t>argmin</a:t>
            </a:r>
            <a:r>
              <a:rPr lang="en-US" altLang="zh-CN" sz="1800" dirty="0" smtClean="0"/>
              <a:t>)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Regularization: ||</a:t>
            </a:r>
            <a:r>
              <a:rPr lang="en-US" altLang="zh-CN" sz="1800" i="1" dirty="0" smtClean="0"/>
              <a:t>w</a:t>
            </a:r>
            <a:r>
              <a:rPr lang="en-US" altLang="zh-CN" sz="1800" dirty="0" smtClean="0"/>
              <a:t>||</a:t>
            </a:r>
            <a:r>
              <a:rPr lang="en-US" altLang="zh-CN" sz="1800" baseline="30000" dirty="0" smtClean="0"/>
              <a:t>2</a:t>
            </a:r>
            <a:endParaRPr lang="en-US" altLang="zh-CN" sz="1800" baseline="30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Objective Function: 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25658"/>
              </p:ext>
            </p:extLst>
          </p:nvPr>
        </p:nvGraphicFramePr>
        <p:xfrm>
          <a:off x="2842442" y="4813164"/>
          <a:ext cx="2400118" cy="51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3" imgW="2019240" imgH="431640" progId="Equation.DSMT4">
                  <p:embed/>
                </p:oleObj>
              </mc:Choice>
              <mc:Fallback>
                <p:oleObj name="Equation" r:id="rId3" imgW="2019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2442" y="4813164"/>
                        <a:ext cx="2400118" cy="51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226309"/>
              </p:ext>
            </p:extLst>
          </p:nvPr>
        </p:nvGraphicFramePr>
        <p:xfrm>
          <a:off x="3148874" y="5765892"/>
          <a:ext cx="1357113" cy="33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8874" y="5765892"/>
                        <a:ext cx="1357113" cy="33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51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7175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Given an test sample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), the predicted label is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l-GR" altLang="zh-CN" i="1" dirty="0" smtClean="0"/>
              <a:t>θ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algn="just">
              <a:lnSpc>
                <a:spcPct val="100000"/>
              </a:lnSpc>
            </a:pPr>
            <a:r>
              <a:rPr lang="en-US" altLang="zh-CN" sz="1800" dirty="0" smtClean="0"/>
              <a:t>   </a:t>
            </a:r>
            <a:r>
              <a:rPr lang="en-US" altLang="zh-CN" sz="1800" dirty="0" smtClean="0">
                <a:solidFill>
                  <a:srgbClr val="FF0000"/>
                </a:solidFill>
              </a:rPr>
              <a:t> 0-1 Loss</a:t>
            </a:r>
          </a:p>
          <a:p>
            <a:pPr algn="just">
              <a:lnSpc>
                <a:spcPct val="1000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18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here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 is indicator function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21448"/>
              </p:ext>
            </p:extLst>
          </p:nvPr>
        </p:nvGraphicFramePr>
        <p:xfrm>
          <a:off x="2062390" y="2830044"/>
          <a:ext cx="3797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3797280" imgH="1117440" progId="Equation.DSMT4">
                  <p:embed/>
                </p:oleObj>
              </mc:Choice>
              <mc:Fallback>
                <p:oleObj name="Equation" r:id="rId3" imgW="37972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2390" y="2830044"/>
                        <a:ext cx="37973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822958" y="4563291"/>
            <a:ext cx="7543801" cy="1680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Quadratic Loss</a:t>
            </a:r>
          </a:p>
          <a:p>
            <a:pPr algn="just">
              <a:lnSpc>
                <a:spcPct val="100000"/>
              </a:lnSpc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1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24785"/>
              </p:ext>
            </p:extLst>
          </p:nvPr>
        </p:nvGraphicFramePr>
        <p:xfrm>
          <a:off x="2411640" y="5232218"/>
          <a:ext cx="3098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3098520" imgH="342720" progId="Equation.DSMT4">
                  <p:embed/>
                </p:oleObj>
              </mc:Choice>
              <mc:Fallback>
                <p:oleObj name="Equation" r:id="rId5" imgW="3098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640" y="5232218"/>
                        <a:ext cx="3098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17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2959" y="1845733"/>
            <a:ext cx="7543801" cy="27175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Cross-entropy Loss </a:t>
            </a:r>
            <a:r>
              <a:rPr lang="en-US" altLang="zh-CN" sz="1800" dirty="0" smtClean="0">
                <a:solidFill>
                  <a:schemeClr val="tx1"/>
                </a:solidFill>
              </a:rPr>
              <a:t>We regard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f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l-GR" altLang="zh-CN" sz="1800" i="1" dirty="0" smtClean="0">
                <a:solidFill>
                  <a:schemeClr val="tx1"/>
                </a:solidFill>
              </a:rPr>
              <a:t>θ</a:t>
            </a:r>
            <a:r>
              <a:rPr lang="en-US" altLang="zh-CN" sz="1800" dirty="0" smtClean="0">
                <a:solidFill>
                  <a:schemeClr val="tx1"/>
                </a:solidFill>
              </a:rPr>
              <a:t>) as the conditional probability of class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i</a:t>
            </a:r>
            <a:endParaRPr lang="en-US" altLang="zh-CN" sz="180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f</a:t>
            </a:r>
            <a:r>
              <a:rPr lang="en-US" altLang="zh-CN" sz="1800" i="1" baseline="-25000" dirty="0" err="1" smtClean="0">
                <a:solidFill>
                  <a:schemeClr val="tx1"/>
                </a:solidFill>
              </a:rPr>
              <a:t>y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l-GR" altLang="zh-CN" sz="1800" i="1" dirty="0">
                <a:solidFill>
                  <a:schemeClr val="tx1"/>
                </a:solidFill>
              </a:rPr>
              <a:t>θ</a:t>
            </a:r>
            <a:r>
              <a:rPr lang="en-US" altLang="zh-CN" sz="1800" dirty="0" smtClean="0">
                <a:solidFill>
                  <a:schemeClr val="tx1"/>
                </a:solidFill>
              </a:rPr>
              <a:t>) is the likelihood function of y. Negative Log Likelihood function is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23707"/>
              </p:ext>
            </p:extLst>
          </p:nvPr>
        </p:nvGraphicFramePr>
        <p:xfrm>
          <a:off x="2693353" y="2584859"/>
          <a:ext cx="363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3632040" imgH="685800" progId="Equation.DSMT4">
                  <p:embed/>
                </p:oleObj>
              </mc:Choice>
              <mc:Fallback>
                <p:oleObj name="Equation" r:id="rId3" imgW="36320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3353" y="2584859"/>
                        <a:ext cx="3632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667074"/>
              </p:ext>
            </p:extLst>
          </p:nvPr>
        </p:nvGraphicFramePr>
        <p:xfrm>
          <a:off x="3064509" y="4385491"/>
          <a:ext cx="3060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3060360" imgH="355320" progId="Equation.DSMT4">
                  <p:embed/>
                </p:oleObj>
              </mc:Choice>
              <mc:Fallback>
                <p:oleObj name="Equation" r:id="rId5" imgW="30603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4509" y="4385491"/>
                        <a:ext cx="3060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39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Loss Function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2959" y="1845733"/>
            <a:ext cx="7543801" cy="3100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We use one-hot vector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y</a:t>
            </a:r>
            <a:r>
              <a:rPr lang="en-US" altLang="zh-CN" sz="1800" dirty="0" smtClean="0">
                <a:solidFill>
                  <a:schemeClr val="tx1"/>
                </a:solidFill>
              </a:rPr>
              <a:t> to represent class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dirty="0" smtClean="0">
                <a:solidFill>
                  <a:schemeClr val="tx1"/>
                </a:solidFill>
              </a:rPr>
              <a:t> in which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y</a:t>
            </a:r>
            <a:r>
              <a:rPr lang="en-US" altLang="zh-CN" sz="1800" i="1" baseline="-25000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dirty="0" smtClean="0">
                <a:solidFill>
                  <a:schemeClr val="tx1"/>
                </a:solidFill>
              </a:rPr>
              <a:t> = 1 and other elements are 0.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Negative Log Likelihood function can be rewritten as</a:t>
            </a:r>
          </a:p>
          <a:p>
            <a:pPr algn="just">
              <a:lnSpc>
                <a:spcPct val="100000"/>
              </a:lnSpc>
            </a:pPr>
            <a:endParaRPr lang="en-US" altLang="zh-CN" sz="1800" i="1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18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y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is distribution of gold labels. Thus, above equation is Cross Entropy Loss function</a:t>
            </a:r>
            <a:endParaRPr lang="en-US" altLang="zh-CN" sz="1800" i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389085"/>
              </p:ext>
            </p:extLst>
          </p:nvPr>
        </p:nvGraphicFramePr>
        <p:xfrm>
          <a:off x="2828925" y="3122613"/>
          <a:ext cx="353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3530520" imgH="685800" progId="Equation.DSMT4">
                  <p:embed/>
                </p:oleObj>
              </mc:Choice>
              <mc:Fallback>
                <p:oleObj name="Equation" r:id="rId3" imgW="35305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8925" y="3122613"/>
                        <a:ext cx="3530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99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Loss Function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2959" y="1845733"/>
            <a:ext cx="7543801" cy="3100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FF0000"/>
                </a:solidFill>
              </a:rPr>
              <a:t>Hinge Loss </a:t>
            </a:r>
            <a:r>
              <a:rPr lang="en-US" altLang="zh-CN" sz="1800" dirty="0" smtClean="0">
                <a:solidFill>
                  <a:schemeClr val="tx1"/>
                </a:solidFill>
              </a:rPr>
              <a:t>For binary classification, y and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l-GR" altLang="zh-CN" sz="1800" i="1" dirty="0" smtClean="0">
                <a:solidFill>
                  <a:schemeClr val="tx1"/>
                </a:solidFill>
              </a:rPr>
              <a:t>θ</a:t>
            </a:r>
            <a:r>
              <a:rPr lang="en-US" altLang="zh-CN" sz="1800" dirty="0" smtClean="0">
                <a:solidFill>
                  <a:schemeClr val="tx1"/>
                </a:solidFill>
              </a:rPr>
              <a:t>) are in {-1, +1}.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Hinge Loss is</a:t>
            </a:r>
          </a:p>
          <a:p>
            <a:pPr algn="just">
              <a:lnSpc>
                <a:spcPct val="100000"/>
              </a:lnSpc>
            </a:pPr>
            <a:endParaRPr lang="en-US" altLang="zh-CN" sz="1800" i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1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9690"/>
              </p:ext>
            </p:extLst>
          </p:nvPr>
        </p:nvGraphicFramePr>
        <p:xfrm>
          <a:off x="2752725" y="2887663"/>
          <a:ext cx="368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3682800" imgH="736560" progId="Equation.DSMT4">
                  <p:embed/>
                </p:oleObj>
              </mc:Choice>
              <mc:Fallback>
                <p:oleObj name="Equation" r:id="rId3" imgW="3682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2725" y="2887663"/>
                        <a:ext cx="36830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61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Loss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42152"/>
          </a:xfrm>
        </p:spPr>
        <p:txBody>
          <a:bodyPr/>
          <a:lstStyle/>
          <a:p>
            <a:r>
              <a:rPr lang="en-US" altLang="zh-CN" dirty="0" smtClean="0"/>
              <a:t>For binary classification,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</a:t>
            </a:r>
            <a:r>
              <a:rPr lang="el-GR" altLang="zh-CN" i="1" dirty="0" smtClean="0"/>
              <a:t>θ</a:t>
            </a:r>
            <a:r>
              <a:rPr lang="en-US" altLang="zh-CN" dirty="0" smtClean="0"/>
              <a:t>) are in {-1, +1}.</a:t>
            </a:r>
          </a:p>
          <a:p>
            <a:r>
              <a:rPr lang="en-US" altLang="zh-CN" i="1" dirty="0" smtClean="0"/>
              <a:t>z</a:t>
            </a:r>
            <a:r>
              <a:rPr lang="en-US" altLang="zh-CN" dirty="0" smtClean="0"/>
              <a:t>=</a:t>
            </a:r>
            <a:r>
              <a:rPr lang="en-US" altLang="zh-CN" i="1" dirty="0" err="1" smtClean="0"/>
              <a:t>yf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</a:t>
            </a:r>
            <a:r>
              <a:rPr lang="el-GR" altLang="zh-CN" i="1" dirty="0" smtClean="0"/>
              <a:t>θ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http://www.cs.cmu.edu/yandongl/loss.html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92" y="2609762"/>
            <a:ext cx="4440934" cy="29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0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Parameter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46357"/>
          </a:xfrm>
        </p:spPr>
        <p:txBody>
          <a:bodyPr/>
          <a:lstStyle/>
          <a:p>
            <a:r>
              <a:rPr lang="en-US" altLang="zh-CN" dirty="0" smtClean="0"/>
              <a:t>In ML, our objective is to learn the parameter </a:t>
            </a:r>
            <a:r>
              <a:rPr lang="el-GR" altLang="zh-CN" i="1" dirty="0" smtClean="0"/>
              <a:t>θ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to minimize the loss function.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Gradient Descent: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l-GR" altLang="zh-CN" dirty="0" smtClean="0"/>
              <a:t>λ</a:t>
            </a:r>
            <a:r>
              <a:rPr lang="en-US" altLang="zh-CN" dirty="0" smtClean="0"/>
              <a:t> is also called </a:t>
            </a:r>
            <a:r>
              <a:rPr lang="en-US" altLang="zh-CN" b="1" dirty="0" smtClean="0"/>
              <a:t>Learning Rate </a:t>
            </a:r>
            <a:r>
              <a:rPr lang="en-US" altLang="zh-CN" dirty="0" smtClean="0"/>
              <a:t>in ML.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54814"/>
              </p:ext>
            </p:extLst>
          </p:nvPr>
        </p:nvGraphicFramePr>
        <p:xfrm>
          <a:off x="2771775" y="2633663"/>
          <a:ext cx="36449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3644640" imgH="1244520" progId="Equation.DSMT4">
                  <p:embed/>
                </p:oleObj>
              </mc:Choice>
              <mc:Fallback>
                <p:oleObj name="Equation" r:id="rId3" imgW="364464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2633663"/>
                        <a:ext cx="36449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53982"/>
              </p:ext>
            </p:extLst>
          </p:nvPr>
        </p:nvGraphicFramePr>
        <p:xfrm>
          <a:off x="3006725" y="4273685"/>
          <a:ext cx="3175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5" imgW="3174840" imgH="1473120" progId="Equation.DSMT4">
                  <p:embed/>
                </p:oleObj>
              </mc:Choice>
              <mc:Fallback>
                <p:oleObj name="Equation" r:id="rId5" imgW="317484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6725" y="4273685"/>
                        <a:ext cx="31750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49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Linear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binary </a:t>
            </a:r>
            <a:r>
              <a:rPr lang="en-US" altLang="zh-CN" dirty="0" smtClean="0"/>
              <a:t>classification y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{0, 1} the </a:t>
            </a:r>
            <a:r>
              <a:rPr lang="en-US" altLang="zh-CN" dirty="0"/>
              <a:t>classier is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25060"/>
              </p:ext>
            </p:extLst>
          </p:nvPr>
        </p:nvGraphicFramePr>
        <p:xfrm>
          <a:off x="2810509" y="2508613"/>
          <a:ext cx="3568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3568680" imgH="761760" progId="Equation.DSMT4">
                  <p:embed/>
                </p:oleObj>
              </mc:Choice>
              <mc:Fallback>
                <p:oleObj name="Equation" r:id="rId3" imgW="35686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0509" y="2508613"/>
                        <a:ext cx="35687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46" y="3387985"/>
            <a:ext cx="361047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Basic Concepts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Artificial Intelligence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Machine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Deep Learning</a:t>
            </a:r>
            <a:endParaRPr lang="en-US" altLang="zh-CN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Neural Models for Representation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/>
              <a:t>Word </a:t>
            </a:r>
            <a:r>
              <a:rPr lang="en-US" altLang="zh-CN" sz="1800" dirty="0" smtClean="0"/>
              <a:t>Vector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Convolutional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Recurrent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Long Short-Term Memory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learn the parameter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: Perceptron, Logistic Regression, etc.</a:t>
            </a:r>
          </a:p>
          <a:p>
            <a:r>
              <a:rPr lang="en-US" altLang="zh-CN" dirty="0" smtClean="0"/>
              <a:t>The posterior probability of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=1 is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l-GR" altLang="zh-CN" dirty="0" smtClean="0"/>
              <a:t>σ</a:t>
            </a:r>
            <a:r>
              <a:rPr lang="en-US" altLang="zh-CN" dirty="0" smtClean="0"/>
              <a:t>(.) is logistic function (sigmoid function).</a:t>
            </a:r>
          </a:p>
          <a:p>
            <a:r>
              <a:rPr lang="en-US" altLang="zh-CN" dirty="0" smtClean="0"/>
              <a:t>The posterior probability of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=0 is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=0|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)=1-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=1|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25445"/>
              </p:ext>
            </p:extLst>
          </p:nvPr>
        </p:nvGraphicFramePr>
        <p:xfrm>
          <a:off x="2543175" y="2855913"/>
          <a:ext cx="386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3860640" imgH="660240" progId="Equation.DSMT4">
                  <p:embed/>
                </p:oleObj>
              </mc:Choice>
              <mc:Fallback>
                <p:oleObj name="Equation" r:id="rId3" imgW="38606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2855913"/>
                        <a:ext cx="38608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76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n samples 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(</a:t>
            </a:r>
            <a:r>
              <a:rPr lang="en-US" altLang="zh-CN" i="1" baseline="30000" dirty="0" smtClean="0"/>
              <a:t>i</a:t>
            </a:r>
            <a:r>
              <a:rPr lang="en-US" altLang="zh-CN" baseline="30000" dirty="0" smtClean="0"/>
              <a:t>)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(</a:t>
            </a:r>
            <a:r>
              <a:rPr lang="en-US" altLang="zh-CN" i="1" baseline="30000" dirty="0" smtClean="0"/>
              <a:t>i</a:t>
            </a:r>
            <a:r>
              <a:rPr lang="en-US" altLang="zh-CN" baseline="30000" dirty="0" smtClean="0"/>
              <a:t>)</a:t>
            </a:r>
            <a:r>
              <a:rPr lang="en-US" altLang="zh-CN" dirty="0" smtClean="0"/>
              <a:t>), 1 ≤ 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≤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we can use the cross-entropy loss function.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gradient of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(</a:t>
            </a:r>
            <a:r>
              <a:rPr lang="el-GR" altLang="zh-CN" i="1" dirty="0" smtClean="0"/>
              <a:t>θ</a:t>
            </a:r>
            <a:r>
              <a:rPr lang="en-US" altLang="zh-CN" dirty="0" smtClean="0"/>
              <a:t>) is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Initialize </a:t>
            </a:r>
            <a:r>
              <a:rPr lang="el-GR" altLang="zh-CN" i="1" dirty="0" smtClean="0"/>
              <a:t>θ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0, and update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863351"/>
              </p:ext>
            </p:extLst>
          </p:nvPr>
        </p:nvGraphicFramePr>
        <p:xfrm>
          <a:off x="1610359" y="2677931"/>
          <a:ext cx="596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3" imgW="5968800" imgH="685800" progId="Equation.DSMT4">
                  <p:embed/>
                </p:oleObj>
              </mc:Choice>
              <mc:Fallback>
                <p:oleObj name="Equation" r:id="rId3" imgW="59688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0359" y="2677931"/>
                        <a:ext cx="5969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335950"/>
              </p:ext>
            </p:extLst>
          </p:nvPr>
        </p:nvGraphicFramePr>
        <p:xfrm>
          <a:off x="2816225" y="3930650"/>
          <a:ext cx="355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5" imgW="3555720" imgH="685800" progId="Equation.DSMT4">
                  <p:embed/>
                </p:oleObj>
              </mc:Choice>
              <mc:Fallback>
                <p:oleObj name="Equation" r:id="rId5" imgW="35557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6225" y="3930650"/>
                        <a:ext cx="3556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648053"/>
              </p:ext>
            </p:extLst>
          </p:nvPr>
        </p:nvGraphicFramePr>
        <p:xfrm>
          <a:off x="3590925" y="5291138"/>
          <a:ext cx="2006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7" imgW="2006280" imgH="609480" progId="Equation.DSMT4">
                  <p:embed/>
                </p:oleObj>
              </mc:Choice>
              <mc:Fallback>
                <p:oleObj name="Equation" r:id="rId7" imgW="20062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0925" y="5291138"/>
                        <a:ext cx="2006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91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Multiclass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en-US" altLang="zh-CN" b="1" dirty="0" smtClean="0"/>
              <a:t>One vs All</a:t>
            </a:r>
            <a:r>
              <a:rPr lang="en-US" altLang="zh-CN" dirty="0" smtClean="0"/>
              <a:t>] </a:t>
            </a:r>
          </a:p>
          <a:p>
            <a:r>
              <a:rPr lang="en-US" altLang="zh-CN" dirty="0" smtClean="0"/>
              <a:t>Generally,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{1, …,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}, we define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discriminant function: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Where 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c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 is weight vector of class c. </a:t>
            </a:r>
          </a:p>
          <a:p>
            <a:r>
              <a:rPr lang="en-US" altLang="zh-CN" dirty="0" smtClean="0"/>
              <a:t>Thus, 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585725"/>
              </p:ext>
            </p:extLst>
          </p:nvPr>
        </p:nvGraphicFramePr>
        <p:xfrm>
          <a:off x="3153409" y="2980010"/>
          <a:ext cx="2882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2882880" imgH="355320" progId="Equation.DSMT4">
                  <p:embed/>
                </p:oleObj>
              </mc:Choice>
              <mc:Fallback>
                <p:oleObj name="Equation" r:id="rId3" imgW="2882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3409" y="2980010"/>
                        <a:ext cx="2882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580011"/>
              </p:ext>
            </p:extLst>
          </p:nvPr>
        </p:nvGraphicFramePr>
        <p:xfrm>
          <a:off x="3775075" y="4464050"/>
          <a:ext cx="163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5" imgW="1638000" imgH="622080" progId="Equation.DSMT4">
                  <p:embed/>
                </p:oleObj>
              </mc:Choice>
              <mc:Fallback>
                <p:oleObj name="Equation" r:id="rId5" imgW="16380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5075" y="4464050"/>
                        <a:ext cx="16383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32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Softmax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Softmax regression is a generalization of logistic regression to multi-class classification problems.</a:t>
            </a:r>
          </a:p>
          <a:p>
            <a:r>
              <a:rPr lang="en-US" altLang="zh-CN" dirty="0" smtClean="0"/>
              <a:t>With softmax, the posterior probability of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is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To represent class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by one-hot vector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Where</a:t>
            </a:r>
            <a:r>
              <a:rPr lang="en-US" altLang="zh-CN" i="1" dirty="0" smtClean="0"/>
              <a:t> I</a:t>
            </a:r>
            <a:r>
              <a:rPr lang="en-US" altLang="zh-CN" dirty="0" smtClean="0"/>
              <a:t>() is indictor function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44835"/>
              </p:ext>
            </p:extLst>
          </p:nvPr>
        </p:nvGraphicFramePr>
        <p:xfrm>
          <a:off x="2397759" y="2959691"/>
          <a:ext cx="439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3" imgW="4394160" imgH="1028520" progId="Equation.DSMT4">
                  <p:embed/>
                </p:oleObj>
              </mc:Choice>
              <mc:Fallback>
                <p:oleObj name="Equation" r:id="rId3" imgW="439416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7759" y="2959691"/>
                        <a:ext cx="43942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123136"/>
              </p:ext>
            </p:extLst>
          </p:nvPr>
        </p:nvGraphicFramePr>
        <p:xfrm>
          <a:off x="2829559" y="4585842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5" imgW="3530520" imgH="342720" progId="Equation.DSMT4">
                  <p:embed/>
                </p:oleObj>
              </mc:Choice>
              <mc:Fallback>
                <p:oleObj name="Equation" r:id="rId5" imgW="3530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9559" y="4585842"/>
                        <a:ext cx="3530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21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Softmax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Redefine above equation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Where,</a:t>
            </a:r>
          </a:p>
          <a:p>
            <a:r>
              <a:rPr lang="en-US" altLang="zh-CN" i="1" dirty="0" smtClean="0"/>
              <a:t>W</a:t>
            </a:r>
            <a:r>
              <a:rPr lang="en-US" altLang="zh-CN" dirty="0" smtClean="0"/>
              <a:t>=[</a:t>
            </a:r>
            <a:r>
              <a:rPr lang="en-US" altLang="zh-CN" i="1" dirty="0" smtClean="0"/>
              <a:t>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</a:t>
            </a:r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C</a:t>
            </a:r>
            <a:r>
              <a:rPr lang="en-US" altLang="zh-CN" dirty="0" smtClean="0"/>
              <a:t>],</a:t>
            </a:r>
          </a:p>
          <a:p>
            <a:r>
              <a:rPr lang="en-US" altLang="zh-CN" dirty="0" smtClean="0"/>
              <a:t>   is predicted posterior probability,</a:t>
            </a:r>
          </a:p>
          <a:p>
            <a:r>
              <a:rPr lang="en-US" altLang="zh-CN" dirty="0" smtClean="0"/>
              <a:t>             is input of softmax function.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175198"/>
              </p:ext>
            </p:extLst>
          </p:nvPr>
        </p:nvGraphicFramePr>
        <p:xfrm>
          <a:off x="900430" y="5016092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3" imgW="190440" imgH="304560" progId="Equation.DSMT4">
                  <p:embed/>
                </p:oleObj>
              </mc:Choice>
              <mc:Fallback>
                <p:oleObj name="Equation" r:id="rId3" imgW="190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430" y="5016092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564299"/>
              </p:ext>
            </p:extLst>
          </p:nvPr>
        </p:nvGraphicFramePr>
        <p:xfrm>
          <a:off x="900430" y="5444588"/>
          <a:ext cx="800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5" imgW="799920" imgH="291960" progId="Equation.DSMT4">
                  <p:embed/>
                </p:oleObj>
              </mc:Choice>
              <mc:Fallback>
                <p:oleObj name="Equation" r:id="rId5" imgW="799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430" y="5444588"/>
                        <a:ext cx="800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894190"/>
              </p:ext>
            </p:extLst>
          </p:nvPr>
        </p:nvGraphicFramePr>
        <p:xfrm>
          <a:off x="3693159" y="2336619"/>
          <a:ext cx="1803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7" imgW="1803240" imgH="1841400" progId="Equation.DSMT4">
                  <p:embed/>
                </p:oleObj>
              </mc:Choice>
              <mc:Fallback>
                <p:oleObj name="Equation" r:id="rId7" imgW="180324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3159" y="2336619"/>
                        <a:ext cx="18034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87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Softmax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training set 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(</a:t>
            </a:r>
            <a:r>
              <a:rPr lang="en-US" altLang="zh-CN" i="1" baseline="30000" dirty="0" smtClean="0"/>
              <a:t>i</a:t>
            </a:r>
            <a:r>
              <a:rPr lang="en-US" altLang="zh-CN" baseline="30000" dirty="0" smtClean="0"/>
              <a:t>)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(</a:t>
            </a:r>
            <a:r>
              <a:rPr lang="en-US" altLang="zh-CN" i="1" baseline="30000" dirty="0" smtClean="0"/>
              <a:t>i</a:t>
            </a:r>
            <a:r>
              <a:rPr lang="en-US" altLang="zh-CN" baseline="30000" dirty="0" smtClean="0"/>
              <a:t>)</a:t>
            </a:r>
            <a:r>
              <a:rPr lang="en-US" altLang="zh-CN" dirty="0" smtClean="0"/>
              <a:t>), 1 ≤ 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≤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the cross-entropy loss is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gradient of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(</a:t>
            </a:r>
            <a:r>
              <a:rPr lang="el-GR" altLang="zh-CN" i="1" dirty="0" smtClean="0"/>
              <a:t>θ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14070"/>
              </p:ext>
            </p:extLst>
          </p:nvPr>
        </p:nvGraphicFramePr>
        <p:xfrm>
          <a:off x="2423159" y="2521359"/>
          <a:ext cx="434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3" imgW="4343400" imgH="685800" progId="Equation.DSMT4">
                  <p:embed/>
                </p:oleObj>
              </mc:Choice>
              <mc:Fallback>
                <p:oleObj name="Equation" r:id="rId3" imgW="43434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159" y="2521359"/>
                        <a:ext cx="4343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89280"/>
              </p:ext>
            </p:extLst>
          </p:nvPr>
        </p:nvGraphicFramePr>
        <p:xfrm>
          <a:off x="3108959" y="4188876"/>
          <a:ext cx="297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5" imgW="2971800" imgH="698400" progId="Equation.DSMT4">
                  <p:embed/>
                </p:oleObj>
              </mc:Choice>
              <mc:Fallback>
                <p:oleObj name="Equation" r:id="rId5" imgW="29718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8959" y="4188876"/>
                        <a:ext cx="29718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944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The idea pipeline of NLP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18" y="2210262"/>
            <a:ext cx="668748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Bag-of-word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33" y="2368616"/>
            <a:ext cx="5726251" cy="33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2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Feature Extraction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567" y="2264275"/>
            <a:ext cx="5406585" cy="29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24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Basic Concepts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</a:rPr>
              <a:t>Artificial Intelligence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</a:rPr>
              <a:t>Machine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>
                <a:solidFill>
                  <a:schemeClr val="tx1"/>
                </a:solidFill>
              </a:rPr>
              <a:t>Deep Learning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Neural Models for Representation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Word Vector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Convolutional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Recurrent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Long Short-Term Memory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9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Implementation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Toolkit &amp; Environment Setup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Architecture Description of Deep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A Simple Example: MLP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CNN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RNN and LSTM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Appendix I: Experience in Taiwan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Appendix II: How to publish a SCI 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179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Artificial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80424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 smtClean="0"/>
              <a:t>Artificial Neural Networks</a:t>
            </a:r>
            <a:r>
              <a:rPr lang="en-US" altLang="zh-CN" dirty="0" smtClean="0"/>
              <a:t> (ANNs) are </a:t>
            </a:r>
            <a:r>
              <a:rPr lang="en-US" altLang="zh-CN" dirty="0"/>
              <a:t>a family of models inspired </a:t>
            </a:r>
            <a:r>
              <a:rPr lang="en-US" altLang="zh-CN" dirty="0" smtClean="0"/>
              <a:t>by biological </a:t>
            </a:r>
            <a:r>
              <a:rPr lang="en-US" altLang="zh-CN" dirty="0"/>
              <a:t>neural networks (the central nervous systems of animals, </a:t>
            </a:r>
            <a:r>
              <a:rPr lang="en-US" altLang="zh-CN" dirty="0" smtClean="0"/>
              <a:t>in particular </a:t>
            </a:r>
            <a:r>
              <a:rPr lang="en-US" altLang="zh-CN" dirty="0"/>
              <a:t>the brain</a:t>
            </a:r>
            <a:r>
              <a:rPr lang="en-US" altLang="zh-CN" dirty="0" smtClean="0"/>
              <a:t>).</a:t>
            </a:r>
          </a:p>
          <a:p>
            <a:pPr algn="just"/>
            <a:r>
              <a:rPr lang="en-US" altLang="zh-CN" dirty="0" smtClean="0"/>
              <a:t>Artificial </a:t>
            </a:r>
            <a:r>
              <a:rPr lang="en-US" altLang="zh-CN" dirty="0"/>
              <a:t>neural networks are generally presented as systems </a:t>
            </a:r>
            <a:r>
              <a:rPr lang="en-US" altLang="zh-CN" dirty="0" smtClean="0"/>
              <a:t>of interconnected </a:t>
            </a:r>
            <a:r>
              <a:rPr lang="en-US" altLang="zh-CN" dirty="0"/>
              <a:t>neurons which exchange messages between each other.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0" y="3589896"/>
            <a:ext cx="4054597" cy="26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6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Artificial </a:t>
            </a:r>
            <a:r>
              <a:rPr lang="en-US" altLang="zh-CN" dirty="0" smtClean="0"/>
              <a:t>Neuron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=(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State: </a:t>
            </a:r>
            <a:r>
              <a:rPr lang="en-US" altLang="zh-CN" i="1" dirty="0" smtClean="0"/>
              <a:t>z</a:t>
            </a:r>
          </a:p>
          <a:p>
            <a:r>
              <a:rPr lang="en-US" altLang="zh-CN" dirty="0" smtClean="0"/>
              <a:t>Output: </a:t>
            </a:r>
            <a:r>
              <a:rPr lang="en-US" altLang="zh-CN" i="1" dirty="0" smtClean="0"/>
              <a:t>a</a:t>
            </a:r>
            <a:endParaRPr lang="zh-CN" altLang="en-US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54" y="3398860"/>
            <a:ext cx="4525006" cy="2934109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52519"/>
              </p:ext>
            </p:extLst>
          </p:nvPr>
        </p:nvGraphicFramePr>
        <p:xfrm>
          <a:off x="4437198" y="3290487"/>
          <a:ext cx="1181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4" imgW="1180800" imgH="736560" progId="Equation.DSMT4">
                  <p:embed/>
                </p:oleObj>
              </mc:Choice>
              <mc:Fallback>
                <p:oleObj name="Equation" r:id="rId4" imgW="1180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37198" y="3290487"/>
                        <a:ext cx="1181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41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Activation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Sigmoid Function: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Rectifier Function. also called rectified linear unit (ReLu):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Softplus</a:t>
            </a:r>
            <a:r>
              <a:rPr lang="en-US" altLang="zh-CN" dirty="0" smtClean="0"/>
              <a:t> Function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94018"/>
              </p:ext>
            </p:extLst>
          </p:nvPr>
        </p:nvGraphicFramePr>
        <p:xfrm>
          <a:off x="3547109" y="2299018"/>
          <a:ext cx="2095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3" imgW="2095200" imgH="1714320" progId="Equation.DSMT4">
                  <p:embed/>
                </p:oleObj>
              </mc:Choice>
              <mc:Fallback>
                <p:oleObj name="Equation" r:id="rId3" imgW="209520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7109" y="2299018"/>
                        <a:ext cx="20955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45877"/>
              </p:ext>
            </p:extLst>
          </p:nvPr>
        </p:nvGraphicFramePr>
        <p:xfrm>
          <a:off x="3413759" y="4636506"/>
          <a:ext cx="2362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5" imgW="2361960" imgH="304560" progId="Equation.DSMT4">
                  <p:embed/>
                </p:oleObj>
              </mc:Choice>
              <mc:Fallback>
                <p:oleObj name="Equation" r:id="rId5" imgW="236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3759" y="4636506"/>
                        <a:ext cx="2362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58724"/>
              </p:ext>
            </p:extLst>
          </p:nvPr>
        </p:nvGraphicFramePr>
        <p:xfrm>
          <a:off x="3381375" y="5522913"/>
          <a:ext cx="242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7" imgW="2425680" imgH="342720" progId="Equation.DSMT4">
                  <p:embed/>
                </p:oleObj>
              </mc:Choice>
              <mc:Fallback>
                <p:oleObj name="Equation" r:id="rId7" imgW="2425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1375" y="5522913"/>
                        <a:ext cx="2425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934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Activation Function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29" y="1985601"/>
            <a:ext cx="4417261" cy="4022725"/>
          </a:xfrm>
        </p:spPr>
      </p:pic>
    </p:spTree>
    <p:extLst>
      <p:ext uri="{BB962C8B-B14F-4D97-AF65-F5344CB8AC3E}">
        <p14:creationId xmlns:p14="http://schemas.microsoft.com/office/powerpoint/2010/main" val="4082217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Feedforward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Also called Multi-Layer Perceptron (MLP). </a:t>
            </a:r>
            <a:r>
              <a:rPr lang="en-US" altLang="zh-CN" dirty="0"/>
              <a:t>In feedforward neural network, the information moves in only one </a:t>
            </a:r>
            <a:r>
              <a:rPr lang="en-US" altLang="zh-CN" dirty="0" smtClean="0"/>
              <a:t>direction forward</a:t>
            </a:r>
            <a:r>
              <a:rPr lang="en-US" altLang="zh-CN" dirty="0"/>
              <a:t>: From the input nodes data goes through the hidden nodes (if </a:t>
            </a:r>
            <a:r>
              <a:rPr lang="en-US" altLang="zh-CN" dirty="0" smtClean="0"/>
              <a:t>any) and </a:t>
            </a:r>
            <a:r>
              <a:rPr lang="en-US" altLang="zh-CN" dirty="0"/>
              <a:t>to the output nodes.</a:t>
            </a:r>
          </a:p>
          <a:p>
            <a:r>
              <a:rPr lang="en-US" altLang="zh-CN" dirty="0"/>
              <a:t>There are no cycles or loops in the network.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97" y="3579224"/>
            <a:ext cx="5382386" cy="27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4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Feedforward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en-US" altLang="zh-CN" i="1" dirty="0" smtClean="0"/>
              <a:t>L</a:t>
            </a:r>
            <a:r>
              <a:rPr lang="en-US" altLang="zh-CN" dirty="0" smtClean="0"/>
              <a:t> Number of Layers;</a:t>
            </a:r>
            <a:endParaRPr lang="en-US" altLang="zh-CN" dirty="0"/>
          </a:p>
          <a:p>
            <a:pPr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en-US" altLang="zh-CN" i="1" dirty="0" err="1" smtClean="0"/>
              <a:t>n</a:t>
            </a:r>
            <a:r>
              <a:rPr lang="en-US" altLang="zh-CN" i="1" baseline="30000" dirty="0" err="1" smtClean="0"/>
              <a:t>l</a:t>
            </a:r>
            <a:r>
              <a:rPr lang="en-US" altLang="zh-CN" dirty="0" smtClean="0"/>
              <a:t> Number of neurons in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-th layer;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l</a:t>
            </a:r>
            <a:r>
              <a:rPr lang="en-US" altLang="zh-CN" dirty="0" smtClean="0"/>
              <a:t>(.) Activation function in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-th layer;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11226"/>
              </p:ext>
            </p:extLst>
          </p:nvPr>
        </p:nvGraphicFramePr>
        <p:xfrm>
          <a:off x="3509009" y="3681504"/>
          <a:ext cx="2171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3" imgW="2171520" imgH="761760" progId="Equation.DSMT4">
                  <p:embed/>
                </p:oleObj>
              </mc:Choice>
              <mc:Fallback>
                <p:oleObj name="Equation" r:id="rId3" imgW="21715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9009" y="3681504"/>
                        <a:ext cx="21717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337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Difficulties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7857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Huge Parameters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Non-convex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Gradient Vanishing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Poor Interpretability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2958" y="3739847"/>
            <a:ext cx="7543801" cy="24084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Requirements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High Computation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Big Data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Good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362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Tricks and Skills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Use ReLU non-linear activation function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Use cross-entropy loss for classification. Use linear decoder for regression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SGD + mini-batch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Normalize the input variables (normalized to [-1, 1])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Schedule to decrease the learning rate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Use a bit of L1 or L2 regularization on the weights (or a combination)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Use “dropout” for regularization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07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Basic Concepts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</a:rPr>
              <a:t>Artificial Intelligence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</a:rPr>
              <a:t>Machine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>
                <a:solidFill>
                  <a:schemeClr val="bg1">
                    <a:lumMod val="85000"/>
                  </a:schemeClr>
                </a:solidFill>
              </a:rPr>
              <a:t>Deep Learning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Neural Models for Representation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Word Vector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Convolutional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Recurrent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Long Short-Term Memory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7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Word 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How to use neural network for the NLP tasks?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39785" y="3672748"/>
            <a:ext cx="391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Distributed Representation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0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Basic Concepts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>
                <a:solidFill>
                  <a:schemeClr val="tx1"/>
                </a:solidFill>
              </a:rPr>
              <a:t>Artificial Intelligence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>
                <a:solidFill>
                  <a:schemeClr val="bg1">
                    <a:lumMod val="85000"/>
                  </a:schemeClr>
                </a:solidFill>
              </a:rPr>
              <a:t>Machine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>
                <a:solidFill>
                  <a:schemeClr val="bg1">
                    <a:lumMod val="85000"/>
                  </a:schemeClr>
                </a:solidFill>
              </a:rPr>
              <a:t>Deep Learning</a:t>
            </a:r>
            <a:endParaRPr lang="en-US" altLang="zh-CN" sz="1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Neural Models for Representation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</a:rPr>
              <a:t>Word </a:t>
            </a: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Vector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Convolutional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Recurrent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Long Short-Term Memory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7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3653247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Represent the words/features with dense vectors (embeddings) by lookup table;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Concatenate the vectors;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Multi-layer neural network</a:t>
            </a:r>
            <a:endParaRPr lang="en-US" altLang="zh-CN" dirty="0">
              <a:solidFill>
                <a:schemeClr val="tx1"/>
              </a:solidFill>
            </a:endParaRP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Classification</a:t>
            </a:r>
            <a:endParaRPr lang="en-US" altLang="zh-CN" dirty="0">
              <a:solidFill>
                <a:schemeClr val="tx1"/>
              </a:solidFill>
            </a:endParaRP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Regression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Matching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Ranking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Word Vector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210" y="1815740"/>
            <a:ext cx="3059011" cy="43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5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896903"/>
            <a:ext cx="7543800" cy="1921444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Difference with the Traditional Methods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2539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How to encode the word, phrase, sentence, paragraph, or even document into the distributed representation?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Key Point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39785" y="3672748"/>
            <a:ext cx="391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Representation Learning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53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Word Level</a:t>
            </a:r>
            <a:endParaRPr lang="en-US" altLang="zh-CN" dirty="0">
              <a:solidFill>
                <a:schemeClr val="tx1"/>
              </a:solidFill>
            </a:endParaRP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NNLM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C&amp;W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/>
                </a:solidFill>
              </a:rPr>
              <a:t>CBOW &amp; Skip-gram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chemeClr val="tx1"/>
                </a:solidFill>
              </a:rPr>
              <a:t>Sentence </a:t>
            </a:r>
            <a:r>
              <a:rPr lang="en-US" altLang="zh-CN" sz="1800" dirty="0">
                <a:solidFill>
                  <a:schemeClr val="tx1"/>
                </a:solidFill>
              </a:rPr>
              <a:t>Level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NBOW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Sequence Models: Recurrent NN (LSTM/GRU), Paragraph Vector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Topological Models: Recursive NN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Convolutional Models: Convolutional NN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Word Level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NBOW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Hierarchical Models: two-level CNN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Sequence Models: LSTM, Paragraph Vector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Key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096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/>
              <a:t>statistical language model </a:t>
            </a:r>
            <a:r>
              <a:rPr lang="en-US" altLang="zh-CN" dirty="0" smtClean="0"/>
              <a:t>is a probability distribution over sequences of words.</a:t>
            </a:r>
          </a:p>
          <a:p>
            <a:r>
              <a:rPr lang="en-US" altLang="zh-CN" dirty="0" smtClean="0"/>
              <a:t>A sequence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 consists of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words.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i="1" dirty="0" smtClean="0"/>
              <a:t>n</a:t>
            </a:r>
            <a:r>
              <a:rPr lang="en-US" altLang="zh-CN" dirty="0" smtClean="0"/>
              <a:t>-gram model: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Language Model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494288"/>
              </p:ext>
            </p:extLst>
          </p:nvPr>
        </p:nvGraphicFramePr>
        <p:xfrm>
          <a:off x="1978659" y="3127164"/>
          <a:ext cx="5232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" imgW="5232240" imgH="1460160" progId="Equation.DSMT4">
                  <p:embed/>
                </p:oleObj>
              </mc:Choice>
              <mc:Fallback>
                <p:oleObj name="Equation" r:id="rId3" imgW="523224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8659" y="3127164"/>
                        <a:ext cx="52324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53064"/>
              </p:ext>
            </p:extLst>
          </p:nvPr>
        </p:nvGraphicFramePr>
        <p:xfrm>
          <a:off x="3134359" y="5134430"/>
          <a:ext cx="292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5" imgW="2920680" imgH="685800" progId="Equation.DSMT4">
                  <p:embed/>
                </p:oleObj>
              </mc:Choice>
              <mc:Fallback>
                <p:oleObj name="Equation" r:id="rId5" imgW="29206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4359" y="5134430"/>
                        <a:ext cx="2921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602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turn unsupervised learning into supervised learning</a:t>
            </a:r>
            <a:r>
              <a:rPr lang="en-US" altLang="zh-CN" dirty="0" smtClean="0"/>
              <a:t>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avoid the data sparsity of n-gram model</a:t>
            </a:r>
            <a:r>
              <a:rPr lang="en-US" altLang="zh-CN" dirty="0" smtClean="0"/>
              <a:t>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project each word into a low dimensional space.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800" dirty="0" smtClean="0"/>
              <a:t>Neural Probabilistic Language Model</a:t>
            </a:r>
            <a:endParaRPr lang="zh-CN" altLang="en-US" sz="3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05" y="3021748"/>
            <a:ext cx="3643442" cy="3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08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Softmax output: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algn="just"/>
            <a:r>
              <a:rPr lang="en-US" altLang="zh-CN" dirty="0" smtClean="0"/>
              <a:t>Unfortunately both evaluating       and computing the corresponding likelihood gradient requires normalizing over the entire vocabulary</a:t>
            </a:r>
          </a:p>
          <a:p>
            <a:pPr algn="just"/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Hierarchical Softmax: a tree-structured vocabulary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Negative Sampling: noise-contrastive estimation</a:t>
            </a:r>
            <a:endParaRPr lang="en-US" altLang="zh-CN" dirty="0"/>
          </a:p>
          <a:p>
            <a:pPr algn="just"/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200" dirty="0" smtClean="0"/>
              <a:t>Problem of Very Large Vocabulary</a:t>
            </a:r>
            <a:endParaRPr lang="zh-CN" altLang="en-US" sz="42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28306"/>
              </p:ext>
            </p:extLst>
          </p:nvPr>
        </p:nvGraphicFramePr>
        <p:xfrm>
          <a:off x="3629659" y="2261765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" imgW="1930320" imgH="863280" progId="Equation.DSMT4">
                  <p:embed/>
                </p:oleObj>
              </mc:Choice>
              <mc:Fallback>
                <p:oleObj name="Equation" r:id="rId3" imgW="19303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9659" y="2261765"/>
                        <a:ext cx="1930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885818"/>
              </p:ext>
            </p:extLst>
          </p:nvPr>
        </p:nvGraphicFramePr>
        <p:xfrm>
          <a:off x="4290059" y="3185796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5" imgW="304560" imgH="355320" progId="Equation.DSMT4">
                  <p:embed/>
                </p:oleObj>
              </mc:Choice>
              <mc:Fallback>
                <p:oleObj name="Equation" r:id="rId5" imgW="304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0059" y="3185796"/>
                        <a:ext cx="304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207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32" y="1846263"/>
            <a:ext cx="6780186" cy="40227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CBOW &amp; Skip-gram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50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pair of words (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), the probability that the word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 is observed in context of the target word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 is given by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are embeddings vectors of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respectively.</a:t>
            </a:r>
          </a:p>
          <a:p>
            <a:r>
              <a:rPr lang="en-US" altLang="zh-CN" dirty="0" smtClean="0"/>
              <a:t>The probability of not observing word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 in context of word 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 is given by,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CBOW &amp; Skip-gram Model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87030"/>
              </p:ext>
            </p:extLst>
          </p:nvPr>
        </p:nvGraphicFramePr>
        <p:xfrm>
          <a:off x="3007359" y="2608898"/>
          <a:ext cx="317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3" imgW="3174840" imgH="660240" progId="Equation.DSMT4">
                  <p:embed/>
                </p:oleObj>
              </mc:Choice>
              <mc:Fallback>
                <p:oleObj name="Equation" r:id="rId3" imgW="31748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7359" y="2608898"/>
                        <a:ext cx="3175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29855"/>
              </p:ext>
            </p:extLst>
          </p:nvPr>
        </p:nvGraphicFramePr>
        <p:xfrm>
          <a:off x="2886709" y="4441916"/>
          <a:ext cx="3416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5" imgW="3416040" imgH="660240" progId="Equation.DSMT4">
                  <p:embed/>
                </p:oleObj>
              </mc:Choice>
              <mc:Fallback>
                <p:oleObj name="Equation" r:id="rId5" imgW="34160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6709" y="4441916"/>
                        <a:ext cx="34163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462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training set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, the word embeddings are learned by maximizing the following objective function: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Where the set </a:t>
            </a:r>
            <a:r>
              <a:rPr lang="en-US" altLang="zh-CN" i="1" dirty="0" smtClean="0"/>
              <a:t>D’ </a:t>
            </a:r>
            <a:r>
              <a:rPr lang="en-US" altLang="zh-CN" dirty="0"/>
              <a:t> </a:t>
            </a:r>
            <a:r>
              <a:rPr lang="en-US" altLang="zh-CN" dirty="0" smtClean="0"/>
              <a:t>is randomly sampled negative examples, assuming they are all incorrect.</a:t>
            </a:r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CBOW &amp; Skip-gram Model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00385"/>
              </p:ext>
            </p:extLst>
          </p:nvPr>
        </p:nvGraphicFramePr>
        <p:xfrm>
          <a:off x="2155825" y="2589213"/>
          <a:ext cx="4876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4876560" imgH="698400" progId="Equation.DSMT4">
                  <p:embed/>
                </p:oleObj>
              </mc:Choice>
              <mc:Fallback>
                <p:oleObj name="Equation" r:id="rId3" imgW="48765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825" y="2589213"/>
                        <a:ext cx="48768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80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916369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2000"/>
              </a:spcAft>
              <a:buNone/>
            </a:pPr>
            <a:r>
              <a:rPr lang="en-US" altLang="zh-CN" spc="-50" dirty="0">
                <a:latin typeface="+mj-lt"/>
                <a:ea typeface="+mj-ea"/>
                <a:cs typeface="+mj-cs"/>
              </a:rPr>
              <a:t>Human: Memory, Computation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62" y="1998882"/>
            <a:ext cx="2631561" cy="1610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80" y="4069450"/>
            <a:ext cx="2476751" cy="172193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22959" y="3972233"/>
            <a:ext cx="7543801" cy="191636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2000"/>
              </a:spcAft>
              <a:buNone/>
            </a:pPr>
            <a:r>
              <a:rPr lang="en-US" altLang="zh-CN" spc="-50" dirty="0">
                <a:latin typeface="+mj-lt"/>
                <a:ea typeface="+mj-ea"/>
                <a:cs typeface="+mj-cs"/>
              </a:rPr>
              <a:t>Computer: Learning, Thinking, Creativity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6016" y="28224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smtClean="0"/>
              <a:t>Basic concept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Begin with “AI”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39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CBOW &amp; Skip-gram Model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92591"/>
              </p:ext>
            </p:extLst>
          </p:nvPr>
        </p:nvGraphicFramePr>
        <p:xfrm>
          <a:off x="2246811" y="1844955"/>
          <a:ext cx="44958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Visio" r:id="rId3" imgW="4438629" imgH="3905350" progId="Visio.Drawing.15">
                  <p:embed/>
                </p:oleObj>
              </mc:Choice>
              <mc:Fallback>
                <p:oleObj name="Visio" r:id="rId3" imgW="4438629" imgH="39053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811" y="1844955"/>
                        <a:ext cx="449580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474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328493"/>
            <a:ext cx="7543800" cy="305826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Linguistic Regularities of Word Embeddings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4892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Basic Concepts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</a:rPr>
              <a:t>Artificial Intelligence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</a:rPr>
              <a:t>Machine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>
                <a:solidFill>
                  <a:schemeClr val="bg1">
                    <a:lumMod val="85000"/>
                  </a:schemeClr>
                </a:solidFill>
              </a:rPr>
              <a:t>Deep Learning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Neural Models for Representation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Word Vector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Convolutional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Recurrent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Long Short-Term Memory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Convolutional Neural Network (CNN, or </a:t>
            </a:r>
            <a:r>
              <a:rPr lang="en-US" altLang="zh-CN" dirty="0" err="1" smtClean="0"/>
              <a:t>ConvNet</a:t>
            </a:r>
            <a:r>
              <a:rPr lang="en-US" altLang="zh-CN" dirty="0" smtClean="0"/>
              <a:t>) is a type of feed-forward artificial network.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Distinguishing features: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Local connectivity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Shared weights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Subsampling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Convolutional Neural Network (CNN)</a:t>
            </a:r>
            <a:endParaRPr lang="zh-CN" altLang="en-US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l="28111" t="25000" r="19180" b="20833"/>
          <a:stretch>
            <a:fillRect/>
          </a:stretch>
        </p:blipFill>
        <p:spPr bwMode="auto">
          <a:xfrm>
            <a:off x="3396341" y="2828302"/>
            <a:ext cx="5640558" cy="325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2552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Convolution is an integral that express the amount of overlap of one function as it is shifted over another function.</a:t>
            </a:r>
          </a:p>
          <a:p>
            <a:pPr algn="just"/>
            <a:r>
              <a:rPr lang="en-US" altLang="zh-CN" dirty="0" smtClean="0"/>
              <a:t>Given an input sequence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t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t=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, n </a:t>
            </a:r>
            <a:r>
              <a:rPr lang="en-US" altLang="zh-CN" dirty="0" smtClean="0"/>
              <a:t>and a filter </a:t>
            </a:r>
            <a:r>
              <a:rPr lang="en-US" altLang="zh-CN" i="1" dirty="0" smtClean="0"/>
              <a:t>f</a:t>
            </a:r>
            <a:r>
              <a:rPr lang="en-US" altLang="zh-CN" i="1" baseline="-25000" dirty="0" smtClean="0"/>
              <a:t>t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t </a:t>
            </a:r>
            <a:r>
              <a:rPr lang="en-US" altLang="zh-CN" dirty="0" smtClean="0"/>
              <a:t>= 1, …, m, the convolution is </a:t>
            </a:r>
            <a:endParaRPr lang="zh-CN" altLang="en-US" i="1" baseline="-25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Convolution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69021"/>
              </p:ext>
            </p:extLst>
          </p:nvPr>
        </p:nvGraphicFramePr>
        <p:xfrm>
          <a:off x="5484897" y="3514514"/>
          <a:ext cx="167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3" imgW="1676160" imgH="685800" progId="Equation.DSMT4">
                  <p:embed/>
                </p:oleObj>
              </mc:Choice>
              <mc:Fallback>
                <p:oleObj name="Equation" r:id="rId3" imgW="16761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4897" y="3514514"/>
                        <a:ext cx="1676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21" y="3395832"/>
            <a:ext cx="373432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97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3059137"/>
            <a:ext cx="7543800" cy="1596977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One-dimensional Convolution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825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is convolutional operation</a:t>
            </a:r>
          </a:p>
          <a:p>
            <a:r>
              <a:rPr lang="en-US" altLang="zh-CN" i="1" dirty="0" smtClean="0"/>
              <a:t>w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) is shared by all the neurons of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-th layer.</a:t>
            </a:r>
          </a:p>
          <a:p>
            <a:r>
              <a:rPr lang="en-US" altLang="zh-CN" dirty="0" smtClean="0"/>
              <a:t>Just need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+1 parameters, and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+1) =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) –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+ 1.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Convolutional Layer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018774"/>
              </p:ext>
            </p:extLst>
          </p:nvPr>
        </p:nvGraphicFramePr>
        <p:xfrm>
          <a:off x="907506" y="3736764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3" imgW="228600" imgH="241200" progId="Equation.DSMT4">
                  <p:embed/>
                </p:oleObj>
              </mc:Choice>
              <mc:Fallback>
                <p:oleObj name="Equation" r:id="rId3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7506" y="3736764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855328"/>
              </p:ext>
            </p:extLst>
          </p:nvPr>
        </p:nvGraphicFramePr>
        <p:xfrm>
          <a:off x="3274059" y="2985363"/>
          <a:ext cx="264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5" imgW="2641320" imgH="342720" progId="Equation.DSMT4">
                  <p:embed/>
                </p:oleObj>
              </mc:Choice>
              <mc:Fallback>
                <p:oleObj name="Equation" r:id="rId5" imgW="2641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4059" y="2985363"/>
                        <a:ext cx="2641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485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3" y="1846263"/>
            <a:ext cx="4678604" cy="4022725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361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702043"/>
            <a:ext cx="7543800" cy="231116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Pooling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7914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A sentence of length n,</a:t>
            </a:r>
          </a:p>
          <a:p>
            <a:r>
              <a:rPr lang="en-US" altLang="zh-CN" dirty="0" smtClean="0"/>
              <a:t>After lookup layer,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[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CNN for Sentence Modeling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592772"/>
              </p:ext>
            </p:extLst>
          </p:nvPr>
        </p:nvGraphicFramePr>
        <p:xfrm>
          <a:off x="2211977" y="2978331"/>
          <a:ext cx="49911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Visio" r:id="rId3" imgW="7982055" imgH="4314806" progId="Visio.Drawing.15">
                  <p:embed/>
                </p:oleObj>
              </mc:Choice>
              <mc:Fallback>
                <p:oleObj name="Visio" r:id="rId3" imgW="7982055" imgH="43148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977" y="2978331"/>
                        <a:ext cx="4991100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6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Turing Test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41" y="2873434"/>
            <a:ext cx="3573996" cy="1715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50" y="2301426"/>
            <a:ext cx="2290500" cy="2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5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228" y="2612421"/>
            <a:ext cx="5818689" cy="325715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CNN for Sentence 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048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Basic Concepts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</a:rPr>
              <a:t>Artificial Intelligence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>
                <a:solidFill>
                  <a:schemeClr val="bg1">
                    <a:lumMod val="85000"/>
                  </a:schemeClr>
                </a:solidFill>
              </a:rPr>
              <a:t>Machine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900" dirty="0" smtClean="0">
                <a:solidFill>
                  <a:schemeClr val="bg1">
                    <a:lumMod val="85000"/>
                  </a:schemeClr>
                </a:solidFill>
              </a:rPr>
              <a:t>Deep Learning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Neural Models for Representation Learning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Word Vector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Convolutional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</a:rPr>
              <a:t>Recurrent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Long Short-Term Memory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4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68390"/>
            <a:ext cx="3791479" cy="2943636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Recurrent Neural Network (RNN)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14439" y="1845734"/>
            <a:ext cx="37523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smtClean="0"/>
              <a:t>The RNN has recurrent hidden states whose output at each time is dependent on that of the previous time. More formally, given a sequence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(1: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)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(1)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(t)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(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)</a:t>
            </a:r>
            <a:r>
              <a:rPr lang="en-US" altLang="zh-CN" dirty="0" smtClean="0"/>
              <a:t>), the RNN updates its recurrent hidden state </a:t>
            </a:r>
            <a:r>
              <a:rPr lang="en-US" altLang="zh-CN" i="1" dirty="0" smtClean="0"/>
              <a:t>h</a:t>
            </a:r>
            <a:r>
              <a:rPr lang="en-US" altLang="zh-CN" baseline="30000" dirty="0" smtClean="0"/>
              <a:t>(</a:t>
            </a:r>
            <a:r>
              <a:rPr lang="en-US" altLang="zh-CN" i="1" baseline="30000" dirty="0" smtClean="0"/>
              <a:t>t</a:t>
            </a:r>
            <a:r>
              <a:rPr lang="en-US" altLang="zh-CN" baseline="30000" dirty="0" smtClean="0"/>
              <a:t>) </a:t>
            </a:r>
            <a:r>
              <a:rPr lang="en-US" altLang="zh-CN" dirty="0" smtClean="0"/>
              <a:t>by</a:t>
            </a:r>
            <a:endParaRPr lang="zh-CN" altLang="en-US" baseline="30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97393"/>
              </p:ext>
            </p:extLst>
          </p:nvPr>
        </p:nvGraphicFramePr>
        <p:xfrm>
          <a:off x="5080899" y="4190593"/>
          <a:ext cx="2819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4" imgW="2819160" imgH="736560" progId="Equation.DSMT4">
                  <p:embed/>
                </p:oleObj>
              </mc:Choice>
              <mc:Fallback>
                <p:oleObj name="Equation" r:id="rId4" imgW="2819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0899" y="4190593"/>
                        <a:ext cx="2819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995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3866"/>
              </p:ext>
            </p:extLst>
          </p:nvPr>
        </p:nvGraphicFramePr>
        <p:xfrm>
          <a:off x="740228" y="2455817"/>
          <a:ext cx="4643484" cy="291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Visio" r:id="rId3" imgW="5000741" imgH="3152881" progId="Visio.Drawing.15">
                  <p:embed/>
                </p:oleObj>
              </mc:Choice>
              <mc:Fallback>
                <p:oleObj name="Visio" r:id="rId3" imgW="5000741" imgH="315288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28" y="2455817"/>
                        <a:ext cx="4643484" cy="2917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Recurrent Neural Network (RNN)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47199"/>
              </p:ext>
            </p:extLst>
          </p:nvPr>
        </p:nvGraphicFramePr>
        <p:xfrm>
          <a:off x="6349999" y="3450363"/>
          <a:ext cx="193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5" imgW="1930320" imgH="330120" progId="Equation.DSMT4">
                  <p:embed/>
                </p:oleObj>
              </mc:Choice>
              <mc:Fallback>
                <p:oleObj name="Equation" r:id="rId5" imgW="193032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999" y="3450363"/>
                        <a:ext cx="1930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782491" y="4016828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f</a:t>
            </a:r>
            <a:r>
              <a:rPr lang="en-US" altLang="zh-CN" dirty="0" smtClean="0"/>
              <a:t>(.) is a non-linear activation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112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The core of the LSTM model is a memory cell c encoding memory at every time step of what inputs have been observed up to this step.</a:t>
            </a:r>
          </a:p>
          <a:p>
            <a:pPr algn="just"/>
            <a:r>
              <a:rPr lang="en-US" altLang="zh-CN" dirty="0" smtClean="0"/>
              <a:t>The behavior of the cell is controlled by three “gates”: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400" dirty="0" smtClean="0"/>
              <a:t>Long-Short Term Memory (LSTM)</a:t>
            </a:r>
            <a:endParaRPr lang="zh-CN" altLang="en-US" sz="4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778280"/>
              </p:ext>
            </p:extLst>
          </p:nvPr>
        </p:nvGraphicFramePr>
        <p:xfrm>
          <a:off x="822959" y="3192569"/>
          <a:ext cx="395287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Visio" r:id="rId3" imgW="4848172" imgH="3267219" progId="Visio.Drawing.15">
                  <p:embed/>
                </p:oleObj>
              </mc:Choice>
              <mc:Fallback>
                <p:oleObj name="Visio" r:id="rId3" imgW="4848172" imgH="32672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59" y="3192569"/>
                        <a:ext cx="3952875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121848"/>
              </p:ext>
            </p:extLst>
          </p:nvPr>
        </p:nvGraphicFramePr>
        <p:xfrm>
          <a:off x="5133793" y="3144944"/>
          <a:ext cx="343535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5" imgW="3429000" imgH="2717640" progId="Equation.DSMT4">
                  <p:embed/>
                </p:oleObj>
              </mc:Choice>
              <mc:Fallback>
                <p:oleObj name="Equation" r:id="rId5" imgW="3429000" imgH="271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793" y="3144944"/>
                        <a:ext cx="3435350" cy="272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845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1" y="1942833"/>
            <a:ext cx="7506748" cy="3829584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400" dirty="0" smtClean="0"/>
              <a:t>Stack Architecture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38398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4" y="2109544"/>
            <a:ext cx="7135221" cy="3496163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400" dirty="0" smtClean="0"/>
              <a:t>Bi-directional Architecture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25239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Text Classification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Sentiment Classification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400" dirty="0" smtClean="0"/>
              <a:t>Application of RNN and LSTM</a:t>
            </a:r>
            <a:endParaRPr lang="zh-CN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2" y="2937592"/>
            <a:ext cx="886901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808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Neural Models for Representation Learning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400" dirty="0" smtClean="0"/>
              <a:t>Paragraph Vector</a:t>
            </a:r>
            <a:endParaRPr lang="zh-CN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35" y="2281645"/>
            <a:ext cx="5928049" cy="33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42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Implementation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Toolkit &amp; Environment Setup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Architecture Description of Deep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A Simple Example: MLP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CNN</a:t>
            </a:r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RNN and LSTM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Appendix I: Experience in Taiwan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Appendix II: How to publish a SCI paper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968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Definition from Wikipedia</a:t>
            </a:r>
            <a:endParaRPr lang="en-US" altLang="zh-CN" dirty="0"/>
          </a:p>
          <a:p>
            <a:pPr algn="just">
              <a:lnSpc>
                <a:spcPct val="100000"/>
              </a:lnSpc>
            </a:pPr>
            <a:r>
              <a:rPr lang="en-US" altLang="zh-CN" sz="1800" dirty="0" smtClean="0"/>
              <a:t>    Artificial </a:t>
            </a:r>
            <a:r>
              <a:rPr lang="en-US" altLang="zh-CN" sz="1800" dirty="0"/>
              <a:t>intelligence (AI) is the intelligence exhibited by </a:t>
            </a:r>
            <a:r>
              <a:rPr lang="en-US" altLang="zh-CN" sz="1800" dirty="0" smtClean="0"/>
              <a:t>machines. Colloquially</a:t>
            </a:r>
            <a:r>
              <a:rPr lang="en-US" altLang="zh-CN" sz="1800" dirty="0"/>
              <a:t>, the term </a:t>
            </a:r>
            <a:r>
              <a:rPr lang="en-US" altLang="zh-CN" sz="1800" dirty="0" smtClean="0"/>
              <a:t>artificial </a:t>
            </a:r>
            <a:r>
              <a:rPr lang="en-US" altLang="zh-CN" sz="1800" dirty="0"/>
              <a:t>intelligence is likely to be applied when </a:t>
            </a:r>
            <a:r>
              <a:rPr lang="en-US" altLang="zh-CN" sz="1800" dirty="0" smtClean="0"/>
              <a:t>a machine </a:t>
            </a:r>
            <a:r>
              <a:rPr lang="en-US" altLang="zh-CN" sz="1800" dirty="0"/>
              <a:t>uses cutting-edge techniques to competently perform or </a:t>
            </a:r>
            <a:r>
              <a:rPr lang="en-US" altLang="zh-CN" sz="1800" dirty="0" smtClean="0"/>
              <a:t>mimic cognitive </a:t>
            </a:r>
            <a:r>
              <a:rPr lang="en-US" altLang="zh-CN" sz="1800" dirty="0"/>
              <a:t>functions that we intuitively associate with human minds, </a:t>
            </a:r>
            <a:r>
              <a:rPr lang="en-US" altLang="zh-CN" sz="1800" dirty="0" smtClean="0"/>
              <a:t>such as </a:t>
            </a:r>
            <a:r>
              <a:rPr lang="en-US" altLang="zh-CN" sz="1800" dirty="0"/>
              <a:t>learning and problem solving.</a:t>
            </a:r>
            <a:endParaRPr lang="zh-CN" altLang="en-US" sz="1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Artificial Intelligence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22811" y="3922727"/>
            <a:ext cx="7543801" cy="19686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Research Topics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Knowledge Representation</a:t>
            </a:r>
            <a:endParaRPr lang="en-US" altLang="zh-CN" sz="1800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Machine Learning</a:t>
            </a:r>
            <a:endParaRPr lang="en-US" altLang="zh-CN" sz="1800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Natural Language Processing</a:t>
            </a:r>
            <a:endParaRPr lang="en-US" altLang="zh-CN" sz="1800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Computer Vision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60273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Implementation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Toolkit &amp; Environment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Toolkit 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err="1" smtClean="0"/>
              <a:t>Caffe</a:t>
            </a:r>
            <a:r>
              <a:rPr lang="en-US" altLang="zh-CN" sz="1800" dirty="0" smtClean="0"/>
              <a:t> (C++)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err="1" smtClean="0"/>
              <a:t>TensorFlow</a:t>
            </a:r>
            <a:r>
              <a:rPr lang="en-US" altLang="zh-CN" sz="1800" dirty="0" smtClean="0"/>
              <a:t> (Python)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u="sng" dirty="0" smtClean="0"/>
              <a:t>Theano (Python)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Torch (</a:t>
            </a:r>
            <a:r>
              <a:rPr lang="en-US" altLang="zh-CN" sz="1800" dirty="0" err="1" smtClean="0"/>
              <a:t>Lua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Architecture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5" y="4138973"/>
            <a:ext cx="7390908" cy="20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58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Implementation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Toolkit &amp; Environment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Toolkit 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a GPU device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Install Anaconda (python 2.7</a:t>
            </a:r>
            <a:r>
              <a:rPr lang="en-US" altLang="zh-CN" dirty="0"/>
              <a:t>): https://www.continuum.io/downloads</a:t>
            </a:r>
            <a:endParaRPr lang="en-US" altLang="zh-CN" dirty="0" smtClean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Install Python Lib and C compiler: 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mingw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libpython</a:t>
            </a:r>
            <a:endParaRPr lang="en-US" altLang="zh-CN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Install Theano and Keras: pip install </a:t>
            </a:r>
            <a:r>
              <a:rPr lang="en-US" altLang="zh-CN" dirty="0" err="1" smtClean="0"/>
              <a:t>theano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keras</a:t>
            </a:r>
            <a:endParaRPr lang="en-US" altLang="zh-CN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Install CUDA toolkit 7.5 and Visual Studio 2013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Choose an IDE that you like: sublime or </a:t>
            </a: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Creating a file .</a:t>
            </a:r>
            <a:r>
              <a:rPr lang="en-US" altLang="zh-CN" dirty="0" err="1" smtClean="0"/>
              <a:t>theanorc</a:t>
            </a:r>
            <a:r>
              <a:rPr lang="en-US" altLang="zh-CN" dirty="0" smtClean="0"/>
              <a:t> in your user folder: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18" y="5015955"/>
            <a:ext cx="3069282" cy="17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4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 smtClean="0"/>
              <a:t>Implementation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Architecture Description of </a:t>
            </a:r>
            <a:r>
              <a:rPr lang="en-US" altLang="zh-CN" dirty="0" smtClean="0"/>
              <a:t>DNN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Sequential </a:t>
            </a:r>
            <a:r>
              <a:rPr lang="en-US" altLang="zh-CN" dirty="0" smtClean="0"/>
              <a:t>Model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/>
              <a:t>Specifying the </a:t>
            </a:r>
            <a:r>
              <a:rPr lang="en-US" altLang="zh-CN" dirty="0" smtClean="0"/>
              <a:t>input and output shape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Add layers to your model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Compilation</a:t>
            </a:r>
            <a:endParaRPr lang="en-US" altLang="zh-CN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Training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Check the documentation of Keras:</a:t>
            </a:r>
          </a:p>
          <a:p>
            <a:pPr marL="0" indent="0">
              <a:buNone/>
            </a:pPr>
            <a:r>
              <a:rPr lang="en-US" altLang="zh-CN" dirty="0" smtClean="0"/>
              <a:t>       http</a:t>
            </a:r>
            <a:r>
              <a:rPr lang="en-US" altLang="zh-CN" dirty="0"/>
              <a:t>://keras.io/getting-started/sequential-model-guide/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8584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 Simple Example: </a:t>
            </a:r>
            <a:r>
              <a:rPr lang="en-US" altLang="zh-CN" dirty="0" smtClean="0"/>
              <a:t>MLP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36" y="1999030"/>
            <a:ext cx="4782217" cy="3839111"/>
          </a:xfrm>
        </p:spPr>
      </p:pic>
    </p:spTree>
    <p:extLst>
      <p:ext uri="{BB962C8B-B14F-4D97-AF65-F5344CB8AC3E}">
        <p14:creationId xmlns:p14="http://schemas.microsoft.com/office/powerpoint/2010/main" val="11911498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Implementation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29" y="1838643"/>
            <a:ext cx="4974462" cy="4394517"/>
          </a:xfrm>
        </p:spPr>
      </p:pic>
    </p:spTree>
    <p:extLst>
      <p:ext uri="{BB962C8B-B14F-4D97-AF65-F5344CB8AC3E}">
        <p14:creationId xmlns:p14="http://schemas.microsoft.com/office/powerpoint/2010/main" val="15463650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Implementation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RNN and LSTM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71" y="1981013"/>
            <a:ext cx="6106377" cy="2686425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22959" y="4945380"/>
            <a:ext cx="7543801" cy="1129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More examples for MNIST, IMDB, Cifar10, please see:</a:t>
            </a:r>
          </a:p>
          <a:p>
            <a:pPr marL="0" indent="0">
              <a:buNone/>
            </a:pPr>
            <a:r>
              <a:rPr lang="en-US" altLang="zh-CN" dirty="0"/>
              <a:t>    https://github.com/fchollet/keras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1991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Toolkit &amp; Environment Setup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Architecture Description of Deep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A Simple Example: MLP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CNN</a:t>
            </a:r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RNN and LSTM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Appendix I: Experience in Taiwan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Appendix II: How to publish a SCI paper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10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Experience in </a:t>
            </a:r>
            <a:r>
              <a:rPr lang="en-US" altLang="zh-CN" sz="2400" dirty="0" smtClean="0"/>
              <a:t>Taiwan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Set Your 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Work or Ph.D.</a:t>
            </a:r>
            <a:endParaRPr lang="en-US" altLang="zh-CN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Work</a:t>
            </a:r>
            <a:endParaRPr lang="en-US" altLang="zh-CN" dirty="0"/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Programming Skill</a:t>
            </a:r>
            <a:endParaRPr lang="en-US" altLang="zh-CN" dirty="0"/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Full-Stack Engineer</a:t>
            </a:r>
            <a:endParaRPr lang="en-US" altLang="zh-CN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Ph.D.</a:t>
            </a:r>
            <a:endParaRPr lang="en-US" altLang="zh-CN" dirty="0"/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Publication</a:t>
            </a:r>
            <a:endParaRPr lang="en-US" altLang="zh-CN" dirty="0"/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English Writing and Oral Presentation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8255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Experience in </a:t>
            </a:r>
            <a:r>
              <a:rPr lang="en-US" altLang="zh-CN" sz="2400" dirty="0" smtClean="0"/>
              <a:t>Taiwan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Prepare Your Thesis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Time stays not the fool's </a:t>
            </a:r>
            <a:r>
              <a:rPr lang="en-US" altLang="zh-CN" dirty="0" smtClean="0"/>
              <a:t>leisure.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At Least Two Main Part Should be Presented in Your Thesis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Chapter 1. Introduction</a:t>
            </a:r>
            <a:endParaRPr lang="en-US" altLang="zh-CN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Chapter 2. Related 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Chapter 3.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Main Part of Your 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Chapter 4.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Main Part of Your 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Chapter 5. Conclusion</a:t>
            </a:r>
          </a:p>
          <a:p>
            <a:pPr marL="3600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918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Toolkit &amp; Environment Setup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Architecture Description of Deep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A Simple Example: MLP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CNN</a:t>
            </a:r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</a:rPr>
              <a:t>、</a:t>
            </a:r>
            <a:r>
              <a:rPr lang="en-US" altLang="zh-CN" sz="1800" dirty="0" smtClean="0">
                <a:solidFill>
                  <a:schemeClr val="bg1">
                    <a:lumMod val="85000"/>
                  </a:schemeClr>
                </a:solidFill>
              </a:rPr>
              <a:t>RNN and LSTM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Appendix I: Experience in Taiwan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Appendix II: How to publish a SCI paper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0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Challenge: Semantic Gap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376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Text in Human: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床前明月光，疑是地上霜。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举头望明月，低头思故乡。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2959" y="3426343"/>
            <a:ext cx="7543801" cy="290866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Text in Computer:</a:t>
            </a:r>
          </a:p>
          <a:p>
            <a:r>
              <a:rPr lang="en-US" altLang="zh-CN" dirty="0" smtClean="0"/>
              <a:t>1110010110111010100010101110010110001001100011011110011010011000100011101110011010011100100010001110010110000101100010011110111110111100100011001110011110010110100100011110011010011000101011111110010110011100101100001110010010111000100010101110100110011100100111001110001110000000100000100010000000100000001000000000101011100100101110001011111011100101101001001011010011100110100111001001101111100110100110001000111011100110100111001000100011101111101111001000110000001010111001001011110110001110111001011010010010110100111001101000000010011101111001101001010110000101111001001011100110100001111000111000000010000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2854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How to publish a SCI paper </a:t>
            </a:r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Getting 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Research Field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High Performance Computing &amp; Cloud Computing</a:t>
            </a:r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Resource Allocation</a:t>
            </a:r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Qos</a:t>
            </a:r>
            <a:endParaRPr lang="en-US" altLang="zh-CN" sz="1800" dirty="0"/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/>
              <a:t>Machine </a:t>
            </a:r>
            <a:r>
              <a:rPr lang="en-US" altLang="zh-CN" dirty="0" smtClean="0"/>
              <a:t>Learning &amp; </a:t>
            </a:r>
            <a:r>
              <a:rPr lang="en-US" altLang="zh-CN" dirty="0"/>
              <a:t>Natural Language Processing</a:t>
            </a:r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Sentiment Analysis</a:t>
            </a:r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Chinese Grammatical Error Diagnosis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Computer Vision</a:t>
            </a:r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Object Tracking</a:t>
            </a:r>
            <a:endParaRPr lang="en-US" altLang="zh-CN" dirty="0"/>
          </a:p>
          <a:p>
            <a:pPr marL="12240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Image Classification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8103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How to publish a SCI paper 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/>
              <a:t>Getting 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Where to start to get top conference and journal paper?</a:t>
            </a:r>
            <a:endParaRPr lang="en-US" altLang="zh-CN" dirty="0"/>
          </a:p>
          <a:p>
            <a:pPr marL="360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Survey Paper</a:t>
            </a:r>
          </a:p>
          <a:p>
            <a:pPr marL="360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CCF Recommendation</a:t>
            </a:r>
            <a:endParaRPr lang="en-US" altLang="zh-CN" sz="1900" dirty="0"/>
          </a:p>
          <a:p>
            <a:pPr marL="268560" indent="0">
              <a:lnSpc>
                <a:spcPct val="80000"/>
              </a:lnSpc>
              <a:buNone/>
            </a:pPr>
            <a:r>
              <a:rPr lang="en-US" altLang="zh-CN" sz="1900" dirty="0"/>
              <a:t>    </a:t>
            </a:r>
            <a:r>
              <a:rPr lang="en-US" altLang="zh-CN" sz="1900" dirty="0">
                <a:hlinkClick r:id="rId2"/>
              </a:rPr>
              <a:t>http://</a:t>
            </a:r>
            <a:r>
              <a:rPr lang="en-US" altLang="zh-CN" sz="1900" dirty="0" smtClean="0">
                <a:hlinkClick r:id="rId2"/>
              </a:rPr>
              <a:t>www.ccf.org.cn/sites/paiming/2015ccfmulu.pdf</a:t>
            </a:r>
            <a:endParaRPr lang="en-US" altLang="zh-CN" sz="1900" dirty="0" smtClean="0"/>
          </a:p>
          <a:p>
            <a:pPr marL="268560" indent="0">
              <a:lnSpc>
                <a:spcPct val="80000"/>
              </a:lnSpc>
              <a:buNone/>
            </a:pPr>
            <a:endParaRPr lang="en-US" altLang="zh-CN" sz="19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14" y="3474226"/>
            <a:ext cx="7261090" cy="31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57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How to publish a SCI paper 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/>
              <a:t>Getting 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First Step</a:t>
            </a:r>
          </a:p>
          <a:p>
            <a:pPr marL="360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Participate in a workshop of top conference</a:t>
            </a:r>
          </a:p>
          <a:p>
            <a:pPr marL="268560" indent="0">
              <a:lnSpc>
                <a:spcPct val="80000"/>
              </a:lnSpc>
              <a:buNone/>
            </a:pPr>
            <a:r>
              <a:rPr lang="en-US" altLang="zh-CN" sz="1900" dirty="0" smtClean="0"/>
              <a:t>e.g.</a:t>
            </a:r>
            <a:endParaRPr lang="en-US" altLang="zh-CN" sz="1900" dirty="0"/>
          </a:p>
          <a:p>
            <a:pPr marL="360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 SemEval </a:t>
            </a:r>
            <a:r>
              <a:rPr lang="en-US" altLang="zh-CN" sz="1900" dirty="0" smtClean="0"/>
              <a:t>2016  in  NAACL-HLT 2016</a:t>
            </a:r>
          </a:p>
          <a:p>
            <a:pPr marL="268560" indent="0">
              <a:lnSpc>
                <a:spcPct val="80000"/>
              </a:lnSpc>
              <a:buNone/>
            </a:pPr>
            <a:r>
              <a:rPr lang="en-US" altLang="zh-CN" sz="1900" dirty="0">
                <a:hlinkClick r:id="rId2"/>
              </a:rPr>
              <a:t>http://alt.qcri.org/semeval2016</a:t>
            </a:r>
            <a:r>
              <a:rPr lang="en-US" altLang="zh-CN" sz="1900" dirty="0" smtClean="0">
                <a:hlinkClick r:id="rId2"/>
              </a:rPr>
              <a:t>/</a:t>
            </a:r>
            <a:endParaRPr lang="en-US" altLang="zh-CN" sz="1900" dirty="0" smtClean="0"/>
          </a:p>
          <a:p>
            <a:pPr marL="3600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 NLP-TEA </a:t>
            </a:r>
            <a:r>
              <a:rPr lang="en-US" altLang="zh-CN" sz="1900" dirty="0" smtClean="0"/>
              <a:t>2016  in  COLING 2016</a:t>
            </a:r>
          </a:p>
          <a:p>
            <a:pPr marL="268560" indent="0">
              <a:lnSpc>
                <a:spcPct val="80000"/>
              </a:lnSpc>
              <a:buNone/>
            </a:pPr>
            <a:r>
              <a:rPr lang="en-US" altLang="zh-CN" sz="1900" dirty="0">
                <a:hlinkClick r:id="rId3"/>
              </a:rPr>
              <a:t>http://</a:t>
            </a:r>
            <a:r>
              <a:rPr lang="en-US" altLang="zh-CN" sz="1900" dirty="0" smtClean="0">
                <a:hlinkClick r:id="rId3"/>
              </a:rPr>
              <a:t>nlptea2016.weebly.com/shared-task.html</a:t>
            </a:r>
            <a:endParaRPr lang="en-US" altLang="zh-CN" sz="1900" dirty="0" smtClean="0"/>
          </a:p>
          <a:p>
            <a:pPr marL="61146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900" dirty="0" smtClean="0"/>
              <a:t>Word-level Sentiment Analysis  </a:t>
            </a:r>
            <a:r>
              <a:rPr lang="en-US" altLang="zh-CN" sz="1900" dirty="0"/>
              <a:t>in  </a:t>
            </a:r>
            <a:r>
              <a:rPr lang="en-US" altLang="zh-CN" sz="1900" dirty="0" smtClean="0"/>
              <a:t>IALP </a:t>
            </a:r>
            <a:r>
              <a:rPr lang="en-US" altLang="zh-CN" sz="1900" dirty="0"/>
              <a:t>2016</a:t>
            </a:r>
          </a:p>
          <a:p>
            <a:pPr marL="268560" indent="0">
              <a:lnSpc>
                <a:spcPct val="80000"/>
              </a:lnSpc>
              <a:buNone/>
            </a:pPr>
            <a:r>
              <a:rPr lang="en-US" altLang="zh-CN" sz="1900" dirty="0">
                <a:hlinkClick r:id="rId4"/>
              </a:rPr>
              <a:t>http://nlp.innobic.yzu.edu.tw/tasks/dsa_w</a:t>
            </a:r>
            <a:r>
              <a:rPr lang="en-US" altLang="zh-CN" sz="1900" dirty="0" smtClean="0">
                <a:hlinkClick r:id="rId4"/>
              </a:rPr>
              <a:t>/</a:t>
            </a:r>
            <a:endParaRPr lang="en-US" altLang="zh-CN" sz="1900" dirty="0" smtClean="0"/>
          </a:p>
          <a:p>
            <a:pPr marL="268560" indent="0">
              <a:lnSpc>
                <a:spcPct val="8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3849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How to publish a SCI paper 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/>
              <a:t>Getting 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Try to address these problems yourself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Software Programming &amp; Implementation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Thinking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30" y="3234963"/>
            <a:ext cx="2915057" cy="23815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5588" y="5514966"/>
            <a:ext cx="613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SemEval 2016 Task 4 Subtask </a:t>
            </a:r>
            <a:r>
              <a:rPr lang="en-US" altLang="zh-CN" dirty="0"/>
              <a:t>C “Tweet classification according</a:t>
            </a:r>
          </a:p>
          <a:p>
            <a:pPr algn="ctr"/>
            <a:r>
              <a:rPr lang="en-US" altLang="zh-CN" dirty="0"/>
              <a:t>to a five-point scale”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3840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How to publish a SCI paper 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/>
              <a:t>Submit Your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Comparison Method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English Writing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Discuss with Your Advisor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Make Sure the Format of Your Paper is Correct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Revision by An English Expert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" y="5167491"/>
            <a:ext cx="9144000" cy="4474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417932"/>
            <a:ext cx="546811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09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How to publish a SCI </a:t>
            </a:r>
            <a:r>
              <a:rPr lang="en-US" altLang="zh-CN" sz="2400" dirty="0" smtClean="0">
                <a:solidFill>
                  <a:schemeClr val="tx1"/>
                </a:solidFill>
              </a:rPr>
              <a:t>paper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Continue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Extension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Related Work with More Analysis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More Comparison and Experiment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A New Method to Boost the Method in Your Workshop Paper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Submission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Cover Letter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Revision with Response Letter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26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Basic concept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Challenge: Semantic Gap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74" y="2151533"/>
            <a:ext cx="5726251" cy="2554934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166256" y="4780523"/>
            <a:ext cx="4811486" cy="1376437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2"/>
                </a:solidFill>
              </a:rPr>
              <a:t>Figure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Guernica (Picasso)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7392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545</TotalTime>
  <Words>2253</Words>
  <Application>Microsoft Office PowerPoint</Application>
  <PresentationFormat>全屏显示(4:3)</PresentationFormat>
  <Paragraphs>484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3" baseType="lpstr">
      <vt:lpstr>宋体</vt:lpstr>
      <vt:lpstr>Arial</vt:lpstr>
      <vt:lpstr>Calibri</vt:lpstr>
      <vt:lpstr>Times New Roman</vt:lpstr>
      <vt:lpstr>Wingdings</vt:lpstr>
      <vt:lpstr>回顾</vt:lpstr>
      <vt:lpstr>Equation</vt:lpstr>
      <vt:lpstr>Visio</vt:lpstr>
      <vt:lpstr>Deep Learning for Natural Language Processing</vt:lpstr>
      <vt:lpstr>Outline</vt:lpstr>
      <vt:lpstr>Outline</vt:lpstr>
      <vt:lpstr>Outline</vt:lpstr>
      <vt:lpstr>PowerPoint 演示文稿</vt:lpstr>
      <vt:lpstr>Basic concept Turing Test</vt:lpstr>
      <vt:lpstr>Basic concept Artificial Intelligence</vt:lpstr>
      <vt:lpstr>Basic concept Challenge: Semantic Gap</vt:lpstr>
      <vt:lpstr>Basic concept Challenge: Semantic Gap</vt:lpstr>
      <vt:lpstr>Outline</vt:lpstr>
      <vt:lpstr>Basic concept Machine Learning</vt:lpstr>
      <vt:lpstr>Basic concept Machine Learning</vt:lpstr>
      <vt:lpstr>Basic concept Loss Function</vt:lpstr>
      <vt:lpstr>Basic concept Loss Function</vt:lpstr>
      <vt:lpstr>Basic concept Loss Function</vt:lpstr>
      <vt:lpstr>Basic concept Loss Function</vt:lpstr>
      <vt:lpstr>Basic concept Loss Function</vt:lpstr>
      <vt:lpstr>Basic concept Parameter Learning</vt:lpstr>
      <vt:lpstr>Basic concept Linear Classification</vt:lpstr>
      <vt:lpstr>Basic concept Logistic Regression</vt:lpstr>
      <vt:lpstr>Basic concept Logistic Regression</vt:lpstr>
      <vt:lpstr>Basic concept Multiclass Classification</vt:lpstr>
      <vt:lpstr>Basic concept Softmax Regression</vt:lpstr>
      <vt:lpstr>Basic concept Softmax Regression</vt:lpstr>
      <vt:lpstr>Basic concept Softmax Regression</vt:lpstr>
      <vt:lpstr>Basic concept The idea pipeline of NLP</vt:lpstr>
      <vt:lpstr>Basic concept Feature Extraction</vt:lpstr>
      <vt:lpstr>Basic concept Feature Extraction</vt:lpstr>
      <vt:lpstr>Outline</vt:lpstr>
      <vt:lpstr>Basic concept Artificial Neural Network</vt:lpstr>
      <vt:lpstr>Basic concept Artificial Neuron</vt:lpstr>
      <vt:lpstr>Basic concept Activation Function</vt:lpstr>
      <vt:lpstr>Basic concept Activation Function</vt:lpstr>
      <vt:lpstr>Basic concept Feedforward Neural Network</vt:lpstr>
      <vt:lpstr>Basic concept Feedforward Neural Network</vt:lpstr>
      <vt:lpstr>Basic concept Difficulties</vt:lpstr>
      <vt:lpstr>Basic concept Tricks and Skills</vt:lpstr>
      <vt:lpstr>Outline</vt:lpstr>
      <vt:lpstr>Neural Models for Representation Learning Word Vector</vt:lpstr>
      <vt:lpstr>Neural Models for Representation Learning Word Vector</vt:lpstr>
      <vt:lpstr>Neural Models for Representation Learning Difference with the Traditional Methods</vt:lpstr>
      <vt:lpstr>Neural Models for Representation Learning Key Point</vt:lpstr>
      <vt:lpstr>Neural Models for Representation Learning Key Point</vt:lpstr>
      <vt:lpstr>Neural Models for Representation Learning Language Model</vt:lpstr>
      <vt:lpstr>Neural Models for Representation Learning Neural Probabilistic Language Model</vt:lpstr>
      <vt:lpstr>Neural Models for Representation Learning Problem of Very Large Vocabulary</vt:lpstr>
      <vt:lpstr>Neural Models for Representation Learning CBOW &amp; Skip-gram Model</vt:lpstr>
      <vt:lpstr>Neural Models for Representation Learning CBOW &amp; Skip-gram Model</vt:lpstr>
      <vt:lpstr>Neural Models for Representation Learning CBOW &amp; Skip-gram Model</vt:lpstr>
      <vt:lpstr>Neural Models for Representation Learning CBOW &amp; Skip-gram Model</vt:lpstr>
      <vt:lpstr>Neural Models for Representation Learning Linguistic Regularities of Word Embeddings</vt:lpstr>
      <vt:lpstr>Outline</vt:lpstr>
      <vt:lpstr>Neural Models for Representation Learning Convolutional Neural Network (CNN)</vt:lpstr>
      <vt:lpstr>Neural Models for Representation Learning Convolution</vt:lpstr>
      <vt:lpstr>Neural Models for Representation Learning One-dimensional Convolution</vt:lpstr>
      <vt:lpstr>Neural Models for Representation Learning Convolutional Layer</vt:lpstr>
      <vt:lpstr>Neural Models for Representation Learning Comparison</vt:lpstr>
      <vt:lpstr>Neural Models for Representation Learning Pooling Layer</vt:lpstr>
      <vt:lpstr>Neural Models for Representation Learning CNN for Sentence Modeling</vt:lpstr>
      <vt:lpstr>Neural Models for Representation Learning CNN for Sentence Modeling</vt:lpstr>
      <vt:lpstr>Outline</vt:lpstr>
      <vt:lpstr>Neural Models for Representation Learning Recurrent Neural Network (RNN)</vt:lpstr>
      <vt:lpstr>Neural Models for Representation Learning Recurrent Neural Network (RNN)</vt:lpstr>
      <vt:lpstr>Neural Models for Representation Learning Long-Short Term Memory (LSTM)</vt:lpstr>
      <vt:lpstr>Neural Models for Representation Learning Stack Architecture</vt:lpstr>
      <vt:lpstr>Neural Models for Representation Learning Bi-directional Architecture</vt:lpstr>
      <vt:lpstr>Neural Models for Representation Learning Application of RNN and LSTM</vt:lpstr>
      <vt:lpstr>Neural Models for Representation Learning Paragraph Vector</vt:lpstr>
      <vt:lpstr>Outline</vt:lpstr>
      <vt:lpstr>Implementation Toolkit &amp; Environment Setup</vt:lpstr>
      <vt:lpstr>Implementation Toolkit &amp; Environment Setup</vt:lpstr>
      <vt:lpstr>Implementation Architecture Description of DNN</vt:lpstr>
      <vt:lpstr>Implementation A Simple Example: MLP</vt:lpstr>
      <vt:lpstr>Implementation CNN</vt:lpstr>
      <vt:lpstr>Implementation RNN and LSTM</vt:lpstr>
      <vt:lpstr>Outline</vt:lpstr>
      <vt:lpstr>Experience in Taiwan Set Your Target</vt:lpstr>
      <vt:lpstr>Experience in Taiwan Prepare Your Thesis</vt:lpstr>
      <vt:lpstr>Outline</vt:lpstr>
      <vt:lpstr>How to publish a SCI paper  Getting Started</vt:lpstr>
      <vt:lpstr>How to publish a SCI paper  Getting Started</vt:lpstr>
      <vt:lpstr>How to publish a SCI paper  Getting Started</vt:lpstr>
      <vt:lpstr>How to publish a SCI paper  Getting Started</vt:lpstr>
      <vt:lpstr>How to publish a SCI paper  Submit Your Paper</vt:lpstr>
      <vt:lpstr>How to publish a SCI paper Continue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Natural Language Processing</dc:title>
  <dc:creator>王津</dc:creator>
  <cp:lastModifiedBy>王津</cp:lastModifiedBy>
  <cp:revision>63</cp:revision>
  <dcterms:created xsi:type="dcterms:W3CDTF">2016-06-15T07:16:50Z</dcterms:created>
  <dcterms:modified xsi:type="dcterms:W3CDTF">2016-11-29T01:43:43Z</dcterms:modified>
</cp:coreProperties>
</file>