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1" r:id="rId4"/>
    <p:sldId id="263" r:id="rId5"/>
    <p:sldId id="264" r:id="rId6"/>
    <p:sldId id="265" r:id="rId7"/>
    <p:sldId id="267" r:id="rId8"/>
    <p:sldId id="266" r:id="rId9"/>
    <p:sldId id="282" r:id="rId10"/>
    <p:sldId id="279" r:id="rId11"/>
    <p:sldId id="281" r:id="rId12"/>
    <p:sldId id="292" r:id="rId13"/>
    <p:sldId id="295" r:id="rId14"/>
    <p:sldId id="293" r:id="rId15"/>
    <p:sldId id="294" r:id="rId16"/>
    <p:sldId id="276" r:id="rId17"/>
    <p:sldId id="268" r:id="rId18"/>
    <p:sldId id="269" r:id="rId19"/>
    <p:sldId id="283" r:id="rId20"/>
    <p:sldId id="284" r:id="rId21"/>
    <p:sldId id="270" r:id="rId22"/>
    <p:sldId id="271" r:id="rId23"/>
    <p:sldId id="272" r:id="rId24"/>
    <p:sldId id="277" r:id="rId25"/>
    <p:sldId id="278" r:id="rId26"/>
    <p:sldId id="273" r:id="rId27"/>
    <p:sldId id="280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embeddedFontLst>
    <p:embeddedFont>
      <p:font typeface="Open Sans Light" panose="020B0604020202020204" charset="0"/>
      <p:regular r:id="rId37"/>
    </p:embeddedFont>
    <p:embeddedFont>
      <p:font typeface="腾祥嘉丽线黑简" panose="02010600030101010101" charset="-122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jin0818/CourseraML" TargetMode="External"/><Relationship Id="rId2" Type="http://schemas.openxmlformats.org/officeDocument/2006/relationships/hyperlink" Target="https://www.coursera.org/learn/machine-learning/home/welc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acl/" TargetMode="External"/><Relationship Id="rId3" Type="http://schemas.openxmlformats.org/officeDocument/2006/relationships/hyperlink" Target="http://dblp.uni-trier.de/db/conf/cvpr/" TargetMode="External"/><Relationship Id="rId7" Type="http://schemas.openxmlformats.org/officeDocument/2006/relationships/hyperlink" Target="http://dblp.uni-trier.de/db/conf/nips/" TargetMode="External"/><Relationship Id="rId2" Type="http://schemas.openxmlformats.org/officeDocument/2006/relationships/hyperlink" Target="http://dblp.uni-trier.de/db/conf/aa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lp.uni-trier.de/db/conf/ijcai/" TargetMode="External"/><Relationship Id="rId5" Type="http://schemas.openxmlformats.org/officeDocument/2006/relationships/hyperlink" Target="http://dblp.uni-trier.de/db/conf/icml/" TargetMode="External"/><Relationship Id="rId4" Type="http://schemas.openxmlformats.org/officeDocument/2006/relationships/hyperlink" Target="http://dblp.uni-trier.de/db/conf/iccv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journals/pami/" TargetMode="External"/><Relationship Id="rId2" Type="http://schemas.openxmlformats.org/officeDocument/2006/relationships/hyperlink" Target="http://dblp.uni-trier.de/db/journals/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lp.uni-trier.de/db/journals/jmlr/" TargetMode="External"/><Relationship Id="rId4" Type="http://schemas.openxmlformats.org/officeDocument/2006/relationships/hyperlink" Target="http://dblp.uni-trier.de/db/journals/ijcv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87%8C%E5%BD%BB%E7%89%B9%E7%A7%91%E5%9F%83%E7%95%A5_1.html" TargetMode="External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book.jd.com/writer/%E5%88%98%E5%B3%B0_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5%94%90%E6%BA%90_1.html" TargetMode="External"/><Relationship Id="rId2" Type="http://schemas.openxmlformats.org/officeDocument/2006/relationships/hyperlink" Target="https://book.jd.com/writer/%E9%BB%84%E6%96%87%E5%9D%9A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2017-3-12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Andrew 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《Machine Learning》</a:t>
            </a:r>
            <a:r>
              <a:rPr lang="zh-CN" altLang="en-US" dirty="0" smtClean="0"/>
              <a:t>在线课程</a:t>
            </a:r>
            <a:endParaRPr lang="en-US" altLang="zh-CN" dirty="0" smtClean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www.coursera.org/learn/machine-learning/home/welcome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斯坦福大学 吴恩达教授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github.com/wangjin0818/CourseraML</a:t>
            </a:r>
            <a:r>
              <a:rPr lang="en-US" altLang="zh-CN" dirty="0" smtClean="0"/>
              <a:t>  (Python</a:t>
            </a:r>
            <a:r>
              <a:rPr lang="zh-CN" altLang="en-US" dirty="0" smtClean="0"/>
              <a:t>课程源码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07" y="3103687"/>
            <a:ext cx="403860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92" y="3129211"/>
            <a:ext cx="2415768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Kaggle</a:t>
            </a:r>
            <a:r>
              <a:rPr lang="en-US" altLang="zh-CN" dirty="0" smtClean="0"/>
              <a:t> Tutorial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www.kaggle.com/competitions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2636912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CCF</a:t>
            </a:r>
            <a:r>
              <a:rPr lang="zh-CN" altLang="en-US" dirty="0" smtClean="0"/>
              <a:t>推荐列表</a:t>
            </a:r>
            <a:r>
              <a:rPr lang="en-US" altLang="zh-CN" dirty="0" smtClean="0"/>
              <a:t>(A</a:t>
            </a:r>
            <a:r>
              <a:rPr lang="zh-CN" altLang="en-US" dirty="0" smtClean="0"/>
              <a:t>类会议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相关研究领域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44530"/>
              </p:ext>
            </p:extLst>
          </p:nvPr>
        </p:nvGraphicFramePr>
        <p:xfrm>
          <a:off x="523874" y="1700808"/>
          <a:ext cx="8096251" cy="4399189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会议全称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293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 Conference on 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AAAI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http://dblp.uni-trier.de/db/conf/aaai/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CVPR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 Conference on Computer Vision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 Pattern Recognition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http://dblp.uni-trier.de/db/conf/cvpr/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Computer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http://dblp.uni-trier.de/db/conf/iccv/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ICML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International Conference on Machine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Learning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http://dblp.uni-trier.de/db/conf/icml/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Joint Conference on </a:t>
                      </a:r>
                      <a:b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Morgan Kaufmann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http://dblp.uni-trier.de/db/conf/ijcai/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NIPS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Conference on Neural Information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Processing Systems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7"/>
                        </a:rPr>
                        <a:t>http://dblp.uni-trier.de/db/conf/nips/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Annual Meeting of the Association for </a:t>
                      </a:r>
                      <a:b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Computational Linguistics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ACL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/>
                        </a:rPr>
                        <a:t>http://dblp.uni-trier.de/db/conf/acl/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CCF</a:t>
            </a:r>
            <a:r>
              <a:rPr lang="zh-CN" altLang="en-US" dirty="0"/>
              <a:t>推荐列表</a:t>
            </a:r>
            <a:r>
              <a:rPr lang="en-US" altLang="zh-CN" dirty="0"/>
              <a:t>(A</a:t>
            </a:r>
            <a:r>
              <a:rPr lang="zh-CN" altLang="en-US" dirty="0"/>
              <a:t>类会议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74005"/>
              </p:ext>
            </p:extLst>
          </p:nvPr>
        </p:nvGraphicFramePr>
        <p:xfrm>
          <a:off x="523874" y="1844824"/>
          <a:ext cx="8096251" cy="2592287"/>
        </p:xfrm>
        <a:graphic>
          <a:graphicData uri="http://schemas.openxmlformats.org/drawingml/2006/table">
            <a:tbl>
              <a:tblPr/>
              <a:tblGrid>
                <a:gridCol w="381899"/>
                <a:gridCol w="859272"/>
                <a:gridCol w="2768765"/>
                <a:gridCol w="1050221"/>
                <a:gridCol w="3036094"/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FFFF"/>
                          </a:solidFill>
                          <a:effectLst/>
                        </a:rPr>
                        <a:t>刊物简称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刊物全称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出版社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rgbClr val="FFFFFF"/>
                          </a:solidFill>
                          <a:effectLst/>
                        </a:rPr>
                        <a:t>网址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F89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Artificial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Elsevier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http://dblp.uni-trier.de/db/journals/ai/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TPAMI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IEEE Trans on Pattern Analysis and Machine Intelligence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IEEE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3"/>
                        </a:rPr>
                        <a:t>http://dblp.uni-trier.de/db/journals/pami/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IJCV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International Journal of Computer Vision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Springer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http://dblp.uni-trier.de/db/journals/ijcv/</a:t>
                      </a:r>
                      <a:endParaRPr lang="en-US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JMLR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Journal of Machine Learning Research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MIT Press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/>
                        </a:rPr>
                        <a:t>http://dblp.uni-trier.de/db/journals/jmlr/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5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ACL Anthology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5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AAAI Proceedings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相关研究领域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个小时为程序演示的部分。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任何内容都可以进行自学，所有代码在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中都可以下载。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课程介绍和人工智能课程介绍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</a:t>
            </a:r>
            <a:r>
              <a:rPr lang="zh-CN" altLang="en-US" dirty="0" smtClean="0"/>
              <a:t>单变量线性回归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</a:t>
            </a:r>
            <a:r>
              <a:rPr lang="zh-CN" altLang="en-US" dirty="0" smtClean="0"/>
              <a:t>多变量线性回归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5: </a:t>
            </a:r>
            <a:r>
              <a:rPr lang="zh-CN" altLang="en-US" dirty="0" smtClean="0"/>
              <a:t>决策树、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和朴素贝叶斯模型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6: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7: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8: </a:t>
            </a:r>
            <a:r>
              <a:rPr lang="zh-CN" altLang="en-US" dirty="0" smtClean="0"/>
              <a:t>反向传播算法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9: </a:t>
            </a:r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10: </a:t>
            </a:r>
            <a:r>
              <a:rPr lang="zh-CN" altLang="en-US" dirty="0" smtClean="0"/>
              <a:t>非监督学习与降维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11: </a:t>
            </a:r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12: </a:t>
            </a:r>
            <a:r>
              <a:rPr lang="zh-CN" altLang="en-US" dirty="0" smtClean="0"/>
              <a:t>词向量和长短期记忆模型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13~14: </a:t>
            </a:r>
            <a:r>
              <a:rPr lang="zh-CN" altLang="en-US" dirty="0" smtClean="0"/>
              <a:t>规划算法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15~16: </a:t>
            </a:r>
            <a:r>
              <a:rPr lang="zh-CN" altLang="en-US" dirty="0" smtClean="0"/>
              <a:t>课程设计项目报告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课程设计开题报告</a:t>
            </a:r>
            <a:r>
              <a:rPr lang="en-US" altLang="zh-CN" dirty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4944"/>
            <a:ext cx="9144000" cy="2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err="1"/>
              <a:t>Kaggle</a:t>
            </a:r>
            <a:r>
              <a:rPr lang="en-US" altLang="zh-CN" dirty="0"/>
              <a:t> Competition</a:t>
            </a:r>
            <a:r>
              <a:rPr lang="zh-CN" altLang="en-US" dirty="0"/>
              <a:t>中任意参加一个竞赛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https://www.kaggle.com/competitions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所有的评分方式均采用</a:t>
            </a:r>
            <a:r>
              <a:rPr lang="en-US" altLang="zh-CN" dirty="0"/>
              <a:t>Peer Review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3-4</a:t>
            </a:r>
            <a:r>
              <a:rPr lang="zh-CN" altLang="en-US" dirty="0"/>
              <a:t>人组成一个小组，并分别说明所负责的工作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/>
              <a:t>上台演示及陈述报告，并将所完成的系统发布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github</a:t>
            </a:r>
            <a:r>
              <a:rPr lang="zh-CN" altLang="en-US" dirty="0"/>
              <a:t>中，制作成</a:t>
            </a:r>
            <a:r>
              <a:rPr lang="en-US" altLang="zh-CN" dirty="0" smtClean="0"/>
              <a:t>Poster (A0)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录制视频，发布在</a:t>
            </a:r>
            <a:r>
              <a:rPr lang="en-US" altLang="zh-CN" dirty="0" err="1" smtClean="0"/>
              <a:t>Youku</a:t>
            </a:r>
            <a:r>
              <a:rPr lang="zh-CN" altLang="en-US" dirty="0" smtClean="0"/>
              <a:t>等视频播放地址中，将地址生成二维码。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39465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主要研究领域：自然语言处理、机器学习和大数据分析。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https://github.com/wangjin0818/artificial_intelligence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8" y="1124744"/>
            <a:ext cx="3648138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36" y="1124744"/>
            <a:ext cx="360515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中所使用的很多必须的运行库（包括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），并集成了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2.7</a:t>
            </a:r>
            <a:r>
              <a:rPr lang="zh-CN" altLang="en-US" dirty="0" smtClean="0"/>
              <a:t>版本可以安装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r>
              <a:rPr lang="en-US" altLang="zh-CN" dirty="0" smtClean="0"/>
              <a:t> (Community Edition)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更</a:t>
            </a:r>
            <a:r>
              <a:rPr lang="zh-CN" altLang="en-US" dirty="0" smtClean="0"/>
              <a:t>适合于初学者使用的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，推荐使用。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99259"/>
            <a:ext cx="5868144" cy="34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首先安装主版本，在这里我们选择</a:t>
            </a:r>
            <a:r>
              <a:rPr lang="en-US" altLang="zh-CN" dirty="0"/>
              <a:t>Anaconda2</a:t>
            </a:r>
            <a:r>
              <a:rPr lang="zh-CN" altLang="en-US" dirty="0"/>
              <a:t>，按照正常步骤安装即可，这里假定安装目录为</a:t>
            </a:r>
            <a:r>
              <a:rPr lang="en-US" altLang="zh-CN" dirty="0"/>
              <a:t>D:\Anaconda2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(2.7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</a:t>
            </a:r>
            <a:r>
              <a:rPr lang="zh-CN" altLang="en-US" dirty="0" smtClean="0"/>
              <a:t>并存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58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在这一步打上那两个勾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第一个选项是将安装目录加入到系统的</a:t>
            </a:r>
            <a:r>
              <a:rPr lang="en-US" altLang="zh-CN" dirty="0"/>
              <a:t>PATH</a:t>
            </a:r>
            <a:r>
              <a:rPr lang="zh-CN" altLang="en-US" dirty="0"/>
              <a:t>环境变量中，以后在</a:t>
            </a:r>
            <a:r>
              <a:rPr lang="en-US" altLang="zh-CN" dirty="0"/>
              <a:t>CMD</a:t>
            </a:r>
            <a:r>
              <a:rPr lang="zh-CN" altLang="en-US" dirty="0"/>
              <a:t>中便可以直接用</a:t>
            </a:r>
            <a:r>
              <a:rPr lang="en-US" altLang="zh-CN" dirty="0"/>
              <a:t>python</a:t>
            </a:r>
            <a:r>
              <a:rPr lang="zh-CN" altLang="en-US" dirty="0"/>
              <a:t>命令启动</a:t>
            </a:r>
            <a:r>
              <a:rPr lang="en-US" altLang="zh-CN" dirty="0"/>
              <a:t>python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</a:t>
            </a:r>
            <a:r>
              <a:rPr lang="zh-CN" altLang="en-US" dirty="0"/>
              <a:t>个选项是让其他</a:t>
            </a:r>
            <a:r>
              <a:rPr lang="en-US" altLang="zh-CN" dirty="0"/>
              <a:t>IDE</a:t>
            </a:r>
            <a:r>
              <a:rPr lang="zh-CN" altLang="en-US" dirty="0"/>
              <a:t>能够检测到</a:t>
            </a:r>
            <a:r>
              <a:rPr lang="en-US" altLang="zh-CN" dirty="0"/>
              <a:t>Anaconda2</a:t>
            </a:r>
            <a:r>
              <a:rPr lang="zh-CN" altLang="en-US" dirty="0"/>
              <a:t>并将</a:t>
            </a:r>
            <a:r>
              <a:rPr lang="en-US" altLang="zh-CN" dirty="0"/>
              <a:t>Anaconda2</a:t>
            </a:r>
            <a:r>
              <a:rPr lang="zh-CN" altLang="en-US" dirty="0"/>
              <a:t>作为默认的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48" y="306896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安装好</a:t>
            </a:r>
            <a:r>
              <a:rPr lang="en-US" altLang="zh-CN" dirty="0"/>
              <a:t>Anaconda2</a:t>
            </a:r>
            <a:r>
              <a:rPr lang="zh-CN" altLang="en-US" dirty="0"/>
              <a:t>之后，再安装</a:t>
            </a:r>
            <a:r>
              <a:rPr lang="en-US" altLang="zh-CN" dirty="0"/>
              <a:t>Anaconda3</a:t>
            </a:r>
            <a:r>
              <a:rPr lang="zh-CN" altLang="en-US" dirty="0"/>
              <a:t>，这里</a:t>
            </a:r>
            <a:r>
              <a:rPr lang="en-US" altLang="zh-CN" dirty="0"/>
              <a:t>Anaconda3</a:t>
            </a:r>
            <a:r>
              <a:rPr lang="zh-CN" altLang="en-US" dirty="0"/>
              <a:t>的安装目录必须选在</a:t>
            </a:r>
            <a:r>
              <a:rPr lang="en-US" altLang="zh-CN" b="1" dirty="0"/>
              <a:t>D:\Anaconda2\envs</a:t>
            </a:r>
            <a:r>
              <a:rPr lang="zh-CN" altLang="en-US" dirty="0"/>
              <a:t>子目录下，如图所示，最后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”py3</a:t>
            </a:r>
            <a:r>
              <a:rPr lang="en-US" altLang="zh-CN" dirty="0"/>
              <a:t>”</a:t>
            </a:r>
            <a:r>
              <a:rPr lang="zh-CN" altLang="en-US" dirty="0"/>
              <a:t>可以自己另取。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96" y="256490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人工智能的领域非常广，需要说明的一点就是，为了比较深入，本课程主要关注规划和学习两个内容。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本课程需要同学具有线性代数的基础，熟悉矩阵的各种运算。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课程设计与编程和实现密切相关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这里取消掉那两个勾（按照字面意思理解，打上第二个勾应该是没有影响的。至于第一个选项，由于之前已经把</a:t>
            </a:r>
            <a:r>
              <a:rPr lang="en-US" altLang="zh-CN" sz="2000" dirty="0"/>
              <a:t>Anaconda2</a:t>
            </a:r>
            <a:r>
              <a:rPr lang="zh-CN" altLang="en-US" sz="2000" dirty="0"/>
              <a:t>添加到系统</a:t>
            </a:r>
            <a:r>
              <a:rPr lang="en-US" altLang="zh-CN" sz="2000" dirty="0"/>
              <a:t>PATH</a:t>
            </a:r>
            <a:r>
              <a:rPr lang="zh-CN" altLang="en-US" sz="2000" dirty="0"/>
              <a:t>路径下了，因此再把</a:t>
            </a:r>
            <a:r>
              <a:rPr lang="en-US" altLang="zh-CN" sz="2000" dirty="0"/>
              <a:t>Anaconda3</a:t>
            </a:r>
            <a:r>
              <a:rPr lang="zh-CN" altLang="en-US" sz="2000" dirty="0"/>
              <a:t>添加进去，由于顺序在</a:t>
            </a:r>
            <a:r>
              <a:rPr lang="en-US" altLang="zh-CN" sz="2000" dirty="0"/>
              <a:t>Anaconda2</a:t>
            </a:r>
            <a:r>
              <a:rPr lang="zh-CN" altLang="en-US" sz="2000" dirty="0"/>
              <a:t>的后面，几乎是没有作用的，所以这里没有勾上）。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636912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安装完成之后，在</a:t>
            </a:r>
            <a:r>
              <a:rPr lang="en-US" altLang="zh-CN" dirty="0"/>
              <a:t>CMD</a:t>
            </a:r>
            <a:r>
              <a:rPr lang="zh-CN" altLang="en-US" dirty="0"/>
              <a:t>里面直接输入</a:t>
            </a:r>
            <a:r>
              <a:rPr lang="en-US" altLang="zh-CN" dirty="0"/>
              <a:t>python</a:t>
            </a:r>
            <a:r>
              <a:rPr lang="zh-CN" altLang="en-US" dirty="0"/>
              <a:t>会启动</a:t>
            </a:r>
            <a:r>
              <a:rPr lang="en-US" altLang="zh-CN" dirty="0"/>
              <a:t>Python2</a:t>
            </a:r>
            <a:r>
              <a:rPr lang="zh-CN" altLang="en-US" dirty="0"/>
              <a:t>，而使用</a:t>
            </a:r>
            <a:r>
              <a:rPr lang="en-US" altLang="zh-CN" dirty="0"/>
              <a:t>activate py3</a:t>
            </a:r>
            <a:r>
              <a:rPr lang="zh-CN" altLang="en-US" dirty="0"/>
              <a:t>（</a:t>
            </a:r>
            <a:r>
              <a:rPr lang="en-US" altLang="zh-CN" dirty="0"/>
              <a:t>py3</a:t>
            </a:r>
            <a:r>
              <a:rPr lang="zh-CN" altLang="en-US" dirty="0"/>
              <a:t>即之前</a:t>
            </a:r>
            <a:r>
              <a:rPr lang="en-US" altLang="zh-CN" dirty="0"/>
              <a:t>Python3</a:t>
            </a:r>
            <a:r>
              <a:rPr lang="zh-CN" altLang="en-US" dirty="0"/>
              <a:t>安装目录文件夹的名字）命令之后，再使用</a:t>
            </a:r>
            <a:r>
              <a:rPr lang="en-US" altLang="zh-CN" dirty="0"/>
              <a:t>python</a:t>
            </a:r>
            <a:r>
              <a:rPr lang="zh-CN" altLang="en-US" dirty="0"/>
              <a:t>即可切换至</a:t>
            </a:r>
            <a:r>
              <a:rPr lang="en-US" altLang="zh-CN" dirty="0"/>
              <a:t>Python3</a:t>
            </a:r>
            <a:r>
              <a:rPr lang="zh-CN" altLang="en-US" dirty="0"/>
              <a:t>，如下图所示。使用</a:t>
            </a:r>
            <a:r>
              <a:rPr lang="en-US" altLang="zh-CN" dirty="0"/>
              <a:t>activate py3</a:t>
            </a:r>
            <a:r>
              <a:rPr lang="zh-CN" altLang="en-US" dirty="0"/>
              <a:t>命令之后，在命令行前面会出现一个</a:t>
            </a:r>
            <a:r>
              <a:rPr lang="en-US" altLang="zh-CN" dirty="0"/>
              <a:t>[py3]</a:t>
            </a:r>
            <a:r>
              <a:rPr lang="zh-CN" altLang="en-US" dirty="0"/>
              <a:t>标记，此时使用任何的</a:t>
            </a:r>
            <a:r>
              <a:rPr lang="en-US" altLang="zh-CN" dirty="0"/>
              <a:t>python</a:t>
            </a:r>
            <a:r>
              <a:rPr lang="zh-CN" altLang="en-US" dirty="0"/>
              <a:t>命令都是在</a:t>
            </a:r>
            <a:r>
              <a:rPr lang="en-US" altLang="zh-CN" dirty="0"/>
              <a:t>Python3</a:t>
            </a:r>
            <a:r>
              <a:rPr lang="zh-CN" altLang="en-US" dirty="0"/>
              <a:t>下进行的。使用</a:t>
            </a:r>
            <a:r>
              <a:rPr lang="en-US" altLang="zh-CN" dirty="0"/>
              <a:t>deactivate</a:t>
            </a:r>
            <a:r>
              <a:rPr lang="zh-CN" altLang="en-US" dirty="0"/>
              <a:t>命令可取消激活</a:t>
            </a:r>
            <a:r>
              <a:rPr lang="en-US" altLang="zh-CN" dirty="0"/>
              <a:t>Python3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切换</a:t>
            </a:r>
            <a:r>
              <a:rPr lang="en-US" altLang="zh-CN" dirty="0" smtClean="0"/>
              <a:t>3.5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切</a:t>
            </a:r>
            <a:r>
              <a:rPr lang="zh-CN" altLang="en-US" dirty="0" smtClean="0"/>
              <a:t>回</a:t>
            </a:r>
            <a:r>
              <a:rPr lang="en-US" altLang="zh-CN" dirty="0" smtClean="0"/>
              <a:t>2.7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deactivate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Python2.7</a:t>
            </a:r>
            <a:r>
              <a:rPr lang="zh-CN" altLang="en-US" dirty="0" smtClean="0"/>
              <a:t>的解释器位于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Anaconda2\bin\python.exe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Python3.5</a:t>
            </a:r>
            <a:r>
              <a:rPr lang="zh-CN" altLang="en-US" dirty="0"/>
              <a:t>的解释器</a:t>
            </a:r>
            <a:r>
              <a:rPr lang="zh-CN" altLang="en-US" dirty="0" smtClean="0"/>
              <a:t>位于</a:t>
            </a:r>
            <a:r>
              <a:rPr lang="en-US" altLang="zh-CN" b="1" dirty="0"/>
              <a:t>D:\</a:t>
            </a:r>
            <a:r>
              <a:rPr lang="en-US" altLang="zh-CN" b="1" dirty="0" smtClean="0"/>
              <a:t>Anaconda2\env\py3\bin\python.exe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591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482511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4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的环境下安装</a:t>
            </a:r>
            <a:r>
              <a:rPr lang="en-US" altLang="zh-CN" dirty="0" err="1" smtClean="0"/>
              <a:t>theano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21980" cy="37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的</a:t>
            </a:r>
            <a:r>
              <a:rPr lang="zh-CN" altLang="en-US" dirty="0"/>
              <a:t>环境下安装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keras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activate py3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pip install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keras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r>
              <a:rPr lang="en-US" altLang="zh-CN" dirty="0"/>
              <a:t>(2.7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并存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36912"/>
            <a:ext cx="6452421" cy="33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规划算法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深度神经网络模型</a:t>
            </a:r>
            <a:r>
              <a:rPr lang="en-US" altLang="zh-CN" dirty="0" smtClean="0"/>
              <a:t>(Theano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Keras)</a:t>
            </a:r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人工智能：一种现代的方法</a:t>
            </a:r>
            <a:r>
              <a:rPr lang="en-US" altLang="zh-CN" dirty="0" smtClean="0"/>
              <a:t>》(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dirty="0" smtClean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罗素（</a:t>
            </a:r>
            <a:r>
              <a:rPr lang="en-US" altLang="zh-CN" dirty="0"/>
              <a:t>Stuart </a:t>
            </a:r>
            <a:r>
              <a:rPr lang="en-US" altLang="zh-CN" dirty="0" err="1"/>
              <a:t>J.Russell</a:t>
            </a:r>
            <a:r>
              <a:rPr lang="zh-CN" altLang="en-US" dirty="0"/>
              <a:t>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诺维格（</a:t>
            </a:r>
            <a:r>
              <a:rPr lang="en-US" altLang="zh-CN" dirty="0"/>
              <a:t>Peter </a:t>
            </a:r>
            <a:r>
              <a:rPr lang="en-US" altLang="zh-CN" dirty="0" err="1"/>
              <a:t>Norvig</a:t>
            </a:r>
            <a:r>
              <a:rPr lang="zh-CN" altLang="en-US" dirty="0"/>
              <a:t>） 著；殷建平，祝恩，刘越 等 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38" y="3039567"/>
            <a:ext cx="3086596" cy="3086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36912"/>
            <a:ext cx="233395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      周志华 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因为教材非常新，至今没有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版，需要同学自行购买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3076848" cy="30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57140"/>
            <a:ext cx="334374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3"/>
              </a:rPr>
              <a:t>里彻特科埃略</a:t>
            </a:r>
            <a:r>
              <a:rPr lang="zh-CN" altLang="en-US" dirty="0"/>
              <a:t> 著；</a:t>
            </a:r>
            <a:r>
              <a:rPr lang="zh-CN" altLang="en-US" dirty="0">
                <a:hlinkClick r:id="rId4"/>
              </a:rPr>
              <a:t>刘峰</a:t>
            </a:r>
            <a:r>
              <a:rPr lang="zh-CN" altLang="en-US" dirty="0"/>
              <a:t> 译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《TensorFlow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黄文坚</a:t>
            </a:r>
            <a:r>
              <a:rPr lang="zh-CN" altLang="en-US" dirty="0"/>
              <a:t>，</a:t>
            </a:r>
            <a:r>
              <a:rPr lang="zh-CN" altLang="en-US" dirty="0">
                <a:hlinkClick r:id="rId3"/>
              </a:rPr>
              <a:t>唐源</a:t>
            </a:r>
            <a:r>
              <a:rPr lang="zh-CN" altLang="en-US" dirty="0"/>
              <a:t> </a:t>
            </a:r>
            <a:r>
              <a:rPr lang="zh-CN" altLang="en-US" dirty="0" smtClean="0"/>
              <a:t>著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</a:t>
            </a:r>
            <a:r>
              <a:rPr lang="zh-CN" altLang="en-US" dirty="0"/>
              <a:t>教材非常新，至今没有</a:t>
            </a:r>
            <a:r>
              <a:rPr lang="en-US" altLang="zh-CN" dirty="0"/>
              <a:t>PDF</a:t>
            </a:r>
            <a:r>
              <a:rPr lang="zh-CN" altLang="en-US" dirty="0"/>
              <a:t>版，需要同学自行购买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92413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3" y="2708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Learning with 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学习用</a:t>
            </a:r>
            <a:r>
              <a:rPr lang="en-US" altLang="zh-CN" dirty="0" smtClean="0"/>
              <a:t>Theano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Keras</a:t>
            </a:r>
            <a:r>
              <a:rPr lang="zh-CN" altLang="en-US" dirty="0" smtClean="0"/>
              <a:t>实现深度学习模型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2204887" cy="31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1427</Words>
  <Application>Microsoft Office PowerPoint</Application>
  <PresentationFormat>全屏显示(4:3)</PresentationFormat>
  <Paragraphs>210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Open Sans Light</vt:lpstr>
      <vt:lpstr>Arial</vt:lpstr>
      <vt:lpstr>思源黑体 CN Light</vt:lpstr>
      <vt:lpstr>宋体</vt:lpstr>
      <vt:lpstr>腾祥嘉丽线黑简</vt:lpstr>
      <vt:lpstr>Source Han Sans Light</vt:lpstr>
      <vt:lpstr>Calibri</vt:lpstr>
      <vt:lpstr>Wingdings</vt:lpstr>
      <vt:lpstr>Times New Roman</vt:lpstr>
      <vt:lpstr>Office 主题​​</vt:lpstr>
      <vt:lpstr>人工智能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课程教材</vt:lpstr>
      <vt:lpstr>课程教材</vt:lpstr>
      <vt:lpstr>课程教材</vt:lpstr>
      <vt:lpstr>相关研究领域</vt:lpstr>
      <vt:lpstr>相关研究领域</vt:lpstr>
      <vt:lpstr>相关研究领域</vt:lpstr>
      <vt:lpstr>相关研究领域</vt:lpstr>
      <vt:lpstr>课程安排</vt:lpstr>
      <vt:lpstr>课程大纲</vt:lpstr>
      <vt:lpstr>课程评分</vt:lpstr>
      <vt:lpstr>课程评分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  <vt:lpstr>集成开发环境(2.7和3.5并存)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33</cp:revision>
  <dcterms:created xsi:type="dcterms:W3CDTF">2016-11-29T04:36:55Z</dcterms:created>
  <dcterms:modified xsi:type="dcterms:W3CDTF">2017-03-15T05:28:55Z</dcterms:modified>
</cp:coreProperties>
</file>