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embeddedFontLst>
    <p:embeddedFont>
      <p:font typeface="verdana" panose="020B0604030504040204" pitchFamily="34" charset="0"/>
      <p:regular r:id="rId25"/>
      <p:bold r:id="rId26"/>
      <p:italic r:id="rId27"/>
      <p:boldItalic r:id="rId28"/>
    </p:embeddedFont>
    <p:embeddedFont>
      <p:font typeface="腾祥嘉丽线黑简" panose="02010600030101010101" charset="-122"/>
      <p:regular r:id="rId29"/>
    </p:embeddedFont>
    <p:embeddedFont>
      <p:font typeface="Calibri" panose="020F0502020204030204" pitchFamily="34" charset="0"/>
      <p:regular r:id="rId30"/>
      <p:bold r:id="rId31"/>
      <p:italic r:id="rId32"/>
      <p:boldItalic r:id="rId33"/>
    </p:embeddedFont>
    <p:embeddedFont>
      <p:font typeface="Open Sans Light" panose="020B0604020202020204" charset="0"/>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6" autoAdjust="0"/>
    <p:restoredTop sz="94660"/>
  </p:normalViewPr>
  <p:slideViewPr>
    <p:cSldViewPr>
      <p:cViewPr varScale="1">
        <p:scale>
          <a:sx n="110" d="100"/>
          <a:sy n="110"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2017/6/2</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2017/6/2</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卷积神经网络</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2017-6-8</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3184" y="2132856"/>
            <a:ext cx="8229600" cy="2252627"/>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42635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en-US" altLang="zh-CN" dirty="0" err="1" smtClean="0"/>
              <a:t>AlexNet</a:t>
            </a:r>
            <a:r>
              <a:rPr lang="zh-CN" altLang="en-US" dirty="0" smtClean="0"/>
              <a:t>曾使用了两个通道，结构如下图：</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420888"/>
            <a:ext cx="8893960" cy="2800652"/>
          </a:xfrm>
          <a:prstGeom prst="rect">
            <a:avLst/>
          </a:prstGeom>
        </p:spPr>
      </p:pic>
    </p:spTree>
    <p:extLst>
      <p:ext uri="{BB962C8B-B14F-4D97-AF65-F5344CB8AC3E}">
        <p14:creationId xmlns:p14="http://schemas.microsoft.com/office/powerpoint/2010/main" val="292389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zh-CN" altLang="en-US" dirty="0" smtClean="0"/>
              <a:t>换个视角</a:t>
            </a:r>
            <a:endParaRPr lang="zh-CN" altLang="en-US" dirty="0"/>
          </a:p>
        </p:txBody>
      </p:sp>
      <p:sp>
        <p:nvSpPr>
          <p:cNvPr id="3" name="标题 2"/>
          <p:cNvSpPr>
            <a:spLocks noGrp="1"/>
          </p:cNvSpPr>
          <p:nvPr>
            <p:ph type="title"/>
          </p:nvPr>
        </p:nvSpPr>
        <p:spPr/>
        <p:txBody>
          <a:bodyPr/>
          <a:lstStyle/>
          <a:p>
            <a:r>
              <a:rPr lang="zh-CN" altLang="en-US" dirty="0" smtClean="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700808"/>
            <a:ext cx="3024336" cy="4629087"/>
          </a:xfrm>
          <a:prstGeom prst="rect">
            <a:avLst/>
          </a:prstGeom>
        </p:spPr>
      </p:pic>
    </p:spTree>
    <p:extLst>
      <p:ext uri="{BB962C8B-B14F-4D97-AF65-F5344CB8AC3E}">
        <p14:creationId xmlns:p14="http://schemas.microsoft.com/office/powerpoint/2010/main" val="207083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r>
              <a:rPr lang="zh-CN" altLang="en-US" dirty="0" smtClean="0"/>
              <a:t>的重要改动：</a:t>
            </a:r>
            <a:endParaRPr lang="en-US" altLang="zh-CN" dirty="0" smtClean="0"/>
          </a:p>
          <a:p>
            <a:r>
              <a:rPr lang="en-US" altLang="zh-CN" dirty="0" smtClean="0"/>
              <a:t>(1) Data Augmentation</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
        <p:nvSpPr>
          <p:cNvPr id="4" name="矩形 3"/>
          <p:cNvSpPr/>
          <p:nvPr/>
        </p:nvSpPr>
        <p:spPr>
          <a:xfrm>
            <a:off x="827584" y="2132856"/>
            <a:ext cx="1188146"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水平翻转</a:t>
            </a:r>
            <a:endParaRPr lang="zh-CN" altLang="en-US" b="0" i="0" dirty="0">
              <a:solidFill>
                <a:srgbClr val="000000"/>
              </a:solidFill>
              <a:effectLst/>
              <a:latin typeface="verdana" panose="020B060403050404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576080"/>
            <a:ext cx="2451319" cy="1481826"/>
          </a:xfrm>
          <a:prstGeom prst="rect">
            <a:avLst/>
          </a:prstGeom>
        </p:spPr>
      </p:pic>
      <p:sp>
        <p:nvSpPr>
          <p:cNvPr id="6" name="矩形 5"/>
          <p:cNvSpPr/>
          <p:nvPr/>
        </p:nvSpPr>
        <p:spPr>
          <a:xfrm>
            <a:off x="4191808" y="2132856"/>
            <a:ext cx="2342308"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随机裁剪、平移变换</a:t>
            </a:r>
            <a:endParaRPr lang="zh-CN" altLang="en-US" b="0" i="0" dirty="0">
              <a:solidFill>
                <a:srgbClr val="000000"/>
              </a:solidFill>
              <a:effectLst/>
              <a:latin typeface="verdana" panose="020B060403050404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19" y="2573896"/>
            <a:ext cx="1103285" cy="1718930"/>
          </a:xfrm>
          <a:prstGeom prst="rect">
            <a:avLst/>
          </a:prstGeom>
        </p:spPr>
      </p:pic>
      <p:sp>
        <p:nvSpPr>
          <p:cNvPr id="8" name="矩形 7"/>
          <p:cNvSpPr/>
          <p:nvPr/>
        </p:nvSpPr>
        <p:spPr>
          <a:xfrm>
            <a:off x="943013" y="4108160"/>
            <a:ext cx="1880643"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颜色、光照变换</a:t>
            </a:r>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95" y="4527746"/>
            <a:ext cx="2803928" cy="1706739"/>
          </a:xfrm>
          <a:prstGeom prst="rect">
            <a:avLst/>
          </a:prstGeom>
        </p:spPr>
      </p:pic>
    </p:spTree>
    <p:extLst>
      <p:ext uri="{BB962C8B-B14F-4D97-AF65-F5344CB8AC3E}">
        <p14:creationId xmlns:p14="http://schemas.microsoft.com/office/powerpoint/2010/main" val="297125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Dropout</a:t>
            </a:r>
          </a:p>
          <a:p>
            <a:pPr marL="800100" lvl="1" indent="-342900">
              <a:buFont typeface="Wingdings" panose="05000000000000000000" pitchFamily="2" charset="2"/>
              <a:buChar char="Ø"/>
            </a:pPr>
            <a:r>
              <a:rPr lang="en-US" altLang="zh-CN" dirty="0" smtClean="0"/>
              <a:t>Dropout</a:t>
            </a:r>
            <a:r>
              <a:rPr lang="zh-CN" altLang="en-US" dirty="0"/>
              <a:t>方法和数据增强一样，都是防止过拟合的。</a:t>
            </a:r>
            <a:r>
              <a:rPr lang="en-US" altLang="zh-CN" dirty="0"/>
              <a:t>Dropout</a:t>
            </a:r>
            <a:r>
              <a:rPr lang="zh-CN" altLang="en-US" dirty="0"/>
              <a:t>应该算是</a:t>
            </a:r>
            <a:r>
              <a:rPr lang="en-US" altLang="zh-CN" dirty="0" err="1"/>
              <a:t>AlexNet</a:t>
            </a:r>
            <a:r>
              <a:rPr lang="zh-CN" altLang="en-US" dirty="0"/>
              <a:t>中一个很大的创新，以至于</a:t>
            </a:r>
            <a:r>
              <a:rPr lang="en-US" altLang="zh-CN" dirty="0"/>
              <a:t>Hinton</a:t>
            </a:r>
            <a:r>
              <a:rPr lang="zh-CN" altLang="en-US" dirty="0"/>
              <a:t>在后来很长一段时间里的</a:t>
            </a:r>
            <a:r>
              <a:rPr lang="en-US" altLang="zh-CN" dirty="0"/>
              <a:t>Talk</a:t>
            </a:r>
            <a:r>
              <a:rPr lang="zh-CN" altLang="en-US" dirty="0"/>
              <a:t>都拿</a:t>
            </a:r>
            <a:r>
              <a:rPr lang="en-US" altLang="zh-CN" dirty="0"/>
              <a:t>Dropout</a:t>
            </a:r>
            <a:r>
              <a:rPr lang="zh-CN" altLang="en-US" dirty="0"/>
              <a:t>说事，后来还出来了一些变种，比如</a:t>
            </a:r>
            <a:r>
              <a:rPr lang="en-US" altLang="zh-CN" dirty="0" err="1"/>
              <a:t>DropConnect</a:t>
            </a:r>
            <a:r>
              <a:rPr lang="zh-CN" altLang="en-US" dirty="0"/>
              <a:t>等</a:t>
            </a:r>
            <a:r>
              <a:rPr lang="zh-CN" altLang="en-US" dirty="0" smtClean="0"/>
              <a:t>。</a:t>
            </a:r>
            <a:endParaRPr lang="en-US" altLang="zh-CN" dirty="0" smtClean="0"/>
          </a:p>
          <a:p>
            <a:pPr marL="342900" indent="-342900">
              <a:buFont typeface="Wingdings" panose="05000000000000000000" pitchFamily="2" charset="2"/>
              <a:buChar char="l"/>
            </a:pPr>
            <a:r>
              <a:rPr lang="en-US" altLang="zh-CN" dirty="0"/>
              <a:t>ReLU</a:t>
            </a:r>
            <a:r>
              <a:rPr lang="zh-CN" altLang="en-US" dirty="0" smtClean="0"/>
              <a:t>激活函数</a:t>
            </a:r>
            <a:endParaRPr lang="en-US" altLang="zh-CN" dirty="0" smtClean="0"/>
          </a:p>
          <a:p>
            <a:pPr marL="342900" indent="-342900">
              <a:buFont typeface="Wingdings" panose="05000000000000000000" pitchFamily="2" charset="2"/>
              <a:buChar char="l"/>
            </a:pPr>
            <a:r>
              <a:rPr lang="zh-CN" altLang="en-US" dirty="0"/>
              <a:t>用</a:t>
            </a:r>
            <a:r>
              <a:rPr lang="en-US" altLang="zh-CN" dirty="0"/>
              <a:t>ReLU</a:t>
            </a:r>
            <a:r>
              <a:rPr lang="zh-CN" altLang="en-US" dirty="0"/>
              <a:t>代替了传统的</a:t>
            </a:r>
            <a:r>
              <a:rPr lang="en-US" altLang="zh-CN" dirty="0"/>
              <a:t>Tanh</a:t>
            </a:r>
            <a:r>
              <a:rPr lang="zh-CN" altLang="en-US" dirty="0"/>
              <a:t>或者</a:t>
            </a:r>
            <a:r>
              <a:rPr lang="en-US" altLang="zh-CN" dirty="0"/>
              <a:t>Logistic</a:t>
            </a:r>
            <a:r>
              <a:rPr lang="zh-CN" altLang="en-US" dirty="0"/>
              <a:t>。好处有</a:t>
            </a:r>
            <a:r>
              <a:rPr lang="zh-CN" altLang="en-US" dirty="0" smtClean="0"/>
              <a:t>：</a:t>
            </a:r>
            <a:endParaRPr lang="en-US" altLang="zh-CN" dirty="0" smtClean="0"/>
          </a:p>
          <a:p>
            <a:pPr marL="914400" lvl="1" indent="-457200">
              <a:buFont typeface="+mj-lt"/>
              <a:buAutoNum type="arabicPeriod"/>
            </a:pPr>
            <a:r>
              <a:rPr lang="en-US" altLang="zh-CN" dirty="0"/>
              <a:t>ReLU</a:t>
            </a:r>
            <a:r>
              <a:rPr lang="zh-CN" altLang="en-US" dirty="0"/>
              <a:t>本质上是分段线性模型，前向计算非常简单，无需指数之类操作；</a:t>
            </a:r>
          </a:p>
          <a:p>
            <a:pPr marL="914400" lvl="1" indent="-457200">
              <a:buFont typeface="+mj-lt"/>
              <a:buAutoNum type="arabicPeriod"/>
            </a:pPr>
            <a:r>
              <a:rPr lang="en-US" altLang="zh-CN" dirty="0"/>
              <a:t>ReLU</a:t>
            </a:r>
            <a:r>
              <a:rPr lang="zh-CN" altLang="en-US" dirty="0"/>
              <a:t>的偏导也很简单，反向传播梯度，无需指数或者除法之类操作；</a:t>
            </a:r>
          </a:p>
          <a:p>
            <a:pPr marL="914400" lvl="1" indent="-457200">
              <a:buFont typeface="+mj-lt"/>
              <a:buAutoNum type="arabicPeriod"/>
            </a:pPr>
            <a:r>
              <a:rPr lang="en-US" altLang="zh-CN" dirty="0"/>
              <a:t>ReLU</a:t>
            </a:r>
            <a:r>
              <a:rPr lang="zh-CN" altLang="en-US" dirty="0"/>
              <a:t>不容易发生梯度发散问题，</a:t>
            </a:r>
            <a:r>
              <a:rPr lang="en-US" altLang="zh-CN" dirty="0"/>
              <a:t>Tanh</a:t>
            </a:r>
            <a:r>
              <a:rPr lang="zh-CN" altLang="en-US" dirty="0"/>
              <a:t>和</a:t>
            </a:r>
            <a:r>
              <a:rPr lang="en-US" altLang="zh-CN" dirty="0"/>
              <a:t>Logistic</a:t>
            </a:r>
            <a:r>
              <a:rPr lang="zh-CN" altLang="en-US" dirty="0"/>
              <a:t>激活函数在两端的时候导数容易趋近于零，多级连乘后梯度更加约等于</a:t>
            </a:r>
            <a:r>
              <a:rPr lang="en-US" altLang="zh-CN" dirty="0"/>
              <a:t>0</a:t>
            </a:r>
            <a:r>
              <a:rPr lang="zh-CN" altLang="en-US" dirty="0"/>
              <a:t>；</a:t>
            </a:r>
          </a:p>
          <a:p>
            <a:pPr marL="914400" lvl="1" indent="-457200">
              <a:buFont typeface="+mj-lt"/>
              <a:buAutoNum type="arabicPeriod"/>
            </a:pPr>
            <a:r>
              <a:rPr lang="en-US" altLang="zh-CN" dirty="0"/>
              <a:t>ReLU</a:t>
            </a:r>
            <a:r>
              <a:rPr lang="zh-CN" altLang="en-US" dirty="0"/>
              <a:t>关闭了右边，从而会使得很多的隐层输出为</a:t>
            </a:r>
            <a:r>
              <a:rPr lang="en-US" altLang="zh-CN" dirty="0"/>
              <a:t>0</a:t>
            </a:r>
            <a:r>
              <a:rPr lang="zh-CN" altLang="en-US" dirty="0"/>
              <a:t>，即网络变得稀疏，起到了类似</a:t>
            </a:r>
            <a:r>
              <a:rPr lang="en-US" altLang="zh-CN" dirty="0"/>
              <a:t>L1</a:t>
            </a:r>
            <a:r>
              <a:rPr lang="zh-CN" altLang="en-US" dirty="0"/>
              <a:t>的正则化作用，可以在一定程度上缓解过拟合</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316371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Local </a:t>
            </a:r>
            <a:r>
              <a:rPr lang="en-US" altLang="zh-CN" dirty="0"/>
              <a:t>Response Normalization</a:t>
            </a:r>
          </a:p>
          <a:p>
            <a:r>
              <a:rPr lang="en-US" altLang="zh-CN" dirty="0"/>
              <a:t>       Local Response Normalization</a:t>
            </a:r>
            <a:r>
              <a:rPr lang="zh-CN" altLang="en-US" dirty="0"/>
              <a:t>要硬翻译的话是局部响应归一化，简称</a:t>
            </a:r>
            <a:r>
              <a:rPr lang="en-US" altLang="zh-CN" dirty="0"/>
              <a:t>LRN</a:t>
            </a:r>
            <a:r>
              <a:rPr lang="zh-CN" altLang="en-US" dirty="0"/>
              <a:t>，实际就是利用临近的数据做归一化。这个策略贡献了</a:t>
            </a:r>
            <a:r>
              <a:rPr lang="en-US" altLang="zh-CN" dirty="0"/>
              <a:t>1.2%</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en-US" altLang="zh-CN" dirty="0" smtClean="0"/>
              <a:t>Overlapping </a:t>
            </a:r>
            <a:r>
              <a:rPr lang="en-US" altLang="zh-CN" dirty="0"/>
              <a:t>Pooling</a:t>
            </a:r>
          </a:p>
          <a:p>
            <a:r>
              <a:rPr lang="en-US" altLang="zh-CN" dirty="0"/>
              <a:t>       Overlapping</a:t>
            </a:r>
            <a:r>
              <a:rPr lang="zh-CN" altLang="en-US" dirty="0"/>
              <a:t>的意思是有重叠，即</a:t>
            </a:r>
            <a:r>
              <a:rPr lang="en-US" altLang="zh-CN" dirty="0"/>
              <a:t>Pooling</a:t>
            </a:r>
            <a:r>
              <a:rPr lang="zh-CN" altLang="en-US" dirty="0"/>
              <a:t>的步长比</a:t>
            </a:r>
            <a:r>
              <a:rPr lang="en-US" altLang="zh-CN" dirty="0"/>
              <a:t>Pooling Kernel</a:t>
            </a:r>
            <a:r>
              <a:rPr lang="zh-CN" altLang="en-US" dirty="0"/>
              <a:t>的对应边要小。这个策略贡献了</a:t>
            </a:r>
            <a:r>
              <a:rPr lang="en-US" altLang="zh-CN" dirty="0"/>
              <a:t>0.3%</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zh-CN" altLang="en-US" dirty="0" smtClean="0"/>
              <a:t>多</a:t>
            </a:r>
            <a:r>
              <a:rPr lang="en-US" altLang="zh-CN" dirty="0"/>
              <a:t>GPU</a:t>
            </a:r>
            <a:r>
              <a:rPr lang="zh-CN" altLang="en-US" dirty="0"/>
              <a:t>并行</a:t>
            </a:r>
          </a:p>
          <a:p>
            <a:r>
              <a:rPr lang="zh-CN" altLang="en-US" dirty="0"/>
              <a:t>       这个不多说，比一臂之力还大的洪荒之力。</a:t>
            </a:r>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294376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VGG</a:t>
            </a:r>
            <a:endParaRPr lang="zh-CN" altLang="en-US" dirty="0"/>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268760"/>
            <a:ext cx="4968552" cy="5058137"/>
          </a:xfrm>
          <a:prstGeom prst="rect">
            <a:avLst/>
          </a:prstGeom>
        </p:spPr>
      </p:pic>
    </p:spTree>
    <p:extLst>
      <p:ext uri="{BB962C8B-B14F-4D97-AF65-F5344CB8AC3E}">
        <p14:creationId xmlns:p14="http://schemas.microsoft.com/office/powerpoint/2010/main" val="185204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114800" cy="4857403"/>
          </a:xfrm>
        </p:spPr>
        <p:txBody>
          <a:bodyPr/>
          <a:lstStyle/>
          <a:p>
            <a:pPr marL="342900" indent="-342900">
              <a:buFont typeface="Wingdings" panose="05000000000000000000" pitchFamily="2" charset="2"/>
              <a:buChar char="l"/>
            </a:pPr>
            <a:r>
              <a:rPr lang="en-US" altLang="zh-CN" dirty="0" smtClean="0"/>
              <a:t>VGG</a:t>
            </a:r>
          </a:p>
          <a:p>
            <a:pPr marL="342900" indent="-342900">
              <a:buFont typeface="Wingdings" panose="05000000000000000000" pitchFamily="2" charset="2"/>
              <a:buChar char="l"/>
            </a:pPr>
            <a:r>
              <a:rPr lang="zh-CN" altLang="en-US" dirty="0"/>
              <a:t> </a:t>
            </a:r>
            <a:r>
              <a:rPr lang="en-US" altLang="zh-CN" dirty="0"/>
              <a:t>VGG</a:t>
            </a:r>
            <a:r>
              <a:rPr lang="zh-CN" altLang="en-US" dirty="0"/>
              <a:t>很好地继承了</a:t>
            </a:r>
            <a:r>
              <a:rPr lang="en-US" altLang="zh-CN" dirty="0" err="1"/>
              <a:t>AlexNet</a:t>
            </a:r>
            <a:r>
              <a:rPr lang="zh-CN" altLang="en-US" dirty="0"/>
              <a:t>的衣钵，一个字：深，两个字：更深。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067254"/>
            <a:ext cx="1414155" cy="5260413"/>
          </a:xfrm>
          <a:prstGeom prst="rect">
            <a:avLst/>
          </a:prstGeom>
        </p:spPr>
      </p:pic>
    </p:spTree>
    <p:extLst>
      <p:ext uri="{BB962C8B-B14F-4D97-AF65-F5344CB8AC3E}">
        <p14:creationId xmlns:p14="http://schemas.microsoft.com/office/powerpoint/2010/main" val="381962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en-US" altLang="zh-CN" dirty="0" err="1"/>
              <a:t>GoogLeNet</a:t>
            </a:r>
            <a:r>
              <a:rPr lang="zh-CN" altLang="en-US" dirty="0"/>
              <a:t>依然是：没有最深，只有更深。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08920"/>
            <a:ext cx="8283925" cy="2438413"/>
          </a:xfrm>
          <a:prstGeom prst="rect">
            <a:avLst/>
          </a:prstGeom>
        </p:spPr>
      </p:pic>
    </p:spTree>
    <p:extLst>
      <p:ext uri="{BB962C8B-B14F-4D97-AF65-F5344CB8AC3E}">
        <p14:creationId xmlns:p14="http://schemas.microsoft.com/office/powerpoint/2010/main" val="296804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zh-CN" altLang="en-US" dirty="0"/>
              <a:t>主要的创新在于他的</a:t>
            </a:r>
            <a:r>
              <a:rPr lang="en-US" altLang="zh-CN" dirty="0"/>
              <a:t>Inception</a:t>
            </a:r>
            <a:r>
              <a:rPr lang="zh-CN" altLang="en-US" dirty="0"/>
              <a:t>，这是一种网中网（</a:t>
            </a:r>
            <a:r>
              <a:rPr lang="en-US" altLang="zh-CN" dirty="0"/>
              <a:t>Network In Network</a:t>
            </a:r>
            <a:r>
              <a:rPr lang="zh-CN" altLang="en-US" dirty="0"/>
              <a:t>）的结构，即原来的结点也是一个网络。</a:t>
            </a:r>
            <a:r>
              <a:rPr lang="en-US" altLang="zh-CN" dirty="0"/>
              <a:t>Inception</a:t>
            </a:r>
            <a:r>
              <a:rPr lang="zh-CN" altLang="en-US" dirty="0"/>
              <a:t>一直在不断发展，目前已经</a:t>
            </a:r>
            <a:r>
              <a:rPr lang="en-US" altLang="zh-CN" dirty="0"/>
              <a:t>V2</a:t>
            </a:r>
            <a:r>
              <a:rPr lang="zh-CN" altLang="en-US" dirty="0"/>
              <a:t>、</a:t>
            </a:r>
            <a:r>
              <a:rPr lang="en-US" altLang="zh-CN" dirty="0"/>
              <a:t>V3</a:t>
            </a:r>
            <a:r>
              <a:rPr lang="zh-CN" altLang="en-US" dirty="0"/>
              <a:t>、</a:t>
            </a:r>
            <a:r>
              <a:rPr lang="en-US" altLang="zh-CN" dirty="0"/>
              <a:t>V4</a:t>
            </a:r>
            <a:r>
              <a:rPr lang="zh-CN" altLang="en-US" dirty="0"/>
              <a:t>了，感兴趣的同学可以查阅相关资料。</a:t>
            </a:r>
            <a:r>
              <a:rPr lang="en-US" altLang="zh-CN" dirty="0"/>
              <a:t>Inception</a:t>
            </a:r>
            <a:r>
              <a:rPr lang="zh-CN" altLang="en-US" dirty="0"/>
              <a:t>的结构如图</a:t>
            </a:r>
            <a:r>
              <a:rPr lang="en-US" altLang="zh-CN" dirty="0"/>
              <a:t>9</a:t>
            </a:r>
            <a:r>
              <a:rPr lang="zh-CN" altLang="en-US" dirty="0"/>
              <a:t>所示，其中</a:t>
            </a:r>
            <a:r>
              <a:rPr lang="en-US" altLang="zh-CN" dirty="0"/>
              <a:t>1*1</a:t>
            </a:r>
            <a:r>
              <a:rPr lang="zh-CN" altLang="en-US" dirty="0"/>
              <a:t>卷积主要用来降维，用了</a:t>
            </a:r>
            <a:r>
              <a:rPr lang="en-US" altLang="zh-CN" dirty="0"/>
              <a:t>Inception</a:t>
            </a:r>
            <a:r>
              <a:rPr lang="zh-CN" altLang="en-US" dirty="0"/>
              <a:t>之后整个网络结构的宽度和深度都可扩大，能够带来</a:t>
            </a:r>
            <a:r>
              <a:rPr lang="en-US" altLang="zh-CN" dirty="0"/>
              <a:t>2-3</a:t>
            </a:r>
            <a:r>
              <a:rPr lang="zh-CN" altLang="en-US" dirty="0"/>
              <a:t>倍的性能提升。</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388363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t>CNN</a:t>
            </a:r>
            <a:r>
              <a:rPr lang="zh-CN" altLang="en-US" dirty="0" smtClean="0"/>
              <a:t>的发展史</a:t>
            </a:r>
            <a:endParaRPr lang="en-US" altLang="zh-CN" dirty="0" smtClean="0"/>
          </a:p>
          <a:p>
            <a:pPr marL="342900" indent="-342900">
              <a:buFont typeface="Wingdings" panose="05000000000000000000" pitchFamily="2" charset="2"/>
              <a:buChar char="l"/>
            </a:pPr>
            <a:r>
              <a:rPr lang="zh-CN" altLang="en-US" dirty="0" smtClean="0"/>
              <a:t>最古老的</a:t>
            </a:r>
            <a:r>
              <a:rPr lang="en-US" altLang="zh-CN" dirty="0" smtClean="0"/>
              <a:t>CNN</a:t>
            </a:r>
            <a:r>
              <a:rPr lang="zh-CN" altLang="en-US" dirty="0" smtClean="0"/>
              <a:t>模型</a:t>
            </a:r>
            <a:endParaRPr lang="en-US" altLang="zh-CN" dirty="0" smtClean="0"/>
          </a:p>
          <a:p>
            <a:pPr marL="342900" indent="-342900">
              <a:buFont typeface="Wingdings" panose="05000000000000000000" pitchFamily="2" charset="2"/>
              <a:buChar char="l"/>
            </a:pPr>
            <a:r>
              <a:rPr lang="en-US" altLang="zh-CN" dirty="0" smtClean="0"/>
              <a:t>LeNet</a:t>
            </a:r>
          </a:p>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en-US" altLang="zh-CN" dirty="0" smtClean="0"/>
              <a:t>VGG</a:t>
            </a:r>
          </a:p>
          <a:p>
            <a:pPr marL="342900" indent="-342900">
              <a:buFont typeface="Wingdings" panose="05000000000000000000" pitchFamily="2" charset="2"/>
              <a:buChar char="l"/>
            </a:pPr>
            <a:r>
              <a:rPr lang="en-US" altLang="zh-CN" dirty="0" err="1"/>
              <a:t>GoogLeNet</a:t>
            </a:r>
            <a:endParaRPr lang="en-US" altLang="zh-CN" dirty="0"/>
          </a:p>
          <a:p>
            <a:pPr marL="342900" indent="-342900">
              <a:buFont typeface="Wingdings" panose="05000000000000000000" pitchFamily="2" charset="2"/>
              <a:buChar char="l"/>
            </a:pPr>
            <a:r>
              <a:rPr lang="en-US" altLang="zh-CN" dirty="0" smtClean="0"/>
              <a:t>ResNet</a:t>
            </a:r>
            <a:endParaRPr lang="en-US" altLang="zh-CN" dirty="0" smtClean="0"/>
          </a:p>
        </p:txBody>
      </p:sp>
      <p:sp>
        <p:nvSpPr>
          <p:cNvPr id="4" name="标题 3"/>
          <p:cNvSpPr>
            <a:spLocks noGrp="1"/>
          </p:cNvSpPr>
          <p:nvPr>
            <p:ph type="title"/>
          </p:nvPr>
        </p:nvSpPr>
        <p:spPr/>
        <p:txBody>
          <a:bodyPr/>
          <a:lstStyle/>
          <a:p>
            <a:r>
              <a:rPr lang="zh-CN" altLang="en-US" b="1" dirty="0" smtClean="0"/>
              <a:t>卷积神经网络</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5576" y="1556792"/>
            <a:ext cx="6629400" cy="3419475"/>
          </a:xfrm>
        </p:spPr>
      </p:pic>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663018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2818656" cy="4857403"/>
          </a:xfrm>
        </p:spPr>
        <p:txBody>
          <a:bodyPr/>
          <a:lstStyle/>
          <a:p>
            <a:pPr marL="342900" indent="-342900">
              <a:buFont typeface="Wingdings" panose="05000000000000000000" pitchFamily="2" charset="2"/>
              <a:buChar char="l"/>
            </a:pPr>
            <a:r>
              <a:rPr lang="en-US" altLang="zh-CN" dirty="0" smtClean="0"/>
              <a:t>ResNet</a:t>
            </a:r>
          </a:p>
          <a:p>
            <a:pPr marL="342900" indent="-342900">
              <a:buFont typeface="Wingdings" panose="05000000000000000000" pitchFamily="2" charset="2"/>
              <a:buChar char="l"/>
            </a:pPr>
            <a:r>
              <a:rPr lang="en-US" altLang="zh-CN" dirty="0"/>
              <a:t>ResNet</a:t>
            </a:r>
            <a:r>
              <a:rPr lang="zh-CN" altLang="en-US" dirty="0"/>
              <a:t>依然是：没有最深，只有更深（</a:t>
            </a:r>
            <a:r>
              <a:rPr lang="en-US" altLang="zh-CN" dirty="0"/>
              <a:t>152</a:t>
            </a:r>
            <a:r>
              <a:rPr lang="zh-CN" altLang="en-US" dirty="0"/>
              <a:t>层）。听说目前层数已突破一千。</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1245393"/>
            <a:ext cx="4638095" cy="5009524"/>
          </a:xfrm>
          <a:prstGeom prst="rect">
            <a:avLst/>
          </a:prstGeom>
        </p:spPr>
      </p:pic>
    </p:spTree>
    <p:extLst>
      <p:ext uri="{BB962C8B-B14F-4D97-AF65-F5344CB8AC3E}">
        <p14:creationId xmlns:p14="http://schemas.microsoft.com/office/powerpoint/2010/main" val="44779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主要的创新在残差网络，如图</a:t>
            </a:r>
            <a:r>
              <a:rPr lang="en-US" altLang="zh-CN" dirty="0"/>
              <a:t>11</a:t>
            </a:r>
            <a:r>
              <a:rPr lang="zh-CN" altLang="en-US" dirty="0"/>
              <a:t>所示，其实这个网络的提出本质上还是要解决层次比较深的时候无法训练的问题。这种借鉴了</a:t>
            </a:r>
            <a:r>
              <a:rPr lang="en-US" altLang="zh-CN" dirty="0"/>
              <a:t>Highway Network</a:t>
            </a:r>
            <a:r>
              <a:rPr lang="zh-CN" altLang="en-US" dirty="0"/>
              <a:t>思想的网络相当于旁边专门开个通道使得输入可以直达输出，而优化的目标由原来的拟合输出</a:t>
            </a:r>
            <a:r>
              <a:rPr lang="en-US" altLang="zh-CN" i="1" dirty="0"/>
              <a:t>H</a:t>
            </a:r>
            <a:r>
              <a:rPr lang="en-US" altLang="zh-CN" dirty="0"/>
              <a:t>(</a:t>
            </a:r>
            <a:r>
              <a:rPr lang="en-US" altLang="zh-CN" i="1" dirty="0"/>
              <a:t>x</a:t>
            </a:r>
            <a:r>
              <a:rPr lang="en-US" altLang="zh-CN" dirty="0"/>
              <a:t>)</a:t>
            </a:r>
            <a:r>
              <a:rPr lang="zh-CN" altLang="en-US" dirty="0"/>
              <a:t>变成输出和输入的差</a:t>
            </a:r>
            <a:r>
              <a:rPr lang="en-US" altLang="zh-CN" i="1" dirty="0"/>
              <a:t>H</a:t>
            </a:r>
            <a:r>
              <a:rPr lang="en-US" altLang="zh-CN" dirty="0"/>
              <a:t>(</a:t>
            </a:r>
            <a:r>
              <a:rPr lang="en-US" altLang="zh-CN" i="1" dirty="0"/>
              <a:t>x</a:t>
            </a:r>
            <a:r>
              <a:rPr lang="en-US" altLang="zh-CN" dirty="0"/>
              <a:t>)-</a:t>
            </a:r>
            <a:r>
              <a:rPr lang="en-US" altLang="zh-CN" i="1" dirty="0"/>
              <a:t>x</a:t>
            </a:r>
            <a:r>
              <a:rPr lang="zh-CN" altLang="en-US" dirty="0"/>
              <a:t>，其中</a:t>
            </a:r>
            <a:r>
              <a:rPr lang="en-US" altLang="zh-CN" i="1" dirty="0"/>
              <a:t>H</a:t>
            </a:r>
            <a:r>
              <a:rPr lang="en-US" altLang="zh-CN" dirty="0"/>
              <a:t>(</a:t>
            </a:r>
            <a:r>
              <a:rPr lang="en-US" altLang="zh-CN" i="1" dirty="0"/>
              <a:t>X</a:t>
            </a:r>
            <a:r>
              <a:rPr lang="en-US" altLang="zh-CN" dirty="0"/>
              <a:t>)</a:t>
            </a:r>
            <a:r>
              <a:rPr lang="zh-CN" altLang="en-US" dirty="0"/>
              <a:t>是某一层原始的的期望映射输出，</a:t>
            </a:r>
            <a:r>
              <a:rPr lang="en-US" altLang="zh-CN" dirty="0"/>
              <a:t>x</a:t>
            </a:r>
            <a:r>
              <a:rPr lang="zh-CN" altLang="en-US" dirty="0"/>
              <a:t>是输入。</a:t>
            </a:r>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683565"/>
            <a:ext cx="4627413" cy="2773551"/>
          </a:xfrm>
          <a:prstGeom prst="rect">
            <a:avLst/>
          </a:prstGeom>
        </p:spPr>
      </p:pic>
    </p:spTree>
    <p:extLst>
      <p:ext uri="{BB962C8B-B14F-4D97-AF65-F5344CB8AC3E}">
        <p14:creationId xmlns:p14="http://schemas.microsoft.com/office/powerpoint/2010/main" val="342259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CNN</a:t>
            </a:r>
            <a:r>
              <a:rPr lang="zh-CN" altLang="en-US" dirty="0" smtClean="0"/>
              <a:t>的发展史</a:t>
            </a:r>
            <a:endParaRPr lang="en-US" altLang="zh-CN" dirty="0" smtClean="0"/>
          </a:p>
          <a:p>
            <a:pPr marL="342900" indent="-342900">
              <a:buFont typeface="Wingdings" panose="05000000000000000000" pitchFamily="2" charset="2"/>
              <a:buChar char="l"/>
            </a:pPr>
            <a:r>
              <a:rPr lang="zh-CN" altLang="en-US" dirty="0" smtClean="0"/>
              <a:t>最早的</a:t>
            </a:r>
            <a:r>
              <a:rPr lang="en-US" altLang="zh-CN" dirty="0" smtClean="0"/>
              <a:t>Deep Learning</a:t>
            </a:r>
            <a:r>
              <a:rPr lang="zh-CN" altLang="en-US" dirty="0" smtClean="0"/>
              <a:t>概念被提出来的时候，其实所指的并不是</a:t>
            </a:r>
            <a:r>
              <a:rPr lang="en-US" altLang="zh-CN" dirty="0" smtClean="0"/>
              <a:t>CNN</a:t>
            </a:r>
            <a:r>
              <a:rPr lang="zh-CN" altLang="en-US" dirty="0" smtClean="0"/>
              <a:t>，最早是指所提出来的限制波茨曼机（</a:t>
            </a:r>
            <a:r>
              <a:rPr lang="en-US" altLang="zh-CN" dirty="0" smtClean="0"/>
              <a:t>Restricted Boltzmann Machine</a:t>
            </a:r>
            <a:r>
              <a:rPr lang="zh-CN" altLang="en-US" dirty="0" smtClean="0"/>
              <a:t>）、深度致信网络（</a:t>
            </a:r>
            <a:r>
              <a:rPr lang="en-US" altLang="zh-CN" dirty="0" smtClean="0"/>
              <a:t>Deep Believe Net</a:t>
            </a:r>
            <a:r>
              <a:rPr lang="zh-CN" altLang="en-US" dirty="0" smtClean="0"/>
              <a:t>）。</a:t>
            </a:r>
            <a:endParaRPr lang="en-US" altLang="zh-CN" dirty="0" smtClean="0"/>
          </a:p>
          <a:p>
            <a:pPr marL="342900" indent="-342900">
              <a:buFont typeface="Wingdings" panose="05000000000000000000" pitchFamily="2" charset="2"/>
              <a:buChar char="l"/>
            </a:pPr>
            <a:r>
              <a:rPr lang="zh-CN" altLang="en-US" dirty="0"/>
              <a:t>当时有流传的段子是</a:t>
            </a:r>
            <a:r>
              <a:rPr lang="en-US" altLang="zh-CN" dirty="0"/>
              <a:t>Hinton</a:t>
            </a:r>
            <a:r>
              <a:rPr lang="zh-CN" altLang="en-US" dirty="0"/>
              <a:t>的学生在台上讲</a:t>
            </a:r>
            <a:r>
              <a:rPr lang="en-US" altLang="zh-CN" dirty="0"/>
              <a:t>paper</a:t>
            </a:r>
            <a:r>
              <a:rPr lang="zh-CN" altLang="en-US" dirty="0"/>
              <a:t>时，台下的机器学习大牛们不屑一顾，质问你们的东西有理论推导吗？有数学基础吗？搞得过</a:t>
            </a:r>
            <a:r>
              <a:rPr lang="en-US" altLang="zh-CN" dirty="0"/>
              <a:t>SVM</a:t>
            </a:r>
            <a:r>
              <a:rPr lang="zh-CN" altLang="en-US" dirty="0"/>
              <a:t>之类吗？回头来看，就算是真的，大牛们也确实不算无理取闹，是骡子是马拉出来遛遛，不要光提个概念</a:t>
            </a:r>
            <a:r>
              <a:rPr lang="zh-CN" altLang="en-US" dirty="0" smtClean="0"/>
              <a:t>。</a:t>
            </a:r>
            <a:endParaRPr lang="en-US" altLang="zh-CN" dirty="0" smtClean="0"/>
          </a:p>
          <a:p>
            <a:pPr marL="342900" indent="-342900">
              <a:buFont typeface="Wingdings" panose="05000000000000000000" pitchFamily="2" charset="2"/>
              <a:buChar char="l"/>
            </a:pPr>
            <a:r>
              <a:rPr lang="zh-CN" altLang="en-US" dirty="0"/>
              <a:t> 时间终于到了</a:t>
            </a:r>
            <a:r>
              <a:rPr lang="en-US" altLang="zh-CN" dirty="0"/>
              <a:t>2012</a:t>
            </a:r>
            <a:r>
              <a:rPr lang="zh-CN" altLang="en-US" dirty="0"/>
              <a:t>年，</a:t>
            </a:r>
            <a:r>
              <a:rPr lang="en-US" altLang="zh-CN" dirty="0"/>
              <a:t>Hinton</a:t>
            </a:r>
            <a:r>
              <a:rPr lang="zh-CN" altLang="en-US" dirty="0"/>
              <a:t>的学生</a:t>
            </a:r>
            <a:r>
              <a:rPr lang="en-US" altLang="zh-CN" dirty="0"/>
              <a:t>Alex Krizhevsky</a:t>
            </a:r>
            <a:r>
              <a:rPr lang="zh-CN" altLang="en-US" dirty="0"/>
              <a:t>在寝室用</a:t>
            </a:r>
            <a:r>
              <a:rPr lang="en-US" altLang="zh-CN" dirty="0"/>
              <a:t>GPU</a:t>
            </a:r>
            <a:r>
              <a:rPr lang="zh-CN" altLang="en-US" dirty="0"/>
              <a:t>死磕了一个</a:t>
            </a:r>
            <a:r>
              <a:rPr lang="en-US" altLang="zh-CN" dirty="0"/>
              <a:t>Deep Learning</a:t>
            </a:r>
            <a:r>
              <a:rPr lang="zh-CN" altLang="en-US" dirty="0"/>
              <a:t>模型，一举摘下了视觉领域竞赛</a:t>
            </a:r>
            <a:r>
              <a:rPr lang="en-US" altLang="zh-CN" dirty="0"/>
              <a:t>ILSVRC 2012</a:t>
            </a:r>
            <a:r>
              <a:rPr lang="zh-CN" altLang="en-US" dirty="0"/>
              <a:t>的桂冠，在百万量级的</a:t>
            </a:r>
            <a:r>
              <a:rPr lang="en-US" altLang="zh-CN" dirty="0"/>
              <a:t>ImageNet</a:t>
            </a:r>
            <a:r>
              <a:rPr lang="zh-CN" altLang="en-US" dirty="0"/>
              <a:t>数据集合上，效果大幅度超过传统的方法，从传统的</a:t>
            </a:r>
            <a:r>
              <a:rPr lang="en-US" altLang="zh-CN" dirty="0"/>
              <a:t>70%</a:t>
            </a:r>
            <a:r>
              <a:rPr lang="zh-CN" altLang="en-US" dirty="0"/>
              <a:t>多提升到</a:t>
            </a:r>
            <a:r>
              <a:rPr lang="en-US" altLang="zh-CN" dirty="0"/>
              <a:t>80%</a:t>
            </a:r>
            <a:r>
              <a:rPr lang="zh-CN" altLang="en-US" dirty="0"/>
              <a:t>多。</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9765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CNN</a:t>
            </a:r>
            <a:r>
              <a:rPr lang="zh-CN" altLang="en-US" dirty="0"/>
              <a:t>的</a:t>
            </a:r>
            <a:r>
              <a:rPr lang="zh-CN" altLang="en-US" dirty="0" smtClean="0"/>
              <a:t>发展史</a:t>
            </a:r>
            <a:endParaRPr lang="en-US" altLang="zh-CN" dirty="0" smtClean="0"/>
          </a:p>
          <a:p>
            <a:pPr marL="342900" indent="-342900">
              <a:buFont typeface="Wingdings" panose="05000000000000000000" pitchFamily="2" charset="2"/>
              <a:buChar char="l"/>
            </a:pPr>
            <a:r>
              <a:rPr lang="zh-CN" altLang="en-US" dirty="0"/>
              <a:t> 这个</a:t>
            </a:r>
            <a:r>
              <a:rPr lang="en-US" altLang="zh-CN" dirty="0"/>
              <a:t>Deep Learning</a:t>
            </a:r>
            <a:r>
              <a:rPr lang="zh-CN" altLang="en-US" dirty="0"/>
              <a:t>模型就是后来大名鼎鼎的</a:t>
            </a:r>
            <a:r>
              <a:rPr lang="en-US" altLang="zh-CN" dirty="0" err="1"/>
              <a:t>AlexNet</a:t>
            </a:r>
            <a:r>
              <a:rPr lang="zh-CN" altLang="en-US" dirty="0"/>
              <a:t>模型。这从天而降的</a:t>
            </a:r>
            <a:r>
              <a:rPr lang="en-US" altLang="zh-CN" dirty="0" err="1"/>
              <a:t>AlexNet</a:t>
            </a:r>
            <a:r>
              <a:rPr lang="zh-CN" altLang="en-US" dirty="0"/>
              <a:t>为何能耐如此之大？有三个很重要的原因</a:t>
            </a:r>
            <a:r>
              <a:rPr lang="zh-CN" altLang="en-US" dirty="0" smtClean="0"/>
              <a:t>：</a:t>
            </a:r>
            <a:endParaRPr lang="en-US" altLang="zh-CN" dirty="0" smtClean="0"/>
          </a:p>
          <a:p>
            <a:pPr marL="914400" lvl="1" indent="-457200">
              <a:buFont typeface="+mj-lt"/>
              <a:buAutoNum type="arabicPeriod"/>
            </a:pPr>
            <a:r>
              <a:rPr lang="zh-CN" altLang="en-US" dirty="0"/>
              <a:t>大量数据，</a:t>
            </a:r>
            <a:r>
              <a:rPr lang="en-US" altLang="zh-CN" dirty="0"/>
              <a:t>Deep Learning</a:t>
            </a:r>
            <a:r>
              <a:rPr lang="zh-CN" altLang="en-US" dirty="0"/>
              <a:t>领域应该感谢李飞飞团队搞出来如此大的标注数据集合</a:t>
            </a:r>
            <a:r>
              <a:rPr lang="en-US" altLang="zh-CN" dirty="0"/>
              <a:t>ImageNet</a:t>
            </a:r>
            <a:r>
              <a:rPr lang="zh-CN" altLang="en-US" dirty="0"/>
              <a:t>；</a:t>
            </a:r>
          </a:p>
          <a:p>
            <a:pPr marL="914400" lvl="1" indent="-457200">
              <a:buFont typeface="+mj-lt"/>
              <a:buAutoNum type="arabicPeriod"/>
            </a:pPr>
            <a:r>
              <a:rPr lang="en-US" altLang="zh-CN" dirty="0"/>
              <a:t>GPU</a:t>
            </a:r>
            <a:r>
              <a:rPr lang="zh-CN" altLang="en-US" dirty="0"/>
              <a:t>，这种高度并行的计算神器确实助了洪荒之力，没有神器在手，</a:t>
            </a:r>
            <a:r>
              <a:rPr lang="en-US" altLang="zh-CN" dirty="0"/>
              <a:t>Alex</a:t>
            </a:r>
            <a:r>
              <a:rPr lang="zh-CN" altLang="en-US" dirty="0"/>
              <a:t>估计不敢搞太复杂的模型；</a:t>
            </a:r>
          </a:p>
          <a:p>
            <a:pPr marL="914400" lvl="1" indent="-457200">
              <a:buFont typeface="+mj-lt"/>
              <a:buAutoNum type="arabicPeriod"/>
            </a:pPr>
            <a:r>
              <a:rPr lang="zh-CN" altLang="en-US" dirty="0"/>
              <a:t>算法的改进，包括网络变深、数据增强、</a:t>
            </a:r>
            <a:r>
              <a:rPr lang="en-US" altLang="zh-CN" dirty="0"/>
              <a:t>ReLU</a:t>
            </a:r>
            <a:r>
              <a:rPr lang="zh-CN" altLang="en-US" dirty="0"/>
              <a:t>、</a:t>
            </a:r>
            <a:r>
              <a:rPr lang="en-US" altLang="zh-CN" dirty="0"/>
              <a:t>Dropout</a:t>
            </a:r>
            <a:r>
              <a:rPr lang="zh-CN" altLang="en-US" dirty="0"/>
              <a:t>等，这个后面后详细介绍。</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385379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 从此，</a:t>
            </a:r>
            <a:r>
              <a:rPr lang="en-US" altLang="zh-CN" dirty="0"/>
              <a:t>Deep Learning</a:t>
            </a:r>
            <a:r>
              <a:rPr lang="zh-CN" altLang="en-US" dirty="0"/>
              <a:t>一发不可收拾，</a:t>
            </a:r>
            <a:r>
              <a:rPr lang="en-US" altLang="zh-CN" dirty="0"/>
              <a:t>ILSVRC</a:t>
            </a:r>
            <a:r>
              <a:rPr lang="zh-CN" altLang="en-US" dirty="0"/>
              <a:t>每年都不断被</a:t>
            </a:r>
            <a:r>
              <a:rPr lang="en-US" altLang="zh-CN" dirty="0"/>
              <a:t>Deep Learning</a:t>
            </a:r>
            <a:r>
              <a:rPr lang="zh-CN" altLang="en-US" dirty="0"/>
              <a:t>刷榜，如图</a:t>
            </a:r>
            <a:r>
              <a:rPr lang="en-US" altLang="zh-CN" dirty="0"/>
              <a:t>1</a:t>
            </a:r>
            <a:r>
              <a:rPr lang="zh-CN" altLang="en-US" dirty="0"/>
              <a:t>所示，随着模型变得越来越深，</a:t>
            </a:r>
            <a:r>
              <a:rPr lang="en-US" altLang="zh-CN" dirty="0"/>
              <a:t>Top-5</a:t>
            </a:r>
            <a:r>
              <a:rPr lang="zh-CN" altLang="en-US" dirty="0"/>
              <a:t>的错误率也越来越低，目前降到了</a:t>
            </a:r>
            <a:r>
              <a:rPr lang="en-US" altLang="zh-CN" dirty="0"/>
              <a:t>3.5%</a:t>
            </a:r>
            <a:r>
              <a:rPr lang="zh-CN" altLang="en-US" dirty="0"/>
              <a:t>附近，而在同样的</a:t>
            </a:r>
            <a:r>
              <a:rPr lang="en-US" altLang="zh-CN" dirty="0"/>
              <a:t>ImageNet</a:t>
            </a:r>
            <a:r>
              <a:rPr lang="zh-CN" altLang="en-US" dirty="0"/>
              <a:t>数据集合上，人眼的辨识错误率大概在</a:t>
            </a:r>
            <a:r>
              <a:rPr lang="en-US" altLang="zh-CN" dirty="0"/>
              <a:t>5.1%</a:t>
            </a:r>
            <a:r>
              <a:rPr lang="zh-CN" altLang="en-US" dirty="0"/>
              <a:t>，也就是目前的</a:t>
            </a:r>
            <a:r>
              <a:rPr lang="en-US" altLang="zh-CN" dirty="0"/>
              <a:t>Deep Learning</a:t>
            </a:r>
            <a:r>
              <a:rPr lang="zh-CN" altLang="en-US" dirty="0"/>
              <a:t>模型的识别能力已经超过了人眼。</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429000"/>
            <a:ext cx="5904656" cy="3234867"/>
          </a:xfrm>
          <a:prstGeom prst="rect">
            <a:avLst/>
          </a:prstGeom>
        </p:spPr>
      </p:pic>
    </p:spTree>
    <p:extLst>
      <p:ext uri="{BB962C8B-B14F-4D97-AF65-F5344CB8AC3E}">
        <p14:creationId xmlns:p14="http://schemas.microsoft.com/office/powerpoint/2010/main" val="426615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b="1" dirty="0"/>
              <a:t>最古老的</a:t>
            </a:r>
            <a:r>
              <a:rPr lang="en-US" altLang="zh-CN" b="1" dirty="0"/>
              <a:t>CNN</a:t>
            </a:r>
            <a:r>
              <a:rPr lang="zh-CN" altLang="en-US" b="1" dirty="0"/>
              <a:t>模型</a:t>
            </a:r>
          </a:p>
          <a:p>
            <a:pPr marL="342900" indent="-342900">
              <a:buFont typeface="Wingdings" panose="05000000000000000000" pitchFamily="2" charset="2"/>
              <a:buChar char="l"/>
            </a:pPr>
            <a:r>
              <a:rPr lang="en-US" altLang="zh-CN" dirty="0"/>
              <a:t>1985</a:t>
            </a:r>
            <a:r>
              <a:rPr lang="zh-CN" altLang="en-US" dirty="0"/>
              <a:t>年，</a:t>
            </a:r>
            <a:r>
              <a:rPr lang="en-US" altLang="zh-CN" dirty="0" err="1"/>
              <a:t>Rumelhart</a:t>
            </a:r>
            <a:r>
              <a:rPr lang="zh-CN" altLang="en-US" dirty="0"/>
              <a:t>和</a:t>
            </a:r>
            <a:r>
              <a:rPr lang="en-US" altLang="zh-CN" dirty="0"/>
              <a:t>Hinton</a:t>
            </a:r>
            <a:r>
              <a:rPr lang="zh-CN" altLang="en-US" dirty="0"/>
              <a:t>等人提出了后向传播（</a:t>
            </a:r>
            <a:r>
              <a:rPr lang="en-US" altLang="zh-CN" dirty="0"/>
              <a:t>Back Propagation</a:t>
            </a:r>
            <a:r>
              <a:rPr lang="zh-CN" altLang="en-US" dirty="0"/>
              <a:t>，</a:t>
            </a:r>
            <a:r>
              <a:rPr lang="en-US" altLang="zh-CN" dirty="0"/>
              <a:t>BP</a:t>
            </a:r>
            <a:r>
              <a:rPr lang="zh-CN" altLang="en-US" dirty="0"/>
              <a:t>）算法</a:t>
            </a:r>
            <a:r>
              <a:rPr lang="en-US" altLang="zh-CN" dirty="0"/>
              <a:t>[1]</a:t>
            </a:r>
            <a:r>
              <a:rPr lang="zh-CN" altLang="en-US" dirty="0"/>
              <a:t>（也有说</a:t>
            </a:r>
            <a:r>
              <a:rPr lang="en-US" altLang="zh-CN" dirty="0"/>
              <a:t>1986</a:t>
            </a:r>
            <a:r>
              <a:rPr lang="zh-CN" altLang="en-US" dirty="0"/>
              <a:t>年的，指的是他们另一篇</a:t>
            </a:r>
            <a:r>
              <a:rPr lang="en-US" altLang="zh-CN" dirty="0"/>
              <a:t>paper</a:t>
            </a:r>
            <a:r>
              <a:rPr lang="zh-CN" altLang="en-US" dirty="0"/>
              <a:t>：</a:t>
            </a:r>
            <a:r>
              <a:rPr lang="en-US" altLang="zh-CN" dirty="0"/>
              <a:t>Learning representations by back-propagating errors)</a:t>
            </a:r>
            <a:r>
              <a:rPr lang="zh-CN" altLang="en-US" dirty="0"/>
              <a:t>，使得神经网络的训练变得简单可行，这篇文章在</a:t>
            </a:r>
            <a:r>
              <a:rPr lang="en-US" altLang="zh-CN" dirty="0"/>
              <a:t>Google Scholar</a:t>
            </a:r>
            <a:r>
              <a:rPr lang="zh-CN" altLang="en-US" dirty="0"/>
              <a:t>上的引用次数达到了</a:t>
            </a:r>
            <a:r>
              <a:rPr lang="en-US" altLang="zh-CN" dirty="0"/>
              <a:t>19000</a:t>
            </a:r>
            <a:r>
              <a:rPr lang="zh-CN" altLang="en-US" dirty="0"/>
              <a:t>多次，目前还是比</a:t>
            </a:r>
            <a:r>
              <a:rPr lang="en-US" altLang="zh-CN" dirty="0"/>
              <a:t>Cortes</a:t>
            </a:r>
            <a:r>
              <a:rPr lang="zh-CN" altLang="en-US" dirty="0"/>
              <a:t>和</a:t>
            </a:r>
            <a:r>
              <a:rPr lang="en-US" altLang="zh-CN" dirty="0" err="1"/>
              <a:t>Vapnic</a:t>
            </a:r>
            <a:r>
              <a:rPr lang="zh-CN" altLang="en-US" dirty="0"/>
              <a:t>的</a:t>
            </a:r>
            <a:r>
              <a:rPr lang="en-US" altLang="zh-CN" dirty="0"/>
              <a:t>Support-Vector Networks</a:t>
            </a:r>
            <a:r>
              <a:rPr lang="zh-CN" altLang="en-US" dirty="0"/>
              <a:t>稍落后一点，不过以</a:t>
            </a:r>
            <a:r>
              <a:rPr lang="en-US" altLang="zh-CN" dirty="0"/>
              <a:t>Deep Learning</a:t>
            </a:r>
            <a:r>
              <a:rPr lang="zh-CN" altLang="en-US" dirty="0"/>
              <a:t>最近的发展劲头来看，超越指日可待。</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89243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几年后，</a:t>
            </a:r>
            <a:r>
              <a:rPr lang="en-US" altLang="zh-CN" dirty="0"/>
              <a:t>LeCun</a:t>
            </a:r>
            <a:r>
              <a:rPr lang="zh-CN" altLang="en-US" dirty="0"/>
              <a:t>利用</a:t>
            </a:r>
            <a:r>
              <a:rPr lang="en-US" altLang="zh-CN" dirty="0"/>
              <a:t>BP</a:t>
            </a:r>
            <a:r>
              <a:rPr lang="zh-CN" altLang="en-US" dirty="0"/>
              <a:t>算法来训练多层神经网络用于识别手写邮政编码</a:t>
            </a:r>
            <a:r>
              <a:rPr lang="en-US" altLang="zh-CN" dirty="0" smtClean="0"/>
              <a:t>[1]</a:t>
            </a:r>
            <a:r>
              <a:rPr lang="zh-CN" altLang="en-US" dirty="0"/>
              <a:t>，这个工作就是</a:t>
            </a:r>
            <a:r>
              <a:rPr lang="en-US" altLang="zh-CN" dirty="0"/>
              <a:t>CNN</a:t>
            </a:r>
            <a:r>
              <a:rPr lang="zh-CN" altLang="en-US" dirty="0"/>
              <a:t>的开山之作，如图</a:t>
            </a:r>
            <a:r>
              <a:rPr lang="en-US" altLang="zh-CN" dirty="0"/>
              <a:t>2</a:t>
            </a:r>
            <a:r>
              <a:rPr lang="zh-CN" altLang="en-US" dirty="0"/>
              <a:t>所示，多处用到了</a:t>
            </a:r>
            <a:r>
              <a:rPr lang="en-US" altLang="zh-CN" dirty="0"/>
              <a:t>5*5</a:t>
            </a:r>
            <a:r>
              <a:rPr lang="zh-CN" altLang="en-US" dirty="0"/>
              <a:t>的卷积核，但在这篇文章中</a:t>
            </a:r>
            <a:r>
              <a:rPr lang="en-US" altLang="zh-CN" dirty="0"/>
              <a:t>LeCun</a:t>
            </a:r>
            <a:r>
              <a:rPr lang="zh-CN" altLang="en-US" dirty="0"/>
              <a:t>只是说把</a:t>
            </a:r>
            <a:r>
              <a:rPr lang="en-US" altLang="zh-CN" dirty="0"/>
              <a:t>5*5</a:t>
            </a:r>
            <a:r>
              <a:rPr lang="zh-CN" altLang="en-US" dirty="0"/>
              <a:t>的相邻区域作为感受野，并未提及卷积或卷积神经网络。关于</a:t>
            </a:r>
            <a:r>
              <a:rPr lang="en-US" altLang="zh-CN" dirty="0"/>
              <a:t>CNN</a:t>
            </a:r>
            <a:r>
              <a:rPr lang="zh-CN" altLang="en-US" dirty="0"/>
              <a:t>最原始的雏形感兴趣的读者也可以关注一下</a:t>
            </a:r>
            <a:r>
              <a:rPr lang="zh-CN" altLang="en-US" dirty="0" smtClean="0"/>
              <a:t>文献</a:t>
            </a:r>
            <a:r>
              <a:rPr lang="en-US" altLang="zh-CN" dirty="0" smtClean="0"/>
              <a:t>[2]</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611560" y="3789040"/>
            <a:ext cx="7920880" cy="2308324"/>
          </a:xfrm>
          <a:prstGeom prst="rect">
            <a:avLst/>
          </a:prstGeom>
        </p:spPr>
        <p:txBody>
          <a:bodyPr wrap="square">
            <a:spAutoFit/>
          </a:bodyPr>
          <a:lstStyle/>
          <a:p>
            <a:r>
              <a:rPr lang="en-US" altLang="zh-CN" dirty="0">
                <a:solidFill>
                  <a:srgbClr val="000000"/>
                </a:solidFill>
                <a:latin typeface="verdana" panose="020B0604030504040204" pitchFamily="34" charset="0"/>
              </a:rPr>
              <a:t>[</a:t>
            </a:r>
            <a:r>
              <a:rPr lang="en-US" altLang="zh-CN" dirty="0" smtClean="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Y. LeCun , B. </a:t>
            </a:r>
            <a:r>
              <a:rPr lang="en-US" altLang="zh-CN" dirty="0" err="1">
                <a:solidFill>
                  <a:srgbClr val="000000"/>
                </a:solidFill>
                <a:latin typeface="verdana" panose="020B0604030504040204" pitchFamily="34" charset="0"/>
              </a:rPr>
              <a:t>Boser</a:t>
            </a:r>
            <a:r>
              <a:rPr lang="en-US" altLang="zh-CN" dirty="0">
                <a:solidFill>
                  <a:srgbClr val="000000"/>
                </a:solidFill>
                <a:latin typeface="verdana" panose="020B0604030504040204" pitchFamily="34" charset="0"/>
              </a:rPr>
              <a:t> , J. S. Denker , D. Henderson , R. E. Howard , W. Hubbard and L. D. Jackel, “Backpropagation applied to handwritten zip code recognition”, Neural Computation, vol. 1, no. 4, pp. 541-551, 1989.</a:t>
            </a:r>
            <a:endParaRPr lang="en-US" altLang="zh-CN" dirty="0" smtClean="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 K</a:t>
            </a:r>
            <a:r>
              <a:rPr lang="en-US" altLang="zh-CN" dirty="0">
                <a:solidFill>
                  <a:srgbClr val="000000"/>
                </a:solidFill>
                <a:latin typeface="verdana" panose="020B0604030504040204" pitchFamily="34" charset="0"/>
              </a:rPr>
              <a:t>. Fukushima. </a:t>
            </a:r>
            <a:r>
              <a:rPr lang="en-US" altLang="zh-CN" dirty="0" err="1">
                <a:solidFill>
                  <a:srgbClr val="000000"/>
                </a:solidFill>
                <a:latin typeface="verdana" panose="020B0604030504040204" pitchFamily="34" charset="0"/>
              </a:rPr>
              <a:t>Neocognitron</a:t>
            </a:r>
            <a:r>
              <a:rPr lang="en-US" altLang="zh-CN" dirty="0">
                <a:solidFill>
                  <a:srgbClr val="000000"/>
                </a:solidFill>
                <a:latin typeface="verdana" panose="020B0604030504040204" pitchFamily="34" charset="0"/>
              </a:rPr>
              <a:t>: A self-organizing neural network model for a mechanism of pattern recognition unaffected by shift in position. Biological Cybernetics, 36(4): 93-202, 1980.</a:t>
            </a:r>
            <a:endParaRPr lang="zh-CN" altLang="en-US" dirty="0"/>
          </a:p>
        </p:txBody>
      </p:sp>
    </p:spTree>
    <p:extLst>
      <p:ext uri="{BB962C8B-B14F-4D97-AF65-F5344CB8AC3E}">
        <p14:creationId xmlns:p14="http://schemas.microsoft.com/office/powerpoint/2010/main" val="66641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7664" y="1268760"/>
            <a:ext cx="5616623" cy="5097818"/>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265369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LeNet</a:t>
            </a:r>
          </a:p>
          <a:p>
            <a:pPr marL="342900" indent="-342900">
              <a:buFont typeface="Wingdings" panose="05000000000000000000" pitchFamily="2" charset="2"/>
              <a:buChar char="l"/>
            </a:pPr>
            <a:r>
              <a:rPr lang="zh-CN" altLang="en-US" dirty="0"/>
              <a:t> </a:t>
            </a:r>
            <a:r>
              <a:rPr lang="en-US" altLang="zh-CN" dirty="0"/>
              <a:t>1998</a:t>
            </a:r>
            <a:r>
              <a:rPr lang="zh-CN" altLang="en-US" dirty="0"/>
              <a:t>年的</a:t>
            </a:r>
            <a:r>
              <a:rPr lang="en-US" altLang="zh-CN" dirty="0" smtClean="0"/>
              <a:t>LeNet5[3]</a:t>
            </a:r>
            <a:r>
              <a:rPr lang="zh-CN" altLang="en-US" dirty="0"/>
              <a:t>标注着</a:t>
            </a:r>
            <a:r>
              <a:rPr lang="en-US" altLang="zh-CN" dirty="0"/>
              <a:t>CNN</a:t>
            </a:r>
            <a:r>
              <a:rPr lang="zh-CN" altLang="en-US" dirty="0"/>
              <a:t>的真正面世，但是这个模型在后来的一段时间并未能火起来，主要原因是费机器（当时苦逼的没有</a:t>
            </a:r>
            <a:r>
              <a:rPr lang="en-US" altLang="zh-CN" dirty="0"/>
              <a:t>GPU</a:t>
            </a:r>
            <a:r>
              <a:rPr lang="zh-CN" altLang="en-US" dirty="0"/>
              <a:t>啊），而且其他的算法（</a:t>
            </a:r>
            <a:r>
              <a:rPr lang="en-US" altLang="zh-CN" dirty="0"/>
              <a:t>SVM</a:t>
            </a:r>
            <a:r>
              <a:rPr lang="zh-CN" altLang="en-US" dirty="0"/>
              <a:t>，老实说是你干的吧？）也能达到类似的效果甚至超过。</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534380" y="3573016"/>
            <a:ext cx="8075240" cy="923330"/>
          </a:xfrm>
          <a:prstGeom prst="rect">
            <a:avLst/>
          </a:prstGeom>
        </p:spPr>
        <p:txBody>
          <a:bodyPr wrap="square">
            <a:spAutoFit/>
          </a:bodyPr>
          <a:lstStyle/>
          <a:p>
            <a:r>
              <a:rPr lang="en-US" altLang="zh-CN" dirty="0">
                <a:solidFill>
                  <a:srgbClr val="000000"/>
                </a:solidFill>
                <a:latin typeface="verdana" panose="020B0604030504040204" pitchFamily="34" charset="0"/>
              </a:rPr>
              <a:t>[4] Y. LeCun, L. Bottou, Y. Bengio, and P. </a:t>
            </a:r>
            <a:r>
              <a:rPr lang="en-US" altLang="zh-CN" dirty="0" err="1">
                <a:solidFill>
                  <a:srgbClr val="000000"/>
                </a:solidFill>
                <a:latin typeface="verdana" panose="020B0604030504040204" pitchFamily="34" charset="0"/>
              </a:rPr>
              <a:t>Haffner</a:t>
            </a:r>
            <a:r>
              <a:rPr lang="en-US" altLang="zh-CN" dirty="0">
                <a:solidFill>
                  <a:srgbClr val="000000"/>
                </a:solidFill>
                <a:latin typeface="verdana" panose="020B0604030504040204" pitchFamily="34" charset="0"/>
              </a:rPr>
              <a:t>. Gradient-based learning applied to document recognition. Proceedings of the IEEE, 86(11):2278–2324, 1998.</a:t>
            </a:r>
            <a:endParaRPr lang="zh-CN" altLang="en-US" dirty="0"/>
          </a:p>
        </p:txBody>
      </p:sp>
    </p:spTree>
    <p:extLst>
      <p:ext uri="{BB962C8B-B14F-4D97-AF65-F5344CB8AC3E}">
        <p14:creationId xmlns:p14="http://schemas.microsoft.com/office/powerpoint/2010/main" val="3257643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1307</Words>
  <Application>Microsoft Office PowerPoint</Application>
  <PresentationFormat>全屏显示(4:3)</PresentationFormat>
  <Paragraphs>83</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verdana</vt:lpstr>
      <vt:lpstr>腾祥嘉丽线黑简</vt:lpstr>
      <vt:lpstr>Calibri</vt:lpstr>
      <vt:lpstr>Source Han Sans Light</vt:lpstr>
      <vt:lpstr>Wingdings</vt:lpstr>
      <vt:lpstr>Times New Roman</vt:lpstr>
      <vt:lpstr>思源黑体 CN Light</vt:lpstr>
      <vt:lpstr>Arial</vt:lpstr>
      <vt:lpstr>宋体</vt:lpstr>
      <vt:lpstr>Open Sans Light</vt:lpstr>
      <vt:lpstr>Office 主题​​</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PowerPoint 演示文稿</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226</cp:revision>
  <dcterms:created xsi:type="dcterms:W3CDTF">2016-11-29T04:36:55Z</dcterms:created>
  <dcterms:modified xsi:type="dcterms:W3CDTF">2017-06-02T09:11:35Z</dcterms:modified>
</cp:coreProperties>
</file>