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 varScale="1">
        <p:scale>
          <a:sx n="92" d="100"/>
          <a:sy n="92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13208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60489"/>
            <a:ext cx="6858000" cy="749526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3024134" y="5230759"/>
            <a:ext cx="1383591" cy="79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72" y="5188136"/>
            <a:ext cx="949780" cy="94978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295030" y="4215127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342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8557"/>
            <a:ext cx="7886700" cy="46584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44491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11/9/18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FA76F6-06BC-405D-ABEC-4A7F79F52191}" type="datetimeFigureOut">
              <a:rPr lang="en-US" smtClean="0"/>
              <a:pPr/>
              <a:t>11/9/18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oo.gl/nUFND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rk2900/dr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1320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Deep Recurrent Survival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Kan Ren</a:t>
            </a:r>
          </a:p>
          <a:p>
            <a:r>
              <a:rPr lang="en-US" dirty="0"/>
              <a:t>AAAI 2019</a:t>
            </a:r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Kaplan-Meier method</a:t>
            </a:r>
          </a:p>
          <a:p>
            <a:pPr lvl="1"/>
            <a:r>
              <a:rPr kumimoji="1" lang="en-US" altLang="zh-CN" dirty="0"/>
              <a:t>Coarse-grained, counting-based, low generalization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658EE-3F5E-C542-9982-C2D943D38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710251"/>
            <a:ext cx="4064000" cy="3733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1C1F0D-A5AE-EC4A-BC0C-CCE88DA6DC50}"/>
              </a:ext>
            </a:extLst>
          </p:cNvPr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Kaplan, E. L., and Meier, P. 1958. Nonparametric estimation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from incomplete observations. Journal of the American statistical association.</a:t>
            </a:r>
            <a:endParaRPr lang="en-US" altLang="zh-CN" sz="14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Statistical methods</a:t>
                </a:r>
              </a:p>
              <a:p>
                <a:pPr lvl="1"/>
                <a:r>
                  <a:rPr kumimoji="1" lang="en-US" altLang="zh-CN" dirty="0"/>
                  <a:t>Cox proportional hazard (CPH) model</a:t>
                </a: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Hazard function</a:t>
                </a:r>
              </a:p>
              <a:p>
                <a:pPr lvl="2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probability of event occurring at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not occurred before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The base hazard function has some assumptions, e.g., Weibull distribution.</a:t>
                </a:r>
              </a:p>
              <a:p>
                <a:pPr lvl="2"/>
                <a:r>
                  <a:rPr kumimoji="1" lang="en-US" altLang="zh-CN" dirty="0"/>
                  <a:t>Drawback: not flexible in practice.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Survival tree model</a:t>
            </a:r>
          </a:p>
          <a:p>
            <a:pPr lvl="1"/>
            <a:r>
              <a:rPr kumimoji="1" lang="en-US" altLang="zh-CN" dirty="0"/>
              <a:t>Drawback: </a:t>
            </a:r>
          </a:p>
          <a:p>
            <a:pPr lvl="2"/>
            <a:r>
              <a:rPr kumimoji="1" lang="en-US" altLang="zh-CN" dirty="0"/>
              <a:t>based on segmented data</a:t>
            </a:r>
          </a:p>
          <a:p>
            <a:pPr lvl="2"/>
            <a:r>
              <a:rPr kumimoji="1" lang="en-US" altLang="zh-CN" dirty="0"/>
              <a:t>coarse-grained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3D3FE-EF23-C74A-848D-BE88A15B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14305"/>
            <a:ext cx="5334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82EC-A38E-0249-8BDC-2AFFACA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Deep learning method</a:t>
                </a:r>
              </a:p>
              <a:p>
                <a:pPr lvl="1"/>
                <a:r>
                  <a:rPr kumimoji="1" lang="en-US" altLang="zh-CN" dirty="0"/>
                  <a:t>DeepSurv</a:t>
                </a:r>
                <a:r>
                  <a:rPr kumimoji="1" lang="en-US" altLang="zh-CN" baseline="30000" dirty="0"/>
                  <a:t>1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bases on CPH method using deep learning as enhanced feature extraction.</a:t>
                </a:r>
              </a:p>
              <a:p>
                <a:pPr lvl="1"/>
                <a:r>
                  <a:rPr kumimoji="1" lang="en-US" altLang="zh-CN" dirty="0"/>
                  <a:t>DeepHit</a:t>
                </a:r>
                <a:r>
                  <a:rPr kumimoji="1" lang="en-US" altLang="zh-CN" baseline="30000" dirty="0"/>
                  <a:t>2</a:t>
                </a:r>
              </a:p>
              <a:p>
                <a:pPr lvl="2"/>
                <a:r>
                  <a:rPr kumimoji="1" lang="en-US" altLang="zh-CN" dirty="0"/>
                  <a:t>directly predicts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at each time</a:t>
                </a:r>
              </a:p>
              <a:p>
                <a:pPr lvl="2"/>
                <a:r>
                  <a:rPr kumimoji="1" lang="en-US" altLang="zh-CN" dirty="0"/>
                  <a:t>calculates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by summing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6E22DF8-41B9-4D48-A870-B7CAFE3D48AB}"/>
              </a:ext>
            </a:extLst>
          </p:cNvPr>
          <p:cNvSpPr/>
          <p:nvPr/>
        </p:nvSpPr>
        <p:spPr>
          <a:xfrm>
            <a:off x="0" y="5915353"/>
            <a:ext cx="90470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1. Katzman et al. 2018. </a:t>
            </a:r>
            <a:r>
              <a:rPr lang="en-US" altLang="zh-CN" sz="1100" dirty="0" err="1">
                <a:solidFill>
                  <a:srgbClr val="000000"/>
                </a:solidFill>
                <a:latin typeface="Helvetica" pitchFamily="2" charset="0"/>
              </a:rPr>
              <a:t>Deepsurv</a:t>
            </a:r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: personalized treatment recommender system using a cox proportional hazards deep neural network.</a:t>
            </a:r>
            <a:endParaRPr lang="en-US" altLang="zh-CN" sz="11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05E2FB-2ED8-5941-AF4E-33CF0B70642A}"/>
              </a:ext>
            </a:extLst>
          </p:cNvPr>
          <p:cNvSpPr/>
          <p:nvPr/>
        </p:nvSpPr>
        <p:spPr>
          <a:xfrm>
            <a:off x="0" y="6170030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2. Lee et al. 2018. </a:t>
            </a:r>
            <a:r>
              <a:rPr lang="en-US" altLang="zh-CN" sz="1200" dirty="0" err="1"/>
              <a:t>DeepHit</a:t>
            </a:r>
            <a:r>
              <a:rPr lang="en-US" altLang="zh-CN" sz="1200" dirty="0"/>
              <a:t>: A Deep Learning Approach to Survival Analysis with Competing Risks</a:t>
            </a:r>
            <a:endParaRPr lang="en-US" altLang="zh-C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7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A399-1B40-D740-95E6-9B69F65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 of the 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8B8-6950-7041-975A-54E0EF58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Counting-based statistics, loss of generality</a:t>
            </a:r>
          </a:p>
          <a:p>
            <a:pPr lvl="2"/>
            <a:r>
              <a:rPr kumimoji="1" lang="en-US" altLang="zh-CN" dirty="0"/>
              <a:t>Kaplan-Meier</a:t>
            </a:r>
          </a:p>
          <a:p>
            <a:pPr lvl="1"/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  <a:p>
            <a:pPr lvl="2"/>
            <a:r>
              <a:rPr kumimoji="1" lang="en-US" altLang="zh-CN" dirty="0"/>
              <a:t>CPH, Lasso-cox</a:t>
            </a:r>
          </a:p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Based on segmented data, too coarse-grained</a:t>
            </a:r>
          </a:p>
          <a:p>
            <a:pPr lvl="2"/>
            <a:r>
              <a:rPr kumimoji="1" lang="en-US" altLang="zh-CN" dirty="0"/>
              <a:t>Survival Trees</a:t>
            </a:r>
          </a:p>
          <a:p>
            <a:pPr lvl="1"/>
            <a:r>
              <a:rPr kumimoji="1" lang="en-US" altLang="zh-CN" dirty="0"/>
              <a:t>Assumption of the specific form of distribution</a:t>
            </a:r>
          </a:p>
          <a:p>
            <a:pPr lvl="2"/>
            <a:r>
              <a:rPr kumimoji="1" lang="en-US" altLang="zh-CN" dirty="0" err="1"/>
              <a:t>DeepSurv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 consideration about sequential patterns over time!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90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EBE8-DF6D-0A4D-A5C9-AF0D735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 Recurrent Survival 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C33C-AAB0-5442-B319-EA39555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No assumption about distributional forms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Captures sequential patterns in the feature-time space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utilizes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auto-regressive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Handling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censorship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unbiased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improvement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against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8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1437B-97D8-0B47-980D-9D51771F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1,2,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Hazard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recurrent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cell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046433-4909-F84D-AC8C-6EFA5D8C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3755634"/>
            <a:ext cx="3683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72B8ED-6FE7-584D-8913-38C693ACE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450" y="1504373"/>
            <a:ext cx="5689600" cy="238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384853-8092-BB43-B8B9-ECD56F4A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4264025"/>
            <a:ext cx="5448300" cy="82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7D998A-8135-B44D-8021-C39BB15C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5461577"/>
            <a:ext cx="4610100" cy="673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572000" y="3162512"/>
                <a:ext cx="4240328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62512"/>
                <a:ext cx="4240328" cy="646331"/>
              </a:xfrm>
              <a:prstGeom prst="rect">
                <a:avLst/>
              </a:prstGeom>
              <a:blipFill>
                <a:blip r:embed="rId5"/>
                <a:stretch>
                  <a:fillRect l="-1198" t="-3846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2604655" y="2341418"/>
            <a:ext cx="4272395" cy="789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0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A0C4F7-D4D8-424C-9D30-D8CB0FD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48"/>
            <a:ext cx="9144000" cy="43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P.D.F. loss on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EEC53B0-386D-0E45-8789-4FE48EF0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707069"/>
            <a:ext cx="504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B420-64CA-E847-A6B4-8CBBA02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D7F3-49CB-314E-9CDF-BE1714FE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Deep Recurrent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Loss Functions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31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AB72725-C742-EC4B-8C0B-66EB8D5C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787310"/>
            <a:ext cx="5067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unknown while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Unbiased learning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13A84D-1232-1F43-BEBF-89DC8FB0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325328"/>
            <a:ext cx="4457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(1/3)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Traditional methods (</a:t>
                </a:r>
                <a:r>
                  <a:rPr kumimoji="1" lang="en-US" altLang="zh-CN" dirty="0" err="1"/>
                  <a:t>DeepSurv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DeepHit</a:t>
                </a:r>
                <a:r>
                  <a:rPr kumimoji="1" lang="en-US" altLang="zh-CN" dirty="0"/>
                  <a:t>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</a:t>
                </a:r>
              </a:p>
              <a:p>
                <a:pPr lvl="1"/>
                <a:r>
                  <a:rPr kumimoji="1" lang="en-US" altLang="zh-CN" dirty="0"/>
                  <a:t>Push down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kumimoji="1" lang="en-US" altLang="zh-CN" dirty="0"/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when</a:t>
                </a:r>
              </a:p>
              <a:p>
                <a:pPr lvl="2"/>
                <a:r>
                  <a:rPr kumimoji="1" lang="en-US" altLang="zh-CN" dirty="0"/>
                  <a:t>event occurred before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for uncensored data.</a:t>
                </a:r>
              </a:p>
              <a:p>
                <a:pPr lvl="1"/>
                <a:r>
                  <a:rPr kumimoji="1" lang="en-US" altLang="zh-CN" dirty="0"/>
                  <a:t>Pull up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zh-CN" dirty="0"/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when </a:t>
                </a:r>
              </a:p>
              <a:p>
                <a:pPr lvl="2"/>
                <a:r>
                  <a:rPr kumimoji="1" lang="en-US" altLang="zh-CN" dirty="0"/>
                  <a:t>event not occurs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for censored data.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61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(2/3)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of uncensored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𝑐𝑒𝑛𝑠𝑜𝑟𝑒𝑑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of censored data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 to add the supervision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70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(3/3)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get</a:t>
                </a:r>
              </a:p>
              <a:p>
                <a:pPr lvl="1"/>
                <a:r>
                  <a:rPr kumimoji="1" lang="en-US" altLang="zh-CN" dirty="0"/>
                  <a:t>A binary classification loss</a:t>
                </a:r>
              </a:p>
              <a:p>
                <a:pPr lvl="1"/>
                <a:r>
                  <a:rPr kumimoji="1" lang="en-US" altLang="zh-CN" dirty="0"/>
                  <a:t>The commonly used metric C-index is the same as AUC metric in the binary classification tasks.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111AE1-8344-6243-BF53-B1F2B77C5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55" y="3893612"/>
            <a:ext cx="57150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6C4BE9-D2D0-164C-BE5F-B0D57273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195" y="3111160"/>
            <a:ext cx="2959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 evaluation metrics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6 compared baseline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0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pPr lvl="1"/>
            <a:r>
              <a:rPr kumimoji="1" lang="en-US" altLang="zh-CN" dirty="0"/>
              <a:t>Download link of the processed data: </a:t>
            </a:r>
          </a:p>
          <a:p>
            <a:pPr lvl="1"/>
            <a:r>
              <a:rPr kumimoji="1" lang="en-US" altLang="zh-CN" dirty="0">
                <a:hlinkClick r:id="rId2"/>
              </a:rPr>
              <a:t>https://goo.gl/nUFND4</a:t>
            </a:r>
            <a:r>
              <a:rPr kumimoji="1" lang="en-US" altLang="zh-CN" dirty="0"/>
              <a:t>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CLINIC from medicine research</a:t>
            </a:r>
          </a:p>
          <a:p>
            <a:r>
              <a:rPr kumimoji="1" lang="en-US" altLang="zh-CN" dirty="0"/>
              <a:t>MUSIC from information systems</a:t>
            </a:r>
          </a:p>
          <a:p>
            <a:r>
              <a:rPr kumimoji="1" lang="en-US" altLang="zh-CN" dirty="0"/>
              <a:t>BIDDING from economics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71C53-742E-5D48-BE20-2C41C270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804"/>
            <a:ext cx="9144000" cy="12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1029-8FEE-CF49-B146-5AB781C1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C-index</a:t>
                </a:r>
              </a:p>
              <a:p>
                <a:pPr lvl="1"/>
                <a:r>
                  <a:rPr kumimoji="1" lang="en-US" altLang="zh-CN" dirty="0"/>
                  <a:t>Time-dependent concordance index</a:t>
                </a:r>
              </a:p>
              <a:p>
                <a:pPr lvl="1"/>
                <a:r>
                  <a:rPr kumimoji="1" lang="en-US" altLang="zh-CN" dirty="0"/>
                  <a:t>measures the ranking performance of the censorship prediction at the given time.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ANLP</a:t>
                </a:r>
              </a:p>
              <a:p>
                <a:pPr lvl="1"/>
                <a:r>
                  <a:rPr kumimoji="1" lang="en-US" altLang="zh-CN" dirty="0"/>
                  <a:t>Averaged negative log probability</a:t>
                </a:r>
              </a:p>
              <a:p>
                <a:pPr lvl="2"/>
                <a:r>
                  <a:rPr kumimoji="1" lang="en-US" altLang="zh-CN" dirty="0"/>
                  <a:t>of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3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F2EB-1C48-F24D-A2D1-4B3DEE8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9C1062-3446-E842-A207-725F7EE0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8880"/>
            <a:ext cx="7886700" cy="29652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33EF95-EE4A-FB4B-BF11-80F94075A22B}"/>
              </a:ext>
            </a:extLst>
          </p:cNvPr>
          <p:cNvSpPr/>
          <p:nvPr/>
        </p:nvSpPr>
        <p:spPr>
          <a:xfrm>
            <a:off x="936914" y="5020363"/>
            <a:ext cx="757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Performance comparison on C-index (the higher, the better) and ANLP (the lower, the better). (* indicates p- value &lt; 10−6 in significance test)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7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9FC7-BEAA-EF4C-B46B-420FC4C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62B402-F58B-6545-9EB9-49D1C656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59755"/>
            <a:ext cx="7886700" cy="1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65AF-54BC-964E-A6DF-971C68A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6BDA4-ED21-0742-B288-5A02BF5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Time-to-event data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i="1" dirty="0"/>
              <a:t>probability</a:t>
            </a:r>
            <a:r>
              <a:rPr kumimoji="1" lang="en-US" altLang="zh-CN" dirty="0"/>
              <a:t> of the </a:t>
            </a:r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 over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May have different meanings in different area.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549404-FBAB-D841-9A06-DF83F77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0793"/>
              </p:ext>
            </p:extLst>
          </p:nvPr>
        </p:nvGraphicFramePr>
        <p:xfrm>
          <a:off x="311726" y="3252650"/>
          <a:ext cx="8520548" cy="253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3">
                  <a:extLst>
                    <a:ext uri="{9D8B030D-6E8A-4147-A177-3AD203B41FA5}">
                      <a16:colId xmlns:a16="http://schemas.microsoft.com/office/drawing/2014/main" val="38606250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3785193"/>
                    </a:ext>
                  </a:extLst>
                </a:gridCol>
                <a:gridCol w="1645228">
                  <a:extLst>
                    <a:ext uri="{9D8B030D-6E8A-4147-A177-3AD203B41FA5}">
                      <a16:colId xmlns:a16="http://schemas.microsoft.com/office/drawing/2014/main" val="672564235"/>
                    </a:ext>
                  </a:extLst>
                </a:gridCol>
                <a:gridCol w="2130137">
                  <a:extLst>
                    <a:ext uri="{9D8B030D-6E8A-4147-A177-3AD203B41FA5}">
                      <a16:colId xmlns:a16="http://schemas.microsoft.com/office/drawing/2014/main" val="337675979"/>
                    </a:ext>
                  </a:extLst>
                </a:gridCol>
              </a:tblGrid>
              <a:tr h="61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Probability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5638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Medicine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993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Information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Duration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 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Visiting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536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Second-price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Bid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Winning the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9985-6EF0-0A40-83D9-BC32610C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7194E-D0D2-484F-AB79-F8CF2194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1811483"/>
            <a:ext cx="9005455" cy="3602182"/>
          </a:xfrm>
        </p:spPr>
      </p:pic>
    </p:spTree>
    <p:extLst>
      <p:ext uri="{BB962C8B-B14F-4D97-AF65-F5344CB8AC3E}">
        <p14:creationId xmlns:p14="http://schemas.microsoft.com/office/powerpoint/2010/main" val="2446614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EB4B-640F-4D4A-809F-06E8DA4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CN" dirty="0"/>
                  <a:t>We argued that, in survival analysis,</a:t>
                </a:r>
              </a:p>
              <a:p>
                <a:pPr lvl="1"/>
                <a:r>
                  <a:rPr kumimoji="1" lang="en-US" altLang="zh-CN" dirty="0"/>
                  <a:t>Sequential patterns over time should be considered.</a:t>
                </a:r>
              </a:p>
              <a:p>
                <a:pPr lvl="1"/>
                <a:r>
                  <a:rPr kumimoji="1" lang="en-US" altLang="zh-CN" dirty="0"/>
                  <a:t>More supervision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 should be made.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proposed</a:t>
                </a:r>
              </a:p>
              <a:p>
                <a:pPr lvl="1"/>
                <a:r>
                  <a:rPr kumimoji="1" lang="en-US" altLang="zh-CN" dirty="0"/>
                  <a:t>First work using auto-regressive model for survival analysis.</a:t>
                </a: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DRSA (</a:t>
                </a:r>
                <a:r>
                  <a:rPr kumimoji="1" lang="en-US" altLang="zh-CN" dirty="0">
                    <a:hlinkClick r:id="rId2"/>
                  </a:rPr>
                  <a:t>https://github.com/rk2900/drsa</a:t>
                </a:r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Utilizes recurrent neural </a:t>
                </a:r>
                <a:r>
                  <a:rPr kumimoji="1" lang="en-US" altLang="zh-CN"/>
                  <a:t>cell predicting </a:t>
                </a:r>
                <a:r>
                  <a:rPr kumimoji="1" lang="en-US" altLang="zh-CN" dirty="0"/>
                  <a:t>the conditional hazard rate;</a:t>
                </a:r>
              </a:p>
              <a:p>
                <a:pPr lvl="1"/>
                <a:r>
                  <a:rPr kumimoji="1" lang="en-US" altLang="zh-CN" dirty="0"/>
                  <a:t>Estimates the true event ratio and survival rate through probability chain rule;</a:t>
                </a:r>
              </a:p>
              <a:p>
                <a:pPr lvl="1"/>
                <a:r>
                  <a:rPr kumimoji="1" lang="en-US" altLang="zh-CN" dirty="0"/>
                  <a:t>Achieves significant improvements against strong baselines.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3279" r="-965" b="-1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A60-0A88-454B-B941-08E1073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 Analysis (SA)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5C4E-F5DA-1F41-AA04-61FE4502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Survival Analysis</a:t>
            </a:r>
          </a:p>
          <a:p>
            <a:pPr lvl="1"/>
            <a:r>
              <a:rPr lang="en-US" altLang="zh-CN" dirty="0"/>
              <a:t>To analyze the </a:t>
            </a:r>
            <a:r>
              <a:rPr lang="en-US" altLang="zh-CN" i="1" dirty="0"/>
              <a:t>expected duration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chemeClr val="accent6"/>
                </a:solidFill>
              </a:rPr>
              <a:t>time</a:t>
            </a:r>
            <a:r>
              <a:rPr lang="en-US" altLang="zh-CN" dirty="0"/>
              <a:t> until one or more </a:t>
            </a: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en-US" altLang="zh-CN" dirty="0"/>
              <a:t> happen.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Medicine Research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Time</a:t>
            </a:r>
            <a:r>
              <a:rPr kumimoji="1" lang="en-US" altLang="zh-CN" dirty="0"/>
              <a:t>: patient survival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death</a:t>
            </a:r>
          </a:p>
          <a:p>
            <a:r>
              <a:rPr kumimoji="1" lang="en-US" altLang="zh-CN" dirty="0"/>
              <a:t>Engineering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Time</a:t>
            </a:r>
            <a:r>
              <a:rPr kumimoji="1" lang="en-US" altLang="zh-CN" dirty="0"/>
              <a:t>: reliability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failure</a:t>
            </a:r>
          </a:p>
          <a:p>
            <a:r>
              <a:rPr kumimoji="1" lang="en-US" altLang="zh-CN" dirty="0"/>
              <a:t>Sociology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Time</a:t>
            </a:r>
            <a:r>
              <a:rPr kumimoji="1" lang="en-US" altLang="zh-CN" dirty="0"/>
              <a:t>: history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social event</a:t>
            </a:r>
          </a:p>
        </p:txBody>
      </p:sp>
    </p:spTree>
    <p:extLst>
      <p:ext uri="{BB962C8B-B14F-4D97-AF65-F5344CB8AC3E}">
        <p14:creationId xmlns:p14="http://schemas.microsoft.com/office/powerpoint/2010/main" val="3346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4C59-2C93-4C4E-92FF-8A567EE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of SA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CN" dirty="0"/>
                  <a:t>Given the feature of the sample, forecast</a:t>
                </a:r>
              </a:p>
              <a:p>
                <a:pPr lvl="1"/>
                <a:r>
                  <a:rPr kumimoji="1" lang="en-US" altLang="zh-CN" dirty="0"/>
                  <a:t>the probability of event </a:t>
                </a:r>
                <a:r>
                  <a:rPr kumimoji="1" lang="en-US" altLang="zh-CN" i="1" dirty="0"/>
                  <a:t>happening</a:t>
                </a:r>
                <a:r>
                  <a:rPr kumimoji="1" lang="en-US" altLang="zh-CN" dirty="0"/>
                  <a:t> at each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;</a:t>
                </a:r>
              </a:p>
              <a:p>
                <a:pPr lvl="1"/>
                <a:r>
                  <a:rPr kumimoji="1" lang="en-US" altLang="zh-CN" dirty="0"/>
                  <a:t>the probability of event </a:t>
                </a:r>
                <a:r>
                  <a:rPr kumimoji="1" lang="en-US" altLang="zh-CN" i="1" dirty="0"/>
                  <a:t>happened</a:t>
                </a:r>
                <a:r>
                  <a:rPr kumimoji="1" lang="en-US" altLang="zh-CN" dirty="0"/>
                  <a:t> at that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dirty="0"/>
                  <a:t>;</a:t>
                </a:r>
              </a:p>
              <a:p>
                <a:pPr lvl="1"/>
                <a:r>
                  <a:rPr kumimoji="1" lang="en-US" altLang="zh-CN" dirty="0"/>
                  <a:t>The probability of event </a:t>
                </a:r>
                <a:r>
                  <a:rPr kumimoji="1" lang="en-US" altLang="zh-CN" i="1" dirty="0"/>
                  <a:t>not happened </a:t>
                </a:r>
                <a:r>
                  <a:rPr kumimoji="1" lang="en-US" altLang="zh-CN" dirty="0"/>
                  <a:t>at the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2 goals</a:t>
                </a:r>
              </a:p>
              <a:p>
                <a:pPr lvl="1"/>
                <a:r>
                  <a:rPr kumimoji="1" lang="en-US" altLang="zh-CN" dirty="0"/>
                  <a:t>Probability density function (P.D.F.) of the event prob. over time.</a:t>
                </a:r>
              </a:p>
              <a:p>
                <a:pPr lvl="1"/>
                <a:r>
                  <a:rPr kumimoji="1" lang="en-US" altLang="zh-CN" dirty="0"/>
                  <a:t>Cumulative distribution function (C.D.F.) of the event </a:t>
                </a:r>
                <a:r>
                  <a:rPr kumimoji="1" lang="en-US" altLang="zh-CN" i="1" dirty="0"/>
                  <a:t>at the time</a:t>
                </a:r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2 relationships between the three prob.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b="0" dirty="0"/>
                  <a:t>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05" b="-1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16CD-9B05-4F49-A646-BCF350E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0586-BE50-4945-A9F8-4470B92F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ground truth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form</a:t>
            </a:r>
            <a:r>
              <a:rPr kumimoji="1" lang="en-US" altLang="zh-CN" dirty="0"/>
              <a:t> of the event probability distribution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value</a:t>
            </a:r>
            <a:r>
              <a:rPr kumimoji="1" lang="en-US" altLang="zh-CN" dirty="0"/>
              <a:t> of the event probability</a:t>
            </a:r>
          </a:p>
          <a:p>
            <a:r>
              <a:rPr kumimoji="1" lang="en-US" altLang="zh-CN" dirty="0"/>
              <a:t>Sparsity</a:t>
            </a:r>
          </a:p>
          <a:p>
            <a:pPr lvl="1"/>
            <a:r>
              <a:rPr kumimoji="1" lang="en-US" altLang="zh-CN" dirty="0"/>
              <a:t>Event is sparse, rare to happen</a:t>
            </a:r>
          </a:p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3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D6718-1B0A-4544-B135-69357105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F7A28-97ED-E44E-AFBC-9063AF32CFD2}"/>
              </a:ext>
            </a:extLst>
          </p:cNvPr>
          <p:cNvSpPr/>
          <p:nvPr/>
        </p:nvSpPr>
        <p:spPr>
          <a:xfrm>
            <a:off x="-1" y="6534834"/>
            <a:ext cx="6179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www.karlin.mff.cuni.cz</a:t>
            </a:r>
            <a:r>
              <a:rPr lang="en-US" altLang="zh-CN" dirty="0"/>
              <a:t>/~</a:t>
            </a:r>
            <a:r>
              <a:rPr lang="en-US" altLang="zh-CN" dirty="0" err="1"/>
              <a:t>pesta</a:t>
            </a:r>
            <a:r>
              <a:rPr lang="en-US" altLang="zh-CN" dirty="0"/>
              <a:t>/NMFM404/</a:t>
            </a:r>
            <a:r>
              <a:rPr lang="en-US" altLang="zh-CN" dirty="0" err="1"/>
              <a:t>survival.html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F33D034-6582-D54A-96D0-6F139C707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66" y="1519238"/>
            <a:ext cx="6573668" cy="4657725"/>
          </a:xfrm>
        </p:spPr>
      </p:pic>
    </p:spTree>
    <p:extLst>
      <p:ext uri="{BB962C8B-B14F-4D97-AF65-F5344CB8AC3E}">
        <p14:creationId xmlns:p14="http://schemas.microsoft.com/office/powerpoint/2010/main" val="30040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EBA8-1298-A64F-85C6-21CBB2E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 (cont.)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the </a:t>
                </a:r>
                <a:r>
                  <a:rPr kumimoji="1" lang="en-US" altLang="zh-CN" i="1" dirty="0"/>
                  <a:t>censored</a:t>
                </a:r>
                <a:r>
                  <a:rPr kumimoji="1" lang="en-US" altLang="zh-CN" dirty="0"/>
                  <a:t> samples:</a:t>
                </a:r>
              </a:p>
              <a:p>
                <a:r>
                  <a:rPr kumimoji="1" lang="en-US" altLang="zh-CN" dirty="0"/>
                  <a:t>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True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unknown</a:t>
                </a:r>
              </a:p>
              <a:p>
                <a:r>
                  <a:rPr kumimoji="1" lang="en-US" altLang="zh-CN" dirty="0"/>
                  <a:t>Only knows that</a:t>
                </a:r>
              </a:p>
              <a:p>
                <a:pPr lvl="1"/>
                <a:r>
                  <a:rPr kumimoji="1" lang="en-US" altLang="zh-CN" dirty="0"/>
                  <a:t>Right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Left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Interval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8012E32C-1CFD-E846-ADC9-0600C22C7D4C}"/>
              </a:ext>
            </a:extLst>
          </p:cNvPr>
          <p:cNvSpPr/>
          <p:nvPr/>
        </p:nvSpPr>
        <p:spPr>
          <a:xfrm>
            <a:off x="1343891" y="3491348"/>
            <a:ext cx="2923309" cy="40178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5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8F6E-2B87-AE40-8D35-E789BA9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Formulation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Data format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dirty="0"/>
                  <a:t>: sample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: true event time (unknown but only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: observing time</a:t>
                </a:r>
              </a:p>
              <a:p>
                <a:r>
                  <a:rPr kumimoji="1" lang="en-US" altLang="zh-CN" dirty="0"/>
                  <a:t>Input:</a:t>
                </a:r>
              </a:p>
              <a:p>
                <a:pPr lvl="1"/>
                <a:r>
                  <a:rPr kumimoji="1" lang="en-US" altLang="zh-CN" dirty="0"/>
                  <a:t>Sample features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Output</a:t>
                </a:r>
              </a:p>
              <a:p>
                <a:pPr lvl="1"/>
                <a:r>
                  <a:rPr kumimoji="1" lang="en-US" altLang="zh-CN" dirty="0"/>
                  <a:t>P.D.F. of event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C.D.F. of event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&amp;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1149</Words>
  <Application>Microsoft Macintosh PowerPoint</Application>
  <PresentationFormat>全屏显示(4:3)</PresentationFormat>
  <Paragraphs>215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Calisto MT</vt:lpstr>
      <vt:lpstr>Cambria Math</vt:lpstr>
      <vt:lpstr>Helvetica</vt:lpstr>
      <vt:lpstr>Office 主题</vt:lpstr>
      <vt:lpstr>Deep Recurrent Survival Analysis</vt:lpstr>
      <vt:lpstr>Table of Contents</vt:lpstr>
      <vt:lpstr>Background</vt:lpstr>
      <vt:lpstr>Survival Analysis (SA)</vt:lpstr>
      <vt:lpstr>Task of SA</vt:lpstr>
      <vt:lpstr>Challenges in SA</vt:lpstr>
      <vt:lpstr>Censorship</vt:lpstr>
      <vt:lpstr>Censorship (cont.)</vt:lpstr>
      <vt:lpstr>Task Formulation</vt:lpstr>
      <vt:lpstr>Existing Methods</vt:lpstr>
      <vt:lpstr>Existing Methods (cont.)</vt:lpstr>
      <vt:lpstr>Existing Methods (cont.)</vt:lpstr>
      <vt:lpstr>Existing Methods (cont.)</vt:lpstr>
      <vt:lpstr>Cons of the Existing Methods</vt:lpstr>
      <vt:lpstr>Deep Recurrent Survival Analysis</vt:lpstr>
      <vt:lpstr>Our method</vt:lpstr>
      <vt:lpstr>Probability Functions</vt:lpstr>
      <vt:lpstr>Inference</vt:lpstr>
      <vt:lpstr>Loss Functions</vt:lpstr>
      <vt:lpstr>Loss Functions (cont.)</vt:lpstr>
      <vt:lpstr>Loss Functions (cont.)</vt:lpstr>
      <vt:lpstr>Why need L_uncensored? (1/3)</vt:lpstr>
      <vt:lpstr>Why need L_uncensored? (2/3)</vt:lpstr>
      <vt:lpstr>Why need L_uncensored? (3/3)</vt:lpstr>
      <vt:lpstr>Experiments</vt:lpstr>
      <vt:lpstr>Datasets</vt:lpstr>
      <vt:lpstr>Evaluation Metrics</vt:lpstr>
      <vt:lpstr>Experiment Results</vt:lpstr>
      <vt:lpstr>Learning Curves</vt:lpstr>
      <vt:lpstr>Survival Curves</vt:lpstr>
      <vt:lpstr>Conclusion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Ren Kan</cp:lastModifiedBy>
  <cp:revision>134</cp:revision>
  <dcterms:created xsi:type="dcterms:W3CDTF">2017-06-10T12:44:48Z</dcterms:created>
  <dcterms:modified xsi:type="dcterms:W3CDTF">2018-11-10T16:13:55Z</dcterms:modified>
</cp:coreProperties>
</file>