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1" r:id="rId8"/>
    <p:sldId id="264" r:id="rId9"/>
    <p:sldId id="260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8" r:id="rId24"/>
    <p:sldId id="278" r:id="rId25"/>
    <p:sldId id="279" r:id="rId26"/>
    <p:sldId id="280" r:id="rId27"/>
    <p:sldId id="282" r:id="rId28"/>
    <p:sldId id="281" r:id="rId29"/>
    <p:sldId id="283" r:id="rId30"/>
    <p:sldId id="284" r:id="rId31"/>
    <p:sldId id="285" r:id="rId32"/>
    <p:sldId id="287" r:id="rId33"/>
    <p:sldId id="286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9"/>
  </p:normalViewPr>
  <p:slideViewPr>
    <p:cSldViewPr snapToGrid="0">
      <p:cViewPr varScale="1">
        <p:scale>
          <a:sx n="92" d="100"/>
          <a:sy n="92" d="100"/>
        </p:scale>
        <p:origin x="1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13208"/>
            <a:ext cx="6858000" cy="2387600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460489"/>
            <a:ext cx="6858000" cy="749526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A0C6-1ED9-4D8A-BCF9-D86E854D1B0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53"/>
          <a:stretch/>
        </p:blipFill>
        <p:spPr>
          <a:xfrm>
            <a:off x="3024134" y="5230759"/>
            <a:ext cx="1383591" cy="79440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272" y="5188136"/>
            <a:ext cx="949780" cy="949780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2295030" y="4215127"/>
            <a:ext cx="4553939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sz="1800" b="1" dirty="0"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Apex Data &amp; Knowledge Management Lab</a:t>
            </a:r>
          </a:p>
          <a:p>
            <a:pPr algn="ctr">
              <a:spcBef>
                <a:spcPts val="600"/>
              </a:spcBef>
            </a:pPr>
            <a:r>
              <a:rPr lang="en-US" altLang="zh-CN" sz="1800" b="1" dirty="0"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Shanghai Jiao Tong University</a:t>
            </a:r>
          </a:p>
        </p:txBody>
      </p:sp>
    </p:spTree>
    <p:extLst>
      <p:ext uri="{BB962C8B-B14F-4D97-AF65-F5344CB8AC3E}">
        <p14:creationId xmlns:p14="http://schemas.microsoft.com/office/powerpoint/2010/main" val="283425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06474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18557"/>
            <a:ext cx="7886700" cy="465840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43300" y="6356351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71" y="6209621"/>
            <a:ext cx="1958879" cy="6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0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8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A0C6-1ED9-4D8A-BCF9-D86E854D1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1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543300" y="6356351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71" y="6209621"/>
            <a:ext cx="1958879" cy="6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0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3544491" y="6356351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71" y="6209621"/>
            <a:ext cx="1958879" cy="6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25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543300" y="6356351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71" y="6209621"/>
            <a:ext cx="1958879" cy="6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6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12/19/18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71" y="6209621"/>
            <a:ext cx="1958879" cy="612021"/>
          </a:xfrm>
          <a:prstGeom prst="rect">
            <a:avLst/>
          </a:prstGeom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543300" y="6356351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9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8" name="灯片编号占位符 4"/>
          <p:cNvSpPr txBox="1">
            <a:spLocks/>
          </p:cNvSpPr>
          <p:nvPr userDrawn="1"/>
        </p:nvSpPr>
        <p:spPr>
          <a:xfrm>
            <a:off x="35433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71" y="6209621"/>
            <a:ext cx="1958879" cy="6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5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8FA76F6-06BC-405D-ABEC-4A7F79F52191}" type="datetimeFigureOut">
              <a:rPr lang="en-US" smtClean="0"/>
              <a:pPr/>
              <a:t>12/19/18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8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sto MT" panose="02040603050505030304" pitchFamily="18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sto MT" panose="02040603050505030304" pitchFamily="18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sto MT" panose="02040603050505030304" pitchFamily="18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sto MT" panose="02040603050505030304" pitchFamily="18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sto MT" panose="02040603050505030304" pitchFamily="18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sto MT" panose="02040603050505030304" pitchFamily="18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goo.gl/nUFND4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github.com/rk2900/drs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813208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Deep Recurrent Survival Analysis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Kan Ren</a:t>
            </a:r>
          </a:p>
          <a:p>
            <a:r>
              <a:rPr lang="en-US" dirty="0"/>
              <a:t>AAAI 2019</a:t>
            </a:r>
          </a:p>
        </p:txBody>
      </p:sp>
    </p:spTree>
    <p:extLst>
      <p:ext uri="{BB962C8B-B14F-4D97-AF65-F5344CB8AC3E}">
        <p14:creationId xmlns:p14="http://schemas.microsoft.com/office/powerpoint/2010/main" val="379876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A7C39-A6EC-B54D-86D5-EC1CE5250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Existing Methods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91392F-493F-FC47-AFFE-4B6EFCC54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Statistical methods</a:t>
            </a:r>
          </a:p>
          <a:p>
            <a:pPr lvl="1"/>
            <a:r>
              <a:rPr kumimoji="1" lang="en-US" altLang="zh-CN" dirty="0"/>
              <a:t>Kaplan-Meier method</a:t>
            </a:r>
          </a:p>
          <a:p>
            <a:pPr lvl="1"/>
            <a:r>
              <a:rPr kumimoji="1" lang="en-US" altLang="zh-CN" dirty="0"/>
              <a:t>Coarse-grained, counting-based, low generalization</a:t>
            </a:r>
          </a:p>
          <a:p>
            <a:pPr lvl="1"/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8658EE-3F5E-C542-9982-C2D943D38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2710251"/>
            <a:ext cx="4064000" cy="37338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11C1F0D-A5AE-EC4A-BC0C-CCE88DA6DC50}"/>
              </a:ext>
            </a:extLst>
          </p:cNvPr>
          <p:cNvSpPr/>
          <p:nvPr/>
        </p:nvSpPr>
        <p:spPr>
          <a:xfrm>
            <a:off x="0" y="633478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Helvetica" pitchFamily="2" charset="0"/>
              </a:rPr>
              <a:t>Kaplan, E. L., and Meier, P. 1958. Nonparametric estimation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Helvetica" pitchFamily="2" charset="0"/>
              </a:rPr>
              <a:t>from incomplete observations. Journal of the American statistical association.</a:t>
            </a:r>
            <a:endParaRPr lang="en-US" altLang="zh-CN" sz="14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66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A7C39-A6EC-B54D-86D5-EC1CE5250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Existing Methods (cont.)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91392F-493F-FC47-AFFE-4B6EFCC548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Statistical methods</a:t>
                </a:r>
              </a:p>
              <a:p>
                <a:pPr lvl="1"/>
                <a:r>
                  <a:rPr kumimoji="1" lang="en-US" altLang="zh-CN" dirty="0"/>
                  <a:t>Cox proportional hazard (CPH) model</a:t>
                </a:r>
              </a:p>
              <a:p>
                <a:pPr lvl="1"/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Hazard function</a:t>
                </a:r>
              </a:p>
              <a:p>
                <a:pPr lvl="2"/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probability of event occurring at time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given not occurred before</a:t>
                </a:r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kumimoji="1" lang="en-US" altLang="zh-CN" dirty="0"/>
              </a:p>
              <a:p>
                <a:pPr lvl="2"/>
                <a:r>
                  <a:rPr kumimoji="1" lang="en-US" altLang="zh-CN" dirty="0"/>
                  <a:t>The base hazard function has some assumptions, e.g., Weibull distribution.</a:t>
                </a:r>
              </a:p>
              <a:p>
                <a:pPr lvl="2"/>
                <a:r>
                  <a:rPr kumimoji="1" lang="en-US" altLang="zh-CN" dirty="0"/>
                  <a:t>Drawback: not flexible in practice.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91392F-493F-FC47-AFFE-4B6EFCC548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571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A7C39-A6EC-B54D-86D5-EC1CE5250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Existing Methods (cont.)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91392F-493F-FC47-AFFE-4B6EFCC54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Machine learning methods</a:t>
            </a:r>
          </a:p>
          <a:p>
            <a:pPr lvl="1"/>
            <a:r>
              <a:rPr kumimoji="1" lang="en-US" altLang="zh-CN" dirty="0"/>
              <a:t>Survival tree model</a:t>
            </a:r>
          </a:p>
          <a:p>
            <a:pPr lvl="1"/>
            <a:r>
              <a:rPr kumimoji="1" lang="en-US" altLang="zh-CN" dirty="0"/>
              <a:t>Drawback: </a:t>
            </a:r>
          </a:p>
          <a:p>
            <a:pPr lvl="2"/>
            <a:r>
              <a:rPr kumimoji="1" lang="en-US" altLang="zh-CN" dirty="0"/>
              <a:t>based on segmented data</a:t>
            </a:r>
          </a:p>
          <a:p>
            <a:pPr lvl="2"/>
            <a:r>
              <a:rPr kumimoji="1" lang="en-US" altLang="zh-CN" dirty="0"/>
              <a:t>coarse-grained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A3D3FE-EF23-C74A-848D-BE88A15B1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614305"/>
            <a:ext cx="53340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36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582EC-A38E-0249-8BDC-2AFFACA81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Existing Methods (cont.)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2F3CE9-633D-9343-B2DA-E66072BB17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Deep learning method</a:t>
                </a:r>
              </a:p>
              <a:p>
                <a:pPr lvl="1"/>
                <a:r>
                  <a:rPr kumimoji="1" lang="en-US" altLang="zh-CN" dirty="0"/>
                  <a:t>DeepSurv</a:t>
                </a:r>
                <a:r>
                  <a:rPr kumimoji="1" lang="en-US" altLang="zh-CN" baseline="30000" dirty="0"/>
                  <a:t>1</a:t>
                </a:r>
                <a:endParaRPr kumimoji="1" lang="en-US" altLang="zh-CN" dirty="0"/>
              </a:p>
              <a:p>
                <a:pPr lvl="2"/>
                <a:r>
                  <a:rPr kumimoji="1" lang="en-US" altLang="zh-CN" dirty="0"/>
                  <a:t>bases on CPH method using deep learning as enhanced feature extraction.</a:t>
                </a:r>
              </a:p>
              <a:p>
                <a:pPr lvl="1"/>
                <a:r>
                  <a:rPr kumimoji="1" lang="en-US" altLang="zh-CN" dirty="0"/>
                  <a:t>DeepHit</a:t>
                </a:r>
                <a:r>
                  <a:rPr kumimoji="1" lang="en-US" altLang="zh-CN" baseline="30000" dirty="0"/>
                  <a:t>2</a:t>
                </a:r>
              </a:p>
              <a:p>
                <a:pPr lvl="2"/>
                <a:r>
                  <a:rPr kumimoji="1" lang="en-US" altLang="zh-CN" dirty="0"/>
                  <a:t>directly predicts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kumimoji="1" lang="en-US" altLang="zh-CN" dirty="0"/>
                  <a:t> at each time</a:t>
                </a:r>
              </a:p>
              <a:p>
                <a:pPr lvl="2"/>
                <a:r>
                  <a:rPr kumimoji="1" lang="en-US" altLang="zh-CN" dirty="0"/>
                  <a:t>calculates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 by summing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kumimoji="1" lang="en-US" altLang="zh-CN" dirty="0"/>
                  <a:t> over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[1,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2F3CE9-633D-9343-B2DA-E66072BB17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26E22DF8-41B9-4D48-A870-B7CAFE3D48AB}"/>
              </a:ext>
            </a:extLst>
          </p:cNvPr>
          <p:cNvSpPr/>
          <p:nvPr/>
        </p:nvSpPr>
        <p:spPr>
          <a:xfrm>
            <a:off x="0" y="5915353"/>
            <a:ext cx="904701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Helvetica" pitchFamily="2" charset="0"/>
              </a:rPr>
              <a:t>1. Katzman et al. 2018. </a:t>
            </a:r>
            <a:r>
              <a:rPr lang="en-US" altLang="zh-CN" sz="1100" dirty="0" err="1">
                <a:solidFill>
                  <a:srgbClr val="000000"/>
                </a:solidFill>
                <a:latin typeface="Helvetica" pitchFamily="2" charset="0"/>
              </a:rPr>
              <a:t>Deepsurv</a:t>
            </a:r>
            <a:r>
              <a:rPr lang="en-US" altLang="zh-CN" sz="1100" dirty="0">
                <a:solidFill>
                  <a:srgbClr val="000000"/>
                </a:solidFill>
                <a:latin typeface="Helvetica" pitchFamily="2" charset="0"/>
              </a:rPr>
              <a:t>: personalized treatment recommender system using a cox proportional hazards deep neural network.</a:t>
            </a:r>
            <a:endParaRPr lang="en-US" altLang="zh-CN" sz="11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05E2FB-2ED8-5941-AF4E-33CF0B70642A}"/>
              </a:ext>
            </a:extLst>
          </p:cNvPr>
          <p:cNvSpPr/>
          <p:nvPr/>
        </p:nvSpPr>
        <p:spPr>
          <a:xfrm>
            <a:off x="0" y="6170030"/>
            <a:ext cx="8839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2. Lee et al. 2018. </a:t>
            </a:r>
            <a:r>
              <a:rPr lang="en-US" altLang="zh-CN" sz="1200" dirty="0" err="1"/>
              <a:t>DeepHit</a:t>
            </a:r>
            <a:r>
              <a:rPr lang="en-US" altLang="zh-CN" sz="1200" dirty="0"/>
              <a:t>: A Deep Learning Approach to Survival Analysis with Competing Risks</a:t>
            </a:r>
            <a:endParaRPr lang="en-US" altLang="zh-CN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9792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DA399-1B40-D740-95E6-9B69F6539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 of the Existing Methods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D08B8-6950-7041-975A-54E0EF589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zh-CN" dirty="0"/>
              <a:t>Statistical methods</a:t>
            </a:r>
          </a:p>
          <a:p>
            <a:pPr lvl="1"/>
            <a:r>
              <a:rPr kumimoji="1" lang="en-US" altLang="zh-CN" dirty="0"/>
              <a:t>Counting-based statistics, loss of generality</a:t>
            </a:r>
          </a:p>
          <a:p>
            <a:pPr lvl="2"/>
            <a:r>
              <a:rPr kumimoji="1" lang="en-US" altLang="zh-CN" dirty="0"/>
              <a:t>Kaplan-Meier</a:t>
            </a:r>
          </a:p>
          <a:p>
            <a:pPr lvl="1"/>
            <a:r>
              <a:rPr kumimoji="1" lang="en-US" altLang="zh-CN" dirty="0"/>
              <a:t>Specific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probability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distribution</a:t>
            </a:r>
          </a:p>
          <a:p>
            <a:pPr lvl="2"/>
            <a:r>
              <a:rPr kumimoji="1" lang="en-US" altLang="zh-CN" dirty="0"/>
              <a:t>CPH, Lasso-cox</a:t>
            </a:r>
          </a:p>
          <a:p>
            <a:r>
              <a:rPr kumimoji="1" lang="en-US" altLang="zh-CN" dirty="0"/>
              <a:t>Machine learning methods</a:t>
            </a:r>
          </a:p>
          <a:p>
            <a:pPr lvl="1"/>
            <a:r>
              <a:rPr kumimoji="1" lang="en-US" altLang="zh-CN" dirty="0"/>
              <a:t>Based on segmented data, too coarse-grained</a:t>
            </a:r>
          </a:p>
          <a:p>
            <a:pPr lvl="2"/>
            <a:r>
              <a:rPr kumimoji="1" lang="en-US" altLang="zh-CN" dirty="0"/>
              <a:t>Survival Trees</a:t>
            </a:r>
          </a:p>
          <a:p>
            <a:pPr lvl="1"/>
            <a:r>
              <a:rPr kumimoji="1" lang="en-US" altLang="zh-CN" dirty="0"/>
              <a:t>Assumption of the specific form of distribution</a:t>
            </a:r>
          </a:p>
          <a:p>
            <a:pPr lvl="2"/>
            <a:r>
              <a:rPr kumimoji="1" lang="en-US" altLang="zh-CN" dirty="0" err="1"/>
              <a:t>DeepSurv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No consideration about sequential patterns over time!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901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AEBE8-DF6D-0A4D-A5C9-AF0D7353B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Deep Recurrent Survival Analysis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F7C33C-AAB0-5442-B319-EA39555D7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/>
              <a:t>No assumption about distributional forms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Captures sequential patterns in the feature-time space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First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work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ever,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utilizes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auto-regressive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model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SA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Handling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censorship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with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unbiased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learning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Significant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improvement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against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both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stat.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methods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methods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89838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1437B-97D8-0B47-980D-9D51771F5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CABED73-2EF0-9547-A6D9-118B007736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Discrete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time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model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(time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index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1,2,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…,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kumimoji="1" lang="en-US" altLang="zh-CN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kumimoji="1" lang="en-US" altLang="zh-CN" dirty="0"/>
                  <a:t>-</a:t>
                </a:r>
                <a:r>
                  <a:rPr kumimoji="1" lang="en-US" altLang="zh-CN" dirty="0" err="1"/>
                  <a:t>th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time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interval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with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means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event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occurs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time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kumimoji="1"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means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event</a:t>
                </a:r>
                <a:r>
                  <a:rPr kumimoji="1" lang="zh-CN" altLang="en-US" dirty="0"/>
                  <a:t> </a:t>
                </a:r>
                <a:r>
                  <a:rPr kumimoji="1" lang="en-US" altLang="zh-CN" i="1" dirty="0"/>
                  <a:t>not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occurs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time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Hazard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rate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function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discrete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time</a:t>
                </a:r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use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recurrent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cell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model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conditional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probability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CABED73-2EF0-9547-A6D9-118B007736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4B046433-4909-F84D-AC8C-6EFA5D8C2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00" y="3755634"/>
            <a:ext cx="36830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0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ADA5E-C920-E940-BF62-DF5D3B4D2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Probability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Functions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472B8ED-6FE7-584D-8913-38C693ACE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450" y="1504373"/>
            <a:ext cx="5689600" cy="2387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4384853-8092-BB43-B8B9-ECD56F4A6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50" y="4264025"/>
            <a:ext cx="5448300" cy="825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47D998A-8135-B44D-8021-C39BB15CF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6950" y="5461577"/>
            <a:ext cx="4610100" cy="673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6FECAB0-06F3-BB44-BD42-86B0BCC2DBD8}"/>
                  </a:ext>
                </a:extLst>
              </p:cNvPr>
              <p:cNvSpPr txBox="1"/>
              <p:nvPr/>
            </p:nvSpPr>
            <p:spPr>
              <a:xfrm>
                <a:off x="4572000" y="3162512"/>
                <a:ext cx="4240328" cy="64633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Probability chain rule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6FECAB0-06F3-BB44-BD42-86B0BCC2D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162512"/>
                <a:ext cx="4240328" cy="646331"/>
              </a:xfrm>
              <a:prstGeom prst="rect">
                <a:avLst/>
              </a:prstGeom>
              <a:blipFill>
                <a:blip r:embed="rId5"/>
                <a:stretch>
                  <a:fillRect l="-1198" t="-3846" b="-7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圆角矩形 10">
            <a:extLst>
              <a:ext uri="{FF2B5EF4-FFF2-40B4-BE49-F238E27FC236}">
                <a16:creationId xmlns:a16="http://schemas.microsoft.com/office/drawing/2014/main" id="{C2B2B6C3-7872-0D40-AD8D-A3964C9A531E}"/>
              </a:ext>
            </a:extLst>
          </p:cNvPr>
          <p:cNvSpPr/>
          <p:nvPr/>
        </p:nvSpPr>
        <p:spPr>
          <a:xfrm>
            <a:off x="2604655" y="2341418"/>
            <a:ext cx="4272395" cy="7897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4086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C1071-3355-3141-B637-F4E6B0BA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Inference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EA0C4F7-D4D8-424C-9D30-D8CB0FD26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2048"/>
            <a:ext cx="9144000" cy="439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716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5F1D0-F2E7-3849-A55A-93005E12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Loss Functions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754BC8-6D98-0A4C-94D3-D2A2596473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Uncensored data</a:t>
                </a:r>
              </a:p>
              <a:p>
                <a:pPr lvl="1"/>
                <a:r>
                  <a:rPr kumimoji="1" lang="en-US" altLang="zh-CN" dirty="0"/>
                  <a:t>P.D.F. loss on the true event time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754BC8-6D98-0A4C-94D3-D2A2596473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DEEC53B0-386D-0E45-8789-4FE48EF0C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50" y="2707069"/>
            <a:ext cx="50419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60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9B420-64CA-E847-A6B4-8CBBA0244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Table of Contents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A4D7F3-49CB-314E-9CDF-BE1714FE7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Background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Deep Recurrent Model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Loss Functions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1033174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5F1D0-F2E7-3849-A55A-93005E12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Loss Functions (cont.)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754BC8-6D98-0A4C-94D3-D2A2596473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Uncensored data</a:t>
                </a:r>
              </a:p>
              <a:p>
                <a:pPr lvl="1"/>
                <a:r>
                  <a:rPr kumimoji="1" lang="en-US" altLang="zh-CN" dirty="0"/>
                  <a:t>C.D.F. loss on the observing time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754BC8-6D98-0A4C-94D3-D2A2596473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4AB72725-C742-EC4B-8C0B-66EB8D5C0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2787310"/>
            <a:ext cx="50673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88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5F1D0-F2E7-3849-A55A-93005E12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Loss Functions (cont.)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754BC8-6D98-0A4C-94D3-D2A2596473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Censored data (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zh-CN" dirty="0"/>
                  <a:t> is unknown while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/>
                  <a:t>)</a:t>
                </a:r>
              </a:p>
              <a:p>
                <a:pPr lvl="1"/>
                <a:r>
                  <a:rPr kumimoji="1" lang="en-US" altLang="zh-CN" dirty="0"/>
                  <a:t>C.D.F. loss on the observing time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/>
                  <a:t> </a:t>
                </a:r>
              </a:p>
              <a:p>
                <a:pPr lvl="1"/>
                <a:r>
                  <a:rPr kumimoji="1" lang="en-US" altLang="zh-CN" dirty="0"/>
                  <a:t>Unbiased learning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754BC8-6D98-0A4C-94D3-D2A2596473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6713A84D-1232-1F43-BEBF-89DC8FB0B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150" y="3325328"/>
            <a:ext cx="44577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53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5272BD6-26B4-AB4F-8ABE-802AA140431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Why need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𝒖𝒏𝒄𝒆𝒏𝒔𝒐𝒓𝒆𝒅</m:t>
                        </m:r>
                      </m:sub>
                    </m:sSub>
                  </m:oMath>
                </a14:m>
                <a:r>
                  <a:rPr kumimoji="1" lang="en-US" altLang="zh-CN" dirty="0"/>
                  <a:t>? (1/3)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5272BD6-26B4-AB4F-8ABE-802AA14043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65CE1B-8230-764B-A248-43783E87F3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Traditional methods (</a:t>
                </a:r>
                <a:r>
                  <a:rPr kumimoji="1" lang="en-US" altLang="zh-CN" dirty="0" err="1"/>
                  <a:t>DeepSurv</a:t>
                </a:r>
                <a:r>
                  <a:rPr kumimoji="1" lang="en-US" altLang="zh-CN" dirty="0"/>
                  <a:t>, </a:t>
                </a:r>
                <a:r>
                  <a:rPr kumimoji="1" lang="en-US" altLang="zh-CN" dirty="0" err="1"/>
                  <a:t>DeepHit</a:t>
                </a:r>
                <a:r>
                  <a:rPr kumimoji="1" lang="en-US" altLang="zh-CN" dirty="0"/>
                  <a:t>)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</m:oMath>
                </a14:m>
                <a:r>
                  <a:rPr kumimoji="1"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𝒄𝒆𝒏𝒔𝒐𝒓𝒆𝒅</m:t>
                        </m:r>
                      </m:sub>
                    </m:sSub>
                  </m:oMath>
                </a14:m>
                <a:r>
                  <a:rPr kumimoji="1" lang="en-US" altLang="zh-CN" dirty="0"/>
                  <a:t> without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𝒖𝒏𝒄𝒆𝒏𝒔𝒐𝒓𝒆𝒅</m:t>
                        </m:r>
                      </m:sub>
                    </m:sSub>
                  </m:oMath>
                </a14:m>
                <a:r>
                  <a:rPr kumimoji="1" lang="en-US" altLang="zh-CN" dirty="0"/>
                  <a:t>.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We need to</a:t>
                </a:r>
              </a:p>
              <a:p>
                <a:pPr lvl="1"/>
                <a:r>
                  <a:rPr kumimoji="1"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Push down</a:t>
                </a:r>
                <a:r>
                  <a:rPr kumimoji="1" lang="zh-CN" altLang="en-US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kumimoji="1"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 the survival curve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 when</a:t>
                </a:r>
              </a:p>
              <a:p>
                <a:pPr lvl="2"/>
                <a:r>
                  <a:rPr kumimoji="1"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event occurred before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kumimoji="1" lang="en-US" altLang="zh-CN" b="0" i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zh-CN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 for uncensored data.</a:t>
                </a:r>
              </a:p>
              <a:p>
                <a:pPr lvl="1"/>
                <a:r>
                  <a:rPr kumimoji="1"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Pull up</a:t>
                </a:r>
                <a:r>
                  <a:rPr kumimoji="1" lang="en-US" altLang="zh-CN" dirty="0">
                    <a:solidFill>
                      <a:schemeClr val="bg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kumimoji="1"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 the survival curve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 when </a:t>
                </a:r>
              </a:p>
              <a:p>
                <a:pPr lvl="2"/>
                <a:r>
                  <a:rPr kumimoji="1"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event not occurs before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kumimoji="1" lang="en-US" altLang="zh-CN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zh-CN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 for censored data.</a:t>
                </a:r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65CE1B-8230-764B-A248-43783E87F3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9614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5272BD6-26B4-AB4F-8ABE-802AA140431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Why need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𝒖𝒏𝒄𝒆𝒏𝒔𝒐𝒓𝒆𝒅</m:t>
                        </m:r>
                      </m:sub>
                    </m:sSub>
                  </m:oMath>
                </a14:m>
                <a:r>
                  <a:rPr kumimoji="1" lang="en-US" altLang="zh-CN" dirty="0"/>
                  <a:t>? (1/3)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5272BD6-26B4-AB4F-8ABE-802AA14043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EB79CF0-4E84-914D-A344-47B829766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76" y="1385449"/>
            <a:ext cx="8585248" cy="3034144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3258457-535B-C14C-9BC8-A9BC1B4D997E}"/>
                  </a:ext>
                </a:extLst>
              </p:cNvPr>
              <p:cNvSpPr/>
              <p:nvPr/>
            </p:nvSpPr>
            <p:spPr>
              <a:xfrm>
                <a:off x="1127422" y="4927519"/>
                <a:ext cx="7016934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Calisto MT" panose="02040603050505030304" pitchFamily="18" charset="0"/>
                  </a:rPr>
                  <a:t>We need to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Calisto MT" panose="02040603050505030304" pitchFamily="18" charset="0"/>
                  </a:rPr>
                  <a:t>Push down</a:t>
                </a:r>
                <a:r>
                  <a:rPr kumimoji="1" lang="zh-CN" altLang="en-US" dirty="0">
                    <a:latin typeface="Calisto MT" panose="02040603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kumimoji="1" lang="en-US" altLang="zh-CN" dirty="0">
                    <a:latin typeface="Calisto MT" panose="02040603050505030304" pitchFamily="18" charset="0"/>
                  </a:rPr>
                  <a:t> the survival curve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latin typeface="Calisto MT" panose="02040603050505030304" pitchFamily="18" charset="0"/>
                  </a:rPr>
                  <a:t> when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Calisto MT" panose="02040603050505030304" pitchFamily="18" charset="0"/>
                  </a:rPr>
                  <a:t>event occurred before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>
                    <a:latin typeface="Calisto MT" panose="02040603050505030304" pitchFamily="18" charset="0"/>
                  </a:rPr>
                  <a:t>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z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>
                    <a:latin typeface="Calisto MT" panose="02040603050505030304" pitchFamily="18" charset="0"/>
                  </a:rPr>
                  <a:t> for uncensored data.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Calisto MT" panose="02040603050505030304" pitchFamily="18" charset="0"/>
                  </a:rPr>
                  <a:t>Pull up</a:t>
                </a:r>
                <a:r>
                  <a:rPr kumimoji="1" lang="en-US" altLang="zh-CN" dirty="0">
                    <a:latin typeface="Calisto MT" panose="020406030505050303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kumimoji="1" lang="en-US" altLang="zh-CN" dirty="0">
                    <a:latin typeface="Calisto MT" panose="02040603050505030304" pitchFamily="18" charset="0"/>
                  </a:rPr>
                  <a:t> the survival curve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latin typeface="Calisto MT" panose="02040603050505030304" pitchFamily="18" charset="0"/>
                  </a:rPr>
                  <a:t> when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Calisto MT" panose="02040603050505030304" pitchFamily="18" charset="0"/>
                  </a:rPr>
                  <a:t>event not occurs before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>
                    <a:latin typeface="Calisto MT" panose="02040603050505030304" pitchFamily="18" charset="0"/>
                  </a:rPr>
                  <a:t>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z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>
                    <a:latin typeface="Calisto MT" panose="02040603050505030304" pitchFamily="18" charset="0"/>
                  </a:rPr>
                  <a:t> for censored data.</a:t>
                </a: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3258457-535B-C14C-9BC8-A9BC1B4D99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22" y="4927519"/>
                <a:ext cx="7016934" cy="1477328"/>
              </a:xfrm>
              <a:prstGeom prst="rect">
                <a:avLst/>
              </a:prstGeom>
              <a:blipFill>
                <a:blip r:embed="rId4"/>
                <a:stretch>
                  <a:fillRect l="-542" t="-1709"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CEEF2D60-58DF-F646-8CC0-1E43016C1D27}"/>
              </a:ext>
            </a:extLst>
          </p:cNvPr>
          <p:cNvSpPr txBox="1"/>
          <p:nvPr/>
        </p:nvSpPr>
        <p:spPr>
          <a:xfrm>
            <a:off x="1662546" y="4285792"/>
            <a:ext cx="2006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</a:rPr>
              <a:t>Uncensored Case</a:t>
            </a:r>
          </a:p>
          <a:p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</a:rPr>
              <a:t>(z has been known)</a:t>
            </a:r>
            <a:endParaRPr kumimoji="1"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EBE84A-4002-1E45-AFB5-63D2C443D52E}"/>
              </a:ext>
            </a:extLst>
          </p:cNvPr>
          <p:cNvSpPr txBox="1"/>
          <p:nvPr/>
        </p:nvSpPr>
        <p:spPr>
          <a:xfrm>
            <a:off x="6165273" y="4281188"/>
            <a:ext cx="1563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Censored Case</a:t>
            </a:r>
          </a:p>
          <a:p>
            <a:r>
              <a:rPr kumimoji="1" lang="en-US" altLang="zh-CN" dirty="0">
                <a:solidFill>
                  <a:srgbClr val="FF0000"/>
                </a:solidFill>
              </a:rPr>
              <a:t>(z is unknown)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328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5272BD6-26B4-AB4F-8ABE-802AA140431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Why need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𝒖𝒏𝒄𝒆𝒏𝒔𝒐𝒓𝒆𝒅</m:t>
                        </m:r>
                      </m:sub>
                    </m:sSub>
                  </m:oMath>
                </a14:m>
                <a:r>
                  <a:rPr kumimoji="1" lang="en-US" altLang="zh-CN" dirty="0"/>
                  <a:t>? (2/3)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5272BD6-26B4-AB4F-8ABE-802AA14043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65CE1B-8230-764B-A248-43783E87F3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kumimoji="1" lang="en-US" altLang="zh-CN" dirty="0"/>
                  <a:t> supervises at the true event time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zh-CN" dirty="0"/>
                  <a:t> of uncensored data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𝑐𝑒𝑛𝑠𝑜𝑟𝑒𝑑</m:t>
                        </m:r>
                      </m:sub>
                    </m:sSub>
                  </m:oMath>
                </a14:m>
                <a:r>
                  <a:rPr kumimoji="1" lang="en-US" altLang="zh-CN" dirty="0"/>
                  <a:t> supervises at the observing time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/>
                  <a:t> of censored data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We need to add the supervision over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65CE1B-8230-764B-A248-43783E87F3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705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5272BD6-26B4-AB4F-8ABE-802AA140431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Why need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𝒖𝒏𝒄𝒆𝒏𝒔𝒐𝒓𝒆𝒅</m:t>
                        </m:r>
                      </m:sub>
                    </m:sSub>
                  </m:oMath>
                </a14:m>
                <a:r>
                  <a:rPr kumimoji="1" lang="en-US" altLang="zh-CN" dirty="0"/>
                  <a:t>? (3/3)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5272BD6-26B4-AB4F-8ABE-802AA14043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65CE1B-8230-764B-A248-43783E87F3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Combine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𝒖𝒏𝒄𝒆𝒏𝒔𝒐𝒓𝒆𝒅</m:t>
                        </m:r>
                      </m:sub>
                    </m:sSub>
                  </m:oMath>
                </a14:m>
                <a:r>
                  <a:rPr kumimoji="1"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𝒄𝒆𝒏𝒔𝒐𝒓𝒆𝒅</m:t>
                        </m:r>
                      </m:sub>
                    </m:sSub>
                  </m:oMath>
                </a14:m>
                <a:r>
                  <a:rPr kumimoji="1" lang="en-US" altLang="zh-CN" dirty="0"/>
                  <a:t> and get</a:t>
                </a:r>
              </a:p>
              <a:p>
                <a:pPr lvl="1"/>
                <a:r>
                  <a:rPr kumimoji="1" lang="en-US" altLang="zh-CN" dirty="0"/>
                  <a:t>A binary classification loss</a:t>
                </a:r>
              </a:p>
              <a:p>
                <a:pPr lvl="1"/>
                <a:r>
                  <a:rPr kumimoji="1" lang="en-US" altLang="zh-CN" dirty="0"/>
                  <a:t>The commonly used metric C-index is the same as AUC metric in the binary classification tasks.</a:t>
                </a:r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65CE1B-8230-764B-A248-43783E87F3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00111AE1-8344-6243-BF53-B1F2B77C5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355" y="3893612"/>
            <a:ext cx="5715000" cy="2514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06C4BE9-D2D0-164C-BE5F-B0D572739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6195" y="3111160"/>
            <a:ext cx="29591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93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C4D3C-D135-F04C-A8C6-D558BED2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EC9BA-70FD-814C-8272-0AB9DFE12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3 real-world large-scale datasets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2 evaluation metrics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6 compared baseline models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7106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C4D3C-D135-F04C-A8C6-D558BED2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Datasets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EC9BA-70FD-814C-8272-0AB9DFE12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3 real-world large-scale datasets</a:t>
            </a:r>
          </a:p>
          <a:p>
            <a:pPr lvl="1"/>
            <a:r>
              <a:rPr kumimoji="1" lang="en-US" altLang="zh-CN" dirty="0"/>
              <a:t>Download link of the processed data: </a:t>
            </a:r>
          </a:p>
          <a:p>
            <a:pPr lvl="1"/>
            <a:r>
              <a:rPr kumimoji="1" lang="en-US" altLang="zh-CN" dirty="0">
                <a:hlinkClick r:id="rId2"/>
              </a:rPr>
              <a:t>https://goo.gl/nUFND4</a:t>
            </a:r>
            <a:r>
              <a:rPr kumimoji="1" lang="en-US" altLang="zh-CN" dirty="0"/>
              <a:t>. 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CLINIC from medicine research</a:t>
            </a:r>
          </a:p>
          <a:p>
            <a:r>
              <a:rPr kumimoji="1" lang="en-US" altLang="zh-CN" dirty="0"/>
              <a:t>MUSIC from information systems</a:t>
            </a:r>
          </a:p>
          <a:p>
            <a:r>
              <a:rPr kumimoji="1" lang="en-US" altLang="zh-CN" dirty="0"/>
              <a:t>BIDDING from economics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871C53-742E-5D48-BE20-2C41C2704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80804"/>
            <a:ext cx="9144000" cy="129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95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A1029-8FEE-CF49-B146-5AB781C15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Evaluation Metrics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A05969-0EE2-7D4C-BEB3-2ADDCC8359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C-index</a:t>
                </a:r>
              </a:p>
              <a:p>
                <a:pPr lvl="1"/>
                <a:r>
                  <a:rPr kumimoji="1" lang="en-US" altLang="zh-CN" dirty="0"/>
                  <a:t>Time-dependent concordance index</a:t>
                </a:r>
              </a:p>
              <a:p>
                <a:pPr lvl="1"/>
                <a:r>
                  <a:rPr kumimoji="1" lang="en-US" altLang="zh-CN" dirty="0"/>
                  <a:t>measures the ranking performance of the censorship prediction at the given time.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ANLP</a:t>
                </a:r>
              </a:p>
              <a:p>
                <a:pPr lvl="1"/>
                <a:r>
                  <a:rPr kumimoji="1" lang="en-US" altLang="zh-CN" dirty="0"/>
                  <a:t>Averaged negative log probability</a:t>
                </a:r>
              </a:p>
              <a:p>
                <a:pPr lvl="2"/>
                <a:r>
                  <a:rPr kumimoji="1" lang="en-US" altLang="zh-CN" dirty="0"/>
                  <a:t>of the true event time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A05969-0EE2-7D4C-BEB3-2ADDCC835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431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0F2EB-1C48-F24D-A2D1-4B3DEE8D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Results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89C1062-3446-E842-A207-725F7EE0B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48880"/>
            <a:ext cx="7886700" cy="296525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633EF95-EE4A-FB4B-BF11-80F94075A22B}"/>
              </a:ext>
            </a:extLst>
          </p:cNvPr>
          <p:cNvSpPr/>
          <p:nvPr/>
        </p:nvSpPr>
        <p:spPr>
          <a:xfrm>
            <a:off x="936914" y="5020363"/>
            <a:ext cx="7578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Helvetica" pitchFamily="2" charset="0"/>
              </a:rPr>
              <a:t>Performance comparison on C-index (the higher, the better) and ANLP (the lower, the better). (* indicates p- value &lt; 10−6 in significance test)</a:t>
            </a:r>
            <a:endParaRPr lang="en-US" altLang="zh-CN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97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C65AF-54BC-964E-A6DF-971C68A39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Background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46BDA4-ED21-0742-B288-5A02BF539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Time-to-event data</a:t>
            </a:r>
          </a:p>
          <a:p>
            <a:pPr lvl="1"/>
            <a:r>
              <a:rPr kumimoji="1" lang="en-US" altLang="zh-CN" dirty="0"/>
              <a:t>The </a:t>
            </a:r>
            <a:r>
              <a:rPr kumimoji="1" lang="en-US" altLang="zh-CN" i="1" dirty="0"/>
              <a:t>probability</a:t>
            </a:r>
            <a:r>
              <a:rPr kumimoji="1" lang="en-US" altLang="zh-CN" dirty="0"/>
              <a:t> of the </a:t>
            </a:r>
            <a:r>
              <a:rPr kumimoji="1" lang="en-US" altLang="zh-CN" dirty="0">
                <a:solidFill>
                  <a:srgbClr val="FF0000"/>
                </a:solidFill>
              </a:rPr>
              <a:t>event</a:t>
            </a:r>
            <a:r>
              <a:rPr kumimoji="1" lang="en-US" altLang="zh-CN" dirty="0"/>
              <a:t> over </a:t>
            </a:r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</a:rPr>
              <a:t>time</a:t>
            </a:r>
            <a:r>
              <a:rPr kumimoji="1" lang="en-US" altLang="zh-CN" dirty="0"/>
              <a:t>.</a:t>
            </a:r>
          </a:p>
          <a:p>
            <a:pPr lvl="1"/>
            <a:r>
              <a:rPr kumimoji="1" lang="en-US" altLang="zh-CN" dirty="0"/>
              <a:t>May have different meanings in different area.</a:t>
            </a:r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B549404-FBAB-D841-9A06-DF83F77AD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040793"/>
              </p:ext>
            </p:extLst>
          </p:nvPr>
        </p:nvGraphicFramePr>
        <p:xfrm>
          <a:off x="311726" y="3252650"/>
          <a:ext cx="8520548" cy="2531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11583">
                  <a:extLst>
                    <a:ext uri="{9D8B030D-6E8A-4147-A177-3AD203B41FA5}">
                      <a16:colId xmlns:a16="http://schemas.microsoft.com/office/drawing/2014/main" val="386062501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863785193"/>
                    </a:ext>
                  </a:extLst>
                </a:gridCol>
                <a:gridCol w="1645228">
                  <a:extLst>
                    <a:ext uri="{9D8B030D-6E8A-4147-A177-3AD203B41FA5}">
                      <a16:colId xmlns:a16="http://schemas.microsoft.com/office/drawing/2014/main" val="672564235"/>
                    </a:ext>
                  </a:extLst>
                </a:gridCol>
                <a:gridCol w="2130137">
                  <a:extLst>
                    <a:ext uri="{9D8B030D-6E8A-4147-A177-3AD203B41FA5}">
                      <a16:colId xmlns:a16="http://schemas.microsoft.com/office/drawing/2014/main" val="337675979"/>
                    </a:ext>
                  </a:extLst>
                </a:gridCol>
              </a:tblGrid>
              <a:tr h="612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Area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Event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Event Probability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556383"/>
                  </a:ext>
                </a:extLst>
              </a:tr>
              <a:tr h="6390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Medicine Research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Survival 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Disease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Survival rate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369933"/>
                  </a:ext>
                </a:extLst>
              </a:tr>
              <a:tr h="6390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Information System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Duration 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Next visit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Visiting rate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98536"/>
                  </a:ext>
                </a:extLst>
              </a:tr>
              <a:tr h="6390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Second-price Auction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Bid price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Winning the auction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Losing rate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984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05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A9FC7-BEAA-EF4C-B46B-420FC4C18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Learning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Curves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162B402-F58B-6545-9EB9-49D1C656F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859755"/>
            <a:ext cx="7886700" cy="197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306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09985-6EF0-0A40-83D9-BC32610CA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Survival</a:t>
            </a:r>
            <a:r>
              <a:rPr kumimoji="1" lang="zh-CN" altLang="en-US" dirty="0"/>
              <a:t> </a:t>
            </a:r>
            <a:r>
              <a:rPr kumimoji="1" lang="en-US" altLang="zh-CN" dirty="0"/>
              <a:t>Curves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C07194E-D0D2-484F-AB79-F8CF21944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" y="1811483"/>
            <a:ext cx="9005455" cy="3602182"/>
          </a:xfrm>
        </p:spPr>
      </p:pic>
    </p:spTree>
    <p:extLst>
      <p:ext uri="{BB962C8B-B14F-4D97-AF65-F5344CB8AC3E}">
        <p14:creationId xmlns:p14="http://schemas.microsoft.com/office/powerpoint/2010/main" val="24466148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671D5-3333-E846-97A7-41BC7E00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Ablation Study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B559B32-641D-4E4B-8025-79B1B9D25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873647"/>
            <a:ext cx="7886700" cy="194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49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5EB4B-640F-4D4A-809F-06E8DA4EB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Conclusion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51E639-5F20-3B48-8FB0-89E27F611F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kumimoji="1" lang="en-US" altLang="zh-CN" dirty="0"/>
                  <a:t>Thank you for attention!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We argued that, in survival analysis,</a:t>
                </a:r>
              </a:p>
              <a:p>
                <a:pPr lvl="1"/>
                <a:r>
                  <a:rPr kumimoji="1" lang="en-US" altLang="zh-CN" dirty="0"/>
                  <a:t>Sequential patterns over time should be considered.</a:t>
                </a:r>
              </a:p>
              <a:p>
                <a:pPr lvl="1"/>
                <a:r>
                  <a:rPr kumimoji="1" lang="en-US" altLang="zh-CN" dirty="0"/>
                  <a:t>More supervision over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zh-CN" dirty="0"/>
                  <a:t> should be made.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We proposed</a:t>
                </a:r>
              </a:p>
              <a:p>
                <a:pPr lvl="1"/>
                <a:r>
                  <a:rPr kumimoji="1" lang="en-US" altLang="zh-CN" dirty="0"/>
                  <a:t>1</a:t>
                </a:r>
                <a:r>
                  <a:rPr kumimoji="1" lang="en-US" altLang="zh-CN" baseline="30000" dirty="0"/>
                  <a:t>st</a:t>
                </a:r>
                <a:r>
                  <a:rPr kumimoji="1" lang="en-US" altLang="zh-CN" dirty="0"/>
                  <a:t> work using auto-regressive model for survival analysis.</a:t>
                </a:r>
              </a:p>
              <a:p>
                <a:pPr lvl="1"/>
                <a:endParaRPr kumimoji="1" lang="en-US" altLang="zh-CN" dirty="0"/>
              </a:p>
              <a:p>
                <a:r>
                  <a:rPr kumimoji="1" lang="en-US" altLang="zh-CN" dirty="0"/>
                  <a:t>DRSA (</a:t>
                </a:r>
                <a:r>
                  <a:rPr kumimoji="1" lang="en-US" altLang="zh-CN" dirty="0">
                    <a:hlinkClick r:id="rId2"/>
                  </a:rPr>
                  <a:t>https://github.com/rk2900/drsa</a:t>
                </a:r>
                <a:r>
                  <a:rPr kumimoji="1" lang="en-US" altLang="zh-CN" dirty="0"/>
                  <a:t>)</a:t>
                </a:r>
              </a:p>
              <a:p>
                <a:pPr lvl="1"/>
                <a:r>
                  <a:rPr kumimoji="1" lang="en-US" altLang="zh-CN" dirty="0"/>
                  <a:t>Utilizes recurrent neural cell predicting the conditional hazard rate;</a:t>
                </a:r>
              </a:p>
              <a:p>
                <a:pPr lvl="1"/>
                <a:r>
                  <a:rPr kumimoji="1" lang="en-US" altLang="zh-CN" dirty="0"/>
                  <a:t>Estimates the true event ratio and survival rate through probability chain rule;</a:t>
                </a:r>
              </a:p>
              <a:p>
                <a:pPr lvl="1"/>
                <a:r>
                  <a:rPr kumimoji="1" lang="en-US" altLang="zh-CN" dirty="0"/>
                  <a:t>Achieves significant improvements against strong baselines.</a:t>
                </a:r>
              </a:p>
              <a:p>
                <a:pPr lvl="1"/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51E639-5F20-3B48-8FB0-89E27F611F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3552" b="-1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341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00A60-0A88-454B-B941-08E10739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Survival Analysis (SA)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005C4E-F5DA-1F41-AA04-61FE45022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Survival Analysis</a:t>
            </a:r>
          </a:p>
          <a:p>
            <a:pPr lvl="1"/>
            <a:r>
              <a:rPr lang="en-US" altLang="zh-CN" dirty="0"/>
              <a:t>To analyze the </a:t>
            </a:r>
            <a:r>
              <a:rPr lang="en-US" altLang="zh-CN" i="1" dirty="0"/>
              <a:t>expected duration </a:t>
            </a:r>
            <a:r>
              <a:rPr lang="en-US" altLang="zh-CN" dirty="0"/>
              <a:t>of </a:t>
            </a:r>
            <a:r>
              <a:rPr lang="en-US" altLang="zh-CN" dirty="0">
                <a:solidFill>
                  <a:schemeClr val="accent6"/>
                </a:solidFill>
              </a:rPr>
              <a:t>time</a:t>
            </a:r>
            <a:r>
              <a:rPr lang="en-US" altLang="zh-CN" dirty="0"/>
              <a:t> until one or more </a:t>
            </a:r>
            <a:r>
              <a:rPr lang="en-US" altLang="zh-CN" dirty="0">
                <a:solidFill>
                  <a:srgbClr val="FF0000"/>
                </a:solidFill>
              </a:rPr>
              <a:t>events</a:t>
            </a:r>
            <a:r>
              <a:rPr lang="en-US" altLang="zh-CN" dirty="0"/>
              <a:t> happen.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Medicine Research</a:t>
            </a:r>
          </a:p>
          <a:p>
            <a:pPr lvl="1"/>
            <a:r>
              <a:rPr kumimoji="1" lang="en-US" altLang="zh-CN" dirty="0">
                <a:solidFill>
                  <a:schemeClr val="accent6"/>
                </a:solidFill>
              </a:rPr>
              <a:t>Time</a:t>
            </a:r>
            <a:r>
              <a:rPr kumimoji="1" lang="en-US" altLang="zh-CN" dirty="0"/>
              <a:t>: patient survival time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Event</a:t>
            </a:r>
            <a:r>
              <a:rPr kumimoji="1" lang="en-US" altLang="zh-CN" dirty="0"/>
              <a:t>: death</a:t>
            </a:r>
          </a:p>
          <a:p>
            <a:r>
              <a:rPr kumimoji="1" lang="en-US" altLang="zh-CN" dirty="0"/>
              <a:t>Engineering</a:t>
            </a:r>
          </a:p>
          <a:p>
            <a:pPr lvl="1"/>
            <a:r>
              <a:rPr kumimoji="1" lang="en-US" altLang="zh-CN" dirty="0">
                <a:solidFill>
                  <a:schemeClr val="accent6"/>
                </a:solidFill>
              </a:rPr>
              <a:t>Time</a:t>
            </a:r>
            <a:r>
              <a:rPr kumimoji="1" lang="en-US" altLang="zh-CN" dirty="0"/>
              <a:t>: reliability time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Event</a:t>
            </a:r>
            <a:r>
              <a:rPr kumimoji="1" lang="en-US" altLang="zh-CN" dirty="0"/>
              <a:t>: failure</a:t>
            </a:r>
          </a:p>
          <a:p>
            <a:r>
              <a:rPr kumimoji="1" lang="en-US" altLang="zh-CN" dirty="0"/>
              <a:t>Sociology</a:t>
            </a:r>
          </a:p>
          <a:p>
            <a:pPr lvl="1"/>
            <a:r>
              <a:rPr kumimoji="1" lang="en-US" altLang="zh-CN" dirty="0">
                <a:solidFill>
                  <a:schemeClr val="accent6"/>
                </a:solidFill>
              </a:rPr>
              <a:t>Time</a:t>
            </a:r>
            <a:r>
              <a:rPr kumimoji="1" lang="en-US" altLang="zh-CN" dirty="0"/>
              <a:t>: history time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Event</a:t>
            </a:r>
            <a:r>
              <a:rPr kumimoji="1" lang="en-US" altLang="zh-CN" dirty="0"/>
              <a:t>: social event</a:t>
            </a:r>
          </a:p>
        </p:txBody>
      </p:sp>
    </p:spTree>
    <p:extLst>
      <p:ext uri="{BB962C8B-B14F-4D97-AF65-F5344CB8AC3E}">
        <p14:creationId xmlns:p14="http://schemas.microsoft.com/office/powerpoint/2010/main" val="3346530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94C59-2C93-4C4E-92FF-8A567EE7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Task of SA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9AFA3F-5A36-6C4B-934D-005766C87B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kumimoji="1" lang="en-US" altLang="zh-CN" dirty="0"/>
                  <a:t>Given the feature of the sample, forecast</a:t>
                </a:r>
              </a:p>
              <a:p>
                <a:pPr lvl="1"/>
                <a:r>
                  <a:rPr kumimoji="1" lang="en-US" altLang="zh-CN" dirty="0"/>
                  <a:t>the probability of event </a:t>
                </a:r>
                <a:r>
                  <a:rPr kumimoji="1" lang="en-US" altLang="zh-CN" i="1" dirty="0"/>
                  <a:t>happening</a:t>
                </a:r>
                <a:r>
                  <a:rPr kumimoji="1" lang="en-US" altLang="zh-CN" dirty="0"/>
                  <a:t> at each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;</a:t>
                </a:r>
              </a:p>
              <a:p>
                <a:pPr lvl="1"/>
                <a:r>
                  <a:rPr kumimoji="1" lang="en-US" altLang="zh-CN" dirty="0"/>
                  <a:t>the probability of event </a:t>
                </a:r>
                <a:r>
                  <a:rPr kumimoji="1" lang="en-US" altLang="zh-CN" i="1" dirty="0"/>
                  <a:t>happened</a:t>
                </a:r>
                <a:r>
                  <a:rPr kumimoji="1" lang="en-US" altLang="zh-CN" dirty="0"/>
                  <a:t> at that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W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en-US" altLang="zh-CN" dirty="0"/>
                  <a:t>;</a:t>
                </a:r>
              </a:p>
              <a:p>
                <a:pPr lvl="1"/>
                <a:r>
                  <a:rPr kumimoji="1" lang="en-US" altLang="zh-CN" dirty="0"/>
                  <a:t>The probability of event </a:t>
                </a:r>
                <a:r>
                  <a:rPr kumimoji="1" lang="en-US" altLang="zh-CN" i="1" dirty="0"/>
                  <a:t>not happened </a:t>
                </a:r>
                <a:r>
                  <a:rPr kumimoji="1" lang="en-US" altLang="zh-CN" dirty="0"/>
                  <a:t>at the time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kumimoji="1" lang="en-US" altLang="zh-CN" dirty="0"/>
              </a:p>
              <a:p>
                <a:pPr lvl="1"/>
                <a:endParaRPr kumimoji="1" lang="en-US" altLang="zh-CN" dirty="0"/>
              </a:p>
              <a:p>
                <a:r>
                  <a:rPr kumimoji="1" lang="en-US" altLang="zh-CN" dirty="0"/>
                  <a:t>2 goals</a:t>
                </a:r>
              </a:p>
              <a:p>
                <a:pPr lvl="1"/>
                <a:r>
                  <a:rPr kumimoji="1" lang="en-US" altLang="zh-CN" dirty="0"/>
                  <a:t>Probability density function (P.D.F.) of the event prob. over time.</a:t>
                </a:r>
              </a:p>
              <a:p>
                <a:pPr lvl="1"/>
                <a:r>
                  <a:rPr kumimoji="1" lang="en-US" altLang="zh-CN" dirty="0"/>
                  <a:t>Cumulative distribution function (C.D.F.) of the event </a:t>
                </a:r>
                <a:r>
                  <a:rPr kumimoji="1" lang="en-US" altLang="zh-CN" i="1" dirty="0"/>
                  <a:t>at the time</a:t>
                </a:r>
                <a:r>
                  <a:rPr kumimoji="1" lang="en-US" altLang="zh-CN" dirty="0"/>
                  <a:t>.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2 relationships between the three prob. functions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kumimoji="1" lang="en-US" altLang="zh-CN" dirty="0"/>
                  <a:t>S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b="0" dirty="0"/>
                  <a:t>s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9AFA3F-5A36-6C4B-934D-005766C87B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005" b="-117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8326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216CD-9B05-4F49-A646-BCF350E1F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Challenges in SA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5B0586-BE50-4945-A9F8-4470B92F7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No ground truth</a:t>
            </a:r>
          </a:p>
          <a:p>
            <a:pPr lvl="1"/>
            <a:r>
              <a:rPr kumimoji="1" lang="en-US" altLang="zh-CN" dirty="0"/>
              <a:t>For the </a:t>
            </a:r>
            <a:r>
              <a:rPr kumimoji="1" lang="en-US" altLang="zh-CN" b="1" dirty="0"/>
              <a:t>form</a:t>
            </a:r>
            <a:r>
              <a:rPr kumimoji="1" lang="en-US" altLang="zh-CN" dirty="0"/>
              <a:t> of the event probability distribution</a:t>
            </a:r>
          </a:p>
          <a:p>
            <a:pPr lvl="1"/>
            <a:r>
              <a:rPr kumimoji="1" lang="en-US" altLang="zh-CN" dirty="0"/>
              <a:t>For the </a:t>
            </a:r>
            <a:r>
              <a:rPr kumimoji="1" lang="en-US" altLang="zh-CN" b="1" dirty="0"/>
              <a:t>value</a:t>
            </a:r>
            <a:r>
              <a:rPr kumimoji="1" lang="en-US" altLang="zh-CN" dirty="0"/>
              <a:t> of the event probability</a:t>
            </a:r>
          </a:p>
          <a:p>
            <a:r>
              <a:rPr kumimoji="1" lang="en-US" altLang="zh-CN" dirty="0"/>
              <a:t>Sparsity</a:t>
            </a:r>
          </a:p>
          <a:p>
            <a:pPr lvl="1"/>
            <a:r>
              <a:rPr kumimoji="1" lang="en-US" altLang="zh-CN" dirty="0"/>
              <a:t>Event is sparse, rare to happen</a:t>
            </a:r>
          </a:p>
          <a:p>
            <a:r>
              <a:rPr kumimoji="1" lang="en-US" altLang="zh-CN" dirty="0"/>
              <a:t>Censorship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4437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D6718-1B0A-4544-B135-693571059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Censorship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00F7A28-97ED-E44E-AFBC-9063AF32CFD2}"/>
              </a:ext>
            </a:extLst>
          </p:cNvPr>
          <p:cNvSpPr/>
          <p:nvPr/>
        </p:nvSpPr>
        <p:spPr>
          <a:xfrm>
            <a:off x="-1" y="6534834"/>
            <a:ext cx="6179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http://</a:t>
            </a:r>
            <a:r>
              <a:rPr lang="en-US" altLang="zh-CN" dirty="0" err="1"/>
              <a:t>www.karlin.mff.cuni.cz</a:t>
            </a:r>
            <a:r>
              <a:rPr lang="en-US" altLang="zh-CN" dirty="0"/>
              <a:t>/~</a:t>
            </a:r>
            <a:r>
              <a:rPr lang="en-US" altLang="zh-CN" dirty="0" err="1"/>
              <a:t>pesta</a:t>
            </a:r>
            <a:r>
              <a:rPr lang="en-US" altLang="zh-CN" dirty="0"/>
              <a:t>/NMFM404/</a:t>
            </a:r>
            <a:r>
              <a:rPr lang="en-US" altLang="zh-CN" dirty="0" err="1"/>
              <a:t>survival.html</a:t>
            </a:r>
            <a:endParaRPr lang="zh-CN" altLang="en-US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2F33D034-6582-D54A-96D0-6F139C707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166" y="1519238"/>
            <a:ext cx="6573668" cy="4657725"/>
          </a:xfrm>
        </p:spPr>
      </p:pic>
    </p:spTree>
    <p:extLst>
      <p:ext uri="{BB962C8B-B14F-4D97-AF65-F5344CB8AC3E}">
        <p14:creationId xmlns:p14="http://schemas.microsoft.com/office/powerpoint/2010/main" val="3004026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5EBA8-1298-A64F-85C6-21CBB2EC9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Censorship (cont.)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8EC4DF-6080-8A43-9104-8C3DF1BC19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For the </a:t>
                </a:r>
                <a:r>
                  <a:rPr kumimoji="1" lang="en-US" altLang="zh-CN" i="1" dirty="0"/>
                  <a:t>censored</a:t>
                </a:r>
                <a:r>
                  <a:rPr kumimoji="1" lang="en-US" altLang="zh-CN" dirty="0"/>
                  <a:t> samples:</a:t>
                </a:r>
              </a:p>
              <a:p>
                <a:r>
                  <a:rPr kumimoji="1" lang="en-US" altLang="zh-CN" dirty="0"/>
                  <a:t>Observing time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True event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z</m:t>
                    </m:r>
                  </m:oMath>
                </a14:m>
                <a:r>
                  <a:rPr kumimoji="1" lang="en-US" altLang="zh-CN" dirty="0"/>
                  <a:t> is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unknown</a:t>
                </a:r>
              </a:p>
              <a:p>
                <a:r>
                  <a:rPr kumimoji="1" lang="en-US" altLang="zh-CN" dirty="0"/>
                  <a:t>Only knows that</a:t>
                </a:r>
              </a:p>
              <a:p>
                <a:pPr lvl="1"/>
                <a:r>
                  <a:rPr kumimoji="1" lang="en-US" altLang="zh-CN" dirty="0"/>
                  <a:t>Right censored: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Left censored: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Interval censored: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8EC4DF-6080-8A43-9104-8C3DF1BC19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>
            <a:extLst>
              <a:ext uri="{FF2B5EF4-FFF2-40B4-BE49-F238E27FC236}">
                <a16:creationId xmlns:a16="http://schemas.microsoft.com/office/drawing/2014/main" id="{8012E32C-1CFD-E846-ADC9-0600C22C7D4C}"/>
              </a:ext>
            </a:extLst>
          </p:cNvPr>
          <p:cNvSpPr/>
          <p:nvPr/>
        </p:nvSpPr>
        <p:spPr>
          <a:xfrm>
            <a:off x="1343891" y="3491348"/>
            <a:ext cx="2923309" cy="401782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451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48F6E-2B87-AE40-8D35-E789BA9D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Task Formulation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FAC63D-33C9-7849-9227-B8D38B303F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Data format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kumimoji="1"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kumimoji="1" lang="en-US" altLang="zh-CN" dirty="0"/>
                  <a:t>: sample feature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zh-CN" dirty="0"/>
                  <a:t>: true event time (unknown but only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/>
                  <a:t>: observing time</a:t>
                </a:r>
              </a:p>
              <a:p>
                <a:r>
                  <a:rPr kumimoji="1" lang="en-US" altLang="zh-CN" dirty="0"/>
                  <a:t>Input:</a:t>
                </a:r>
              </a:p>
              <a:p>
                <a:pPr lvl="1"/>
                <a:r>
                  <a:rPr kumimoji="1" lang="en-US" altLang="zh-CN" dirty="0"/>
                  <a:t>Sample features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Output</a:t>
                </a:r>
              </a:p>
              <a:p>
                <a:pPr lvl="1"/>
                <a:r>
                  <a:rPr kumimoji="1" lang="en-US" altLang="zh-CN" dirty="0"/>
                  <a:t>P.D.F. of event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C.D.F. of event rate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 &amp;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FAC63D-33C9-7849-9227-B8D38B303F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603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2147</TotalTime>
  <Words>1237</Words>
  <Application>Microsoft Macintosh PowerPoint</Application>
  <PresentationFormat>全屏显示(4:3)</PresentationFormat>
  <Paragraphs>228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宋体</vt:lpstr>
      <vt:lpstr>微软雅黑</vt:lpstr>
      <vt:lpstr>Arial</vt:lpstr>
      <vt:lpstr>Calibri</vt:lpstr>
      <vt:lpstr>Calisto MT</vt:lpstr>
      <vt:lpstr>Cambria Math</vt:lpstr>
      <vt:lpstr>Helvetica</vt:lpstr>
      <vt:lpstr>Office 主题</vt:lpstr>
      <vt:lpstr>Deep Recurrent Survival Analysis</vt:lpstr>
      <vt:lpstr>Table of Contents</vt:lpstr>
      <vt:lpstr>Background</vt:lpstr>
      <vt:lpstr>Survival Analysis (SA)</vt:lpstr>
      <vt:lpstr>Task of SA</vt:lpstr>
      <vt:lpstr>Challenges in SA</vt:lpstr>
      <vt:lpstr>Censorship</vt:lpstr>
      <vt:lpstr>Censorship (cont.)</vt:lpstr>
      <vt:lpstr>Task Formulation</vt:lpstr>
      <vt:lpstr>Existing Methods</vt:lpstr>
      <vt:lpstr>Existing Methods (cont.)</vt:lpstr>
      <vt:lpstr>Existing Methods (cont.)</vt:lpstr>
      <vt:lpstr>Existing Methods (cont.)</vt:lpstr>
      <vt:lpstr>Cons of the Existing Methods</vt:lpstr>
      <vt:lpstr>Deep Recurrent Survival Analysis</vt:lpstr>
      <vt:lpstr>Our method</vt:lpstr>
      <vt:lpstr>Probability Functions</vt:lpstr>
      <vt:lpstr>Inference</vt:lpstr>
      <vt:lpstr>Loss Functions</vt:lpstr>
      <vt:lpstr>Loss Functions (cont.)</vt:lpstr>
      <vt:lpstr>Loss Functions (cont.)</vt:lpstr>
      <vt:lpstr>Why need L_uncensored? (1/3)</vt:lpstr>
      <vt:lpstr>Why need L_uncensored? (1/3)</vt:lpstr>
      <vt:lpstr>Why need L_uncensored? (2/3)</vt:lpstr>
      <vt:lpstr>Why need L_uncensored? (3/3)</vt:lpstr>
      <vt:lpstr>Experiments</vt:lpstr>
      <vt:lpstr>Datasets</vt:lpstr>
      <vt:lpstr>Evaluation Metrics</vt:lpstr>
      <vt:lpstr>Experiment Results</vt:lpstr>
      <vt:lpstr>Learning Curves</vt:lpstr>
      <vt:lpstr>Survival Curves</vt:lpstr>
      <vt:lpstr>Ablation Study</vt:lpstr>
      <vt:lpstr>Conclusion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Driven Artificial Intelligence</dc:title>
  <dc:creator>weinan</dc:creator>
  <cp:lastModifiedBy>Ren Kan</cp:lastModifiedBy>
  <cp:revision>144</cp:revision>
  <dcterms:created xsi:type="dcterms:W3CDTF">2017-06-10T12:44:48Z</dcterms:created>
  <dcterms:modified xsi:type="dcterms:W3CDTF">2018-12-19T08:56:42Z</dcterms:modified>
</cp:coreProperties>
</file>