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3" r:id="rId6"/>
    <p:sldId id="262" r:id="rId7"/>
    <p:sldId id="261" r:id="rId8"/>
    <p:sldId id="264" r:id="rId9"/>
    <p:sldId id="260" r:id="rId10"/>
    <p:sldId id="265" r:id="rId11"/>
    <p:sldId id="266" r:id="rId12"/>
    <p:sldId id="267" r:id="rId13"/>
    <p:sldId id="268" r:id="rId14"/>
    <p:sldId id="269" r:id="rId15"/>
    <p:sldId id="270" r:id="rId16"/>
    <p:sldId id="271" r:id="rId17"/>
    <p:sldId id="272" r:id="rId18"/>
    <p:sldId id="273" r:id="rId19"/>
    <p:sldId id="289" r:id="rId20"/>
    <p:sldId id="290" r:id="rId21"/>
    <p:sldId id="275" r:id="rId22"/>
    <p:sldId id="276" r:id="rId23"/>
    <p:sldId id="291" r:id="rId24"/>
    <p:sldId id="288" r:id="rId25"/>
    <p:sldId id="277" r:id="rId26"/>
    <p:sldId id="278" r:id="rId27"/>
    <p:sldId id="279" r:id="rId28"/>
    <p:sldId id="292" r:id="rId29"/>
    <p:sldId id="280" r:id="rId30"/>
    <p:sldId id="282" r:id="rId31"/>
    <p:sldId id="281" r:id="rId32"/>
    <p:sldId id="283" r:id="rId33"/>
    <p:sldId id="284" r:id="rId34"/>
    <p:sldId id="285" r:id="rId35"/>
    <p:sldId id="287" r:id="rId36"/>
    <p:sldId id="28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8773"/>
  </p:normalViewPr>
  <p:slideViewPr>
    <p:cSldViewPr snapToGrid="0">
      <p:cViewPr varScale="1">
        <p:scale>
          <a:sx n="63" d="100"/>
          <a:sy n="63" d="100"/>
        </p:scale>
        <p:origin x="25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7ED00-AF41-0744-9EC7-50613C5E5700}" type="datetimeFigureOut">
              <a:rPr kumimoji="1" lang="zh-CN" altLang="en-US" smtClean="0"/>
              <a:t>2019/1/30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DA42E-093A-A34C-8138-7572D4CFC8B2}" type="slidenum">
              <a:rPr kumimoji="1" lang="zh-CN" altLang="en-US" smtClean="0"/>
              <a:t>‹#›</a:t>
            </a:fld>
            <a:endParaRPr kumimoji="1" lang="zh-CN" altLang="en-US"/>
          </a:p>
        </p:txBody>
      </p:sp>
    </p:spTree>
    <p:extLst>
      <p:ext uri="{BB962C8B-B14F-4D97-AF65-F5344CB8AC3E}">
        <p14:creationId xmlns:p14="http://schemas.microsoft.com/office/powerpoint/2010/main" val="187450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are all from Shanghai Jiao Tong University.</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a:t>
            </a:fld>
            <a:endParaRPr kumimoji="1" lang="zh-CN" altLang="en-US"/>
          </a:p>
        </p:txBody>
      </p:sp>
    </p:spTree>
    <p:extLst>
      <p:ext uri="{BB962C8B-B14F-4D97-AF65-F5344CB8AC3E}">
        <p14:creationId xmlns:p14="http://schemas.microsoft.com/office/powerpoint/2010/main" val="1817703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existing methods can be classified into two categories.</a:t>
            </a:r>
          </a:p>
          <a:p>
            <a:endParaRPr kumimoji="1" lang="en-US" altLang="zh-CN" dirty="0"/>
          </a:p>
          <a:p>
            <a:r>
              <a:rPr kumimoji="1" lang="en-US" altLang="zh-CN" dirty="0"/>
              <a:t>The first category is statistical methods.</a:t>
            </a:r>
          </a:p>
          <a:p>
            <a:endParaRPr kumimoji="1" lang="en-US" altLang="zh-CN" dirty="0"/>
          </a:p>
          <a:p>
            <a:r>
              <a:rPr kumimoji="1" lang="en-US" altLang="zh-CN" dirty="0"/>
              <a:t>The most famous one is Kaplan-Meier method, which counts the number of the survival and dead samples in the whole set, to calculate the survival rate of each sample in the same dataset.</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10</a:t>
            </a:fld>
            <a:endParaRPr kumimoji="1" lang="zh-CN" altLang="en-US"/>
          </a:p>
        </p:txBody>
      </p:sp>
    </p:spTree>
    <p:extLst>
      <p:ext uri="{BB962C8B-B14F-4D97-AF65-F5344CB8AC3E}">
        <p14:creationId xmlns:p14="http://schemas.microsoft.com/office/powerpoint/2010/main" val="187301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Another notable</a:t>
            </a:r>
            <a:r>
              <a:rPr kumimoji="1" lang="zh-CN" altLang="en-US" dirty="0"/>
              <a:t> </a:t>
            </a:r>
            <a:r>
              <a:rPr kumimoji="1" lang="en-US" altLang="zh-CN" dirty="0"/>
              <a:t>statistical method is Cox proportional hazard model.</a:t>
            </a:r>
          </a:p>
          <a:p>
            <a:endParaRPr kumimoji="1" lang="en-US" altLang="zh-CN" dirty="0"/>
          </a:p>
          <a:p>
            <a:r>
              <a:rPr kumimoji="1" lang="en-US" altLang="zh-CN" dirty="0"/>
              <a:t>It predicts the hazard rate at each time, which means “the probability of event occurring given not occurred before”.</a:t>
            </a:r>
          </a:p>
          <a:p>
            <a:r>
              <a:rPr kumimoji="1" lang="en-US" altLang="zh-CN" dirty="0"/>
              <a:t>It calculate the hazard rate through a base hazard function \lambda, and tuned by an exponential factor </a:t>
            </a:r>
            <a:r>
              <a:rPr kumimoji="1" lang="en-US" altLang="zh-CN" dirty="0" err="1"/>
              <a:t>w.r.t</a:t>
            </a:r>
            <a:r>
              <a:rPr kumimoji="1" lang="en-US" altLang="zh-CN" dirty="0"/>
              <a:t>. the sample feature.</a:t>
            </a:r>
          </a:p>
          <a:p>
            <a:endParaRPr kumimoji="1" lang="en-US" altLang="zh-CN" dirty="0"/>
          </a:p>
          <a:p>
            <a:r>
              <a:rPr kumimoji="1" lang="en-US" altLang="zh-CN" dirty="0"/>
              <a:t>It makes some assumptions about the base hazard function, which may not be flexible in practice.</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11</a:t>
            </a:fld>
            <a:endParaRPr kumimoji="1" lang="zh-CN" altLang="en-US"/>
          </a:p>
        </p:txBody>
      </p:sp>
    </p:spTree>
    <p:extLst>
      <p:ext uri="{BB962C8B-B14F-4D97-AF65-F5344CB8AC3E}">
        <p14:creationId xmlns:p14="http://schemas.microsoft.com/office/powerpoint/2010/main" val="2674733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second category is machine learning model, such as the survival tree models.</a:t>
            </a:r>
          </a:p>
          <a:p>
            <a:endParaRPr kumimoji="1" lang="en-US" altLang="zh-CN" dirty="0"/>
          </a:p>
          <a:p>
            <a:r>
              <a:rPr kumimoji="1" lang="en-US" altLang="zh-CN" dirty="0"/>
              <a:t>These tree methods predict the event probability and survival rate based on the segmented data, all the samples in the same segmented data cluster share the same probability function.</a:t>
            </a:r>
          </a:p>
          <a:p>
            <a:endParaRPr kumimoji="1" lang="en-US" altLang="zh-CN" dirty="0"/>
          </a:p>
          <a:p>
            <a:r>
              <a:rPr kumimoji="1" lang="en-US" altLang="zh-CN" dirty="0"/>
              <a:t>Thus this approach is too coarse-grained.</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12</a:t>
            </a:fld>
            <a:endParaRPr kumimoji="1" lang="zh-CN" altLang="en-US"/>
          </a:p>
        </p:txBody>
      </p:sp>
    </p:spTree>
    <p:extLst>
      <p:ext uri="{BB962C8B-B14F-4D97-AF65-F5344CB8AC3E}">
        <p14:creationId xmlns:p14="http://schemas.microsoft.com/office/powerpoint/2010/main" val="297682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Some deep learning methods have been proposed in the recent decades.</a:t>
            </a:r>
          </a:p>
          <a:p>
            <a:r>
              <a:rPr kumimoji="1" lang="en-US" altLang="zh-CN" dirty="0"/>
              <a:t>However, </a:t>
            </a:r>
            <a:r>
              <a:rPr kumimoji="1" lang="en" altLang="zh-CN" dirty="0"/>
              <a:t>﻿they actually utilize deep neural network as the enhanced feature extraction method and, most of these models either rely on some assumptions of the base distributions for the survival rate prediction thus they share the same problem of those statistical methods.</a:t>
            </a:r>
          </a:p>
          <a:p>
            <a:endParaRPr kumimoji="1" lang="en" altLang="zh-CN" dirty="0"/>
          </a:p>
          <a:p>
            <a:endParaRPr kumimoji="1" lang="en" altLang="zh-CN"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13</a:t>
            </a:fld>
            <a:endParaRPr kumimoji="1" lang="zh-CN" altLang="en-US"/>
          </a:p>
        </p:txBody>
      </p:sp>
    </p:spTree>
    <p:extLst>
      <p:ext uri="{BB962C8B-B14F-4D97-AF65-F5344CB8AC3E}">
        <p14:creationId xmlns:p14="http://schemas.microsoft.com/office/powerpoint/2010/main" val="347076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 we’d like to note that none of the existing methods have considered the sequential patterns for the feature over the time space.</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14</a:t>
            </a:fld>
            <a:endParaRPr kumimoji="1" lang="zh-CN" altLang="en-US"/>
          </a:p>
        </p:txBody>
      </p:sp>
    </p:spTree>
    <p:extLst>
      <p:ext uri="{BB962C8B-B14F-4D97-AF65-F5344CB8AC3E}">
        <p14:creationId xmlns:p14="http://schemas.microsoft.com/office/powerpoint/2010/main" val="872442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our paper, we propose deep recurrent survival analysis, shortly DRSA model.</a:t>
            </a:r>
          </a:p>
          <a:p>
            <a:endParaRPr kumimoji="1" lang="en-US" altLang="zh-CN" dirty="0"/>
          </a:p>
          <a:p>
            <a:r>
              <a:rPr kumimoji="1" lang="en-US" altLang="zh-CN" sz="1200" dirty="0"/>
              <a:t>DRSA does not make any assumptions about distributional forms.</a:t>
            </a:r>
          </a:p>
          <a:p>
            <a:r>
              <a:rPr kumimoji="1" lang="en-US" altLang="zh-CN" sz="1200" dirty="0"/>
              <a:t>It captures sequential patterns in the feature-over-time space.</a:t>
            </a:r>
          </a:p>
          <a:p>
            <a:r>
              <a:rPr kumimoji="1" lang="en-US" altLang="zh-CN" sz="1200" dirty="0"/>
              <a:t>This is the first</a:t>
            </a:r>
            <a:r>
              <a:rPr kumimoji="1" lang="zh-CN" altLang="en-US" sz="1200" dirty="0"/>
              <a:t> </a:t>
            </a:r>
            <a:r>
              <a:rPr kumimoji="1" lang="en-US" altLang="zh-CN" sz="1200" dirty="0"/>
              <a:t>work</a:t>
            </a:r>
            <a:r>
              <a:rPr kumimoji="1" lang="zh-CN" altLang="en-US" sz="1200" dirty="0"/>
              <a:t> </a:t>
            </a:r>
            <a:r>
              <a:rPr kumimoji="1" lang="en-US" altLang="zh-CN" sz="1200" dirty="0"/>
              <a:t>utilizing</a:t>
            </a:r>
            <a:r>
              <a:rPr kumimoji="1" lang="zh-CN" altLang="en-US" sz="1200" dirty="0"/>
              <a:t> </a:t>
            </a:r>
            <a:r>
              <a:rPr kumimoji="1" lang="en-US" altLang="zh-CN" sz="1200" dirty="0"/>
              <a:t>auto-regressive</a:t>
            </a:r>
            <a:r>
              <a:rPr kumimoji="1" lang="zh-CN" altLang="en-US" sz="1200" dirty="0"/>
              <a:t> </a:t>
            </a:r>
            <a:r>
              <a:rPr kumimoji="1" lang="en-US" altLang="zh-CN" sz="1200" dirty="0"/>
              <a:t>model</a:t>
            </a:r>
            <a:r>
              <a:rPr kumimoji="1" lang="zh-CN" altLang="en-US" sz="1200" dirty="0"/>
              <a:t> </a:t>
            </a:r>
            <a:r>
              <a:rPr kumimoji="1" lang="en-US" altLang="zh-CN" sz="1200" dirty="0"/>
              <a:t>for</a:t>
            </a:r>
            <a:r>
              <a:rPr kumimoji="1" lang="zh-CN" altLang="en-US" sz="1200" dirty="0"/>
              <a:t> </a:t>
            </a:r>
            <a:r>
              <a:rPr kumimoji="1" lang="en-US" altLang="zh-CN" sz="1200" dirty="0"/>
              <a:t>Survival Analysis.</a:t>
            </a:r>
          </a:p>
          <a:p>
            <a:r>
              <a:rPr kumimoji="1" lang="en-US" altLang="zh-CN" sz="1200" dirty="0"/>
              <a:t>It also handles</a:t>
            </a:r>
            <a:r>
              <a:rPr kumimoji="1" lang="zh-CN" altLang="en-US" sz="1200" dirty="0"/>
              <a:t> </a:t>
            </a:r>
            <a:r>
              <a:rPr kumimoji="1" lang="en-US" altLang="zh-CN" sz="1200" dirty="0"/>
              <a:t>censorship</a:t>
            </a:r>
            <a:r>
              <a:rPr kumimoji="1" lang="zh-CN" altLang="en-US" sz="1200" dirty="0"/>
              <a:t> </a:t>
            </a:r>
            <a:r>
              <a:rPr kumimoji="1" lang="en-US" altLang="zh-CN" sz="1200" dirty="0"/>
              <a:t>with</a:t>
            </a:r>
            <a:r>
              <a:rPr kumimoji="1" lang="zh-CN" altLang="en-US" sz="1200" dirty="0"/>
              <a:t> </a:t>
            </a:r>
            <a:r>
              <a:rPr kumimoji="1" lang="en-US" altLang="zh-CN" sz="1200" dirty="0"/>
              <a:t>unbiased</a:t>
            </a:r>
            <a:r>
              <a:rPr kumimoji="1" lang="zh-CN" altLang="en-US" sz="1200" dirty="0"/>
              <a:t> </a:t>
            </a:r>
            <a:r>
              <a:rPr kumimoji="1" lang="en-US" altLang="zh-CN" sz="1200" dirty="0"/>
              <a:t>learning loss.</a:t>
            </a:r>
          </a:p>
          <a:p>
            <a:r>
              <a:rPr kumimoji="1" lang="en-US" altLang="zh-CN" sz="1200" dirty="0"/>
              <a:t>In the experiment, our model achieved significant</a:t>
            </a:r>
            <a:r>
              <a:rPr kumimoji="1" lang="zh-CN" altLang="en-US" sz="1200" dirty="0"/>
              <a:t> </a:t>
            </a:r>
            <a:r>
              <a:rPr kumimoji="1" lang="en-US" altLang="zh-CN" sz="1200" dirty="0"/>
              <a:t>improvement</a:t>
            </a:r>
            <a:r>
              <a:rPr kumimoji="1" lang="zh-CN" altLang="en-US" sz="1200" dirty="0"/>
              <a:t> </a:t>
            </a:r>
            <a:r>
              <a:rPr kumimoji="1" lang="en-US" altLang="zh-CN" sz="1200" dirty="0"/>
              <a:t>against</a:t>
            </a:r>
            <a:r>
              <a:rPr kumimoji="1" lang="zh-CN" altLang="en-US" sz="1200" dirty="0"/>
              <a:t> </a:t>
            </a:r>
            <a:r>
              <a:rPr kumimoji="1" lang="en-US" altLang="zh-CN" sz="1200" dirty="0"/>
              <a:t>both</a:t>
            </a:r>
            <a:r>
              <a:rPr kumimoji="1" lang="zh-CN" altLang="en-US" sz="1200" dirty="0"/>
              <a:t> </a:t>
            </a:r>
            <a:r>
              <a:rPr kumimoji="1" lang="en-US" altLang="zh-CN" sz="1200" dirty="0"/>
              <a:t>statistical</a:t>
            </a:r>
            <a:r>
              <a:rPr kumimoji="1" lang="zh-CN" altLang="en-US" sz="1200" dirty="0"/>
              <a:t> </a:t>
            </a:r>
            <a:r>
              <a:rPr kumimoji="1" lang="en-US" altLang="zh-CN" sz="1200" dirty="0"/>
              <a:t>methods</a:t>
            </a:r>
            <a:r>
              <a:rPr kumimoji="1" lang="zh-CN" altLang="en-US" sz="1200" dirty="0"/>
              <a:t> </a:t>
            </a:r>
            <a:r>
              <a:rPr kumimoji="1" lang="en-US" altLang="zh-CN" sz="1200" dirty="0"/>
              <a:t>and</a:t>
            </a:r>
            <a:r>
              <a:rPr kumimoji="1" lang="zh-CN" altLang="en-US" sz="1200" dirty="0"/>
              <a:t> </a:t>
            </a:r>
            <a:r>
              <a:rPr kumimoji="1" lang="en-US" altLang="zh-CN" sz="1200" dirty="0"/>
              <a:t>machine learning</a:t>
            </a:r>
            <a:r>
              <a:rPr kumimoji="1" lang="zh-CN" altLang="en-US" sz="1200" dirty="0"/>
              <a:t> </a:t>
            </a:r>
            <a:r>
              <a:rPr kumimoji="1" lang="en-US" altLang="zh-CN" sz="1200" dirty="0"/>
              <a:t>methods.</a:t>
            </a:r>
            <a:endParaRPr kumimoji="1" lang="zh-CN" altLang="en-US" sz="1200" dirty="0"/>
          </a:p>
          <a:p>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15</a:t>
            </a:fld>
            <a:endParaRPr kumimoji="1" lang="zh-CN" altLang="en-US"/>
          </a:p>
        </p:txBody>
      </p:sp>
    </p:spTree>
    <p:extLst>
      <p:ext uri="{BB962C8B-B14F-4D97-AF65-F5344CB8AC3E}">
        <p14:creationId xmlns:p14="http://schemas.microsoft.com/office/powerpoint/2010/main" val="275819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en-US" altLang="zh-CN" b="0" i="0" dirty="0">
                    <a:latin typeface="Cambria Math" panose="02040503050406030204" pitchFamily="18" charset="0"/>
                  </a:rPr>
                  <a:t>In our method, we first split the continuous time space into discrete time space.</a:t>
                </a:r>
              </a:p>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𝑙</m:t>
                        </m:r>
                      </m:sub>
                    </m:sSub>
                  </m:oMath>
                </a14:m>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14:m>
                  <m:oMath xmlns:m="http://schemas.openxmlformats.org/officeDocument/2006/math">
                    <m:r>
                      <a:rPr kumimoji="1" lang="en-US" altLang="zh-CN" b="0" i="1" smtClean="0">
                        <a:latin typeface="Cambria Math" panose="02040503050406030204" pitchFamily="18" charset="0"/>
                      </a:rPr>
                      <m:t>𝑙</m:t>
                    </m:r>
                  </m:oMath>
                </a14:m>
                <a:r>
                  <a:rPr kumimoji="1" lang="en-US" altLang="zh-CN" dirty="0"/>
                  <a:t>-</a:t>
                </a:r>
                <a:r>
                  <a:rPr kumimoji="1" lang="en-US" altLang="zh-CN" dirty="0" err="1"/>
                  <a:t>th</a:t>
                </a:r>
                <a:r>
                  <a:rPr kumimoji="1" lang="zh-CN" altLang="en-US" dirty="0"/>
                  <a:t> </a:t>
                </a:r>
                <a:r>
                  <a:rPr kumimoji="1" lang="en-US" altLang="zh-CN" dirty="0"/>
                  <a:t>time</a:t>
                </a:r>
                <a:r>
                  <a:rPr kumimoji="1" lang="zh-CN" altLang="en-US" dirty="0"/>
                  <a:t> </a:t>
                </a:r>
                <a:r>
                  <a:rPr kumimoji="1" lang="en-US" altLang="zh-CN" dirty="0"/>
                  <a:t>interval.</a:t>
                </a:r>
              </a:p>
              <a:p>
                <a:endParaRPr kumimoji="1" lang="en-US" altLang="zh-CN" dirty="0"/>
              </a:p>
              <a:p>
                <a:r>
                  <a:rPr kumimoji="1" lang="en-US" altLang="zh-CN" dirty="0"/>
                  <a:t>There are two cases that </a:t>
                </a:r>
              </a:p>
              <a:p>
                <a:r>
                  <a:rPr kumimoji="1" lang="en-US" altLang="zh-CN" dirty="0"/>
                  <a:t>Z \in </a:t>
                </a:r>
                <a:r>
                  <a:rPr kumimoji="1" lang="en-US" altLang="zh-CN" dirty="0" err="1"/>
                  <a:t>V_l</a:t>
                </a:r>
                <a:r>
                  <a:rPr kumimoji="1" lang="en-US" altLang="zh-CN" dirty="0"/>
                  <a:t> means the event occurs during the time interval.</a:t>
                </a:r>
              </a:p>
              <a:p>
                <a:r>
                  <a:rPr kumimoji="1" lang="en-US" altLang="zh-CN" dirty="0"/>
                  <a:t>Z not in </a:t>
                </a:r>
                <a:r>
                  <a:rPr kumimoji="1" lang="en-US" altLang="zh-CN" dirty="0" err="1"/>
                  <a:t>V_l</a:t>
                </a:r>
                <a:r>
                  <a:rPr kumimoji="1" lang="en-US" altLang="zh-CN" dirty="0"/>
                  <a:t> means the event not occurs during the time interval.</a:t>
                </a:r>
              </a:p>
              <a:p>
                <a:endParaRPr kumimoji="1" lang="en-US" altLang="zh-CN" dirty="0"/>
              </a:p>
              <a:p>
                <a:r>
                  <a:rPr kumimoji="1" lang="en-US" altLang="zh-CN" dirty="0"/>
                  <a:t>We predict the hazard rate h at each time, which means the event probability at the specific time given the event not happened before.</a:t>
                </a:r>
              </a:p>
              <a:p>
                <a:r>
                  <a:rPr kumimoji="1" lang="en-US" altLang="zh-CN" dirty="0"/>
                  <a:t>We use the recurrent cell to model the conditional probability h.</a:t>
                </a:r>
              </a:p>
              <a:p>
                <a:r>
                  <a:rPr kumimoji="1" lang="en-US" altLang="zh-CN" dirty="0"/>
                  <a:t>It is quite natural that the recurrent cell takes in the latent factor r from the last time step, and the feature x with the time label</a:t>
                </a:r>
                <a:r>
                  <a:rPr kumimoji="1" lang="zh-CN" altLang="en-US" dirty="0"/>
                  <a:t> </a:t>
                </a:r>
                <a:r>
                  <a:rPr kumimoji="1" lang="en-US" altLang="zh-CN" dirty="0"/>
                  <a:t>t, it will predict the hazard rate at each time.</a:t>
                </a:r>
                <a:endParaRPr kumimoji="1" lang="zh-CN" altLang="en-US" dirty="0"/>
              </a:p>
            </p:txBody>
          </p:sp>
        </mc:Choice>
        <mc:Fallback xmlns="">
          <p:sp>
            <p:nvSpPr>
              <p:cNvPr id="3" name="备注占位符 2"/>
              <p:cNvSpPr>
                <a:spLocks noGrp="1"/>
              </p:cNvSpPr>
              <p:nvPr>
                <p:ph type="body" idx="1"/>
              </p:nvPr>
            </p:nvSpPr>
            <p:spPr/>
            <p:txBody>
              <a:bodyPr/>
              <a:lstStyle/>
              <a:p>
                <a:r>
                  <a:rPr kumimoji="1" lang="en-US" altLang="zh-CN" b="0" i="0">
                    <a:latin typeface="Cambria Math" panose="02040503050406030204" pitchFamily="18" charset="0"/>
                  </a:rPr>
                  <a:t>𝑉_𝑙</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b="0" i="0">
                    <a:latin typeface="Cambria Math" panose="02040503050406030204" pitchFamily="18" charset="0"/>
                  </a:rPr>
                  <a:t>𝑙</a:t>
                </a:r>
                <a:r>
                  <a:rPr kumimoji="1" lang="en-US" altLang="zh-CN" dirty="0"/>
                  <a:t>-</a:t>
                </a:r>
                <a:r>
                  <a:rPr kumimoji="1" lang="en-US" altLang="zh-CN" dirty="0" err="1"/>
                  <a:t>th</a:t>
                </a:r>
                <a:r>
                  <a:rPr kumimoji="1" lang="zh-CN" altLang="en-US" dirty="0"/>
                  <a:t> </a:t>
                </a:r>
                <a:r>
                  <a:rPr kumimoji="1" lang="en-US" altLang="zh-CN" dirty="0"/>
                  <a:t>time</a:t>
                </a:r>
                <a:r>
                  <a:rPr kumimoji="1" lang="zh-CN" altLang="en-US" dirty="0"/>
                  <a:t> </a:t>
                </a:r>
                <a:r>
                  <a:rPr kumimoji="1" lang="en-US" altLang="zh-CN" dirty="0"/>
                  <a:t>interval</a:t>
                </a:r>
                <a:r>
                  <a:rPr kumimoji="1" lang="zh-CN" altLang="en-US" dirty="0"/>
                  <a:t> </a:t>
                </a:r>
                <a:r>
                  <a:rPr kumimoji="1" lang="en-US" altLang="zh-CN" dirty="0"/>
                  <a:t>with</a:t>
                </a:r>
                <a:r>
                  <a:rPr kumimoji="1" lang="zh-CN" altLang="en-US" dirty="0"/>
                  <a:t> </a:t>
                </a:r>
                <a:r>
                  <a:rPr kumimoji="1" lang="en-US" altLang="zh-CN" b="0" i="0">
                    <a:latin typeface="Cambria Math" panose="02040503050406030204" pitchFamily="18" charset="0"/>
                  </a:rPr>
                  <a:t>[𝑡_(𝑙−1),</a:t>
                </a:r>
                <a:r>
                  <a:rPr kumimoji="1" lang="zh-CN" altLang="en-US" b="0" i="0">
                    <a:latin typeface="Cambria Math" panose="02040503050406030204" pitchFamily="18" charset="0"/>
                  </a:rPr>
                  <a:t> </a:t>
                </a:r>
                <a:r>
                  <a:rPr kumimoji="1" lang="en-US" altLang="zh-CN" b="0" i="0">
                    <a:latin typeface="Cambria Math" panose="02040503050406030204" pitchFamily="18" charset="0"/>
                  </a:rPr>
                  <a:t>𝑡_𝑙]</a:t>
                </a:r>
                <a:endParaRPr kumimoji="1" lang="zh-CN" altLang="en-US" dirty="0"/>
              </a:p>
            </p:txBody>
          </p:sp>
        </mc:Fallback>
      </mc:AlternateContent>
      <p:sp>
        <p:nvSpPr>
          <p:cNvPr id="4" name="灯片编号占位符 3"/>
          <p:cNvSpPr>
            <a:spLocks noGrp="1"/>
          </p:cNvSpPr>
          <p:nvPr>
            <p:ph type="sldNum" sz="quarter" idx="5"/>
          </p:nvPr>
        </p:nvSpPr>
        <p:spPr/>
        <p:txBody>
          <a:bodyPr/>
          <a:lstStyle/>
          <a:p>
            <a:fld id="{21FDA42E-093A-A34C-8138-7572D4CFC8B2}" type="slidenum">
              <a:rPr kumimoji="1" lang="zh-CN" altLang="en-US" smtClean="0"/>
              <a:t>16</a:t>
            </a:fld>
            <a:endParaRPr kumimoji="1" lang="zh-CN" altLang="en-US"/>
          </a:p>
        </p:txBody>
      </p:sp>
    </p:spTree>
    <p:extLst>
      <p:ext uri="{BB962C8B-B14F-4D97-AF65-F5344CB8AC3E}">
        <p14:creationId xmlns:p14="http://schemas.microsoft.com/office/powerpoint/2010/main" val="3619795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Note that, the survival rate means the probability of survival ,which is probability of (t less than z).</a:t>
            </a:r>
          </a:p>
          <a:p>
            <a:r>
              <a:rPr kumimoji="1" lang="en-US" altLang="zh-CN" dirty="0"/>
              <a:t>Thus we can calculate the survival rate through the probability chain rule.</a:t>
            </a:r>
          </a:p>
          <a:p>
            <a:r>
              <a:rPr kumimoji="1" lang="en-US" altLang="zh-CN" dirty="0"/>
              <a:t>Specifically, we multiply all the conditional probability at each time.</a:t>
            </a:r>
          </a:p>
          <a:p>
            <a:r>
              <a:rPr kumimoji="1" lang="en-US" altLang="zh-CN" dirty="0"/>
              <a:t>Each conditional probability means that, at that time, “event not happening given that not happened before”, that is (one minus the hazard rate).</a:t>
            </a:r>
          </a:p>
          <a:p>
            <a:endParaRPr kumimoji="1" lang="en-US" altLang="zh-CN" dirty="0"/>
          </a:p>
          <a:p>
            <a:r>
              <a:rPr kumimoji="1" lang="en-US" altLang="zh-CN" dirty="0"/>
              <a:t>Through the probability chain rule and some nature of the probability function, we can get the cumulative distribution function W and probability density function p, in a similar way.</a:t>
            </a:r>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17</a:t>
            </a:fld>
            <a:endParaRPr kumimoji="1" lang="zh-CN" altLang="en-US"/>
          </a:p>
        </p:txBody>
      </p:sp>
    </p:spTree>
    <p:extLst>
      <p:ext uri="{BB962C8B-B14F-4D97-AF65-F5344CB8AC3E}">
        <p14:creationId xmlns:p14="http://schemas.microsoft.com/office/powerpoint/2010/main" val="259692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overall architecture of the recurrent model.</a:t>
            </a:r>
          </a:p>
          <a:p>
            <a:r>
              <a:rPr kumimoji="1" lang="en-US" altLang="zh-CN" dirty="0"/>
              <a:t>Each recurrent cell predicts the hazard rate, and we use these prediction results to get the survival rate S for all the samples.</a:t>
            </a:r>
          </a:p>
          <a:p>
            <a:r>
              <a:rPr kumimoji="1" lang="en-US" altLang="zh-CN" dirty="0"/>
              <a:t>Note that we can only calculate the probability density result of the true event time for the uncensored samples.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18</a:t>
            </a:fld>
            <a:endParaRPr kumimoji="1" lang="zh-CN" altLang="en-US"/>
          </a:p>
        </p:txBody>
      </p:sp>
    </p:spTree>
    <p:extLst>
      <p:ext uri="{BB962C8B-B14F-4D97-AF65-F5344CB8AC3E}">
        <p14:creationId xmlns:p14="http://schemas.microsoft.com/office/powerpoint/2010/main" val="1287703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indent="0">
                  <a:buFont typeface="Arial" panose="020B0604020202020204" pitchFamily="34" charset="0"/>
                  <a:buNone/>
                </a:pPr>
                <a:r>
                  <a:rPr kumimoji="1" lang="en-US" altLang="zh-CN" sz="2400" dirty="0"/>
                  <a:t>The optimization would be supervised</a:t>
                </a:r>
              </a:p>
              <a:p>
                <a:pPr marL="457200" lvl="1" indent="0">
                  <a:buFont typeface="Arial" panose="020B0604020202020204" pitchFamily="34" charset="0"/>
                  <a:buNone/>
                </a:pPr>
                <a:r>
                  <a:rPr kumimoji="1" lang="en-US" altLang="zh-CN" sz="2400" dirty="0"/>
                  <a:t>At the true event time </a:t>
                </a:r>
                <a14:m>
                  <m:oMath xmlns:m="http://schemas.openxmlformats.org/officeDocument/2006/math">
                    <m:r>
                      <a:rPr kumimoji="1" lang="en-US" altLang="zh-CN" sz="2400" b="0" i="1" smtClean="0">
                        <a:latin typeface="Cambria Math" panose="02040503050406030204" pitchFamily="18" charset="0"/>
                      </a:rPr>
                      <m:t>𝑧</m:t>
                    </m:r>
                  </m:oMath>
                </a14:m>
                <a:r>
                  <a:rPr kumimoji="1" lang="en-US" altLang="zh-CN" sz="2400" dirty="0"/>
                  <a:t> for the uncensored data</a:t>
                </a:r>
              </a:p>
              <a:p>
                <a:pPr marL="457200" lvl="1" indent="0">
                  <a:buFont typeface="Arial" panose="020B0604020202020204" pitchFamily="34" charset="0"/>
                  <a:buNone/>
                </a:pPr>
                <a:r>
                  <a:rPr kumimoji="1" lang="en-US" altLang="zh-CN" sz="2400" dirty="0"/>
                  <a:t>And at the observing time </a:t>
                </a:r>
                <a14:m>
                  <m:oMath xmlns:m="http://schemas.openxmlformats.org/officeDocument/2006/math">
                    <m:r>
                      <a:rPr kumimoji="1" lang="en-US" altLang="zh-CN" sz="2400" b="0" i="1" smtClean="0">
                        <a:latin typeface="Cambria Math" panose="02040503050406030204" pitchFamily="18" charset="0"/>
                      </a:rPr>
                      <m:t>𝑡</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𝑙</m:t>
                        </m:r>
                      </m:sub>
                    </m:sSub>
                  </m:oMath>
                </a14:m>
                <a:r>
                  <a:rPr kumimoji="1" lang="en-US" altLang="zh-CN" sz="2400" dirty="0"/>
                  <a:t> for all the data</a:t>
                </a:r>
                <a:endParaRPr kumimoji="1" lang="zh-CN" altLang="en-US" dirty="0"/>
              </a:p>
            </p:txBody>
          </p:sp>
        </mc:Choice>
        <mc:Fallback>
          <p:sp>
            <p:nvSpPr>
              <p:cNvPr id="3" name="备注占位符 2"/>
              <p:cNvSpPr>
                <a:spLocks noGrp="1"/>
              </p:cNvSpPr>
              <p:nvPr>
                <p:ph type="body" idx="1"/>
              </p:nvPr>
            </p:nvSpPr>
            <p:spPr/>
            <p:txBody>
              <a:bodyPr/>
              <a:lstStyle/>
              <a:p>
                <a:pPr marL="0" indent="0">
                  <a:buFont typeface="Arial" panose="020B0604020202020204" pitchFamily="34" charset="0"/>
                  <a:buNone/>
                </a:pPr>
                <a:r>
                  <a:rPr kumimoji="1" lang="en-US" altLang="zh-CN" sz="2400" dirty="0"/>
                  <a:t>The optimization would be supervised</a:t>
                </a:r>
              </a:p>
              <a:p>
                <a:pPr marL="457200" lvl="1" indent="0">
                  <a:buFont typeface="Arial" panose="020B0604020202020204" pitchFamily="34" charset="0"/>
                  <a:buNone/>
                </a:pPr>
                <a:r>
                  <a:rPr kumimoji="1" lang="en-US" altLang="zh-CN" sz="2400" dirty="0"/>
                  <a:t>At the true event time </a:t>
                </a:r>
                <a:r>
                  <a:rPr kumimoji="1" lang="en-US" altLang="zh-CN" sz="2400" b="0" i="0">
                    <a:latin typeface="Cambria Math" panose="02040503050406030204" pitchFamily="18" charset="0"/>
                  </a:rPr>
                  <a:t>𝑧</a:t>
                </a:r>
                <a:r>
                  <a:rPr kumimoji="1" lang="en-US" altLang="zh-CN" sz="2400" dirty="0"/>
                  <a:t> for the uncensored data</a:t>
                </a:r>
              </a:p>
              <a:p>
                <a:pPr marL="457200" lvl="1" indent="0">
                  <a:buFont typeface="Arial" panose="020B0604020202020204" pitchFamily="34" charset="0"/>
                  <a:buNone/>
                </a:pPr>
                <a:r>
                  <a:rPr kumimoji="1" lang="en-US" altLang="zh-CN" sz="2400" dirty="0"/>
                  <a:t>And at the observing time </a:t>
                </a:r>
                <a:r>
                  <a:rPr kumimoji="1" lang="en-US" altLang="zh-CN" sz="2400" b="0" i="0">
                    <a:latin typeface="Cambria Math" panose="02040503050406030204" pitchFamily="18" charset="0"/>
                  </a:rPr>
                  <a:t>𝑡=𝑡_𝑙</a:t>
                </a:r>
                <a:r>
                  <a:rPr kumimoji="1" lang="en-US" altLang="zh-CN" sz="2400" dirty="0"/>
                  <a:t> for all the data</a:t>
                </a:r>
                <a:endParaRPr kumimoji="1" lang="zh-CN" altLang="en-US" dirty="0"/>
              </a:p>
            </p:txBody>
          </p:sp>
        </mc:Fallback>
      </mc:AlternateContent>
      <p:sp>
        <p:nvSpPr>
          <p:cNvPr id="4" name="灯片编号占位符 3"/>
          <p:cNvSpPr>
            <a:spLocks noGrp="1"/>
          </p:cNvSpPr>
          <p:nvPr>
            <p:ph type="sldNum" sz="quarter" idx="5"/>
          </p:nvPr>
        </p:nvSpPr>
        <p:spPr/>
        <p:txBody>
          <a:bodyPr/>
          <a:lstStyle/>
          <a:p>
            <a:fld id="{21FDA42E-093A-A34C-8138-7572D4CFC8B2}" type="slidenum">
              <a:rPr kumimoji="1" lang="zh-CN" altLang="en-US" smtClean="0"/>
              <a:t>19</a:t>
            </a:fld>
            <a:endParaRPr kumimoji="1" lang="zh-CN" altLang="en-US"/>
          </a:p>
        </p:txBody>
      </p:sp>
    </p:spTree>
    <p:extLst>
      <p:ext uri="{BB962C8B-B14F-4D97-AF65-F5344CB8AC3E}">
        <p14:creationId xmlns:p14="http://schemas.microsoft.com/office/powerpoint/2010/main" val="135273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I’ll show the background and the our model in detail, and discuss something about the loss functions with the corresponding experiment results.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a:t>
            </a:fld>
            <a:endParaRPr kumimoji="1" lang="zh-CN" altLang="en-US"/>
          </a:p>
        </p:txBody>
      </p:sp>
    </p:spTree>
    <p:extLst>
      <p:ext uri="{BB962C8B-B14F-4D97-AF65-F5344CB8AC3E}">
        <p14:creationId xmlns:p14="http://schemas.microsoft.com/office/powerpoint/2010/main" val="368657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loss is to maximize the log-likelihood of the true event time for the uncensored data.</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20</a:t>
            </a:fld>
            <a:endParaRPr kumimoji="1" lang="zh-CN" altLang="en-US"/>
          </a:p>
        </p:txBody>
      </p:sp>
    </p:spTree>
    <p:extLst>
      <p:ext uri="{BB962C8B-B14F-4D97-AF65-F5344CB8AC3E}">
        <p14:creationId xmlns:p14="http://schemas.microsoft.com/office/powerpoint/2010/main" val="1825124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second loss is to maximize the log-partial likelihood of the case that true event happened before the observation time, which means t is greater than z.</a:t>
            </a:r>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21</a:t>
            </a:fld>
            <a:endParaRPr kumimoji="1" lang="zh-CN" altLang="en-US"/>
          </a:p>
        </p:txBody>
      </p:sp>
    </p:spTree>
    <p:extLst>
      <p:ext uri="{BB962C8B-B14F-4D97-AF65-F5344CB8AC3E}">
        <p14:creationId xmlns:p14="http://schemas.microsoft.com/office/powerpoint/2010/main" val="2152746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third loss is for the censored data.</a:t>
            </a:r>
          </a:p>
          <a:p>
            <a:r>
              <a:rPr kumimoji="1" lang="en-US" altLang="zh-CN" dirty="0"/>
              <a:t>Recall that for these data, the true event time z is unknown but we only know that z is greater than t.</a:t>
            </a:r>
          </a:p>
          <a:p>
            <a:r>
              <a:rPr kumimoji="1" lang="en-US" altLang="zh-CN" dirty="0"/>
              <a:t>So this loss is to maximize the log-partial likelihood of the case that (z is larger than t).</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22</a:t>
            </a:fld>
            <a:endParaRPr kumimoji="1" lang="zh-CN" altLang="en-US"/>
          </a:p>
        </p:txBody>
      </p:sp>
    </p:spTree>
    <p:extLst>
      <p:ext uri="{BB962C8B-B14F-4D97-AF65-F5344CB8AC3E}">
        <p14:creationId xmlns:p14="http://schemas.microsoft.com/office/powerpoint/2010/main" val="1963211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overall loss function combines these three losses.</a:t>
            </a:r>
          </a:p>
          <a:p>
            <a:endParaRPr kumimoji="1" lang="en-US" altLang="zh-CN" dirty="0"/>
          </a:p>
          <a:p>
            <a:r>
              <a:rPr kumimoji="1" lang="en-US" altLang="zh-CN" dirty="0"/>
              <a:t>The first two are for the uncensored data, while the third loss is unbiased learning which is over the censored data.</a:t>
            </a:r>
          </a:p>
          <a:p>
            <a:endParaRPr kumimoji="1" lang="en-US" altLang="zh-CN" dirty="0"/>
          </a:p>
          <a:p>
            <a:r>
              <a:rPr kumimoji="1" lang="en-US" altLang="zh-CN" dirty="0"/>
              <a:t>More specifically, the first loss is based on Probability density function, and the last two losses are based on Cumulative distribution function.</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23</a:t>
            </a:fld>
            <a:endParaRPr kumimoji="1" lang="zh-CN" altLang="en-US"/>
          </a:p>
        </p:txBody>
      </p:sp>
    </p:spTree>
    <p:extLst>
      <p:ext uri="{BB962C8B-B14F-4D97-AF65-F5344CB8AC3E}">
        <p14:creationId xmlns:p14="http://schemas.microsoft.com/office/powerpoint/2010/main" val="3523747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en-US" altLang="zh-CN" dirty="0"/>
                  <a:t>Intuitively, the goal of the two CDF losses is to</a:t>
                </a:r>
              </a:p>
              <a:p>
                <a:endParaRPr kumimoji="1" lang="en-US" altLang="zh-CN" dirty="0"/>
              </a:p>
              <a:p>
                <a:pPr marL="742950" lvl="1" indent="-285750">
                  <a:buFont typeface="Arial" panose="020B0604020202020204" pitchFamily="34" charset="0"/>
                  <a:buChar char="•"/>
                </a:pPr>
                <a:r>
                  <a:rPr kumimoji="1" lang="en-US" altLang="zh-CN" dirty="0">
                    <a:latin typeface="Calisto MT" panose="02040603050505030304" pitchFamily="18" charset="0"/>
                  </a:rPr>
                  <a:t>Push down</a:t>
                </a:r>
                <a:r>
                  <a:rPr kumimoji="1" lang="zh-CN" altLang="en-US" dirty="0">
                    <a:latin typeface="Calisto MT" panose="020406030505050303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r>
                  <a:rPr kumimoji="1" lang="en-US" altLang="zh-CN" dirty="0">
                    <a:latin typeface="Calisto MT" panose="02040603050505030304" pitchFamily="18" charset="0"/>
                  </a:rPr>
                  <a:t> the survival curve </a:t>
                </a:r>
                <a14:m>
                  <m:oMath xmlns:m="http://schemas.openxmlformats.org/officeDocument/2006/math">
                    <m:r>
                      <a:rPr kumimoji="1" lang="en-US" altLang="zh-CN" i="1">
                        <a:latin typeface="Cambria Math" panose="02040503050406030204" pitchFamily="18" charset="0"/>
                      </a:rPr>
                      <m:t>𝑆</m:t>
                    </m:r>
                    <m:r>
                      <a:rPr kumimoji="1" lang="en-US" altLang="zh-CN" i="1">
                        <a:latin typeface="Cambria Math" panose="02040503050406030204" pitchFamily="18" charset="0"/>
                      </a:rPr>
                      <m:t>(</m:t>
                    </m:r>
                    <m:r>
                      <a:rPr kumimoji="1" lang="en-US" altLang="zh-CN" i="1">
                        <a:latin typeface="Cambria Math" panose="02040503050406030204" pitchFamily="18" charset="0"/>
                      </a:rPr>
                      <m:t>𝑡</m:t>
                    </m:r>
                    <m:r>
                      <a:rPr kumimoji="1" lang="en-US" altLang="zh-CN" i="1">
                        <a:latin typeface="Cambria Math" panose="02040503050406030204" pitchFamily="18" charset="0"/>
                      </a:rPr>
                      <m:t>)</m:t>
                    </m:r>
                  </m:oMath>
                </a14:m>
                <a:r>
                  <a:rPr kumimoji="1" lang="en-US" altLang="zh-CN" dirty="0">
                    <a:latin typeface="Calisto MT" panose="02040603050505030304" pitchFamily="18" charset="0"/>
                  </a:rPr>
                  <a:t> when</a:t>
                </a:r>
              </a:p>
              <a:p>
                <a:pPr marL="1200150" lvl="2" indent="-285750">
                  <a:buFont typeface="Arial" panose="020B0604020202020204" pitchFamily="34" charset="0"/>
                  <a:buChar char="•"/>
                </a:pPr>
                <a:r>
                  <a:rPr kumimoji="1" lang="en-US" altLang="zh-CN" dirty="0">
                    <a:latin typeface="Calisto MT" panose="02040603050505030304" pitchFamily="18" charset="0"/>
                  </a:rPr>
                  <a:t>The event occurred before </a:t>
                </a:r>
                <a14:m>
                  <m:oMath xmlns:m="http://schemas.openxmlformats.org/officeDocument/2006/math">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i.e., </a:t>
                </a:r>
                <a14:m>
                  <m:oMath xmlns:m="http://schemas.openxmlformats.org/officeDocument/2006/math">
                    <m:r>
                      <m:rPr>
                        <m:sty m:val="p"/>
                      </m:rPr>
                      <a:rPr kumimoji="1" lang="en-US" altLang="zh-CN">
                        <a:latin typeface="Cambria Math" panose="02040503050406030204" pitchFamily="18" charset="0"/>
                      </a:rPr>
                      <m:t>z</m:t>
                    </m:r>
                    <m:r>
                      <a:rPr kumimoji="1" lang="en-US" altLang="zh-CN">
                        <a:latin typeface="Cambria Math" panose="02040503050406030204" pitchFamily="18" charset="0"/>
                      </a:rPr>
                      <m:t>&lt;</m:t>
                    </m:r>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for uncensored data.</a:t>
                </a:r>
              </a:p>
              <a:p>
                <a:pPr marL="742950" lvl="1" indent="-285750">
                  <a:buFont typeface="Arial" panose="020B0604020202020204" pitchFamily="34" charset="0"/>
                  <a:buChar char="•"/>
                </a:pPr>
                <a:r>
                  <a:rPr kumimoji="1" lang="en-US" altLang="zh-CN" dirty="0">
                    <a:latin typeface="Calisto MT" panose="02040603050505030304" pitchFamily="18" charset="0"/>
                  </a:rPr>
                  <a:t>And Pull up</a:t>
                </a:r>
                <a:r>
                  <a:rPr kumimoji="1" lang="en-US" altLang="zh-CN" dirty="0">
                    <a:latin typeface="Calisto MT" panose="02040603050505030304" pitchFamily="18" charset="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r>
                  <a:rPr kumimoji="1" lang="en-US" altLang="zh-CN" dirty="0">
                    <a:latin typeface="Calisto MT" panose="02040603050505030304" pitchFamily="18" charset="0"/>
                  </a:rPr>
                  <a:t> the survival curve </a:t>
                </a:r>
                <a14:m>
                  <m:oMath xmlns:m="http://schemas.openxmlformats.org/officeDocument/2006/math">
                    <m:r>
                      <a:rPr kumimoji="1" lang="en-US" altLang="zh-CN" i="1">
                        <a:latin typeface="Cambria Math" panose="02040503050406030204" pitchFamily="18" charset="0"/>
                      </a:rPr>
                      <m:t>𝑆</m:t>
                    </m:r>
                    <m:r>
                      <a:rPr kumimoji="1" lang="en-US" altLang="zh-CN" i="1">
                        <a:latin typeface="Cambria Math" panose="02040503050406030204" pitchFamily="18" charset="0"/>
                      </a:rPr>
                      <m:t>(</m:t>
                    </m:r>
                    <m:r>
                      <a:rPr kumimoji="1" lang="en-US" altLang="zh-CN" i="1">
                        <a:latin typeface="Cambria Math" panose="02040503050406030204" pitchFamily="18" charset="0"/>
                      </a:rPr>
                      <m:t>𝑡</m:t>
                    </m:r>
                    <m:r>
                      <a:rPr kumimoji="1" lang="en-US" altLang="zh-CN" i="1">
                        <a:latin typeface="Cambria Math" panose="02040503050406030204" pitchFamily="18" charset="0"/>
                      </a:rPr>
                      <m:t>)</m:t>
                    </m:r>
                  </m:oMath>
                </a14:m>
                <a:r>
                  <a:rPr kumimoji="1" lang="en-US" altLang="zh-CN" dirty="0">
                    <a:latin typeface="Calisto MT" panose="02040603050505030304" pitchFamily="18" charset="0"/>
                  </a:rPr>
                  <a:t> when </a:t>
                </a:r>
              </a:p>
              <a:p>
                <a:pPr marL="1200150" lvl="2" indent="-285750">
                  <a:buFont typeface="Arial" panose="020B0604020202020204" pitchFamily="34" charset="0"/>
                  <a:buChar char="•"/>
                </a:pPr>
                <a:r>
                  <a:rPr kumimoji="1" lang="en-US" altLang="zh-CN" dirty="0">
                    <a:latin typeface="Calisto MT" panose="02040603050505030304" pitchFamily="18" charset="0"/>
                  </a:rPr>
                  <a:t>The event not occurs before </a:t>
                </a:r>
                <a14:m>
                  <m:oMath xmlns:m="http://schemas.openxmlformats.org/officeDocument/2006/math">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i.e., </a:t>
                </a:r>
                <a14:m>
                  <m:oMath xmlns:m="http://schemas.openxmlformats.org/officeDocument/2006/math">
                    <m:r>
                      <m:rPr>
                        <m:sty m:val="p"/>
                      </m:rPr>
                      <a:rPr kumimoji="1" lang="en-US" altLang="zh-CN">
                        <a:latin typeface="Cambria Math" panose="02040503050406030204" pitchFamily="18" charset="0"/>
                      </a:rPr>
                      <m:t>z</m:t>
                    </m:r>
                    <m:r>
                      <a:rPr kumimoji="1" lang="en-US" altLang="zh-CN" i="1">
                        <a:latin typeface="Cambria Math" panose="02040503050406030204" pitchFamily="18" charset="0"/>
                      </a:rPr>
                      <m:t>&gt;</m:t>
                    </m:r>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for censored data.</a:t>
                </a:r>
                <a:endParaRPr kumimoji="1" lang="zh-CN" altLang="en-US" dirty="0"/>
              </a:p>
            </p:txBody>
          </p:sp>
        </mc:Choice>
        <mc:Fallback>
          <p:sp>
            <p:nvSpPr>
              <p:cNvPr id="3" name="备注占位符 2"/>
              <p:cNvSpPr>
                <a:spLocks noGrp="1"/>
              </p:cNvSpPr>
              <p:nvPr>
                <p:ph type="body" idx="1"/>
              </p:nvPr>
            </p:nvSpPr>
            <p:spPr/>
            <p:txBody>
              <a:bodyPr/>
              <a:lstStyle/>
              <a:p>
                <a:r>
                  <a:rPr kumimoji="1" lang="en-US" altLang="zh-CN" dirty="0"/>
                  <a:t>Intuitively, the goal of the two CDF losses is to</a:t>
                </a:r>
              </a:p>
              <a:p>
                <a:endParaRPr kumimoji="1" lang="en-US" altLang="zh-CN" dirty="0"/>
              </a:p>
              <a:p>
                <a:pPr marL="742950" lvl="1" indent="-285750">
                  <a:buFont typeface="Arial" panose="020B0604020202020204" pitchFamily="34" charset="0"/>
                  <a:buChar char="•"/>
                </a:pPr>
                <a:r>
                  <a:rPr kumimoji="1" lang="en-US" altLang="zh-CN" dirty="0">
                    <a:latin typeface="Calisto MT" panose="02040603050505030304" pitchFamily="18" charset="0"/>
                  </a:rPr>
                  <a:t>Push down</a:t>
                </a:r>
                <a:r>
                  <a:rPr kumimoji="1" lang="zh-CN" altLang="en-US" dirty="0">
                    <a:latin typeface="Calisto MT" panose="02040603050505030304" pitchFamily="18" charset="0"/>
                  </a:rPr>
                  <a:t> </a:t>
                </a:r>
                <a:r>
                  <a:rPr kumimoji="1" lang="en-US" altLang="zh-CN" i="0">
                    <a:latin typeface="Cambria Math" panose="02040503050406030204" pitchFamily="18" charset="0"/>
                    <a:ea typeface="Cambria Math" panose="02040503050406030204" pitchFamily="18" charset="0"/>
                  </a:rPr>
                  <a:t>↓</a:t>
                </a:r>
                <a:r>
                  <a:rPr kumimoji="1" lang="en-US" altLang="zh-CN" dirty="0">
                    <a:latin typeface="Calisto MT" panose="02040603050505030304" pitchFamily="18" charset="0"/>
                  </a:rPr>
                  <a:t> the survival curve </a:t>
                </a:r>
                <a:r>
                  <a:rPr kumimoji="1" lang="en-US" altLang="zh-CN" i="0">
                    <a:latin typeface="Cambria Math" panose="02040503050406030204" pitchFamily="18" charset="0"/>
                  </a:rPr>
                  <a:t>𝑆(𝑡)</a:t>
                </a:r>
                <a:r>
                  <a:rPr kumimoji="1" lang="en-US" altLang="zh-CN" dirty="0">
                    <a:latin typeface="Calisto MT" panose="02040603050505030304" pitchFamily="18" charset="0"/>
                  </a:rPr>
                  <a:t> when</a:t>
                </a:r>
              </a:p>
              <a:p>
                <a:pPr marL="1200150" lvl="2" indent="-285750">
                  <a:buFont typeface="Arial" panose="020B0604020202020204" pitchFamily="34" charset="0"/>
                  <a:buChar char="•"/>
                </a:pPr>
                <a:r>
                  <a:rPr kumimoji="1" lang="en-US" altLang="zh-CN" dirty="0">
                    <a:latin typeface="Calisto MT" panose="02040603050505030304" pitchFamily="18" charset="0"/>
                  </a:rPr>
                  <a:t>The event occurred before </a:t>
                </a:r>
                <a:r>
                  <a:rPr kumimoji="1" lang="en-US" altLang="zh-CN" i="0">
                    <a:latin typeface="Cambria Math" panose="02040503050406030204" pitchFamily="18" charset="0"/>
                  </a:rPr>
                  <a:t>𝑡</a:t>
                </a:r>
                <a:r>
                  <a:rPr kumimoji="1" lang="en-US" altLang="zh-CN" dirty="0">
                    <a:latin typeface="Calisto MT" panose="02040603050505030304" pitchFamily="18" charset="0"/>
                  </a:rPr>
                  <a:t>, i.e., </a:t>
                </a:r>
                <a:r>
                  <a:rPr kumimoji="1" lang="en-US" altLang="zh-CN" i="0">
                    <a:latin typeface="Cambria Math" panose="02040503050406030204" pitchFamily="18" charset="0"/>
                  </a:rPr>
                  <a:t>z&lt;𝑡</a:t>
                </a:r>
                <a:r>
                  <a:rPr kumimoji="1" lang="en-US" altLang="zh-CN" dirty="0">
                    <a:latin typeface="Calisto MT" panose="02040603050505030304" pitchFamily="18" charset="0"/>
                  </a:rPr>
                  <a:t> for uncensored data.</a:t>
                </a:r>
              </a:p>
              <a:p>
                <a:pPr marL="742950" lvl="1" indent="-285750">
                  <a:buFont typeface="Arial" panose="020B0604020202020204" pitchFamily="34" charset="0"/>
                  <a:buChar char="•"/>
                </a:pPr>
                <a:r>
                  <a:rPr kumimoji="1" lang="en-US" altLang="zh-CN" dirty="0">
                    <a:latin typeface="Calisto MT" panose="02040603050505030304" pitchFamily="18" charset="0"/>
                  </a:rPr>
                  <a:t>And Pull up</a:t>
                </a:r>
                <a:r>
                  <a:rPr kumimoji="1" lang="en-US" altLang="zh-CN" dirty="0">
                    <a:latin typeface="Calisto MT" panose="02040603050505030304" pitchFamily="18" charset="0"/>
                    <a:ea typeface="Cambria Math" panose="02040503050406030204" pitchFamily="18" charset="0"/>
                  </a:rPr>
                  <a:t> </a:t>
                </a:r>
                <a:r>
                  <a:rPr kumimoji="1" lang="en-US" altLang="zh-CN" i="0">
                    <a:latin typeface="Cambria Math" panose="02040503050406030204" pitchFamily="18" charset="0"/>
                    <a:ea typeface="Cambria Math" panose="02040503050406030204" pitchFamily="18" charset="0"/>
                  </a:rPr>
                  <a:t>↑</a:t>
                </a:r>
                <a:r>
                  <a:rPr kumimoji="1" lang="en-US" altLang="zh-CN" dirty="0">
                    <a:latin typeface="Calisto MT" panose="02040603050505030304" pitchFamily="18" charset="0"/>
                  </a:rPr>
                  <a:t> the survival curve </a:t>
                </a:r>
                <a:r>
                  <a:rPr kumimoji="1" lang="en-US" altLang="zh-CN" i="0">
                    <a:latin typeface="Cambria Math" panose="02040503050406030204" pitchFamily="18" charset="0"/>
                  </a:rPr>
                  <a:t>𝑆(𝑡)</a:t>
                </a:r>
                <a:r>
                  <a:rPr kumimoji="1" lang="en-US" altLang="zh-CN" dirty="0">
                    <a:latin typeface="Calisto MT" panose="02040603050505030304" pitchFamily="18" charset="0"/>
                  </a:rPr>
                  <a:t> when </a:t>
                </a:r>
              </a:p>
              <a:p>
                <a:pPr marL="1200150" lvl="2" indent="-285750">
                  <a:buFont typeface="Arial" panose="020B0604020202020204" pitchFamily="34" charset="0"/>
                  <a:buChar char="•"/>
                </a:pPr>
                <a:r>
                  <a:rPr kumimoji="1" lang="en-US" altLang="zh-CN" dirty="0">
                    <a:latin typeface="Calisto MT" panose="02040603050505030304" pitchFamily="18" charset="0"/>
                  </a:rPr>
                  <a:t>The event not occurs before </a:t>
                </a:r>
                <a:r>
                  <a:rPr kumimoji="1" lang="en-US" altLang="zh-CN" i="0">
                    <a:latin typeface="Cambria Math" panose="02040503050406030204" pitchFamily="18" charset="0"/>
                  </a:rPr>
                  <a:t>𝑡</a:t>
                </a:r>
                <a:r>
                  <a:rPr kumimoji="1" lang="en-US" altLang="zh-CN" dirty="0">
                    <a:latin typeface="Calisto MT" panose="02040603050505030304" pitchFamily="18" charset="0"/>
                  </a:rPr>
                  <a:t>, i.e., </a:t>
                </a:r>
                <a:r>
                  <a:rPr kumimoji="1" lang="en-US" altLang="zh-CN" i="0">
                    <a:latin typeface="Cambria Math" panose="02040503050406030204" pitchFamily="18" charset="0"/>
                  </a:rPr>
                  <a:t>z&gt;𝑡</a:t>
                </a:r>
                <a:r>
                  <a:rPr kumimoji="1" lang="en-US" altLang="zh-CN" dirty="0">
                    <a:latin typeface="Calisto MT" panose="02040603050505030304" pitchFamily="18" charset="0"/>
                  </a:rPr>
                  <a:t> for censored data.</a:t>
                </a:r>
                <a:endParaRPr kumimoji="1" lang="zh-CN" altLang="en-US" dirty="0"/>
              </a:p>
            </p:txBody>
          </p:sp>
        </mc:Fallback>
      </mc:AlternateContent>
      <p:sp>
        <p:nvSpPr>
          <p:cNvPr id="4" name="灯片编号占位符 3"/>
          <p:cNvSpPr>
            <a:spLocks noGrp="1"/>
          </p:cNvSpPr>
          <p:nvPr>
            <p:ph type="sldNum" sz="quarter" idx="5"/>
          </p:nvPr>
        </p:nvSpPr>
        <p:spPr/>
        <p:txBody>
          <a:bodyPr/>
          <a:lstStyle/>
          <a:p>
            <a:fld id="{21FDA42E-093A-A34C-8138-7572D4CFC8B2}" type="slidenum">
              <a:rPr kumimoji="1" lang="zh-CN" altLang="en-US" smtClean="0"/>
              <a:t>24</a:t>
            </a:fld>
            <a:endParaRPr kumimoji="1" lang="zh-CN" altLang="en-US"/>
          </a:p>
        </p:txBody>
      </p:sp>
    </p:spTree>
    <p:extLst>
      <p:ext uri="{BB962C8B-B14F-4D97-AF65-F5344CB8AC3E}">
        <p14:creationId xmlns:p14="http://schemas.microsoft.com/office/powerpoint/2010/main" val="1774660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conduct an extensive experiment over three real-world large-scale datasets.</a:t>
            </a:r>
          </a:p>
          <a:p>
            <a:r>
              <a:rPr kumimoji="1" lang="en-US" altLang="zh-CN" dirty="0"/>
              <a:t>We compare our method with six baseline models including state-of-the-arts.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29</a:t>
            </a:fld>
            <a:endParaRPr kumimoji="1" lang="zh-CN" altLang="en-US"/>
          </a:p>
        </p:txBody>
      </p:sp>
    </p:spTree>
    <p:extLst>
      <p:ext uri="{BB962C8B-B14F-4D97-AF65-F5344CB8AC3E}">
        <p14:creationId xmlns:p14="http://schemas.microsoft.com/office/powerpoint/2010/main" val="4138578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have published the used datasets for further research.</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30</a:t>
            </a:fld>
            <a:endParaRPr kumimoji="1" lang="zh-CN" altLang="en-US"/>
          </a:p>
        </p:txBody>
      </p:sp>
    </p:spTree>
    <p:extLst>
      <p:ext uri="{BB962C8B-B14F-4D97-AF65-F5344CB8AC3E}">
        <p14:creationId xmlns:p14="http://schemas.microsoft.com/office/powerpoint/2010/main" val="3258957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experiment, two evaluation metrics have been adopted.</a:t>
            </a:r>
          </a:p>
          <a:p>
            <a:r>
              <a:rPr kumimoji="1" lang="en-US" altLang="zh-CN" dirty="0"/>
              <a:t>The first is to measure the likelihood of the true event time;</a:t>
            </a:r>
          </a:p>
          <a:p>
            <a:r>
              <a:rPr kumimoji="1" lang="en-US" altLang="zh-CN" dirty="0"/>
              <a:t>The second is to measure the classification performance of survival or not survival at the given time for the test samples, which is the most widely used metric in survival analysis problem.</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31</a:t>
            </a:fld>
            <a:endParaRPr kumimoji="1" lang="zh-CN" altLang="en-US"/>
          </a:p>
        </p:txBody>
      </p:sp>
    </p:spTree>
    <p:extLst>
      <p:ext uri="{BB962C8B-B14F-4D97-AF65-F5344CB8AC3E}">
        <p14:creationId xmlns:p14="http://schemas.microsoft.com/office/powerpoint/2010/main" val="3719461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From the result table, our model shows significant improvement over all the datasets against these strong baselines.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32</a:t>
            </a:fld>
            <a:endParaRPr kumimoji="1" lang="zh-CN" altLang="en-US"/>
          </a:p>
        </p:txBody>
      </p:sp>
    </p:spTree>
    <p:extLst>
      <p:ext uri="{BB962C8B-B14F-4D97-AF65-F5344CB8AC3E}">
        <p14:creationId xmlns:p14="http://schemas.microsoft.com/office/powerpoint/2010/main" val="477698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Our DRSA model also converge very quickly in about one iteration over the whole training dataset.</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33</a:t>
            </a:fld>
            <a:endParaRPr kumimoji="1" lang="zh-CN" altLang="en-US"/>
          </a:p>
        </p:txBody>
      </p:sp>
    </p:spTree>
    <p:extLst>
      <p:ext uri="{BB962C8B-B14F-4D97-AF65-F5344CB8AC3E}">
        <p14:creationId xmlns:p14="http://schemas.microsoft.com/office/powerpoint/2010/main" val="62278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latin typeface="Arial" panose="020B0604020202020204" pitchFamily="34" charset="0"/>
                <a:cs typeface="Arial" panose="020B0604020202020204" pitchFamily="34" charset="0"/>
              </a:rPr>
              <a:t>Time-to-event data distribute every where in our daily life.</a:t>
            </a:r>
          </a:p>
          <a:p>
            <a:r>
              <a:rPr kumimoji="1" lang="en-US" altLang="zh-CN" dirty="0">
                <a:latin typeface="Arial" panose="020B0604020202020204" pitchFamily="34" charset="0"/>
                <a:cs typeface="Arial" panose="020B0604020202020204" pitchFamily="34" charset="0"/>
              </a:rPr>
              <a:t>And “event” and “time” may have different meanings in different fields.</a:t>
            </a:r>
          </a:p>
          <a:p>
            <a:endParaRPr kumimoji="1" lang="en-US" altLang="zh-CN" dirty="0">
              <a:latin typeface="Arial" panose="020B0604020202020204" pitchFamily="34" charset="0"/>
              <a:cs typeface="Arial" panose="020B0604020202020204" pitchFamily="34" charset="0"/>
            </a:endParaRPr>
          </a:p>
          <a:p>
            <a:r>
              <a:rPr kumimoji="1" lang="en-US" altLang="zh-CN" dirty="0">
                <a:latin typeface="Arial" panose="020B0604020202020204" pitchFamily="34" charset="0"/>
                <a:cs typeface="Arial" panose="020B0604020202020204" pitchFamily="34" charset="0"/>
              </a:rPr>
              <a:t>In medical research, time-to-event (T2E) means the patient’s survival time to the disease/death event.</a:t>
            </a:r>
          </a:p>
          <a:p>
            <a:r>
              <a:rPr kumimoji="1" lang="en-US" altLang="zh-CN" dirty="0">
                <a:latin typeface="Arial" panose="020B0604020202020204" pitchFamily="34" charset="0"/>
                <a:cs typeface="Arial" panose="020B0604020202020204" pitchFamily="34" charset="0"/>
              </a:rPr>
              <a:t>In information systems, T2E probably means the duration time until the user’s next visit.</a:t>
            </a:r>
          </a:p>
          <a:p>
            <a:r>
              <a:rPr kumimoji="1" lang="en-US" altLang="zh-CN" dirty="0">
                <a:latin typeface="Arial" panose="020B0604020202020204" pitchFamily="34" charset="0"/>
                <a:cs typeface="Arial" panose="020B0604020202020204" pitchFamily="34" charset="0"/>
              </a:rPr>
              <a:t>In second-price auction of bidding, it means the bid price to win the auction.</a:t>
            </a:r>
            <a:endParaRPr kumimoji="1"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a:t>
            </a:fld>
            <a:endParaRPr kumimoji="1" lang="zh-CN" altLang="en-US"/>
          </a:p>
        </p:txBody>
      </p:sp>
    </p:spTree>
    <p:extLst>
      <p:ext uri="{BB962C8B-B14F-4D97-AF65-F5344CB8AC3E}">
        <p14:creationId xmlns:p14="http://schemas.microsoft.com/office/powerpoint/2010/main" val="3752828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also illustrate the predicted PDF and CDF results from the compared models.</a:t>
            </a:r>
          </a:p>
          <a:p>
            <a:endParaRPr kumimoji="1" lang="en-US" altLang="zh-CN" dirty="0"/>
          </a:p>
          <a:p>
            <a:r>
              <a:rPr kumimoji="1" lang="en-US" altLang="zh-CN" dirty="0"/>
              <a:t>We can easily find that our DRSA model accurately predicts the true event time and attribute the highest probability at that </a:t>
            </a:r>
            <a:r>
              <a:rPr kumimoji="1" lang="en-US" altLang="zh-CN"/>
              <a:t>time point.</a:t>
            </a:r>
            <a:endParaRPr kumimoji="1" lang="en-US" altLang="zh-CN" dirty="0"/>
          </a:p>
          <a:p>
            <a:r>
              <a:rPr kumimoji="1" lang="en-US" altLang="zh-CN" dirty="0"/>
              <a:t>This demonstration reflects the effectiveness of our DRSA model.</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34</a:t>
            </a:fld>
            <a:endParaRPr kumimoji="1" lang="zh-CN" altLang="en-US"/>
          </a:p>
        </p:txBody>
      </p:sp>
    </p:spTree>
    <p:extLst>
      <p:ext uri="{BB962C8B-B14F-4D97-AF65-F5344CB8AC3E}">
        <p14:creationId xmlns:p14="http://schemas.microsoft.com/office/powerpoint/2010/main" val="2703509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Finally we conclude that the sequential patterns over time should be considered in survival analysis.</a:t>
            </a:r>
          </a:p>
          <a:p>
            <a:r>
              <a:rPr kumimoji="1" lang="en-US" altLang="zh-CN" dirty="0"/>
              <a:t>We have proposed the first work using auto-regressive model for this task.</a:t>
            </a:r>
          </a:p>
          <a:p>
            <a:r>
              <a:rPr kumimoji="1" lang="en-US" altLang="zh-CN" dirty="0"/>
              <a:t>We also published our code and the data and you can scan this QR code to get the public </a:t>
            </a:r>
            <a:r>
              <a:rPr kumimoji="1" lang="en-US" altLang="zh-CN" dirty="0" err="1"/>
              <a:t>Github</a:t>
            </a:r>
            <a:r>
              <a:rPr kumimoji="1" lang="en-US" altLang="zh-CN" dirty="0"/>
              <a:t> repository.</a:t>
            </a:r>
          </a:p>
          <a:p>
            <a:endParaRPr kumimoji="1" lang="en-US" altLang="zh-CN" dirty="0"/>
          </a:p>
          <a:p>
            <a:r>
              <a:rPr kumimoji="1" lang="en-US" altLang="zh-CN" dirty="0"/>
              <a:t>Thank you for your attention!</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36</a:t>
            </a:fld>
            <a:endParaRPr kumimoji="1" lang="zh-CN" altLang="en-US"/>
          </a:p>
        </p:txBody>
      </p:sp>
    </p:spTree>
    <p:extLst>
      <p:ext uri="{BB962C8B-B14F-4D97-AF65-F5344CB8AC3E}">
        <p14:creationId xmlns:p14="http://schemas.microsoft.com/office/powerpoint/2010/main" val="112772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Thus people use survival analysis to represent the “time-to-event data analysis”, it is to analyze the expected duration of time until one or more events happen.</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4</a:t>
            </a:fld>
            <a:endParaRPr kumimoji="1" lang="zh-CN" altLang="en-US"/>
          </a:p>
        </p:txBody>
      </p:sp>
    </p:spTree>
    <p:extLst>
      <p:ext uri="{BB962C8B-B14F-4D97-AF65-F5344CB8AC3E}">
        <p14:creationId xmlns:p14="http://schemas.microsoft.com/office/powerpoint/2010/main" val="343663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en-US" altLang="zh-CN" dirty="0"/>
                  <a:t>Given the feature of the observing sample, the task of survival analysis is to forecast three probabilities.</a:t>
                </a:r>
              </a:p>
              <a:p>
                <a:r>
                  <a:rPr kumimoji="1" lang="en-US" altLang="zh-CN" dirty="0"/>
                  <a:t>They are</a:t>
                </a:r>
              </a:p>
              <a:p>
                <a:pPr lvl="1"/>
                <a:r>
                  <a:rPr kumimoji="1" lang="en-US" altLang="zh-CN" sz="2000" dirty="0"/>
                  <a:t>the probability of event </a:t>
                </a:r>
                <a:r>
                  <a:rPr kumimoji="1" lang="en-US" altLang="zh-CN" sz="2000" i="1" dirty="0">
                    <a:solidFill>
                      <a:srgbClr val="FF0000"/>
                    </a:solidFill>
                  </a:rPr>
                  <a:t>happening</a:t>
                </a:r>
                <a:r>
                  <a:rPr kumimoji="1" lang="en-US" altLang="zh-CN" sz="2000" dirty="0"/>
                  <a:t> at each time: </a:t>
                </a:r>
                <a14:m>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oMath>
                </a14:m>
                <a:endParaRPr kumimoji="1" lang="en-US" altLang="zh-CN" sz="2000" dirty="0"/>
              </a:p>
              <a:p>
                <a:pPr lvl="1"/>
                <a:r>
                  <a:rPr kumimoji="1" lang="en-US" altLang="zh-CN" sz="2000" dirty="0"/>
                  <a:t>the probability of event </a:t>
                </a:r>
                <a:r>
                  <a:rPr kumimoji="1" lang="en-US" altLang="zh-CN" sz="2000" i="1" dirty="0">
                    <a:solidFill>
                      <a:srgbClr val="FF0000"/>
                    </a:solidFill>
                  </a:rPr>
                  <a:t>happened</a:t>
                </a:r>
                <a:r>
                  <a:rPr kumimoji="1" lang="en-US" altLang="zh-CN" sz="2000" dirty="0"/>
                  <a:t> at that time: </a:t>
                </a:r>
                <a14:m>
                  <m:oMath xmlns:m="http://schemas.openxmlformats.org/officeDocument/2006/math">
                    <m:r>
                      <m:rPr>
                        <m:sty m:val="p"/>
                      </m:rPr>
                      <a:rPr kumimoji="1" lang="en-US" altLang="zh-CN" sz="2000" b="0" i="0" smtClean="0">
                        <a:latin typeface="Cambria Math" panose="02040503050406030204" pitchFamily="18" charset="0"/>
                      </a:rPr>
                      <m:t>W</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𝑡</m:t>
                        </m:r>
                      </m:e>
                    </m:d>
                  </m:oMath>
                </a14:m>
                <a:endParaRPr kumimoji="1" lang="en-US" altLang="zh-CN" sz="2000" dirty="0"/>
              </a:p>
              <a:p>
                <a:pPr lvl="1"/>
                <a:r>
                  <a:rPr kumimoji="1" lang="en-US" altLang="zh-CN" sz="2000" dirty="0"/>
                  <a:t>The probability of event </a:t>
                </a:r>
                <a:r>
                  <a:rPr kumimoji="1" lang="en-US" altLang="zh-CN" sz="2000" i="1" dirty="0">
                    <a:solidFill>
                      <a:schemeClr val="accent6">
                        <a:lumMod val="75000"/>
                      </a:schemeClr>
                    </a:solidFill>
                  </a:rPr>
                  <a:t>not happened </a:t>
                </a:r>
                <a:r>
                  <a:rPr kumimoji="1" lang="en-US" altLang="zh-CN" sz="2000" dirty="0"/>
                  <a:t>at the time: </a:t>
                </a:r>
                <a14:m>
                  <m:oMath xmlns:m="http://schemas.openxmlformats.org/officeDocument/2006/math">
                    <m:r>
                      <a:rPr kumimoji="1" lang="en-US" altLang="zh-CN" sz="2000" b="0" i="1" smtClean="0">
                        <a:latin typeface="Cambria Math" panose="02040503050406030204" pitchFamily="18" charset="0"/>
                      </a:rPr>
                      <m:t>𝑆</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𝑡</m:t>
                        </m:r>
                      </m:e>
                    </m:d>
                  </m:oMath>
                </a14:m>
                <a:endParaRPr kumimoji="1" lang="en-US" altLang="zh-CN" sz="2000" dirty="0"/>
              </a:p>
              <a:p>
                <a:endParaRPr kumimoji="1" lang="en-US" altLang="zh-CN" dirty="0"/>
              </a:p>
              <a:p>
                <a:pPr lvl="0"/>
                <a:r>
                  <a:rPr kumimoji="1" lang="en-US" altLang="zh-CN" dirty="0"/>
                  <a:t>Overall speaking, there are two goals of survival analysis, </a:t>
                </a:r>
              </a:p>
              <a:p>
                <a:pPr lvl="0"/>
                <a:r>
                  <a:rPr kumimoji="1" lang="en-US" altLang="zh-CN" dirty="0"/>
                  <a:t>	the 1st is the </a:t>
                </a:r>
                <a:r>
                  <a:rPr kumimoji="1" lang="en-US" altLang="zh-CN" sz="2000" dirty="0"/>
                  <a:t>Probability density function (P.D.F.) of the event probability, over time.</a:t>
                </a:r>
              </a:p>
              <a:p>
                <a:pPr lvl="0"/>
                <a:r>
                  <a:rPr kumimoji="1" lang="en-US" altLang="zh-CN" sz="2000" dirty="0"/>
                  <a:t>	the 2nd is the Cumulative distribution function (C.D.F.) of the event </a:t>
                </a:r>
                <a:r>
                  <a:rPr kumimoji="1" lang="en-US" altLang="zh-CN" sz="2000" i="1" dirty="0"/>
                  <a:t>at the time</a:t>
                </a:r>
                <a:r>
                  <a:rPr kumimoji="1" lang="en-US" altLang="zh-CN" sz="2000" dirty="0"/>
                  <a:t>.</a:t>
                </a:r>
              </a:p>
              <a:p>
                <a:pPr lvl="0"/>
                <a:endParaRPr kumimoji="1" lang="en-US" altLang="zh-CN" sz="2000" dirty="0"/>
              </a:p>
              <a:p>
                <a:pPr lvl="0"/>
                <a:r>
                  <a:rPr kumimoji="1" lang="en-US" altLang="zh-CN" sz="2000" dirty="0"/>
                  <a:t>Note that the PDF and CDF can be calculated from each other.</a:t>
                </a:r>
              </a:p>
              <a:p>
                <a:pPr lvl="0"/>
                <a:r>
                  <a:rPr kumimoji="1" lang="en-US" altLang="zh-CN" sz="2000" dirty="0"/>
                  <a:t>And the survival rate function S is the inverse of the CDF function W.</a:t>
                </a:r>
              </a:p>
            </p:txBody>
          </p:sp>
        </mc:Choice>
        <mc:Fallback>
          <p:sp>
            <p:nvSpPr>
              <p:cNvPr id="3" name="备注占位符 2"/>
              <p:cNvSpPr>
                <a:spLocks noGrp="1"/>
              </p:cNvSpPr>
              <p:nvPr>
                <p:ph type="body" idx="1"/>
              </p:nvPr>
            </p:nvSpPr>
            <p:spPr/>
            <p:txBody>
              <a:bodyPr/>
              <a:lstStyle/>
              <a:p>
                <a:r>
                  <a:rPr kumimoji="1" lang="en-US" altLang="zh-CN" dirty="0"/>
                  <a:t>Given the feature of the observing sample, the task of survival analysis is to forecast three probabilities.</a:t>
                </a:r>
              </a:p>
              <a:p>
                <a:r>
                  <a:rPr kumimoji="1" lang="en-US" altLang="zh-CN" dirty="0"/>
                  <a:t>They are</a:t>
                </a:r>
              </a:p>
              <a:p>
                <a:pPr lvl="1"/>
                <a:r>
                  <a:rPr kumimoji="1" lang="en-US" altLang="zh-CN" sz="2000" dirty="0"/>
                  <a:t>the probability of event </a:t>
                </a:r>
                <a:r>
                  <a:rPr kumimoji="1" lang="en-US" altLang="zh-CN" sz="2000" i="1" dirty="0">
                    <a:solidFill>
                      <a:srgbClr val="FF0000"/>
                    </a:solidFill>
                  </a:rPr>
                  <a:t>happening</a:t>
                </a:r>
                <a:r>
                  <a:rPr kumimoji="1" lang="en-US" altLang="zh-CN" sz="2000" dirty="0"/>
                  <a:t> at each time: </a:t>
                </a:r>
                <a:r>
                  <a:rPr kumimoji="1" lang="en-US" altLang="zh-CN" sz="2000" b="0" i="0">
                    <a:latin typeface="Cambria Math" panose="02040503050406030204" pitchFamily="18" charset="0"/>
                  </a:rPr>
                  <a:t>p(𝑧)</a:t>
                </a:r>
                <a:endParaRPr kumimoji="1" lang="en-US" altLang="zh-CN" sz="2000" dirty="0"/>
              </a:p>
              <a:p>
                <a:pPr lvl="1"/>
                <a:r>
                  <a:rPr kumimoji="1" lang="en-US" altLang="zh-CN" sz="2000" dirty="0"/>
                  <a:t>the probability of event </a:t>
                </a:r>
                <a:r>
                  <a:rPr kumimoji="1" lang="en-US" altLang="zh-CN" sz="2000" i="1" dirty="0">
                    <a:solidFill>
                      <a:srgbClr val="FF0000"/>
                    </a:solidFill>
                  </a:rPr>
                  <a:t>happened</a:t>
                </a:r>
                <a:r>
                  <a:rPr kumimoji="1" lang="en-US" altLang="zh-CN" sz="2000" dirty="0"/>
                  <a:t> at that time: </a:t>
                </a:r>
                <a:r>
                  <a:rPr kumimoji="1" lang="en-US" altLang="zh-CN" sz="2000" b="0" i="0">
                    <a:latin typeface="Cambria Math" panose="02040503050406030204" pitchFamily="18" charset="0"/>
                  </a:rPr>
                  <a:t>W(𝑡)</a:t>
                </a:r>
                <a:endParaRPr kumimoji="1" lang="en-US" altLang="zh-CN" sz="2000" dirty="0"/>
              </a:p>
              <a:p>
                <a:pPr lvl="1"/>
                <a:r>
                  <a:rPr kumimoji="1" lang="en-US" altLang="zh-CN" sz="2000" dirty="0"/>
                  <a:t>The probability of event </a:t>
                </a:r>
                <a:r>
                  <a:rPr kumimoji="1" lang="en-US" altLang="zh-CN" sz="2000" i="1" dirty="0">
                    <a:solidFill>
                      <a:schemeClr val="accent6">
                        <a:lumMod val="75000"/>
                      </a:schemeClr>
                    </a:solidFill>
                  </a:rPr>
                  <a:t>not happened </a:t>
                </a:r>
                <a:r>
                  <a:rPr kumimoji="1" lang="en-US" altLang="zh-CN" sz="2000" dirty="0"/>
                  <a:t>at the time: </a:t>
                </a:r>
                <a:r>
                  <a:rPr kumimoji="1" lang="en-US" altLang="zh-CN" sz="2000" b="0" i="0">
                    <a:latin typeface="Cambria Math" panose="02040503050406030204" pitchFamily="18" charset="0"/>
                  </a:rPr>
                  <a:t>𝑆(𝑡)</a:t>
                </a:r>
                <a:endParaRPr kumimoji="1" lang="en-US" altLang="zh-CN" sz="2000" dirty="0"/>
              </a:p>
              <a:p>
                <a:endParaRPr kumimoji="1" lang="en-US" altLang="zh-CN" dirty="0"/>
              </a:p>
              <a:p>
                <a:pPr lvl="0"/>
                <a:r>
                  <a:rPr kumimoji="1" lang="en-US" altLang="zh-CN" dirty="0"/>
                  <a:t>Overall speaking, there are two goals of survival analysis, </a:t>
                </a:r>
              </a:p>
              <a:p>
                <a:pPr lvl="0"/>
                <a:r>
                  <a:rPr kumimoji="1" lang="en-US" altLang="zh-CN" dirty="0"/>
                  <a:t>	the 1st is the </a:t>
                </a:r>
                <a:r>
                  <a:rPr kumimoji="1" lang="en-US" altLang="zh-CN" sz="2000" dirty="0"/>
                  <a:t>Probability density function (P.D.F.) of the event probability, over time.</a:t>
                </a:r>
              </a:p>
              <a:p>
                <a:pPr lvl="0"/>
                <a:r>
                  <a:rPr kumimoji="1" lang="en-US" altLang="zh-CN" sz="2000" dirty="0"/>
                  <a:t>	the 2nd is the Cumulative distribution function (C.D.F.) of the event </a:t>
                </a:r>
                <a:r>
                  <a:rPr kumimoji="1" lang="en-US" altLang="zh-CN" sz="2000" i="1" dirty="0"/>
                  <a:t>at the time</a:t>
                </a:r>
                <a:r>
                  <a:rPr kumimoji="1" lang="en-US" altLang="zh-CN" sz="2000" dirty="0"/>
                  <a:t>.</a:t>
                </a:r>
              </a:p>
              <a:p>
                <a:pPr lvl="0"/>
                <a:endParaRPr kumimoji="1" lang="en-US" altLang="zh-CN" sz="2000" dirty="0"/>
              </a:p>
              <a:p>
                <a:pPr lvl="0"/>
                <a:r>
                  <a:rPr kumimoji="1" lang="en-US" altLang="zh-CN" sz="2000" dirty="0"/>
                  <a:t>Note that the PDF and CDF can be calculated from each other.</a:t>
                </a:r>
              </a:p>
              <a:p>
                <a:pPr lvl="0"/>
                <a:r>
                  <a:rPr kumimoji="1" lang="en-US" altLang="zh-CN" sz="2000" dirty="0"/>
                  <a:t>And the survival rate function S is the inverse of the CDF function W.</a:t>
                </a:r>
              </a:p>
            </p:txBody>
          </p:sp>
        </mc:Fallback>
      </mc:AlternateContent>
      <p:sp>
        <p:nvSpPr>
          <p:cNvPr id="4" name="灯片编号占位符 3"/>
          <p:cNvSpPr>
            <a:spLocks noGrp="1"/>
          </p:cNvSpPr>
          <p:nvPr>
            <p:ph type="sldNum" sz="quarter" idx="5"/>
          </p:nvPr>
        </p:nvSpPr>
        <p:spPr/>
        <p:txBody>
          <a:bodyPr/>
          <a:lstStyle/>
          <a:p>
            <a:fld id="{21FDA42E-093A-A34C-8138-7572D4CFC8B2}" type="slidenum">
              <a:rPr kumimoji="1" lang="zh-CN" altLang="en-US" smtClean="0"/>
              <a:t>5</a:t>
            </a:fld>
            <a:endParaRPr kumimoji="1" lang="zh-CN" altLang="en-US"/>
          </a:p>
        </p:txBody>
      </p:sp>
    </p:spTree>
    <p:extLst>
      <p:ext uri="{BB962C8B-B14F-4D97-AF65-F5344CB8AC3E}">
        <p14:creationId xmlns:p14="http://schemas.microsoft.com/office/powerpoint/2010/main" val="311095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three challenges in survival analysis.</a:t>
            </a:r>
          </a:p>
          <a:p>
            <a:endParaRPr kumimoji="1" lang="en-US" altLang="zh-CN" dirty="0"/>
          </a:p>
          <a:p>
            <a:r>
              <a:rPr kumimoji="1" lang="en-US" altLang="zh-CN" dirty="0"/>
              <a:t>First, there is no ground truth. We don’t know the true form of the PDF function, or the value of the event probability at each time.</a:t>
            </a:r>
          </a:p>
          <a:p>
            <a:r>
              <a:rPr kumimoji="1" lang="en-US" altLang="zh-CN" dirty="0"/>
              <a:t>Second, the event data are quite sparse.</a:t>
            </a:r>
          </a:p>
          <a:p>
            <a:endParaRPr kumimoji="1" lang="en-US" altLang="zh-CN" dirty="0"/>
          </a:p>
          <a:p>
            <a:r>
              <a:rPr kumimoji="1" lang="en-US" altLang="zh-CN" dirty="0"/>
              <a:t>The third challenge is the censorship issue.</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6</a:t>
            </a:fld>
            <a:endParaRPr kumimoji="1" lang="zh-CN" altLang="en-US"/>
          </a:p>
        </p:txBody>
      </p:sp>
    </p:spTree>
    <p:extLst>
      <p:ext uri="{BB962C8B-B14F-4D97-AF65-F5344CB8AC3E}">
        <p14:creationId xmlns:p14="http://schemas.microsoft.com/office/powerpoint/2010/main" val="3677140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When observing the sample, due to some problems of the observation procedure, there are some censorship in the data.</a:t>
            </a:r>
          </a:p>
          <a:p>
            <a:endParaRPr kumimoji="1" lang="en-US" altLang="zh-CN" dirty="0"/>
          </a:p>
          <a:p>
            <a:r>
              <a:rPr kumimoji="1" lang="en-US" altLang="zh-CN" dirty="0"/>
              <a:t>From the start of the observing study to the end of the study.</a:t>
            </a:r>
          </a:p>
          <a:p>
            <a:endParaRPr kumimoji="1" lang="en-US" altLang="zh-CN" dirty="0"/>
          </a:p>
          <a:p>
            <a:r>
              <a:rPr kumimoji="1" lang="en-US" altLang="zh-CN" dirty="0"/>
              <a:t>If the event happens during the observation, it will be tracked in the log, that is </a:t>
            </a:r>
            <a:r>
              <a:rPr kumimoji="1" lang="en-US" altLang="zh-CN" b="1" dirty="0"/>
              <a:t>uncensored</a:t>
            </a:r>
            <a:r>
              <a:rPr kumimoji="1" lang="en-US" altLang="zh-CN" dirty="0"/>
              <a:t> data.</a:t>
            </a:r>
          </a:p>
          <a:p>
            <a:r>
              <a:rPr kumimoji="1" lang="en-US" altLang="zh-CN" dirty="0"/>
              <a:t>If the event would happened after the end of study, we do not know the true event time, that means </a:t>
            </a:r>
            <a:r>
              <a:rPr kumimoji="1" lang="en-US" altLang="zh-CN" b="1" dirty="0"/>
              <a:t>right censored</a:t>
            </a:r>
            <a:r>
              <a:rPr kumimoji="1" lang="en-US" altLang="zh-CN" b="0" dirty="0"/>
              <a:t>.</a:t>
            </a:r>
          </a:p>
          <a:p>
            <a:r>
              <a:rPr kumimoji="1" lang="en-US" altLang="zh-CN" b="0" dirty="0"/>
              <a:t>If the event happened before the start of the study, </a:t>
            </a:r>
            <a:r>
              <a:rPr kumimoji="1" lang="en-US" altLang="zh-CN" dirty="0"/>
              <a:t>we either do not know the true event time, but it is </a:t>
            </a:r>
            <a:r>
              <a:rPr kumimoji="1" lang="en-US" altLang="zh-CN" b="1" dirty="0"/>
              <a:t>left censorship</a:t>
            </a:r>
            <a:r>
              <a:rPr kumimoji="1" lang="en-US" altLang="zh-CN" b="0" dirty="0"/>
              <a:t>.</a:t>
            </a:r>
          </a:p>
          <a:p>
            <a:r>
              <a:rPr kumimoji="1" lang="en-US" altLang="zh-CN" b="0" dirty="0"/>
              <a:t>If the event log is lost during the study, that means </a:t>
            </a:r>
            <a:r>
              <a:rPr kumimoji="1" lang="en-US" altLang="zh-CN" b="1" dirty="0"/>
              <a:t>interval censored</a:t>
            </a:r>
            <a:r>
              <a:rPr kumimoji="1" lang="en-US" altLang="zh-CN" b="0" dirty="0"/>
              <a:t>.</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7</a:t>
            </a:fld>
            <a:endParaRPr kumimoji="1" lang="zh-CN" altLang="en-US"/>
          </a:p>
        </p:txBody>
      </p:sp>
    </p:spTree>
    <p:extLst>
      <p:ext uri="{BB962C8B-B14F-4D97-AF65-F5344CB8AC3E}">
        <p14:creationId xmlns:p14="http://schemas.microsoft.com/office/powerpoint/2010/main" val="314862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for the censored samples, we only have the log of the observing time t, without knowing the true event time z.</a:t>
            </a:r>
          </a:p>
          <a:p>
            <a:r>
              <a:rPr kumimoji="1" lang="en-US" altLang="zh-CN" dirty="0"/>
              <a:t>In most papers, and also in our paper, we focus on the “right censored” data.</a:t>
            </a:r>
          </a:p>
          <a:p>
            <a:endParaRPr kumimoji="1" lang="en-US" altLang="zh-CN" dirty="0"/>
          </a:p>
          <a:p>
            <a:r>
              <a:rPr kumimoji="1" lang="en-US" altLang="zh-CN" dirty="0"/>
              <a:t>Note that, for those right censored data, the observing time t is less than the true event time z.</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8</a:t>
            </a:fld>
            <a:endParaRPr kumimoji="1" lang="zh-CN" altLang="en-US"/>
          </a:p>
        </p:txBody>
      </p:sp>
    </p:spTree>
    <p:extLst>
      <p:ext uri="{BB962C8B-B14F-4D97-AF65-F5344CB8AC3E}">
        <p14:creationId xmlns:p14="http://schemas.microsoft.com/office/powerpoint/2010/main" val="212194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data is formed as a set of triples, each triple contains the sample feature x and the observing time t.</a:t>
            </a:r>
          </a:p>
          <a:p>
            <a:r>
              <a:rPr kumimoji="1" lang="en-US" altLang="zh-CN" dirty="0"/>
              <a:t>For the uncensored data, we have known the true event time z and z is less than t.</a:t>
            </a:r>
          </a:p>
          <a:p>
            <a:r>
              <a:rPr kumimoji="1" lang="en-US" altLang="zh-CN" dirty="0"/>
              <a:t>For the censored data, we do not know the true event time z, we only know that z is greater than t.</a:t>
            </a:r>
          </a:p>
          <a:p>
            <a:endParaRPr kumimoji="1" lang="en-US" altLang="zh-CN" dirty="0"/>
          </a:p>
          <a:p>
            <a:r>
              <a:rPr kumimoji="1" lang="en-US" altLang="zh-CN" dirty="0"/>
              <a:t>The survival analysis model </a:t>
            </a:r>
          </a:p>
          <a:p>
            <a:r>
              <a:rPr kumimoji="1" lang="en-US" altLang="zh-CN" dirty="0"/>
              <a:t>	takes in the sample feature x, </a:t>
            </a:r>
          </a:p>
          <a:p>
            <a:r>
              <a:rPr kumimoji="1" lang="en-US" altLang="zh-CN" dirty="0"/>
              <a:t>	and output the probability density function of event time p(z)</a:t>
            </a:r>
          </a:p>
          <a:p>
            <a:r>
              <a:rPr kumimoji="1" lang="en-US" altLang="zh-CN" dirty="0"/>
              <a:t>	and the cumulative density function W and survival rate function S.</a:t>
            </a:r>
            <a:endParaRPr kumimoji="1" lang="zh-CN" altLang="en-US" dirty="0"/>
          </a:p>
        </p:txBody>
      </p:sp>
      <p:sp>
        <p:nvSpPr>
          <p:cNvPr id="4" name="灯片编号占位符 3"/>
          <p:cNvSpPr>
            <a:spLocks noGrp="1"/>
          </p:cNvSpPr>
          <p:nvPr>
            <p:ph type="sldNum" sz="quarter" idx="5"/>
          </p:nvPr>
        </p:nvSpPr>
        <p:spPr/>
        <p:txBody>
          <a:bodyPr/>
          <a:lstStyle/>
          <a:p>
            <a:fld id="{21FDA42E-093A-A34C-8138-7572D4CFC8B2}" type="slidenum">
              <a:rPr kumimoji="1" lang="zh-CN" altLang="en-US" smtClean="0"/>
              <a:t>9</a:t>
            </a:fld>
            <a:endParaRPr kumimoji="1" lang="zh-CN" altLang="en-US"/>
          </a:p>
        </p:txBody>
      </p:sp>
    </p:spTree>
    <p:extLst>
      <p:ext uri="{BB962C8B-B14F-4D97-AF65-F5344CB8AC3E}">
        <p14:creationId xmlns:p14="http://schemas.microsoft.com/office/powerpoint/2010/main" val="2493875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13208"/>
            <a:ext cx="6858000" cy="2387600"/>
          </a:xfrm>
        </p:spPr>
        <p:txBody>
          <a:bodyPr anchor="b">
            <a:normAutofit/>
          </a:bodyPr>
          <a:lstStyle>
            <a:lvl1pPr algn="ctr">
              <a:defRPr sz="5400" b="1"/>
            </a:lvl1pPr>
          </a:lstStyle>
          <a:p>
            <a:r>
              <a:rPr lang="zh-CN" altLang="en-US"/>
              <a:t>单击此处编辑母版标题样式</a:t>
            </a:r>
            <a:endParaRPr lang="en-US"/>
          </a:p>
        </p:txBody>
      </p:sp>
      <p:sp>
        <p:nvSpPr>
          <p:cNvPr id="3" name="副标题 2"/>
          <p:cNvSpPr>
            <a:spLocks noGrp="1"/>
          </p:cNvSpPr>
          <p:nvPr>
            <p:ph type="subTitle" idx="1"/>
          </p:nvPr>
        </p:nvSpPr>
        <p:spPr>
          <a:xfrm>
            <a:off x="1143000" y="3460489"/>
            <a:ext cx="6858000" cy="749526"/>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28FA76F6-06BC-405D-ABEC-4A7F79F52191}" type="datetimeFigureOut">
              <a:rPr lang="en-US" smtClean="0"/>
              <a:t>1/30/19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76A0C6-1ED9-4D8A-BCF9-D86E854D1B00}" type="slidenum">
              <a:rPr lang="en-US" smtClean="0"/>
              <a:t>‹#›</a:t>
            </a:fld>
            <a:endParaRPr 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23453"/>
          <a:stretch/>
        </p:blipFill>
        <p:spPr>
          <a:xfrm>
            <a:off x="3024134" y="5230759"/>
            <a:ext cx="1383591" cy="794409"/>
          </a:xfrm>
          <a:prstGeom prst="rect">
            <a:avLst/>
          </a:prstGeom>
        </p:spPr>
      </p:pic>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09272" y="5188136"/>
            <a:ext cx="949780" cy="949780"/>
          </a:xfrm>
          <a:prstGeom prst="rect">
            <a:avLst/>
          </a:prstGeom>
        </p:spPr>
      </p:pic>
      <p:sp>
        <p:nvSpPr>
          <p:cNvPr id="9" name="文本框 8"/>
          <p:cNvSpPr txBox="1"/>
          <p:nvPr userDrawn="1"/>
        </p:nvSpPr>
        <p:spPr>
          <a:xfrm>
            <a:off x="2295030" y="4215127"/>
            <a:ext cx="4553939" cy="723275"/>
          </a:xfrm>
          <a:prstGeom prst="rect">
            <a:avLst/>
          </a:prstGeom>
          <a:noFill/>
        </p:spPr>
        <p:txBody>
          <a:bodyPr wrap="none" rtlCol="0">
            <a:spAutoFit/>
          </a:bodyPr>
          <a:lstStyle/>
          <a:p>
            <a:pPr algn="ctr">
              <a:spcBef>
                <a:spcPts val="600"/>
              </a:spcBef>
            </a:pPr>
            <a:r>
              <a:rPr lang="en-US" altLang="zh-CN" sz="1800" b="1" dirty="0">
                <a:solidFill>
                  <a:schemeClr val="tx1"/>
                </a:solidFill>
                <a:effectLst/>
                <a:latin typeface="Calisto MT" panose="02040603050505030304" pitchFamily="18" charset="0"/>
              </a:rPr>
              <a:t>Apex Data &amp; Knowledge Management Lab</a:t>
            </a:r>
          </a:p>
          <a:p>
            <a:pPr algn="ctr">
              <a:spcBef>
                <a:spcPts val="600"/>
              </a:spcBef>
            </a:pPr>
            <a:r>
              <a:rPr lang="en-US" altLang="zh-CN" sz="1800" b="1" dirty="0">
                <a:solidFill>
                  <a:schemeClr val="tx1"/>
                </a:solidFill>
                <a:effectLst/>
                <a:latin typeface="Calisto MT" panose="02040603050505030304" pitchFamily="18" charset="0"/>
              </a:rPr>
              <a:t>Shanghai Jiao Tong University</a:t>
            </a:r>
          </a:p>
        </p:txBody>
      </p:sp>
    </p:spTree>
    <p:extLst>
      <p:ext uri="{BB962C8B-B14F-4D97-AF65-F5344CB8AC3E}">
        <p14:creationId xmlns:p14="http://schemas.microsoft.com/office/powerpoint/2010/main" val="283425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006474"/>
          </a:xfrm>
        </p:spPr>
        <p:txBody>
          <a:bodyPr>
            <a:normAutofit/>
          </a:bodyPr>
          <a:lstStyle>
            <a:lvl1pPr algn="ctr">
              <a:defRPr sz="4000" b="1"/>
            </a:lvl1pPr>
          </a:lstStyle>
          <a:p>
            <a:r>
              <a:rPr lang="zh-CN" altLang="en-US"/>
              <a:t>单击此处编辑母版标题样式</a:t>
            </a:r>
            <a:endParaRPr lang="en-US"/>
          </a:p>
        </p:txBody>
      </p:sp>
      <p:sp>
        <p:nvSpPr>
          <p:cNvPr id="3" name="内容占位符 2"/>
          <p:cNvSpPr>
            <a:spLocks noGrp="1"/>
          </p:cNvSpPr>
          <p:nvPr>
            <p:ph idx="1"/>
          </p:nvPr>
        </p:nvSpPr>
        <p:spPr>
          <a:xfrm>
            <a:off x="628650" y="1518557"/>
            <a:ext cx="7886700" cy="4658406"/>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p:cNvSpPr>
            <a:spLocks noGrp="1"/>
          </p:cNvSpPr>
          <p:nvPr>
            <p:ph type="dt" sz="half" idx="10"/>
          </p:nvPr>
        </p:nvSpPr>
        <p:spPr/>
        <p:txBody>
          <a:bodyPr/>
          <a:lstStyle/>
          <a:p>
            <a:fld id="{28FA76F6-06BC-405D-ABEC-4A7F79F52191}" type="datetimeFigureOut">
              <a:rPr lang="en-US" smtClean="0"/>
              <a:t>1/30/19</a:t>
            </a:fld>
            <a:endParaRPr lang="en-US"/>
          </a:p>
        </p:txBody>
      </p:sp>
      <p:sp>
        <p:nvSpPr>
          <p:cNvPr id="6" name="灯片编号占位符 5"/>
          <p:cNvSpPr>
            <a:spLocks noGrp="1"/>
          </p:cNvSpPr>
          <p:nvPr>
            <p:ph type="sldNum" sz="quarter" idx="12"/>
          </p:nvPr>
        </p:nvSpPr>
        <p:spPr>
          <a:xfrm>
            <a:off x="3543300" y="6356351"/>
            <a:ext cx="2057400" cy="365125"/>
          </a:xfrm>
        </p:spPr>
        <p:txBody>
          <a:bodyPr/>
          <a:lstStyle>
            <a:lvl1pPr algn="ctr">
              <a:defRPr/>
            </a:lvl1pPr>
          </a:lstStyle>
          <a:p>
            <a:fld id="{7476A0C6-1ED9-4D8A-BCF9-D86E854D1B00}" type="slidenum">
              <a:rPr lang="en-US" smtClean="0"/>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387840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normAutofit/>
          </a:bodyPr>
          <a:lstStyle>
            <a:lvl1pPr>
              <a:defRPr sz="4800" b="1"/>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A76F6-06BC-405D-ABEC-4A7F79F52191}" type="datetimeFigureOut">
              <a:rPr lang="en-US" smtClean="0"/>
              <a:t>1/30/19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76A0C6-1ED9-4D8A-BCF9-D86E854D1B00}" type="slidenum">
              <a:rPr lang="en-US" smtClean="0"/>
              <a:t>‹#›</a:t>
            </a:fld>
            <a:endParaRPr lang="en-US"/>
          </a:p>
        </p:txBody>
      </p:sp>
    </p:spTree>
    <p:extLst>
      <p:ext uri="{BB962C8B-B14F-4D97-AF65-F5344CB8AC3E}">
        <p14:creationId xmlns:p14="http://schemas.microsoft.com/office/powerpoint/2010/main" val="376951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1"/>
            </a:lvl1pPr>
          </a:lstStyle>
          <a:p>
            <a:r>
              <a:rPr lang="zh-CN" altLang="en-US"/>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28FA76F6-06BC-405D-ABEC-4A7F79F52191}" type="datetimeFigureOut">
              <a:rPr lang="en-US" smtClean="0"/>
              <a:t>1/30/19</a:t>
            </a:fld>
            <a:endParaRPr lang="en-US"/>
          </a:p>
        </p:txBody>
      </p:sp>
      <p:sp>
        <p:nvSpPr>
          <p:cNvPr id="7" name="灯片编号占位符 6"/>
          <p:cNvSpPr>
            <a:spLocks noGrp="1"/>
          </p:cNvSpPr>
          <p:nvPr>
            <p:ph type="sldNum" sz="quarter" idx="12"/>
          </p:nvPr>
        </p:nvSpPr>
        <p:spPr>
          <a:xfrm>
            <a:off x="3543300" y="6356351"/>
            <a:ext cx="2057400" cy="365125"/>
          </a:xfrm>
        </p:spPr>
        <p:txBody>
          <a:bodyPr/>
          <a:lstStyle>
            <a:lvl1pPr algn="ctr">
              <a:defRPr/>
            </a:lvl1pPr>
          </a:lstStyle>
          <a:p>
            <a:fld id="{7476A0C6-1ED9-4D8A-BCF9-D86E854D1B00}" type="slidenum">
              <a:rPr lang="en-US" smtClean="0"/>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121600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lvl1pPr algn="ctr">
              <a:defRPr b="1"/>
            </a:lvl1pPr>
          </a:lstStyle>
          <a:p>
            <a:r>
              <a:rPr lang="zh-CN" altLang="en-US"/>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28FA76F6-06BC-405D-ABEC-4A7F79F52191}" type="datetimeFigureOut">
              <a:rPr lang="en-US" smtClean="0"/>
              <a:t>1/30/19</a:t>
            </a:fld>
            <a:endParaRPr lang="en-US"/>
          </a:p>
        </p:txBody>
      </p:sp>
      <p:sp>
        <p:nvSpPr>
          <p:cNvPr id="9" name="灯片编号占位符 8"/>
          <p:cNvSpPr>
            <a:spLocks noGrp="1"/>
          </p:cNvSpPr>
          <p:nvPr>
            <p:ph type="sldNum" sz="quarter" idx="12"/>
          </p:nvPr>
        </p:nvSpPr>
        <p:spPr>
          <a:xfrm>
            <a:off x="3544491" y="6356351"/>
            <a:ext cx="2057400" cy="365125"/>
          </a:xfrm>
        </p:spPr>
        <p:txBody>
          <a:bodyPr/>
          <a:lstStyle>
            <a:lvl1pPr algn="ctr">
              <a:defRPr/>
            </a:lvl1pPr>
          </a:lstStyle>
          <a:p>
            <a:fld id="{7476A0C6-1ED9-4D8A-BCF9-D86E854D1B00}" type="slidenum">
              <a:rPr lang="en-US" smtClean="0"/>
              <a:pPr/>
              <a:t>‹#›</a:t>
            </a:fld>
            <a:endParaRPr 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199042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1"/>
            </a:lvl1p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28FA76F6-06BC-405D-ABEC-4A7F79F52191}" type="datetimeFigureOut">
              <a:rPr lang="en-US" smtClean="0"/>
              <a:t>1/30/19</a:t>
            </a:fld>
            <a:endParaRPr lang="en-US"/>
          </a:p>
        </p:txBody>
      </p:sp>
      <p:sp>
        <p:nvSpPr>
          <p:cNvPr id="5" name="灯片编号占位符 4"/>
          <p:cNvSpPr>
            <a:spLocks noGrp="1"/>
          </p:cNvSpPr>
          <p:nvPr>
            <p:ph type="sldNum" sz="quarter" idx="12"/>
          </p:nvPr>
        </p:nvSpPr>
        <p:spPr>
          <a:xfrm>
            <a:off x="3543300" y="6356351"/>
            <a:ext cx="2057400" cy="365125"/>
          </a:xfrm>
        </p:spPr>
        <p:txBody>
          <a:bodyPr/>
          <a:lstStyle>
            <a:lvl1pPr algn="ctr">
              <a:defRPr/>
            </a:lvl1pPr>
          </a:lstStyle>
          <a:p>
            <a:fld id="{7476A0C6-1ED9-4D8A-BCF9-D86E854D1B00}" type="slidenum">
              <a:rPr lang="en-US" smtClean="0"/>
              <a:pPr/>
              <a:t>‹#›</a:t>
            </a:fld>
            <a:endParaRPr 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392746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A76F6-06BC-405D-ABEC-4A7F79F52191}" type="datetimeFigureOut">
              <a:rPr lang="en-US" smtClean="0"/>
              <a:t>1/30/19</a:t>
            </a:fld>
            <a:endParaRPr 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
        <p:nvSpPr>
          <p:cNvPr id="6" name="灯片编号占位符 4"/>
          <p:cNvSpPr>
            <a:spLocks noGrp="1"/>
          </p:cNvSpPr>
          <p:nvPr>
            <p:ph type="sldNum" sz="quarter" idx="12"/>
          </p:nvPr>
        </p:nvSpPr>
        <p:spPr>
          <a:xfrm>
            <a:off x="3543300" y="6356351"/>
            <a:ext cx="2057400" cy="365125"/>
          </a:xfrm>
        </p:spPr>
        <p:txBody>
          <a:bodyPr/>
          <a:lstStyle>
            <a:lvl1pPr algn="ctr">
              <a:defRPr/>
            </a:lvl1pPr>
          </a:lstStyle>
          <a:p>
            <a:fld id="{7476A0C6-1ED9-4D8A-BCF9-D86E854D1B00}" type="slidenum">
              <a:rPr lang="en-US" smtClean="0"/>
              <a:pPr/>
              <a:t>‹#›</a:t>
            </a:fld>
            <a:endParaRPr lang="en-US"/>
          </a:p>
        </p:txBody>
      </p:sp>
    </p:spTree>
    <p:extLst>
      <p:ext uri="{BB962C8B-B14F-4D97-AF65-F5344CB8AC3E}">
        <p14:creationId xmlns:p14="http://schemas.microsoft.com/office/powerpoint/2010/main" val="158429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A76F6-06BC-405D-ABEC-4A7F79F52191}" type="datetimeFigureOut">
              <a:rPr lang="en-US" smtClean="0"/>
              <a:t>1/30/19</a:t>
            </a:fld>
            <a:endParaRPr lang="en-US"/>
          </a:p>
        </p:txBody>
      </p:sp>
      <p:sp>
        <p:nvSpPr>
          <p:cNvPr id="8" name="灯片编号占位符 4"/>
          <p:cNvSpPr txBox="1">
            <a:spLocks/>
          </p:cNvSpPr>
          <p:nvPr userDrawn="1"/>
        </p:nvSpPr>
        <p:spPr>
          <a:xfrm>
            <a:off x="3543300" y="6356351"/>
            <a:ext cx="2057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76A0C6-1ED9-4D8A-BCF9-D86E854D1B00}" type="slidenum">
              <a:rPr lang="en-US" smtClean="0"/>
              <a:pPr/>
              <a:t>‹#›</a:t>
            </a:fld>
            <a:endParaRPr 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56471" y="6209621"/>
            <a:ext cx="1958879" cy="612021"/>
          </a:xfrm>
          <a:prstGeom prst="rect">
            <a:avLst/>
          </a:prstGeom>
        </p:spPr>
      </p:pic>
    </p:spTree>
    <p:extLst>
      <p:ext uri="{BB962C8B-B14F-4D97-AF65-F5344CB8AC3E}">
        <p14:creationId xmlns:p14="http://schemas.microsoft.com/office/powerpoint/2010/main" val="116835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28FA76F6-06BC-405D-ABEC-4A7F79F52191}" type="datetimeFigureOut">
              <a:rPr lang="en-US" smtClean="0"/>
              <a:pPr/>
              <a:t>1/30/19</a:t>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7476A0C6-1ED9-4D8A-BCF9-D86E854D1B00}" type="slidenum">
              <a:rPr lang="en-US" smtClean="0"/>
              <a:pPr/>
              <a:t>‹#›</a:t>
            </a:fld>
            <a:endParaRPr lang="en-US"/>
          </a:p>
        </p:txBody>
      </p:sp>
    </p:spTree>
    <p:extLst>
      <p:ext uri="{BB962C8B-B14F-4D97-AF65-F5344CB8AC3E}">
        <p14:creationId xmlns:p14="http://schemas.microsoft.com/office/powerpoint/2010/main" val="3159285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Calisto MT" panose="02040603050505030304" pitchFamily="18" charset="0"/>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sto MT" panose="02040603050505030304" pitchFamily="18"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sto MT" panose="020406030505050303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sto MT" panose="02040603050505030304" pitchFamily="18"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sto MT" panose="02040603050505030304" pitchFamily="18"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sto MT" panose="020406030505050303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2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oo.gl/nUFND4"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rk2900/drs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813208"/>
            <a:ext cx="9144000" cy="2387600"/>
          </a:xfrm>
        </p:spPr>
        <p:txBody>
          <a:bodyPr>
            <a:normAutofit/>
          </a:bodyPr>
          <a:lstStyle/>
          <a:p>
            <a:r>
              <a:rPr lang="en-US" sz="4400" dirty="0"/>
              <a:t>Deep Recurrent Survival Analysis</a:t>
            </a:r>
          </a:p>
        </p:txBody>
      </p:sp>
      <p:sp>
        <p:nvSpPr>
          <p:cNvPr id="3" name="副标题 2"/>
          <p:cNvSpPr>
            <a:spLocks noGrp="1"/>
          </p:cNvSpPr>
          <p:nvPr>
            <p:ph type="subTitle" idx="1"/>
          </p:nvPr>
        </p:nvSpPr>
        <p:spPr/>
        <p:txBody>
          <a:bodyPr>
            <a:normAutofit/>
          </a:bodyPr>
          <a:lstStyle/>
          <a:p>
            <a:r>
              <a:rPr lang="en-US" sz="1800" b="0" u="sng" dirty="0"/>
              <a:t>Kan Ren</a:t>
            </a:r>
            <a:r>
              <a:rPr lang="en-US" sz="1800" b="0" dirty="0"/>
              <a:t>, </a:t>
            </a:r>
            <a:r>
              <a:rPr lang="en-US" sz="1800" b="0" dirty="0" err="1"/>
              <a:t>Jiarui</a:t>
            </a:r>
            <a:r>
              <a:rPr lang="en-US" sz="1800" b="0" dirty="0"/>
              <a:t> Qin, Lei Zheng, </a:t>
            </a:r>
            <a:r>
              <a:rPr lang="en-US" sz="1800" b="0" dirty="0" err="1"/>
              <a:t>Zhengyu</a:t>
            </a:r>
            <a:r>
              <a:rPr lang="en-US" sz="1800" b="0" dirty="0"/>
              <a:t> Yang, </a:t>
            </a:r>
          </a:p>
          <a:p>
            <a:r>
              <a:rPr lang="en-US" sz="1800" b="0" dirty="0" err="1"/>
              <a:t>Weinan</a:t>
            </a:r>
            <a:r>
              <a:rPr lang="en-US" sz="1800" b="0" dirty="0"/>
              <a:t> Zhang, Lin </a:t>
            </a:r>
            <a:r>
              <a:rPr lang="en-US" sz="1800" b="0" dirty="0" err="1"/>
              <a:t>Qiu</a:t>
            </a:r>
            <a:r>
              <a:rPr lang="en-US" sz="1800" b="0" dirty="0"/>
              <a:t>, Yong Yu</a:t>
            </a:r>
          </a:p>
        </p:txBody>
      </p:sp>
    </p:spTree>
    <p:extLst>
      <p:ext uri="{BB962C8B-B14F-4D97-AF65-F5344CB8AC3E}">
        <p14:creationId xmlns:p14="http://schemas.microsoft.com/office/powerpoint/2010/main" val="37987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A7C39-A6EC-B54D-86D5-EC1CE5250C26}"/>
              </a:ext>
            </a:extLst>
          </p:cNvPr>
          <p:cNvSpPr>
            <a:spLocks noGrp="1"/>
          </p:cNvSpPr>
          <p:nvPr>
            <p:ph type="title"/>
          </p:nvPr>
        </p:nvSpPr>
        <p:spPr/>
        <p:txBody>
          <a:bodyPr/>
          <a:lstStyle/>
          <a:p>
            <a:r>
              <a:rPr kumimoji="1" lang="en-US" altLang="zh-CN" dirty="0"/>
              <a:t>Existing Methods</a:t>
            </a:r>
            <a:endParaRPr kumimoji="1" lang="zh-CN" altLang="en-US" dirty="0"/>
          </a:p>
        </p:txBody>
      </p:sp>
      <p:sp>
        <p:nvSpPr>
          <p:cNvPr id="3" name="内容占位符 2">
            <a:extLst>
              <a:ext uri="{FF2B5EF4-FFF2-40B4-BE49-F238E27FC236}">
                <a16:creationId xmlns:a16="http://schemas.microsoft.com/office/drawing/2014/main" id="{8191392F-493F-FC47-AFFE-4B6EFCC548BD}"/>
              </a:ext>
            </a:extLst>
          </p:cNvPr>
          <p:cNvSpPr>
            <a:spLocks noGrp="1"/>
          </p:cNvSpPr>
          <p:nvPr>
            <p:ph idx="1"/>
          </p:nvPr>
        </p:nvSpPr>
        <p:spPr/>
        <p:txBody>
          <a:bodyPr/>
          <a:lstStyle/>
          <a:p>
            <a:r>
              <a:rPr kumimoji="1" lang="en-US" altLang="zh-CN" dirty="0"/>
              <a:t>Statistical methods</a:t>
            </a:r>
          </a:p>
          <a:p>
            <a:pPr lvl="1"/>
            <a:r>
              <a:rPr kumimoji="1" lang="en-US" altLang="zh-CN" dirty="0"/>
              <a:t>Kaplan-Meier method</a:t>
            </a:r>
          </a:p>
          <a:p>
            <a:pPr lvl="1"/>
            <a:r>
              <a:rPr kumimoji="1" lang="en-US" altLang="zh-CN" dirty="0"/>
              <a:t>Coarse-grained, counting-based, low generalization</a:t>
            </a:r>
          </a:p>
          <a:p>
            <a:pPr lvl="1"/>
            <a:endParaRPr kumimoji="1" lang="zh-CN" altLang="en-US" dirty="0"/>
          </a:p>
        </p:txBody>
      </p:sp>
      <p:pic>
        <p:nvPicPr>
          <p:cNvPr id="6" name="图片 5">
            <a:extLst>
              <a:ext uri="{FF2B5EF4-FFF2-40B4-BE49-F238E27FC236}">
                <a16:creationId xmlns:a16="http://schemas.microsoft.com/office/drawing/2014/main" id="{E58658EE-3F5E-C542-9982-C2D943D38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0" y="2791531"/>
            <a:ext cx="4064000" cy="3733800"/>
          </a:xfrm>
          <a:prstGeom prst="rect">
            <a:avLst/>
          </a:prstGeom>
        </p:spPr>
      </p:pic>
      <p:sp>
        <p:nvSpPr>
          <p:cNvPr id="8" name="矩形 7">
            <a:extLst>
              <a:ext uri="{FF2B5EF4-FFF2-40B4-BE49-F238E27FC236}">
                <a16:creationId xmlns:a16="http://schemas.microsoft.com/office/drawing/2014/main" id="{911C1F0D-A5AE-EC4A-BC0C-CCE88DA6DC50}"/>
              </a:ext>
            </a:extLst>
          </p:cNvPr>
          <p:cNvSpPr/>
          <p:nvPr/>
        </p:nvSpPr>
        <p:spPr>
          <a:xfrm>
            <a:off x="0" y="6519446"/>
            <a:ext cx="3400425" cy="338554"/>
          </a:xfrm>
          <a:prstGeom prst="rect">
            <a:avLst/>
          </a:prstGeom>
        </p:spPr>
        <p:txBody>
          <a:bodyPr wrap="square">
            <a:spAutoFit/>
          </a:bodyPr>
          <a:lstStyle/>
          <a:p>
            <a:r>
              <a:rPr lang="en-US" altLang="zh-CN" sz="1600" dirty="0">
                <a:solidFill>
                  <a:srgbClr val="000000"/>
                </a:solidFill>
                <a:latin typeface="Helvetica" pitchFamily="2" charset="0"/>
              </a:rPr>
              <a:t>﻿Kaplan and Meier 1958.</a:t>
            </a:r>
            <a:endParaRPr lang="en-US" altLang="zh-CN" sz="1600" dirty="0">
              <a:solidFill>
                <a:srgbClr val="000000"/>
              </a:solidFill>
              <a:effectLst/>
              <a:latin typeface="Helvetica" pitchFamily="2" charset="0"/>
            </a:endParaRPr>
          </a:p>
        </p:txBody>
      </p:sp>
    </p:spTree>
    <p:extLst>
      <p:ext uri="{BB962C8B-B14F-4D97-AF65-F5344CB8AC3E}">
        <p14:creationId xmlns:p14="http://schemas.microsoft.com/office/powerpoint/2010/main" val="40696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A7C39-A6EC-B54D-86D5-EC1CE5250C26}"/>
              </a:ext>
            </a:extLst>
          </p:cNvPr>
          <p:cNvSpPr>
            <a:spLocks noGrp="1"/>
          </p:cNvSpPr>
          <p:nvPr>
            <p:ph type="title"/>
          </p:nvPr>
        </p:nvSpPr>
        <p:spPr/>
        <p:txBody>
          <a:bodyPr/>
          <a:lstStyle/>
          <a:p>
            <a:r>
              <a:rPr kumimoji="1" lang="en-US" altLang="zh-CN" dirty="0"/>
              <a:t>Existing Methods (cont.)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191392F-493F-FC47-AFFE-4B6EFCC548BD}"/>
                  </a:ext>
                </a:extLst>
              </p:cNvPr>
              <p:cNvSpPr>
                <a:spLocks noGrp="1"/>
              </p:cNvSpPr>
              <p:nvPr>
                <p:ph idx="1"/>
              </p:nvPr>
            </p:nvSpPr>
            <p:spPr/>
            <p:txBody>
              <a:bodyPr/>
              <a:lstStyle/>
              <a:p>
                <a:r>
                  <a:rPr kumimoji="1" lang="en-US" altLang="zh-CN" dirty="0"/>
                  <a:t>Statistical methods</a:t>
                </a:r>
              </a:p>
              <a:p>
                <a:pPr lvl="1"/>
                <a:r>
                  <a:rPr kumimoji="1" lang="en-US" altLang="zh-CN" dirty="0"/>
                  <a:t>Cox proportional hazard (CPH) model</a:t>
                </a:r>
              </a:p>
              <a:p>
                <a:pPr lvl="1"/>
                <a:r>
                  <a:rPr kumimoji="1" lang="en-US" altLang="zh-CN" dirty="0">
                    <a:latin typeface="Cambria Math" panose="02040503050406030204" pitchFamily="18" charset="0"/>
                    <a:ea typeface="Cambria Math" panose="02040503050406030204" pitchFamily="18" charset="0"/>
                  </a:rPr>
                  <a:t>Hazard function</a:t>
                </a:r>
              </a:p>
              <a:p>
                <a:pPr lvl="2"/>
                <a:r>
                  <a:rPr kumimoji="1" lang="en-US" altLang="zh-CN" dirty="0">
                    <a:latin typeface="Cambria Math" panose="02040503050406030204" pitchFamily="18" charset="0"/>
                    <a:ea typeface="Cambria Math" panose="02040503050406030204" pitchFamily="18" charset="0"/>
                  </a:rPr>
                  <a:t>The probability of event </a:t>
                </a:r>
                <a:r>
                  <a:rPr kumimoji="1" lang="en-US" altLang="zh-CN" dirty="0">
                    <a:solidFill>
                      <a:srgbClr val="FF0000"/>
                    </a:solidFill>
                    <a:latin typeface="Cambria Math" panose="02040503050406030204" pitchFamily="18" charset="0"/>
                    <a:ea typeface="Cambria Math" panose="02040503050406030204" pitchFamily="18" charset="0"/>
                  </a:rPr>
                  <a:t>occurring</a:t>
                </a:r>
                <a:r>
                  <a:rPr kumimoji="1" lang="en-US" altLang="zh-CN" dirty="0">
                    <a:latin typeface="Cambria Math" panose="02040503050406030204" pitchFamily="18" charset="0"/>
                    <a:ea typeface="Cambria Math" panose="02040503050406030204" pitchFamily="18" charset="0"/>
                  </a:rPr>
                  <a:t> at time </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𝑡</m:t>
                    </m:r>
                  </m:oMath>
                </a14:m>
                <a:r>
                  <a:rPr kumimoji="1" lang="en-US" altLang="zh-CN" dirty="0">
                    <a:latin typeface="Cambria Math" panose="02040503050406030204" pitchFamily="18" charset="0"/>
                    <a:ea typeface="Cambria Math" panose="02040503050406030204" pitchFamily="18" charset="0"/>
                  </a:rPr>
                  <a:t> </a:t>
                </a:r>
                <a:r>
                  <a:rPr kumimoji="1" lang="en-US" altLang="zh-CN" i="1" dirty="0">
                    <a:solidFill>
                      <a:schemeClr val="accent6">
                        <a:lumMod val="75000"/>
                      </a:schemeClr>
                    </a:solidFill>
                    <a:latin typeface="Cambria Math" panose="02040503050406030204" pitchFamily="18" charset="0"/>
                    <a:ea typeface="Cambria Math" panose="02040503050406030204" pitchFamily="18" charset="0"/>
                  </a:rPr>
                  <a:t>given not occurred before</a:t>
                </a:r>
                <a:r>
                  <a:rPr kumimoji="1" lang="en-US" altLang="zh-CN" dirty="0">
                    <a:latin typeface="Cambria Math" panose="02040503050406030204" pitchFamily="18" charset="0"/>
                    <a:ea typeface="Cambria Math" panose="02040503050406030204" pitchFamily="18" charset="0"/>
                  </a:rPr>
                  <a:t>.</a:t>
                </a:r>
              </a:p>
              <a:p>
                <a:pPr lvl="2"/>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𝜆</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𝑡</m:t>
                        </m:r>
                      </m:e>
                      <m:e>
                        <m:r>
                          <a:rPr kumimoji="1" lang="en-US" altLang="zh-CN" b="0" i="1" smtClean="0">
                            <a:latin typeface="Cambria Math" panose="02040503050406030204" pitchFamily="18" charset="0"/>
                            <a:ea typeface="Cambria Math" panose="02040503050406030204" pitchFamily="18" charset="0"/>
                          </a:rPr>
                          <m:t>𝑥</m:t>
                        </m:r>
                      </m:e>
                    </m:d>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𝜆</m:t>
                        </m:r>
                      </m:e>
                      <m:sub>
                        <m:r>
                          <a:rPr kumimoji="1" lang="en-US" altLang="zh-CN" b="0" i="1" smtClean="0">
                            <a:latin typeface="Cambria Math" panose="02040503050406030204" pitchFamily="18" charset="0"/>
                            <a:ea typeface="Cambria Math" panose="02040503050406030204" pitchFamily="18" charset="0"/>
                          </a:rPr>
                          <m:t>0</m:t>
                        </m:r>
                      </m:sub>
                    </m:sSub>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𝑡</m:t>
                        </m:r>
                      </m:e>
                    </m:d>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𝑒</m:t>
                        </m:r>
                      </m:e>
                      <m:sup>
                        <m:r>
                          <a:rPr kumimoji="1" lang="en-US" altLang="zh-CN" b="0" i="1" smtClean="0">
                            <a:latin typeface="Cambria Math" panose="02040503050406030204" pitchFamily="18" charset="0"/>
                            <a:ea typeface="Cambria Math" panose="02040503050406030204" pitchFamily="18" charset="0"/>
                          </a:rPr>
                          <m:t>𝛽</m:t>
                        </m:r>
                        <m:r>
                          <a:rPr kumimoji="1" lang="en-US" altLang="zh-CN" b="0" i="1" smtClean="0">
                            <a:latin typeface="Cambria Math" panose="02040503050406030204" pitchFamily="18" charset="0"/>
                            <a:ea typeface="Cambria Math" panose="02040503050406030204" pitchFamily="18" charset="0"/>
                          </a:rPr>
                          <m:t>𝑥</m:t>
                        </m:r>
                      </m:sup>
                    </m:sSup>
                  </m:oMath>
                </a14:m>
                <a:endParaRPr kumimoji="1" lang="en-US" altLang="zh-CN" dirty="0"/>
              </a:p>
              <a:p>
                <a:pPr lvl="2"/>
                <a:r>
                  <a:rPr kumimoji="1" lang="en-US" altLang="zh-CN" dirty="0"/>
                  <a:t>The base hazard function has some assumptions, e.g., Weibull distribution.</a:t>
                </a:r>
              </a:p>
              <a:p>
                <a:pPr lvl="2"/>
                <a:r>
                  <a:rPr kumimoji="1" lang="en-US" altLang="zh-CN" dirty="0"/>
                  <a:t>Drawback: not flexible in practice.</a:t>
                </a:r>
              </a:p>
            </p:txBody>
          </p:sp>
        </mc:Choice>
        <mc:Fallback xmlns="">
          <p:sp>
            <p:nvSpPr>
              <p:cNvPr id="3" name="内容占位符 2">
                <a:extLst>
                  <a:ext uri="{FF2B5EF4-FFF2-40B4-BE49-F238E27FC236}">
                    <a16:creationId xmlns:a16="http://schemas.microsoft.com/office/drawing/2014/main" id="{8191392F-493F-FC47-AFFE-4B6EFCC548BD}"/>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B84C73E-C081-2844-9865-F71F077B90DD}"/>
              </a:ext>
            </a:extLst>
          </p:cNvPr>
          <p:cNvSpPr txBox="1"/>
          <p:nvPr/>
        </p:nvSpPr>
        <p:spPr>
          <a:xfrm>
            <a:off x="0" y="6488668"/>
            <a:ext cx="2985433" cy="369332"/>
          </a:xfrm>
          <a:prstGeom prst="rect">
            <a:avLst/>
          </a:prstGeom>
          <a:noFill/>
        </p:spPr>
        <p:txBody>
          <a:bodyPr wrap="none" rtlCol="0">
            <a:spAutoFit/>
          </a:bodyPr>
          <a:lstStyle/>
          <a:p>
            <a:r>
              <a:rPr kumimoji="1" lang="en-US" altLang="zh-CN" dirty="0"/>
              <a:t>﻿Cox 1992; ﻿Zhang and Lu 2007.</a:t>
            </a:r>
            <a:endParaRPr kumimoji="1" lang="zh-CN" altLang="en-US" dirty="0"/>
          </a:p>
        </p:txBody>
      </p:sp>
    </p:spTree>
    <p:extLst>
      <p:ext uri="{BB962C8B-B14F-4D97-AF65-F5344CB8AC3E}">
        <p14:creationId xmlns:p14="http://schemas.microsoft.com/office/powerpoint/2010/main" val="8057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A7C39-A6EC-B54D-86D5-EC1CE5250C26}"/>
              </a:ext>
            </a:extLst>
          </p:cNvPr>
          <p:cNvSpPr>
            <a:spLocks noGrp="1"/>
          </p:cNvSpPr>
          <p:nvPr>
            <p:ph type="title"/>
          </p:nvPr>
        </p:nvSpPr>
        <p:spPr/>
        <p:txBody>
          <a:bodyPr/>
          <a:lstStyle/>
          <a:p>
            <a:r>
              <a:rPr kumimoji="1" lang="en-US" altLang="zh-CN" dirty="0"/>
              <a:t>Existing Methods (cont.)</a:t>
            </a:r>
            <a:endParaRPr kumimoji="1" lang="zh-CN" altLang="en-US" dirty="0"/>
          </a:p>
        </p:txBody>
      </p:sp>
      <p:sp>
        <p:nvSpPr>
          <p:cNvPr id="3" name="内容占位符 2">
            <a:extLst>
              <a:ext uri="{FF2B5EF4-FFF2-40B4-BE49-F238E27FC236}">
                <a16:creationId xmlns:a16="http://schemas.microsoft.com/office/drawing/2014/main" id="{8191392F-493F-FC47-AFFE-4B6EFCC548BD}"/>
              </a:ext>
            </a:extLst>
          </p:cNvPr>
          <p:cNvSpPr>
            <a:spLocks noGrp="1"/>
          </p:cNvSpPr>
          <p:nvPr>
            <p:ph idx="1"/>
          </p:nvPr>
        </p:nvSpPr>
        <p:spPr/>
        <p:txBody>
          <a:bodyPr/>
          <a:lstStyle/>
          <a:p>
            <a:r>
              <a:rPr kumimoji="1" lang="en-US" altLang="zh-CN" dirty="0"/>
              <a:t>Machine learning methods</a:t>
            </a:r>
          </a:p>
          <a:p>
            <a:pPr lvl="1"/>
            <a:r>
              <a:rPr kumimoji="1" lang="en-US" altLang="zh-CN" dirty="0"/>
              <a:t>Survival tree model</a:t>
            </a:r>
          </a:p>
          <a:p>
            <a:pPr lvl="1"/>
            <a:r>
              <a:rPr kumimoji="1" lang="en-US" altLang="zh-CN" dirty="0"/>
              <a:t>Drawback: </a:t>
            </a:r>
          </a:p>
          <a:p>
            <a:pPr lvl="2"/>
            <a:r>
              <a:rPr kumimoji="1" lang="en-US" altLang="zh-CN" dirty="0"/>
              <a:t>based on segmented data</a:t>
            </a:r>
          </a:p>
          <a:p>
            <a:pPr lvl="2"/>
            <a:r>
              <a:rPr kumimoji="1" lang="en-US" altLang="zh-CN" dirty="0"/>
              <a:t>coarse-grained</a:t>
            </a:r>
          </a:p>
        </p:txBody>
      </p:sp>
      <p:pic>
        <p:nvPicPr>
          <p:cNvPr id="5" name="图片 4">
            <a:extLst>
              <a:ext uri="{FF2B5EF4-FFF2-40B4-BE49-F238E27FC236}">
                <a16:creationId xmlns:a16="http://schemas.microsoft.com/office/drawing/2014/main" id="{ADA3D3FE-EF23-C74A-848D-BE88A15B1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614305"/>
            <a:ext cx="5334000" cy="3009900"/>
          </a:xfrm>
          <a:prstGeom prst="rect">
            <a:avLst/>
          </a:prstGeom>
        </p:spPr>
      </p:pic>
      <p:sp>
        <p:nvSpPr>
          <p:cNvPr id="4" name="矩形 3">
            <a:extLst>
              <a:ext uri="{FF2B5EF4-FFF2-40B4-BE49-F238E27FC236}">
                <a16:creationId xmlns:a16="http://schemas.microsoft.com/office/drawing/2014/main" id="{FEDF7313-B8F7-3F4C-BD38-538A69D22C39}"/>
              </a:ext>
            </a:extLst>
          </p:cNvPr>
          <p:cNvSpPr/>
          <p:nvPr/>
        </p:nvSpPr>
        <p:spPr>
          <a:xfrm>
            <a:off x="0" y="6493305"/>
            <a:ext cx="1820114" cy="369332"/>
          </a:xfrm>
          <a:prstGeom prst="rect">
            <a:avLst/>
          </a:prstGeom>
        </p:spPr>
        <p:txBody>
          <a:bodyPr wrap="none">
            <a:spAutoFit/>
          </a:bodyPr>
          <a:lstStyle/>
          <a:p>
            <a:r>
              <a:rPr lang="zh-CN" altLang="en-US" dirty="0"/>
              <a:t>﻿Wang et al. 2016</a:t>
            </a:r>
            <a:r>
              <a:rPr lang="en-US" altLang="zh-CN" dirty="0"/>
              <a:t>.</a:t>
            </a:r>
            <a:endParaRPr lang="zh-CN" altLang="en-US" dirty="0"/>
          </a:p>
        </p:txBody>
      </p:sp>
    </p:spTree>
    <p:extLst>
      <p:ext uri="{BB962C8B-B14F-4D97-AF65-F5344CB8AC3E}">
        <p14:creationId xmlns:p14="http://schemas.microsoft.com/office/powerpoint/2010/main" val="277103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582EC-A38E-0249-8BDC-2AFFACA81D66}"/>
              </a:ext>
            </a:extLst>
          </p:cNvPr>
          <p:cNvSpPr>
            <a:spLocks noGrp="1"/>
          </p:cNvSpPr>
          <p:nvPr>
            <p:ph type="title"/>
          </p:nvPr>
        </p:nvSpPr>
        <p:spPr/>
        <p:txBody>
          <a:bodyPr/>
          <a:lstStyle/>
          <a:p>
            <a:r>
              <a:rPr kumimoji="1" lang="en-US" altLang="zh-CN" dirty="0"/>
              <a:t>Existing Methods (cont.)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2F3CE9-633D-9343-B2DA-E66072BB1733}"/>
                  </a:ext>
                </a:extLst>
              </p:cNvPr>
              <p:cNvSpPr>
                <a:spLocks noGrp="1"/>
              </p:cNvSpPr>
              <p:nvPr>
                <p:ph idx="1"/>
              </p:nvPr>
            </p:nvSpPr>
            <p:spPr/>
            <p:txBody>
              <a:bodyPr/>
              <a:lstStyle/>
              <a:p>
                <a:r>
                  <a:rPr kumimoji="1" lang="en-US" altLang="zh-CN" dirty="0"/>
                  <a:t>Deep learning method</a:t>
                </a:r>
              </a:p>
              <a:p>
                <a:pPr lvl="1"/>
                <a:r>
                  <a:rPr kumimoji="1" lang="en-US" altLang="zh-CN" dirty="0"/>
                  <a:t>DeepSurv</a:t>
                </a:r>
                <a:r>
                  <a:rPr kumimoji="1" lang="en-US" altLang="zh-CN" baseline="30000" dirty="0"/>
                  <a:t>1</a:t>
                </a:r>
                <a:endParaRPr kumimoji="1" lang="en-US" altLang="zh-CN" dirty="0"/>
              </a:p>
              <a:p>
                <a:pPr lvl="2"/>
                <a:r>
                  <a:rPr kumimoji="1" lang="en-US" altLang="zh-CN" dirty="0"/>
                  <a:t>bases on CPH method using deep learning as enhanced feature extraction.</a:t>
                </a:r>
              </a:p>
              <a:p>
                <a:pPr lvl="1"/>
                <a:r>
                  <a:rPr kumimoji="1" lang="en-US" altLang="zh-CN" dirty="0"/>
                  <a:t>DeepHit</a:t>
                </a:r>
                <a:r>
                  <a:rPr kumimoji="1" lang="en-US" altLang="zh-CN" baseline="30000" dirty="0"/>
                  <a:t>2</a:t>
                </a:r>
              </a:p>
              <a:p>
                <a:pPr lvl="2"/>
                <a:r>
                  <a:rPr kumimoji="1" lang="en-US" altLang="zh-CN" dirty="0"/>
                  <a:t>directly predicts </a:t>
                </a:r>
                <a14:m>
                  <m:oMath xmlns:m="http://schemas.openxmlformats.org/officeDocument/2006/math">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𝑧</m:t>
                        </m:r>
                      </m:e>
                    </m:d>
                  </m:oMath>
                </a14:m>
                <a:r>
                  <a:rPr kumimoji="1" lang="en-US" altLang="zh-CN" dirty="0"/>
                  <a:t> at each time</a:t>
                </a:r>
              </a:p>
              <a:p>
                <a:pPr lvl="2"/>
                <a:r>
                  <a:rPr kumimoji="1" lang="en-US" altLang="zh-CN" dirty="0"/>
                  <a:t>calculates </a:t>
                </a:r>
                <a14:m>
                  <m:oMath xmlns:m="http://schemas.openxmlformats.org/officeDocument/2006/math">
                    <m:r>
                      <a:rPr kumimoji="1" lang="en-US" altLang="zh-CN" b="0" i="1" smtClean="0">
                        <a:latin typeface="Cambria Math" panose="02040503050406030204" pitchFamily="18" charset="0"/>
                      </a:rPr>
                      <m:t>𝑆</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a14:m>
                <a:r>
                  <a:rPr kumimoji="1" lang="en-US" altLang="zh-CN" dirty="0"/>
                  <a:t> by summing </a:t>
                </a:r>
                <a14:m>
                  <m:oMath xmlns:m="http://schemas.openxmlformats.org/officeDocument/2006/math">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e>
                    </m:d>
                  </m:oMath>
                </a14:m>
                <a:r>
                  <a:rPr kumimoji="1" lang="en-US" altLang="zh-CN" dirty="0"/>
                  <a:t> over </a:t>
                </a:r>
                <a14:m>
                  <m:oMath xmlns:m="http://schemas.openxmlformats.org/officeDocument/2006/math">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a14:m>
                <a:endParaRPr kumimoji="1" lang="zh-CN" altLang="en-US" dirty="0"/>
              </a:p>
            </p:txBody>
          </p:sp>
        </mc:Choice>
        <mc:Fallback xmlns="">
          <p:sp>
            <p:nvSpPr>
              <p:cNvPr id="3" name="内容占位符 2">
                <a:extLst>
                  <a:ext uri="{FF2B5EF4-FFF2-40B4-BE49-F238E27FC236}">
                    <a16:creationId xmlns:a16="http://schemas.microsoft.com/office/drawing/2014/main" id="{0D2F3CE9-633D-9343-B2DA-E66072BB173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AF05E2FB-2ED8-5941-AF4E-33CF0B70642A}"/>
              </a:ext>
            </a:extLst>
          </p:cNvPr>
          <p:cNvSpPr/>
          <p:nvPr/>
        </p:nvSpPr>
        <p:spPr>
          <a:xfrm>
            <a:off x="0" y="6492873"/>
            <a:ext cx="4743450" cy="338554"/>
          </a:xfrm>
          <a:prstGeom prst="rect">
            <a:avLst/>
          </a:prstGeom>
        </p:spPr>
        <p:txBody>
          <a:bodyPr wrap="square">
            <a:spAutoFit/>
          </a:bodyPr>
          <a:lstStyle/>
          <a:p>
            <a:r>
              <a:rPr lang="en-US" altLang="zh-CN" sz="1600" dirty="0">
                <a:solidFill>
                  <a:srgbClr val="000000"/>
                </a:solidFill>
                <a:latin typeface="Helvetica" pitchFamily="2" charset="0"/>
              </a:rPr>
              <a:t>1. Katzman et al. 2018; 2. Lee et al. 2018.</a:t>
            </a:r>
          </a:p>
        </p:txBody>
      </p:sp>
    </p:spTree>
    <p:extLst>
      <p:ext uri="{BB962C8B-B14F-4D97-AF65-F5344CB8AC3E}">
        <p14:creationId xmlns:p14="http://schemas.microsoft.com/office/powerpoint/2010/main" val="379979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DA399-1B40-D740-95E6-9B69F6539C91}"/>
              </a:ext>
            </a:extLst>
          </p:cNvPr>
          <p:cNvSpPr>
            <a:spLocks noGrp="1"/>
          </p:cNvSpPr>
          <p:nvPr>
            <p:ph type="title"/>
          </p:nvPr>
        </p:nvSpPr>
        <p:spPr/>
        <p:txBody>
          <a:bodyPr/>
          <a:lstStyle/>
          <a:p>
            <a:r>
              <a:rPr kumimoji="1" lang="en-US" altLang="zh-CN" dirty="0"/>
              <a:t>Cons of the Existing Methods</a:t>
            </a:r>
            <a:endParaRPr kumimoji="1" lang="zh-CN" altLang="en-US" dirty="0"/>
          </a:p>
        </p:txBody>
      </p:sp>
      <p:sp>
        <p:nvSpPr>
          <p:cNvPr id="3" name="内容占位符 2">
            <a:extLst>
              <a:ext uri="{FF2B5EF4-FFF2-40B4-BE49-F238E27FC236}">
                <a16:creationId xmlns:a16="http://schemas.microsoft.com/office/drawing/2014/main" id="{63ED08B8-6950-7041-975A-54E0EF5897AD}"/>
              </a:ext>
            </a:extLst>
          </p:cNvPr>
          <p:cNvSpPr>
            <a:spLocks noGrp="1"/>
          </p:cNvSpPr>
          <p:nvPr>
            <p:ph idx="1"/>
          </p:nvPr>
        </p:nvSpPr>
        <p:spPr/>
        <p:txBody>
          <a:bodyPr>
            <a:normAutofit fontScale="92500"/>
          </a:bodyPr>
          <a:lstStyle/>
          <a:p>
            <a:r>
              <a:rPr kumimoji="1" lang="en-US" altLang="zh-CN" dirty="0"/>
              <a:t>Statistical methods</a:t>
            </a:r>
          </a:p>
          <a:p>
            <a:pPr lvl="1"/>
            <a:r>
              <a:rPr kumimoji="1" lang="en-US" altLang="zh-CN" dirty="0"/>
              <a:t>Counting-based statistics, loss of generality</a:t>
            </a:r>
          </a:p>
          <a:p>
            <a:pPr lvl="2"/>
            <a:r>
              <a:rPr kumimoji="1" lang="en-US" altLang="zh-CN" dirty="0"/>
              <a:t>Kaplan-Meier</a:t>
            </a:r>
          </a:p>
          <a:p>
            <a:pPr lvl="1"/>
            <a:r>
              <a:rPr kumimoji="1" lang="en-US" altLang="zh-CN" dirty="0"/>
              <a:t>Specific</a:t>
            </a:r>
            <a:r>
              <a:rPr kumimoji="1" lang="zh-CN" altLang="en-US" dirty="0"/>
              <a:t> </a:t>
            </a:r>
            <a:r>
              <a:rPr kumimoji="1" lang="en-US" altLang="zh-CN" dirty="0"/>
              <a:t>form</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probability</a:t>
            </a:r>
            <a:r>
              <a:rPr kumimoji="1" lang="zh-CN" altLang="en-US" dirty="0"/>
              <a:t> </a:t>
            </a:r>
            <a:r>
              <a:rPr kumimoji="1" lang="en-US" altLang="zh-CN" dirty="0"/>
              <a:t>distribution</a:t>
            </a:r>
          </a:p>
          <a:p>
            <a:pPr lvl="2"/>
            <a:r>
              <a:rPr kumimoji="1" lang="en-US" altLang="zh-CN" dirty="0"/>
              <a:t>CPH, Lasso-cox</a:t>
            </a:r>
          </a:p>
          <a:p>
            <a:r>
              <a:rPr kumimoji="1" lang="en-US" altLang="zh-CN" dirty="0"/>
              <a:t>Machine learning methods</a:t>
            </a:r>
          </a:p>
          <a:p>
            <a:pPr lvl="1"/>
            <a:r>
              <a:rPr kumimoji="1" lang="en-US" altLang="zh-CN" dirty="0"/>
              <a:t>Based on segmented data, too coarse-grained</a:t>
            </a:r>
          </a:p>
          <a:p>
            <a:pPr lvl="2"/>
            <a:r>
              <a:rPr kumimoji="1" lang="en-US" altLang="zh-CN" dirty="0"/>
              <a:t>Survival Trees</a:t>
            </a:r>
          </a:p>
          <a:p>
            <a:pPr lvl="1"/>
            <a:r>
              <a:rPr kumimoji="1" lang="en-US" altLang="zh-CN" dirty="0"/>
              <a:t>Assumption of the specific form of distribution</a:t>
            </a:r>
          </a:p>
          <a:p>
            <a:pPr lvl="2"/>
            <a:r>
              <a:rPr kumimoji="1" lang="en-US" altLang="zh-CN" dirty="0" err="1"/>
              <a:t>DeepSurv</a:t>
            </a:r>
            <a:endParaRPr kumimoji="1" lang="en-US" altLang="zh-CN" dirty="0"/>
          </a:p>
          <a:p>
            <a:endParaRPr kumimoji="1" lang="en-US" altLang="zh-CN" dirty="0"/>
          </a:p>
          <a:p>
            <a:r>
              <a:rPr kumimoji="1" lang="en-US" altLang="zh-CN" dirty="0"/>
              <a:t>No consideration about sequential patterns over </a:t>
            </a:r>
            <a:r>
              <a:rPr kumimoji="1" lang="en-US" altLang="zh-CN"/>
              <a:t>time!</a:t>
            </a:r>
            <a:endParaRPr kumimoji="1" lang="en-US" altLang="zh-CN" dirty="0"/>
          </a:p>
        </p:txBody>
      </p:sp>
    </p:spTree>
    <p:extLst>
      <p:ext uri="{BB962C8B-B14F-4D97-AF65-F5344CB8AC3E}">
        <p14:creationId xmlns:p14="http://schemas.microsoft.com/office/powerpoint/2010/main" val="71290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AEBE8-DF6D-0A4D-A5C9-AF0D7353B837}"/>
              </a:ext>
            </a:extLst>
          </p:cNvPr>
          <p:cNvSpPr>
            <a:spLocks noGrp="1"/>
          </p:cNvSpPr>
          <p:nvPr>
            <p:ph type="title"/>
          </p:nvPr>
        </p:nvSpPr>
        <p:spPr/>
        <p:txBody>
          <a:bodyPr>
            <a:normAutofit fontScale="90000"/>
          </a:bodyPr>
          <a:lstStyle/>
          <a:p>
            <a:r>
              <a:rPr kumimoji="1" lang="en-US" altLang="zh-CN" dirty="0"/>
              <a:t>Deep Recurrent Survival Analysis</a:t>
            </a:r>
            <a:br>
              <a:rPr kumimoji="1" lang="en-US" altLang="zh-CN" dirty="0"/>
            </a:br>
            <a:r>
              <a:rPr kumimoji="1" lang="en-US" altLang="zh-CN" dirty="0"/>
              <a:t>(DRSA)</a:t>
            </a:r>
            <a:endParaRPr kumimoji="1" lang="zh-CN" altLang="en-US" dirty="0"/>
          </a:p>
        </p:txBody>
      </p:sp>
      <p:sp>
        <p:nvSpPr>
          <p:cNvPr id="3" name="内容占位符 2">
            <a:extLst>
              <a:ext uri="{FF2B5EF4-FFF2-40B4-BE49-F238E27FC236}">
                <a16:creationId xmlns:a16="http://schemas.microsoft.com/office/drawing/2014/main" id="{C4F7C33C-AAB0-5442-B319-EA39555D7033}"/>
              </a:ext>
            </a:extLst>
          </p:cNvPr>
          <p:cNvSpPr>
            <a:spLocks noGrp="1"/>
          </p:cNvSpPr>
          <p:nvPr>
            <p:ph idx="1"/>
          </p:nvPr>
        </p:nvSpPr>
        <p:spPr/>
        <p:txBody>
          <a:bodyPr>
            <a:normAutofit/>
          </a:bodyPr>
          <a:lstStyle/>
          <a:p>
            <a:r>
              <a:rPr kumimoji="1" lang="en-US" altLang="zh-CN" sz="2400" dirty="0"/>
              <a:t>No assumption about distributional forms</a:t>
            </a:r>
          </a:p>
          <a:p>
            <a:endParaRPr kumimoji="1" lang="en-US" altLang="zh-CN" sz="2400" dirty="0"/>
          </a:p>
          <a:p>
            <a:r>
              <a:rPr kumimoji="1" lang="en-US" altLang="zh-CN" sz="2400" dirty="0"/>
              <a:t>Captures sequential patterns in the feature-time space</a:t>
            </a:r>
          </a:p>
          <a:p>
            <a:endParaRPr kumimoji="1" lang="en-US" altLang="zh-CN" sz="2400" dirty="0"/>
          </a:p>
          <a:p>
            <a:r>
              <a:rPr kumimoji="1" lang="en-US" altLang="zh-CN" sz="2400" dirty="0"/>
              <a:t>First</a:t>
            </a:r>
            <a:r>
              <a:rPr kumimoji="1" lang="zh-CN" altLang="en-US" sz="2400" dirty="0"/>
              <a:t> </a:t>
            </a:r>
            <a:r>
              <a:rPr kumimoji="1" lang="en-US" altLang="zh-CN" sz="2400" dirty="0"/>
              <a:t>work</a:t>
            </a:r>
            <a:r>
              <a:rPr kumimoji="1" lang="zh-CN" altLang="en-US" sz="2400" dirty="0"/>
              <a:t> </a:t>
            </a:r>
            <a:r>
              <a:rPr kumimoji="1" lang="en-US" altLang="zh-CN" sz="2400" dirty="0"/>
              <a:t>ever,</a:t>
            </a:r>
            <a:r>
              <a:rPr kumimoji="1" lang="zh-CN" altLang="en-US" sz="2400" dirty="0"/>
              <a:t> </a:t>
            </a:r>
            <a:r>
              <a:rPr kumimoji="1" lang="en-US" altLang="zh-CN" sz="2400" dirty="0"/>
              <a:t>utilizes</a:t>
            </a:r>
            <a:r>
              <a:rPr kumimoji="1" lang="zh-CN" altLang="en-US" sz="2400" dirty="0"/>
              <a:t> </a:t>
            </a:r>
            <a:r>
              <a:rPr kumimoji="1" lang="en-US" altLang="zh-CN" sz="2400" dirty="0"/>
              <a:t>auto-regressive</a:t>
            </a:r>
            <a:r>
              <a:rPr kumimoji="1" lang="zh-CN" altLang="en-US" sz="2400" dirty="0"/>
              <a:t> </a:t>
            </a:r>
            <a:r>
              <a:rPr kumimoji="1" lang="en-US" altLang="zh-CN" sz="2400" dirty="0"/>
              <a:t>model</a:t>
            </a:r>
            <a:r>
              <a:rPr kumimoji="1" lang="zh-CN" altLang="en-US" sz="2400" dirty="0"/>
              <a:t> </a:t>
            </a:r>
            <a:r>
              <a:rPr kumimoji="1" lang="en-US" altLang="zh-CN" sz="2400" dirty="0"/>
              <a:t>for</a:t>
            </a:r>
            <a:r>
              <a:rPr kumimoji="1" lang="zh-CN" altLang="en-US" sz="2400" dirty="0"/>
              <a:t> </a:t>
            </a:r>
            <a:r>
              <a:rPr kumimoji="1" lang="en-US" altLang="zh-CN" sz="2400" dirty="0"/>
              <a:t>SA</a:t>
            </a:r>
          </a:p>
          <a:p>
            <a:endParaRPr kumimoji="1" lang="en-US" altLang="zh-CN" sz="2400" dirty="0"/>
          </a:p>
          <a:p>
            <a:r>
              <a:rPr kumimoji="1" lang="en-US" altLang="zh-CN" sz="2400" dirty="0"/>
              <a:t>Handling</a:t>
            </a:r>
            <a:r>
              <a:rPr kumimoji="1" lang="zh-CN" altLang="en-US" sz="2400" dirty="0"/>
              <a:t> </a:t>
            </a:r>
            <a:r>
              <a:rPr kumimoji="1" lang="en-US" altLang="zh-CN" sz="2400" dirty="0"/>
              <a:t>censorship</a:t>
            </a:r>
            <a:r>
              <a:rPr kumimoji="1" lang="zh-CN" altLang="en-US" sz="2400" dirty="0"/>
              <a:t> </a:t>
            </a:r>
            <a:r>
              <a:rPr kumimoji="1" lang="en-US" altLang="zh-CN" sz="2400" dirty="0"/>
              <a:t>with</a:t>
            </a:r>
            <a:r>
              <a:rPr kumimoji="1" lang="zh-CN" altLang="en-US" sz="2400" dirty="0"/>
              <a:t> </a:t>
            </a:r>
            <a:r>
              <a:rPr kumimoji="1" lang="en-US" altLang="zh-CN" sz="2400" dirty="0"/>
              <a:t>unbiased</a:t>
            </a:r>
            <a:r>
              <a:rPr kumimoji="1" lang="zh-CN" altLang="en-US" sz="2400" dirty="0"/>
              <a:t> </a:t>
            </a:r>
            <a:r>
              <a:rPr kumimoji="1" lang="en-US" altLang="zh-CN" sz="2400" dirty="0"/>
              <a:t>learning</a:t>
            </a:r>
          </a:p>
          <a:p>
            <a:endParaRPr kumimoji="1" lang="en-US" altLang="zh-CN" sz="2400" dirty="0"/>
          </a:p>
          <a:p>
            <a:r>
              <a:rPr kumimoji="1" lang="en-US" altLang="zh-CN" sz="2400" dirty="0"/>
              <a:t>Significant</a:t>
            </a:r>
            <a:r>
              <a:rPr kumimoji="1" lang="zh-CN" altLang="en-US" sz="2400" dirty="0"/>
              <a:t> </a:t>
            </a:r>
            <a:r>
              <a:rPr kumimoji="1" lang="en-US" altLang="zh-CN" sz="2400" dirty="0"/>
              <a:t>improvement</a:t>
            </a:r>
            <a:r>
              <a:rPr kumimoji="1" lang="zh-CN" altLang="en-US" sz="2400" dirty="0"/>
              <a:t> </a:t>
            </a:r>
            <a:r>
              <a:rPr kumimoji="1" lang="en-US" altLang="zh-CN" sz="2400" dirty="0"/>
              <a:t>against</a:t>
            </a:r>
            <a:r>
              <a:rPr kumimoji="1" lang="zh-CN" altLang="en-US" sz="2400" dirty="0"/>
              <a:t> </a:t>
            </a:r>
            <a:r>
              <a:rPr kumimoji="1" lang="en-US" altLang="zh-CN" sz="2400" dirty="0"/>
              <a:t>both</a:t>
            </a:r>
            <a:r>
              <a:rPr kumimoji="1" lang="zh-CN" altLang="en-US" sz="2400" dirty="0"/>
              <a:t> </a:t>
            </a:r>
            <a:r>
              <a:rPr kumimoji="1" lang="en-US" altLang="zh-CN" sz="2400" dirty="0"/>
              <a:t>stat.</a:t>
            </a:r>
            <a:r>
              <a:rPr kumimoji="1" lang="zh-CN" altLang="en-US" sz="2400" dirty="0"/>
              <a:t> </a:t>
            </a:r>
            <a:r>
              <a:rPr kumimoji="1" lang="en-US" altLang="zh-CN" sz="2400" dirty="0"/>
              <a:t>methods</a:t>
            </a:r>
            <a:r>
              <a:rPr kumimoji="1" lang="zh-CN" altLang="en-US" sz="2400" dirty="0"/>
              <a:t> </a:t>
            </a:r>
            <a:r>
              <a:rPr kumimoji="1" lang="en-US" altLang="zh-CN" sz="2400" dirty="0"/>
              <a:t>and</a:t>
            </a:r>
            <a:r>
              <a:rPr kumimoji="1" lang="zh-CN" altLang="en-US" sz="2400" dirty="0"/>
              <a:t> </a:t>
            </a:r>
            <a:r>
              <a:rPr kumimoji="1" lang="en-US" altLang="zh-CN" sz="2400" dirty="0"/>
              <a:t>ML</a:t>
            </a:r>
            <a:r>
              <a:rPr kumimoji="1" lang="zh-CN" altLang="en-US" sz="2400" dirty="0"/>
              <a:t> </a:t>
            </a:r>
            <a:r>
              <a:rPr kumimoji="1" lang="en-US" altLang="zh-CN" sz="2400" dirty="0"/>
              <a:t>methods</a:t>
            </a:r>
            <a:endParaRPr kumimoji="1" lang="zh-CN" altLang="en-US" sz="2400" dirty="0"/>
          </a:p>
        </p:txBody>
      </p:sp>
    </p:spTree>
    <p:extLst>
      <p:ext uri="{BB962C8B-B14F-4D97-AF65-F5344CB8AC3E}">
        <p14:creationId xmlns:p14="http://schemas.microsoft.com/office/powerpoint/2010/main" val="48983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1437B-97D8-0B47-980D-9D51771F50B6}"/>
              </a:ext>
            </a:extLst>
          </p:cNvPr>
          <p:cNvSpPr>
            <a:spLocks noGrp="1"/>
          </p:cNvSpPr>
          <p:nvPr>
            <p:ph type="title"/>
          </p:nvPr>
        </p:nvSpPr>
        <p:spPr/>
        <p:txBody>
          <a:bodyPr/>
          <a:lstStyle/>
          <a:p>
            <a:r>
              <a:rPr kumimoji="1" lang="en-US" altLang="zh-CN" dirty="0"/>
              <a:t>Our</a:t>
            </a:r>
            <a:r>
              <a:rPr kumimoji="1" lang="zh-CN" altLang="en-US" dirty="0"/>
              <a:t> </a:t>
            </a:r>
            <a:r>
              <a:rPr kumimoji="1" lang="en-US" altLang="zh-CN" dirty="0"/>
              <a:t>method</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CABED73-2EF0-9547-A6D9-118B0077364F}"/>
                  </a:ext>
                </a:extLst>
              </p:cNvPr>
              <p:cNvSpPr>
                <a:spLocks noGrp="1"/>
              </p:cNvSpPr>
              <p:nvPr>
                <p:ph idx="1"/>
              </p:nvPr>
            </p:nvSpPr>
            <p:spPr/>
            <p:txBody>
              <a:bodyPr>
                <a:normAutofit fontScale="85000" lnSpcReduction="10000"/>
              </a:bodyPr>
              <a:lstStyle/>
              <a:p>
                <a:r>
                  <a:rPr kumimoji="1" lang="en-US" altLang="zh-CN" b="1" dirty="0"/>
                  <a:t>Discrete</a:t>
                </a:r>
                <a:r>
                  <a:rPr kumimoji="1" lang="zh-CN" altLang="en-US" dirty="0"/>
                  <a:t> </a:t>
                </a:r>
                <a:r>
                  <a:rPr kumimoji="1" lang="en-US" altLang="zh-CN" dirty="0"/>
                  <a:t>time</a:t>
                </a:r>
                <a:r>
                  <a:rPr kumimoji="1" lang="zh-CN" altLang="en-US" dirty="0"/>
                  <a:t> </a:t>
                </a:r>
                <a:r>
                  <a:rPr kumimoji="1" lang="en-US" altLang="zh-CN" dirty="0"/>
                  <a:t>model</a:t>
                </a:r>
              </a:p>
              <a:p>
                <a:pPr lvl="1"/>
                <a:endParaRPr kumimoji="1" lang="en-US" altLang="zh-CN" dirty="0"/>
              </a:p>
              <a:p>
                <a:pPr lvl="1"/>
                <a:endParaRPr kumimoji="1" lang="en-US" altLang="zh-CN" dirty="0"/>
              </a:p>
              <a:p>
                <a:pPr lvl="1"/>
                <a:endParaRPr kumimoji="1" lang="en-US" altLang="zh-CN" dirty="0"/>
              </a:p>
              <a:p>
                <a:pPr lvl="1"/>
                <a14:m>
                  <m:oMath xmlns:m="http://schemas.openxmlformats.org/officeDocument/2006/math">
                    <m:r>
                      <a:rPr kumimoji="1" lang="en-US" altLang="zh-CN" b="0" i="1" smtClean="0">
                        <a:latin typeface="Cambria Math" panose="02040503050406030204" pitchFamily="18" charset="0"/>
                      </a:rPr>
                      <m:t>𝑧</m:t>
                    </m:r>
                    <m:r>
                      <a:rPr kumimoji="1" lang="zh-CN" altLang="en-US"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𝑙</m:t>
                        </m:r>
                      </m:sub>
                    </m:sSub>
                  </m:oMath>
                </a14:m>
                <a:r>
                  <a:rPr kumimoji="1" lang="zh-CN" altLang="en-US" dirty="0"/>
                  <a:t> </a:t>
                </a:r>
                <a:r>
                  <a:rPr kumimoji="1" lang="en-US" altLang="zh-CN" dirty="0"/>
                  <a:t>means</a:t>
                </a:r>
                <a:r>
                  <a:rPr kumimoji="1" lang="zh-CN" altLang="en-US" dirty="0"/>
                  <a:t> </a:t>
                </a:r>
                <a:r>
                  <a:rPr kumimoji="1" lang="en-US" altLang="zh-CN" dirty="0"/>
                  <a:t>event</a:t>
                </a:r>
                <a:r>
                  <a:rPr kumimoji="1" lang="zh-CN" altLang="en-US" dirty="0"/>
                  <a:t> </a:t>
                </a:r>
                <a:r>
                  <a:rPr kumimoji="1" lang="en-US" altLang="zh-CN" dirty="0"/>
                  <a:t>occurs</a:t>
                </a:r>
                <a:r>
                  <a:rPr kumimoji="1" lang="zh-CN" altLang="en-US" dirty="0"/>
                  <a:t> </a:t>
                </a:r>
                <a:r>
                  <a:rPr kumimoji="1" lang="en-US" altLang="zh-CN" dirty="0"/>
                  <a:t>at</a:t>
                </a:r>
                <a:r>
                  <a:rPr kumimoji="1" lang="zh-CN" altLang="en-US" dirty="0"/>
                  <a:t> </a:t>
                </a:r>
                <a:r>
                  <a:rPr kumimoji="1" lang="en-US" altLang="zh-CN" dirty="0"/>
                  <a:t>time</a:t>
                </a:r>
                <a:r>
                  <a:rPr kumimoji="1" lang="zh-CN" altLang="en-US" dirty="0"/>
                  <a:t> </a:t>
                </a:r>
                <a14:m>
                  <m:oMath xmlns:m="http://schemas.openxmlformats.org/officeDocument/2006/math">
                    <m:r>
                      <a:rPr kumimoji="1" lang="en-US" altLang="zh-CN" b="0" i="1" smtClean="0">
                        <a:latin typeface="Cambria Math" panose="02040503050406030204" pitchFamily="18" charset="0"/>
                      </a:rPr>
                      <m:t>𝑙</m:t>
                    </m:r>
                  </m:oMath>
                </a14:m>
                <a:endParaRPr kumimoji="1" lang="en-US" altLang="zh-CN" dirty="0"/>
              </a:p>
              <a:p>
                <a:pPr lvl="1"/>
                <a14:m>
                  <m:oMath xmlns:m="http://schemas.openxmlformats.org/officeDocument/2006/math">
                    <m:r>
                      <a:rPr kumimoji="1" lang="en-US" altLang="zh-CN" i="1">
                        <a:latin typeface="Cambria Math" panose="02040503050406030204" pitchFamily="18" charset="0"/>
                      </a:rPr>
                      <m:t>𝑧</m:t>
                    </m:r>
                    <m:r>
                      <a:rPr kumimoji="1" lang="zh-CN" altLang="en-US" i="1" smtClean="0">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𝑉</m:t>
                        </m:r>
                      </m:e>
                      <m:sub>
                        <m:r>
                          <a:rPr kumimoji="1" lang="en-US" altLang="zh-CN" i="1">
                            <a:latin typeface="Cambria Math" panose="02040503050406030204" pitchFamily="18" charset="0"/>
                          </a:rPr>
                          <m:t>𝑙</m:t>
                        </m:r>
                      </m:sub>
                    </m:sSub>
                  </m:oMath>
                </a14:m>
                <a:r>
                  <a:rPr kumimoji="1" lang="zh-CN" altLang="en-US" dirty="0"/>
                  <a:t> </a:t>
                </a:r>
                <a:r>
                  <a:rPr kumimoji="1" lang="en-US" altLang="zh-CN" dirty="0"/>
                  <a:t>means</a:t>
                </a:r>
                <a:r>
                  <a:rPr kumimoji="1" lang="zh-CN" altLang="en-US" dirty="0"/>
                  <a:t> </a:t>
                </a:r>
                <a:r>
                  <a:rPr kumimoji="1" lang="en-US" altLang="zh-CN" dirty="0"/>
                  <a:t>event</a:t>
                </a:r>
                <a:r>
                  <a:rPr kumimoji="1" lang="zh-CN" altLang="en-US" dirty="0"/>
                  <a:t> </a:t>
                </a:r>
                <a:r>
                  <a:rPr kumimoji="1" lang="en-US" altLang="zh-CN" i="1" dirty="0"/>
                  <a:t>not</a:t>
                </a:r>
                <a:r>
                  <a:rPr kumimoji="1" lang="zh-CN" altLang="en-US" dirty="0"/>
                  <a:t> </a:t>
                </a:r>
                <a:r>
                  <a:rPr kumimoji="1" lang="en-US" altLang="zh-CN" dirty="0"/>
                  <a:t>occurs</a:t>
                </a:r>
                <a:r>
                  <a:rPr kumimoji="1" lang="zh-CN" altLang="en-US" dirty="0"/>
                  <a:t> </a:t>
                </a:r>
                <a:r>
                  <a:rPr kumimoji="1" lang="en-US" altLang="zh-CN" dirty="0"/>
                  <a:t>at</a:t>
                </a:r>
                <a:r>
                  <a:rPr kumimoji="1" lang="zh-CN" altLang="en-US" dirty="0"/>
                  <a:t> </a:t>
                </a:r>
                <a:r>
                  <a:rPr kumimoji="1" lang="en-US" altLang="zh-CN" dirty="0"/>
                  <a:t>time</a:t>
                </a:r>
                <a:r>
                  <a:rPr kumimoji="1" lang="zh-CN" altLang="en-US" dirty="0"/>
                  <a:t> </a:t>
                </a:r>
                <a14:m>
                  <m:oMath xmlns:m="http://schemas.openxmlformats.org/officeDocument/2006/math">
                    <m:r>
                      <a:rPr kumimoji="1" lang="en-US" altLang="zh-CN" i="1">
                        <a:latin typeface="Cambria Math" panose="02040503050406030204" pitchFamily="18" charset="0"/>
                      </a:rPr>
                      <m:t>𝑙</m:t>
                    </m:r>
                  </m:oMath>
                </a14:m>
                <a:endParaRPr kumimoji="1" lang="en-US" altLang="zh-CN" dirty="0"/>
              </a:p>
              <a:p>
                <a:r>
                  <a:rPr kumimoji="1" lang="en-US" altLang="zh-CN" b="1" dirty="0"/>
                  <a:t>Hazard</a:t>
                </a:r>
                <a:r>
                  <a:rPr kumimoji="1" lang="zh-CN" altLang="en-US" dirty="0"/>
                  <a:t> </a:t>
                </a:r>
                <a:r>
                  <a:rPr kumimoji="1" lang="en-US" altLang="zh-CN" dirty="0"/>
                  <a:t>rate</a:t>
                </a:r>
                <a:r>
                  <a:rPr kumimoji="1" lang="zh-CN" altLang="en-US" dirty="0"/>
                  <a:t> </a:t>
                </a:r>
                <a:r>
                  <a:rPr kumimoji="1" lang="en-US" altLang="zh-CN" dirty="0"/>
                  <a:t>function, means the event probability</a:t>
                </a:r>
                <a:r>
                  <a:rPr kumimoji="1" lang="zh-CN" altLang="en-US" dirty="0"/>
                  <a:t> </a:t>
                </a:r>
                <a:r>
                  <a:rPr kumimoji="1" lang="en-US" altLang="zh-CN" dirty="0">
                    <a:solidFill>
                      <a:srgbClr val="FF0000"/>
                    </a:solidFill>
                  </a:rPr>
                  <a:t>at</a:t>
                </a:r>
                <a:r>
                  <a:rPr kumimoji="1" lang="zh-CN" altLang="en-US" dirty="0">
                    <a:solidFill>
                      <a:srgbClr val="FF0000"/>
                    </a:solidFill>
                  </a:rPr>
                  <a:t> </a:t>
                </a:r>
                <a:r>
                  <a:rPr kumimoji="1" lang="en-US" altLang="zh-CN" dirty="0">
                    <a:solidFill>
                      <a:srgbClr val="FF0000"/>
                    </a:solidFill>
                  </a:rPr>
                  <a:t>that</a:t>
                </a:r>
                <a:r>
                  <a:rPr kumimoji="1" lang="zh-CN" altLang="en-US" dirty="0">
                    <a:solidFill>
                      <a:srgbClr val="FF0000"/>
                    </a:solidFill>
                  </a:rPr>
                  <a:t> </a:t>
                </a:r>
                <a:r>
                  <a:rPr kumimoji="1" lang="en-US" altLang="zh-CN" dirty="0">
                    <a:solidFill>
                      <a:srgbClr val="FF0000"/>
                    </a:solidFill>
                  </a:rPr>
                  <a:t>time</a:t>
                </a:r>
                <a:r>
                  <a:rPr kumimoji="1" lang="en-US" altLang="zh-CN" dirty="0"/>
                  <a:t> </a:t>
                </a:r>
                <a:r>
                  <a:rPr kumimoji="1" lang="en-US" altLang="zh-CN" i="1" dirty="0">
                    <a:solidFill>
                      <a:schemeClr val="accent6">
                        <a:lumMod val="75000"/>
                      </a:schemeClr>
                    </a:solidFill>
                  </a:rPr>
                  <a:t>given not happened before</a:t>
                </a:r>
                <a:r>
                  <a:rPr kumimoji="1" lang="en-US" altLang="zh-CN" dirty="0"/>
                  <a:t>.</a:t>
                </a: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𝑙</m:t>
                        </m:r>
                      </m:sub>
                    </m:sSub>
                    <m:r>
                      <a:rPr kumimoji="1" lang="en-US" altLang="zh-CN" i="1">
                        <a:latin typeface="Cambria Math" panose="02040503050406030204" pitchFamily="18" charset="0"/>
                      </a:rPr>
                      <m:t>=</m:t>
                    </m:r>
                    <m:func>
                      <m:funcPr>
                        <m:ctrlPr>
                          <a:rPr kumimoji="1" lang="en-US" altLang="zh-CN" i="1">
                            <a:latin typeface="Cambria Math" panose="02040503050406030204" pitchFamily="18" charset="0"/>
                          </a:rPr>
                        </m:ctrlPr>
                      </m:funcPr>
                      <m:fName>
                        <m:r>
                          <m:rPr>
                            <m:sty m:val="p"/>
                          </m:rPr>
                          <a:rPr kumimoji="1" lang="en-US" altLang="zh-CN">
                            <a:latin typeface="Cambria Math" panose="02040503050406030204" pitchFamily="18" charset="0"/>
                          </a:rPr>
                          <m:t>Pr</m:t>
                        </m:r>
                      </m:fName>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𝑉</m:t>
                                </m:r>
                              </m:e>
                              <m:sub>
                                <m:r>
                                  <a:rPr kumimoji="1" lang="en-US" altLang="zh-CN" i="1">
                                    <a:latin typeface="Cambria Math" panose="02040503050406030204" pitchFamily="18" charset="0"/>
                                  </a:rPr>
                                  <m:t>𝑙</m:t>
                                </m:r>
                              </m:sub>
                            </m:sSub>
                          </m:e>
                          <m:e>
                            <m:r>
                              <a:rPr kumimoji="1" lang="en-US" altLang="zh-CN" i="1">
                                <a:latin typeface="Cambria Math" panose="02040503050406030204" pitchFamily="18" charset="0"/>
                              </a:rPr>
                              <m:t>𝑧</m:t>
                            </m:r>
                            <m:r>
                              <a:rPr kumimoji="1" lang="en-US" altLang="zh-CN" i="1">
                                <a:latin typeface="Cambria Math" panose="02040503050406030204" pitchFamily="18" charset="0"/>
                              </a:rPr>
                              <m:t>&gt;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𝑡</m:t>
                                </m:r>
                              </m:e>
                              <m:sub>
                                <m:r>
                                  <a:rPr kumimoji="1" lang="en-US" altLang="zh-CN" i="1">
                                    <a:latin typeface="Cambria Math" panose="02040503050406030204" pitchFamily="18" charset="0"/>
                                  </a:rPr>
                                  <m:t>𝑙</m:t>
                                </m:r>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r>
                              <a:rPr kumimoji="1" lang="en-US" altLang="zh-CN" b="1" i="1">
                                <a:latin typeface="Cambria Math" panose="02040503050406030204" pitchFamily="18" charset="0"/>
                              </a:rPr>
                              <m:t>𝒙</m:t>
                            </m:r>
                            <m:r>
                              <a:rPr kumimoji="1" lang="en-US" altLang="zh-CN" i="1">
                                <a:latin typeface="Cambria Math" panose="02040503050406030204" pitchFamily="18" charset="0"/>
                              </a:rPr>
                              <m:t>;</m:t>
                            </m:r>
                            <m:r>
                              <a:rPr kumimoji="1" lang="en-US" altLang="zh-CN" b="1" i="1">
                                <a:latin typeface="Cambria Math" panose="02040503050406030204" pitchFamily="18" charset="0"/>
                              </a:rPr>
                              <m:t>𝜽</m:t>
                            </m:r>
                          </m:e>
                        </m:d>
                      </m:e>
                    </m:func>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𝑓</m:t>
                        </m:r>
                      </m:e>
                      <m:sub>
                        <m:r>
                          <a:rPr kumimoji="1" lang="en-US" altLang="zh-CN" b="1" i="1">
                            <a:latin typeface="Cambria Math" panose="02040503050406030204" pitchFamily="18" charset="0"/>
                          </a:rPr>
                          <m:t>𝜽</m:t>
                        </m:r>
                      </m:sub>
                    </m:sSub>
                    <m:r>
                      <a:rPr kumimoji="1" lang="en-US" altLang="zh-CN" i="1">
                        <a:latin typeface="Cambria Math" panose="02040503050406030204" pitchFamily="18" charset="0"/>
                      </a:rPr>
                      <m:t>(</m:t>
                    </m:r>
                    <m:r>
                      <a:rPr kumimoji="1" lang="en-US" altLang="zh-CN" b="1" i="1">
                        <a:latin typeface="Cambria Math" panose="02040503050406030204" pitchFamily="18" charset="0"/>
                      </a:rPr>
                      <m:t>𝒙</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𝑡</m:t>
                        </m:r>
                      </m:e>
                      <m:sub>
                        <m:r>
                          <a:rPr kumimoji="1" lang="en-US" altLang="zh-CN" i="1">
                            <a:latin typeface="Cambria Math" panose="02040503050406030204" pitchFamily="18" charset="0"/>
                          </a:rPr>
                          <m:t>𝑙</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b="1" i="1">
                            <a:latin typeface="Cambria Math" panose="02040503050406030204" pitchFamily="18" charset="0"/>
                          </a:rPr>
                          <m:t>𝒓</m:t>
                        </m:r>
                      </m:e>
                      <m:sub>
                        <m:r>
                          <a:rPr kumimoji="1" lang="en-US" altLang="zh-CN" i="1">
                            <a:latin typeface="Cambria Math" panose="02040503050406030204" pitchFamily="18" charset="0"/>
                          </a:rPr>
                          <m:t>𝑙</m:t>
                        </m:r>
                        <m:r>
                          <a:rPr kumimoji="1" lang="en-US" altLang="zh-CN" i="1">
                            <a:latin typeface="Cambria Math" panose="02040503050406030204" pitchFamily="18" charset="0"/>
                          </a:rPr>
                          <m:t>−1</m:t>
                        </m:r>
                      </m:sub>
                    </m:sSub>
                    <m:r>
                      <a:rPr kumimoji="1" lang="en-US" altLang="zh-CN" i="1">
                        <a:latin typeface="Cambria Math" panose="02040503050406030204" pitchFamily="18" charset="0"/>
                      </a:rPr>
                      <m:t>)</m:t>
                    </m:r>
                  </m:oMath>
                </a14:m>
                <a:endParaRPr kumimoji="1" lang="en-US" altLang="zh-CN" dirty="0"/>
              </a:p>
              <a:p>
                <a:pPr marL="0" indent="0">
                  <a:buNone/>
                </a:pPr>
                <a:endParaRPr kumimoji="1" lang="en-US" altLang="zh-CN" dirty="0"/>
              </a:p>
              <a:p>
                <a:r>
                  <a:rPr kumimoji="1" lang="en-US" altLang="zh-CN" dirty="0"/>
                  <a:t>Use</a:t>
                </a:r>
                <a:r>
                  <a:rPr kumimoji="1" lang="zh-CN" altLang="en-US" dirty="0"/>
                  <a:t> </a:t>
                </a:r>
                <a:r>
                  <a:rPr kumimoji="1" lang="en-US" altLang="zh-CN" dirty="0"/>
                  <a:t>the</a:t>
                </a:r>
                <a:r>
                  <a:rPr kumimoji="1" lang="zh-CN" altLang="en-US" dirty="0"/>
                  <a:t> </a:t>
                </a:r>
                <a:r>
                  <a:rPr kumimoji="1" lang="en-US" altLang="zh-CN" dirty="0"/>
                  <a:t>recurrent</a:t>
                </a:r>
                <a:r>
                  <a:rPr kumimoji="1" lang="zh-CN" altLang="en-US" dirty="0"/>
                  <a:t> </a:t>
                </a:r>
                <a:r>
                  <a:rPr kumimoji="1" lang="en-US" altLang="zh-CN" dirty="0"/>
                  <a:t>cell</a:t>
                </a:r>
                <a:r>
                  <a:rPr kumimoji="1" lang="zh-CN" altLang="en-US"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𝑓</m:t>
                        </m:r>
                      </m:e>
                      <m:sub>
                        <m:r>
                          <a:rPr kumimoji="1" lang="en-US" altLang="zh-CN" b="0" i="1" smtClean="0">
                            <a:latin typeface="Cambria Math" panose="02040503050406030204" pitchFamily="18" charset="0"/>
                            <a:ea typeface="Cambria Math" panose="02040503050406030204" pitchFamily="18" charset="0"/>
                          </a:rPr>
                          <m:t>𝜃</m:t>
                        </m:r>
                      </m:sub>
                    </m:sSub>
                  </m:oMath>
                </a14:m>
                <a:r>
                  <a:rPr kumimoji="1" lang="en-US" altLang="zh-CN" dirty="0"/>
                  <a:t> to</a:t>
                </a:r>
                <a:r>
                  <a:rPr kumimoji="1" lang="zh-CN" altLang="en-US" dirty="0"/>
                  <a:t> </a:t>
                </a:r>
                <a:r>
                  <a:rPr kumimoji="1" lang="en-US" altLang="zh-CN" dirty="0"/>
                  <a:t>model</a:t>
                </a:r>
                <a:r>
                  <a:rPr kumimoji="1" lang="zh-CN" altLang="en-US" dirty="0"/>
                  <a:t> </a:t>
                </a:r>
                <a:r>
                  <a:rPr kumimoji="1" lang="en-US" altLang="zh-CN" dirty="0"/>
                  <a:t>cond.</a:t>
                </a:r>
                <a:r>
                  <a:rPr kumimoji="1" lang="zh-CN" altLang="en-US" dirty="0"/>
                  <a:t> </a:t>
                </a:r>
                <a:r>
                  <a:rPr kumimoji="1" lang="en-US" altLang="zh-CN" dirty="0"/>
                  <a:t>probability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𝑙</m:t>
                        </m:r>
                      </m:sub>
                    </m:sSub>
                  </m:oMath>
                </a14:m>
                <a:endParaRPr kumimoji="1" lang="en-US" altLang="zh-CN" dirty="0"/>
              </a:p>
              <a:p>
                <a:pPr lvl="1"/>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𝑙</m:t>
                        </m:r>
                        <m:r>
                          <a:rPr kumimoji="1" lang="en-US" altLang="zh-CN" b="0" i="1" smtClean="0">
                            <a:latin typeface="Cambria Math" panose="02040503050406030204" pitchFamily="18" charset="0"/>
                          </a:rPr>
                          <m:t>−1</m:t>
                        </m:r>
                      </m:sub>
                    </m:sSub>
                  </m:oMath>
                </a14:m>
                <a:r>
                  <a:rPr kumimoji="1" lang="en-US" altLang="zh-CN" dirty="0"/>
                  <a:t> is the transmitted information through time</a:t>
                </a:r>
              </a:p>
              <a:p>
                <a:pPr lvl="1"/>
                <a14:m>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𝑥</m:t>
                        </m:r>
                      </m:e>
                      <m:sup>
                        <m:r>
                          <a:rPr kumimoji="1" lang="en-US" altLang="zh-CN" b="0" i="1" smtClean="0">
                            <a:latin typeface="Cambria Math" panose="02040503050406030204" pitchFamily="18" charset="0"/>
                          </a:rPr>
                          <m:t>𝑖</m:t>
                        </m:r>
                      </m:sup>
                    </m:sSup>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𝑙</m:t>
                        </m:r>
                      </m:sub>
                    </m:sSub>
                  </m:oMath>
                </a14:m>
                <a:r>
                  <a:rPr kumimoji="1" lang="en-US" altLang="zh-CN" dirty="0"/>
                  <a:t> are the input to the unit</a:t>
                </a:r>
                <a:endParaRPr kumimoji="1" lang="zh-CN" altLang="en-US" dirty="0"/>
              </a:p>
            </p:txBody>
          </p:sp>
        </mc:Choice>
        <mc:Fallback>
          <p:sp>
            <p:nvSpPr>
              <p:cNvPr id="3" name="内容占位符 2">
                <a:extLst>
                  <a:ext uri="{FF2B5EF4-FFF2-40B4-BE49-F238E27FC236}">
                    <a16:creationId xmlns:a16="http://schemas.microsoft.com/office/drawing/2014/main" id="{ECABED73-2EF0-9547-A6D9-118B0077364F}"/>
                  </a:ext>
                </a:extLst>
              </p:cNvPr>
              <p:cNvSpPr>
                <a:spLocks noGrp="1" noRot="1" noChangeAspect="1" noMove="1" noResize="1" noEditPoints="1" noAdjustHandles="1" noChangeArrowheads="1" noChangeShapeType="1" noTextEdit="1"/>
              </p:cNvSpPr>
              <p:nvPr>
                <p:ph idx="1"/>
              </p:nvPr>
            </p:nvSpPr>
            <p:spPr>
              <a:blipFill>
                <a:blip r:embed="rId3"/>
                <a:stretch>
                  <a:fillRect l="-965" t="-3005"/>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AD4F8B48-209C-3448-86BD-5FBBE4D7696A}"/>
              </a:ext>
            </a:extLst>
          </p:cNvPr>
          <p:cNvGrpSpPr/>
          <p:nvPr/>
        </p:nvGrpSpPr>
        <p:grpSpPr>
          <a:xfrm>
            <a:off x="1872322" y="1699681"/>
            <a:ext cx="5127543" cy="945076"/>
            <a:chOff x="1000125" y="4554380"/>
            <a:chExt cx="5127543" cy="945076"/>
          </a:xfrm>
        </p:grpSpPr>
        <p:cxnSp>
          <p:nvCxnSpPr>
            <p:cNvPr id="5" name="直线箭头连接符 4">
              <a:extLst>
                <a:ext uri="{FF2B5EF4-FFF2-40B4-BE49-F238E27FC236}">
                  <a16:creationId xmlns:a16="http://schemas.microsoft.com/office/drawing/2014/main" id="{A2B9BD71-71CE-6048-BBB5-24F7839AE926}"/>
                </a:ext>
              </a:extLst>
            </p:cNvPr>
            <p:cNvCxnSpPr>
              <a:cxnSpLocks/>
            </p:cNvCxnSpPr>
            <p:nvPr/>
          </p:nvCxnSpPr>
          <p:spPr>
            <a:xfrm>
              <a:off x="1000125" y="5157788"/>
              <a:ext cx="51275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线连接符 5">
              <a:extLst>
                <a:ext uri="{FF2B5EF4-FFF2-40B4-BE49-F238E27FC236}">
                  <a16:creationId xmlns:a16="http://schemas.microsoft.com/office/drawing/2014/main" id="{5881D314-7F8E-5B4E-9179-FCDB858F88C5}"/>
                </a:ext>
              </a:extLst>
            </p:cNvPr>
            <p:cNvCxnSpPr/>
            <p:nvPr/>
          </p:nvCxnSpPr>
          <p:spPr>
            <a:xfrm>
              <a:off x="1198179" y="5076497"/>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7" name="直线连接符 6">
              <a:extLst>
                <a:ext uri="{FF2B5EF4-FFF2-40B4-BE49-F238E27FC236}">
                  <a16:creationId xmlns:a16="http://schemas.microsoft.com/office/drawing/2014/main" id="{0660DBBD-95D1-6942-9796-49690F6B4C60}"/>
                </a:ext>
              </a:extLst>
            </p:cNvPr>
            <p:cNvCxnSpPr>
              <a:cxnSpLocks/>
            </p:cNvCxnSpPr>
            <p:nvPr/>
          </p:nvCxnSpPr>
          <p:spPr>
            <a:xfrm>
              <a:off x="3464734" y="5068124"/>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8" name="直线连接符 7">
              <a:extLst>
                <a:ext uri="{FF2B5EF4-FFF2-40B4-BE49-F238E27FC236}">
                  <a16:creationId xmlns:a16="http://schemas.microsoft.com/office/drawing/2014/main" id="{D7BC9560-1188-BD49-A08F-8CC50EBA1BAB}"/>
                </a:ext>
              </a:extLst>
            </p:cNvPr>
            <p:cNvCxnSpPr>
              <a:cxnSpLocks/>
            </p:cNvCxnSpPr>
            <p:nvPr/>
          </p:nvCxnSpPr>
          <p:spPr>
            <a:xfrm>
              <a:off x="4221470" y="5076497"/>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9" name="直线连接符 8">
              <a:extLst>
                <a:ext uri="{FF2B5EF4-FFF2-40B4-BE49-F238E27FC236}">
                  <a16:creationId xmlns:a16="http://schemas.microsoft.com/office/drawing/2014/main" id="{84CAD666-B180-C342-9EB1-6B595726D448}"/>
                </a:ext>
              </a:extLst>
            </p:cNvPr>
            <p:cNvCxnSpPr>
              <a:cxnSpLocks/>
            </p:cNvCxnSpPr>
            <p:nvPr/>
          </p:nvCxnSpPr>
          <p:spPr>
            <a:xfrm>
              <a:off x="4978332" y="5076497"/>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0" name="直线连接符 9">
              <a:extLst>
                <a:ext uri="{FF2B5EF4-FFF2-40B4-BE49-F238E27FC236}">
                  <a16:creationId xmlns:a16="http://schemas.microsoft.com/office/drawing/2014/main" id="{A8088B0C-9CC4-4040-B831-064DDC6D7985}"/>
                </a:ext>
              </a:extLst>
            </p:cNvPr>
            <p:cNvCxnSpPr/>
            <p:nvPr/>
          </p:nvCxnSpPr>
          <p:spPr>
            <a:xfrm>
              <a:off x="4976785" y="5070915"/>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1" name="直线连接符 10">
              <a:extLst>
                <a:ext uri="{FF2B5EF4-FFF2-40B4-BE49-F238E27FC236}">
                  <a16:creationId xmlns:a16="http://schemas.microsoft.com/office/drawing/2014/main" id="{156D133B-2D3C-7446-8F6A-EA3F3EDF1FA2}"/>
                </a:ext>
              </a:extLst>
            </p:cNvPr>
            <p:cNvCxnSpPr>
              <a:cxnSpLocks/>
            </p:cNvCxnSpPr>
            <p:nvPr/>
          </p:nvCxnSpPr>
          <p:spPr>
            <a:xfrm>
              <a:off x="5731200" y="5068124"/>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2" name="直线连接符 11">
              <a:extLst>
                <a:ext uri="{FF2B5EF4-FFF2-40B4-BE49-F238E27FC236}">
                  <a16:creationId xmlns:a16="http://schemas.microsoft.com/office/drawing/2014/main" id="{8FE7B66D-E592-8348-B5AD-B88AD63CFE63}"/>
                </a:ext>
              </a:extLst>
            </p:cNvPr>
            <p:cNvCxnSpPr/>
            <p:nvPr/>
          </p:nvCxnSpPr>
          <p:spPr>
            <a:xfrm>
              <a:off x="5733270" y="5068124"/>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3" name="直线连接符 12">
              <a:extLst>
                <a:ext uri="{FF2B5EF4-FFF2-40B4-BE49-F238E27FC236}">
                  <a16:creationId xmlns:a16="http://schemas.microsoft.com/office/drawing/2014/main" id="{26F94410-E446-7548-9D49-1EB2031DF495}"/>
                </a:ext>
              </a:extLst>
            </p:cNvPr>
            <p:cNvCxnSpPr>
              <a:cxnSpLocks/>
            </p:cNvCxnSpPr>
            <p:nvPr/>
          </p:nvCxnSpPr>
          <p:spPr>
            <a:xfrm>
              <a:off x="1952594" y="5073706"/>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4" name="直线连接符 13">
              <a:extLst>
                <a:ext uri="{FF2B5EF4-FFF2-40B4-BE49-F238E27FC236}">
                  <a16:creationId xmlns:a16="http://schemas.microsoft.com/office/drawing/2014/main" id="{3BF8E123-B70E-FE47-AEF5-FC8592399E27}"/>
                </a:ext>
              </a:extLst>
            </p:cNvPr>
            <p:cNvCxnSpPr/>
            <p:nvPr/>
          </p:nvCxnSpPr>
          <p:spPr>
            <a:xfrm>
              <a:off x="1954664" y="5073706"/>
              <a:ext cx="0" cy="84082"/>
            </a:xfrm>
            <a:prstGeom prst="line">
              <a:avLst/>
            </a:prstGeom>
          </p:spPr>
          <p:style>
            <a:lnRef idx="1">
              <a:schemeClr val="dk1"/>
            </a:lnRef>
            <a:fillRef idx="0">
              <a:schemeClr val="dk1"/>
            </a:fillRef>
            <a:effectRef idx="0">
              <a:schemeClr val="dk1"/>
            </a:effectRef>
            <a:fontRef idx="minor">
              <a:schemeClr val="tx1"/>
            </a:fontRef>
          </p:style>
        </p:cxnSp>
        <p:cxnSp>
          <p:nvCxnSpPr>
            <p:cNvPr id="15" name="直线连接符 14">
              <a:extLst>
                <a:ext uri="{FF2B5EF4-FFF2-40B4-BE49-F238E27FC236}">
                  <a16:creationId xmlns:a16="http://schemas.microsoft.com/office/drawing/2014/main" id="{80EE4C96-933E-F34B-8992-F536CF691E42}"/>
                </a:ext>
              </a:extLst>
            </p:cNvPr>
            <p:cNvCxnSpPr>
              <a:cxnSpLocks/>
            </p:cNvCxnSpPr>
            <p:nvPr/>
          </p:nvCxnSpPr>
          <p:spPr>
            <a:xfrm>
              <a:off x="2709079" y="5070915"/>
              <a:ext cx="0" cy="84082"/>
            </a:xfrm>
            <a:prstGeom prst="line">
              <a:avLst/>
            </a:prstGeom>
          </p:spPr>
          <p:style>
            <a:lnRef idx="1">
              <a:schemeClr val="dk1"/>
            </a:lnRef>
            <a:fillRef idx="0">
              <a:schemeClr val="dk1"/>
            </a:fillRef>
            <a:effectRef idx="0">
              <a:schemeClr val="dk1"/>
            </a:effectRef>
            <a:fontRef idx="minor">
              <a:schemeClr val="tx1"/>
            </a:fontRef>
          </p:style>
        </p:cxnSp>
        <p:grpSp>
          <p:nvGrpSpPr>
            <p:cNvPr id="16" name="组合 15">
              <a:extLst>
                <a:ext uri="{FF2B5EF4-FFF2-40B4-BE49-F238E27FC236}">
                  <a16:creationId xmlns:a16="http://schemas.microsoft.com/office/drawing/2014/main" id="{B5F841C2-E482-DF47-ACA1-B5CA409C45B3}"/>
                </a:ext>
              </a:extLst>
            </p:cNvPr>
            <p:cNvGrpSpPr/>
            <p:nvPr/>
          </p:nvGrpSpPr>
          <p:grpSpPr>
            <a:xfrm>
              <a:off x="4222369" y="4554380"/>
              <a:ext cx="754416" cy="497667"/>
              <a:chOff x="1952594" y="4522391"/>
              <a:chExt cx="754416" cy="497667"/>
            </a:xfrm>
          </p:grpSpPr>
          <p:sp>
            <p:nvSpPr>
              <p:cNvPr id="25" name="左大括号 24">
                <a:extLst>
                  <a:ext uri="{FF2B5EF4-FFF2-40B4-BE49-F238E27FC236}">
                    <a16:creationId xmlns:a16="http://schemas.microsoft.com/office/drawing/2014/main" id="{990C8A5E-FC43-8A44-B2B1-353C6166D5AC}"/>
                  </a:ext>
                </a:extLst>
              </p:cNvPr>
              <p:cNvSpPr/>
              <p:nvPr/>
            </p:nvSpPr>
            <p:spPr>
              <a:xfrm rot="5400000">
                <a:off x="2251255" y="4564304"/>
                <a:ext cx="157093" cy="7544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E7A54562-99B6-8D4F-9E99-DDB890BCE98D}"/>
                      </a:ext>
                    </a:extLst>
                  </p:cNvPr>
                  <p:cNvSpPr txBox="1"/>
                  <p:nvPr/>
                </p:nvSpPr>
                <p:spPr>
                  <a:xfrm>
                    <a:off x="2116890" y="4522391"/>
                    <a:ext cx="425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𝑙</m:t>
                              </m:r>
                            </m:sub>
                          </m:sSub>
                        </m:oMath>
                      </m:oMathPara>
                    </a14:m>
                    <a:endParaRPr kumimoji="1" lang="zh-CN" altLang="en-US" dirty="0"/>
                  </a:p>
                </p:txBody>
              </p:sp>
            </mc:Choice>
            <mc:Fallback xmlns="">
              <p:sp>
                <p:nvSpPr>
                  <p:cNvPr id="26" name="文本框 25">
                    <a:extLst>
                      <a:ext uri="{FF2B5EF4-FFF2-40B4-BE49-F238E27FC236}">
                        <a16:creationId xmlns:a16="http://schemas.microsoft.com/office/drawing/2014/main" id="{E7A54562-99B6-8D4F-9E99-DDB890BCE98D}"/>
                      </a:ext>
                    </a:extLst>
                  </p:cNvPr>
                  <p:cNvSpPr txBox="1">
                    <a:spLocks noRot="1" noChangeAspect="1" noMove="1" noResize="1" noEditPoints="1" noAdjustHandles="1" noChangeArrowheads="1" noChangeShapeType="1" noTextEdit="1"/>
                  </p:cNvSpPr>
                  <p:nvPr/>
                </p:nvSpPr>
                <p:spPr>
                  <a:xfrm>
                    <a:off x="2116890" y="4522391"/>
                    <a:ext cx="425822" cy="369332"/>
                  </a:xfrm>
                  <a:prstGeom prst="rect">
                    <a:avLst/>
                  </a:prstGeom>
                  <a:blipFill>
                    <a:blip r:embed="rId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67DE9B1-7DE8-8C44-A38B-D0E1BFE52483}"/>
                    </a:ext>
                  </a:extLst>
                </p:cNvPr>
                <p:cNvSpPr txBox="1"/>
                <p:nvPr/>
              </p:nvSpPr>
              <p:spPr>
                <a:xfrm>
                  <a:off x="1001678" y="5146331"/>
                  <a:ext cx="40023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1</m:t>
                            </m:r>
                          </m:sub>
                        </m:sSub>
                      </m:oMath>
                    </m:oMathPara>
                  </a14:m>
                  <a:endParaRPr kumimoji="1" lang="zh-CN" altLang="en-US" sz="1600" dirty="0"/>
                </a:p>
              </p:txBody>
            </p:sp>
          </mc:Choice>
          <mc:Fallback xmlns="">
            <p:sp>
              <p:nvSpPr>
                <p:cNvPr id="17" name="文本框 16">
                  <a:extLst>
                    <a:ext uri="{FF2B5EF4-FFF2-40B4-BE49-F238E27FC236}">
                      <a16:creationId xmlns:a16="http://schemas.microsoft.com/office/drawing/2014/main" id="{267DE9B1-7DE8-8C44-A38B-D0E1BFE52483}"/>
                    </a:ext>
                  </a:extLst>
                </p:cNvPr>
                <p:cNvSpPr txBox="1">
                  <a:spLocks noRot="1" noChangeAspect="1" noMove="1" noResize="1" noEditPoints="1" noAdjustHandles="1" noChangeArrowheads="1" noChangeShapeType="1" noTextEdit="1"/>
                </p:cNvSpPr>
                <p:nvPr/>
              </p:nvSpPr>
              <p:spPr>
                <a:xfrm>
                  <a:off x="1001678" y="5146331"/>
                  <a:ext cx="400238" cy="33855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3250E17-5987-E140-B843-A0788CE2F136}"/>
                    </a:ext>
                  </a:extLst>
                </p:cNvPr>
                <p:cNvSpPr txBox="1"/>
                <p:nvPr/>
              </p:nvSpPr>
              <p:spPr>
                <a:xfrm>
                  <a:off x="1750928" y="5146331"/>
                  <a:ext cx="40498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2</m:t>
                            </m:r>
                          </m:sub>
                        </m:sSub>
                      </m:oMath>
                    </m:oMathPara>
                  </a14:m>
                  <a:endParaRPr kumimoji="1" lang="zh-CN" altLang="en-US" sz="1600" dirty="0"/>
                </a:p>
              </p:txBody>
            </p:sp>
          </mc:Choice>
          <mc:Fallback xmlns="">
            <p:sp>
              <p:nvSpPr>
                <p:cNvPr id="18" name="文本框 17">
                  <a:extLst>
                    <a:ext uri="{FF2B5EF4-FFF2-40B4-BE49-F238E27FC236}">
                      <a16:creationId xmlns:a16="http://schemas.microsoft.com/office/drawing/2014/main" id="{A3250E17-5987-E140-B843-A0788CE2F136}"/>
                    </a:ext>
                  </a:extLst>
                </p:cNvPr>
                <p:cNvSpPr txBox="1">
                  <a:spLocks noRot="1" noChangeAspect="1" noMove="1" noResize="1" noEditPoints="1" noAdjustHandles="1" noChangeArrowheads="1" noChangeShapeType="1" noTextEdit="1"/>
                </p:cNvSpPr>
                <p:nvPr/>
              </p:nvSpPr>
              <p:spPr>
                <a:xfrm>
                  <a:off x="1750928" y="5146331"/>
                  <a:ext cx="404983" cy="33855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E5136F9-7F0D-6345-BB44-021C77797BE9}"/>
                    </a:ext>
                  </a:extLst>
                </p:cNvPr>
                <p:cNvSpPr txBox="1"/>
                <p:nvPr/>
              </p:nvSpPr>
              <p:spPr>
                <a:xfrm>
                  <a:off x="2510200" y="5146331"/>
                  <a:ext cx="572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r>
                              <a:rPr kumimoji="1" lang="en-US" altLang="zh-CN" sz="1600" b="0" i="1" smtClean="0">
                                <a:latin typeface="Cambria Math" panose="02040503050406030204" pitchFamily="18" charset="0"/>
                              </a:rPr>
                              <m:t>−2</m:t>
                            </m:r>
                          </m:sub>
                        </m:sSub>
                      </m:oMath>
                    </m:oMathPara>
                  </a14:m>
                  <a:endParaRPr kumimoji="1" lang="zh-CN" altLang="en-US" sz="1600" dirty="0"/>
                </a:p>
              </p:txBody>
            </p:sp>
          </mc:Choice>
          <mc:Fallback xmlns="">
            <p:sp>
              <p:nvSpPr>
                <p:cNvPr id="19" name="文本框 18">
                  <a:extLst>
                    <a:ext uri="{FF2B5EF4-FFF2-40B4-BE49-F238E27FC236}">
                      <a16:creationId xmlns:a16="http://schemas.microsoft.com/office/drawing/2014/main" id="{AE5136F9-7F0D-6345-BB44-021C77797BE9}"/>
                    </a:ext>
                  </a:extLst>
                </p:cNvPr>
                <p:cNvSpPr txBox="1">
                  <a:spLocks noRot="1" noChangeAspect="1" noMove="1" noResize="1" noEditPoints="1" noAdjustHandles="1" noChangeArrowheads="1" noChangeShapeType="1" noTextEdit="1"/>
                </p:cNvSpPr>
                <p:nvPr/>
              </p:nvSpPr>
              <p:spPr>
                <a:xfrm>
                  <a:off x="2510200" y="5146331"/>
                  <a:ext cx="572016" cy="33855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4D4B78C-6294-164C-8A23-804D2ACA5BF9}"/>
                    </a:ext>
                  </a:extLst>
                </p:cNvPr>
                <p:cNvSpPr txBox="1"/>
                <p:nvPr/>
              </p:nvSpPr>
              <p:spPr>
                <a:xfrm>
                  <a:off x="3242657" y="5146331"/>
                  <a:ext cx="572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r>
                              <a:rPr kumimoji="1" lang="en-US" altLang="zh-CN" sz="1600" b="0" i="1" smtClean="0">
                                <a:latin typeface="Cambria Math" panose="02040503050406030204" pitchFamily="18" charset="0"/>
                              </a:rPr>
                              <m:t>−1</m:t>
                            </m:r>
                          </m:sub>
                        </m:sSub>
                      </m:oMath>
                    </m:oMathPara>
                  </a14:m>
                  <a:endParaRPr kumimoji="1" lang="zh-CN" altLang="en-US" sz="1600" dirty="0"/>
                </a:p>
              </p:txBody>
            </p:sp>
          </mc:Choice>
          <mc:Fallback xmlns="">
            <p:sp>
              <p:nvSpPr>
                <p:cNvPr id="20" name="文本框 19">
                  <a:extLst>
                    <a:ext uri="{FF2B5EF4-FFF2-40B4-BE49-F238E27FC236}">
                      <a16:creationId xmlns:a16="http://schemas.microsoft.com/office/drawing/2014/main" id="{74D4B78C-6294-164C-8A23-804D2ACA5BF9}"/>
                    </a:ext>
                  </a:extLst>
                </p:cNvPr>
                <p:cNvSpPr txBox="1">
                  <a:spLocks noRot="1" noChangeAspect="1" noMove="1" noResize="1" noEditPoints="1" noAdjustHandles="1" noChangeArrowheads="1" noChangeShapeType="1" noTextEdit="1"/>
                </p:cNvSpPr>
                <p:nvPr/>
              </p:nvSpPr>
              <p:spPr>
                <a:xfrm>
                  <a:off x="3242657" y="5146331"/>
                  <a:ext cx="572016" cy="33855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CAC8419-AD65-E84F-8B13-E82BE588E63D}"/>
                    </a:ext>
                  </a:extLst>
                </p:cNvPr>
                <p:cNvSpPr txBox="1"/>
                <p:nvPr/>
              </p:nvSpPr>
              <p:spPr>
                <a:xfrm>
                  <a:off x="3997072" y="5140373"/>
                  <a:ext cx="37645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sub>
                        </m:sSub>
                      </m:oMath>
                    </m:oMathPara>
                  </a14:m>
                  <a:endParaRPr kumimoji="1" lang="zh-CN" altLang="en-US" sz="1600" dirty="0"/>
                </a:p>
              </p:txBody>
            </p:sp>
          </mc:Choice>
          <mc:Fallback xmlns="">
            <p:sp>
              <p:nvSpPr>
                <p:cNvPr id="21" name="文本框 20">
                  <a:extLst>
                    <a:ext uri="{FF2B5EF4-FFF2-40B4-BE49-F238E27FC236}">
                      <a16:creationId xmlns:a16="http://schemas.microsoft.com/office/drawing/2014/main" id="{CCAC8419-AD65-E84F-8B13-E82BE588E63D}"/>
                    </a:ext>
                  </a:extLst>
                </p:cNvPr>
                <p:cNvSpPr txBox="1">
                  <a:spLocks noRot="1" noChangeAspect="1" noMove="1" noResize="1" noEditPoints="1" noAdjustHandles="1" noChangeArrowheads="1" noChangeShapeType="1" noTextEdit="1"/>
                </p:cNvSpPr>
                <p:nvPr/>
              </p:nvSpPr>
              <p:spPr>
                <a:xfrm>
                  <a:off x="3997072" y="5140373"/>
                  <a:ext cx="376450" cy="33855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1550B99-D4D1-7E41-9EAE-8569F876D7C0}"/>
                    </a:ext>
                  </a:extLst>
                </p:cNvPr>
                <p:cNvSpPr txBox="1"/>
                <p:nvPr/>
              </p:nvSpPr>
              <p:spPr>
                <a:xfrm>
                  <a:off x="4797095" y="5150742"/>
                  <a:ext cx="572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r>
                              <a:rPr kumimoji="1" lang="en-US" altLang="zh-CN" sz="1600" b="0" i="1" smtClean="0">
                                <a:latin typeface="Cambria Math" panose="02040503050406030204" pitchFamily="18" charset="0"/>
                              </a:rPr>
                              <m:t>+1</m:t>
                            </m:r>
                          </m:sub>
                        </m:sSub>
                      </m:oMath>
                    </m:oMathPara>
                  </a14:m>
                  <a:endParaRPr kumimoji="1" lang="zh-CN" altLang="en-US" sz="1600" dirty="0"/>
                </a:p>
              </p:txBody>
            </p:sp>
          </mc:Choice>
          <mc:Fallback xmlns="">
            <p:sp>
              <p:nvSpPr>
                <p:cNvPr id="22" name="文本框 21">
                  <a:extLst>
                    <a:ext uri="{FF2B5EF4-FFF2-40B4-BE49-F238E27FC236}">
                      <a16:creationId xmlns:a16="http://schemas.microsoft.com/office/drawing/2014/main" id="{E1550B99-D4D1-7E41-9EAE-8569F876D7C0}"/>
                    </a:ext>
                  </a:extLst>
                </p:cNvPr>
                <p:cNvSpPr txBox="1">
                  <a:spLocks noRot="1" noChangeAspect="1" noMove="1" noResize="1" noEditPoints="1" noAdjustHandles="1" noChangeArrowheads="1" noChangeShapeType="1" noTextEdit="1"/>
                </p:cNvSpPr>
                <p:nvPr/>
              </p:nvSpPr>
              <p:spPr>
                <a:xfrm>
                  <a:off x="4797095" y="5150742"/>
                  <a:ext cx="572016" cy="33855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D30F1DD-E56E-0E49-AEDC-D59F7E991284}"/>
                    </a:ext>
                  </a:extLst>
                </p:cNvPr>
                <p:cNvSpPr txBox="1"/>
                <p:nvPr/>
              </p:nvSpPr>
              <p:spPr>
                <a:xfrm>
                  <a:off x="5546345" y="5160902"/>
                  <a:ext cx="572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𝑡</m:t>
                            </m:r>
                          </m:e>
                          <m:sub>
                            <m:r>
                              <a:rPr kumimoji="1" lang="en-US" altLang="zh-CN" sz="1600" b="0" i="1" smtClean="0">
                                <a:latin typeface="Cambria Math" panose="02040503050406030204" pitchFamily="18" charset="0"/>
                              </a:rPr>
                              <m:t>𝑙</m:t>
                            </m:r>
                            <m:r>
                              <a:rPr kumimoji="1" lang="en-US" altLang="zh-CN" sz="1600" b="0" i="1" smtClean="0">
                                <a:latin typeface="Cambria Math" panose="02040503050406030204" pitchFamily="18" charset="0"/>
                              </a:rPr>
                              <m:t>+2</m:t>
                            </m:r>
                          </m:sub>
                        </m:sSub>
                      </m:oMath>
                    </m:oMathPara>
                  </a14:m>
                  <a:endParaRPr kumimoji="1" lang="zh-CN" altLang="en-US" sz="1600" dirty="0"/>
                </a:p>
              </p:txBody>
            </p:sp>
          </mc:Choice>
          <mc:Fallback xmlns="">
            <p:sp>
              <p:nvSpPr>
                <p:cNvPr id="23" name="文本框 22">
                  <a:extLst>
                    <a:ext uri="{FF2B5EF4-FFF2-40B4-BE49-F238E27FC236}">
                      <a16:creationId xmlns:a16="http://schemas.microsoft.com/office/drawing/2014/main" id="{3D30F1DD-E56E-0E49-AEDC-D59F7E991284}"/>
                    </a:ext>
                  </a:extLst>
                </p:cNvPr>
                <p:cNvSpPr txBox="1">
                  <a:spLocks noRot="1" noChangeAspect="1" noMove="1" noResize="1" noEditPoints="1" noAdjustHandles="1" noChangeArrowheads="1" noChangeShapeType="1" noTextEdit="1"/>
                </p:cNvSpPr>
                <p:nvPr/>
              </p:nvSpPr>
              <p:spPr>
                <a:xfrm>
                  <a:off x="5546345" y="5160902"/>
                  <a:ext cx="572016" cy="338554"/>
                </a:xfrm>
                <a:prstGeom prst="rect">
                  <a:avLst/>
                </a:prstGeom>
                <a:blipFill>
                  <a:blip r:embed="rId11"/>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79E665A2-C6E6-C046-BAF3-14238628EBA8}"/>
                </a:ext>
              </a:extLst>
            </p:cNvPr>
            <p:cNvSpPr txBox="1"/>
            <p:nvPr/>
          </p:nvSpPr>
          <p:spPr>
            <a:xfrm>
              <a:off x="2183643" y="4933872"/>
              <a:ext cx="349012" cy="369332"/>
            </a:xfrm>
            <a:prstGeom prst="rect">
              <a:avLst/>
            </a:prstGeom>
            <a:solidFill>
              <a:schemeClr val="bg1"/>
            </a:solidFill>
          </p:spPr>
          <p:txBody>
            <a:bodyPr wrap="square" rtlCol="0">
              <a:spAutoFit/>
            </a:bodyPr>
            <a:lstStyle/>
            <a:p>
              <a:pPr algn="ctr"/>
              <a:r>
                <a:rPr kumimoji="1" lang="en-US" altLang="zh-CN" dirty="0"/>
                <a:t>…</a:t>
              </a:r>
              <a:endParaRPr kumimoji="1" lang="zh-CN" altLang="en-US" dirty="0"/>
            </a:p>
          </p:txBody>
        </p:sp>
      </p:grpSp>
    </p:spTree>
    <p:extLst>
      <p:ext uri="{BB962C8B-B14F-4D97-AF65-F5344CB8AC3E}">
        <p14:creationId xmlns:p14="http://schemas.microsoft.com/office/powerpoint/2010/main" val="21298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58939473-CC14-564A-8D18-89C456D03F63}"/>
                  </a:ext>
                </a:extLst>
              </p:cNvPr>
              <p:cNvSpPr>
                <a:spLocks noGrp="1"/>
              </p:cNvSpPr>
              <p:nvPr>
                <p:ph idx="1"/>
              </p:nvPr>
            </p:nvSpPr>
            <p:spPr/>
            <p:txBody>
              <a:bodyPr>
                <a:normAutofit fontScale="92500"/>
              </a:bodyPr>
              <a:lstStyle/>
              <a:p>
                <a14:m>
                  <m:oMath xmlns:m="http://schemas.openxmlformats.org/officeDocument/2006/math">
                    <m:r>
                      <a:rPr kumimoji="1" lang="en-US" altLang="zh-CN" smtClean="0">
                        <a:latin typeface="Cambria Math" panose="02040503050406030204" pitchFamily="18" charset="0"/>
                      </a:rPr>
                      <m:t> </m:t>
                    </m:r>
                    <m:r>
                      <a:rPr kumimoji="1" lang="en-US" altLang="zh-CN" i="1">
                        <a:latin typeface="Cambria Math" panose="02040503050406030204" pitchFamily="18" charset="0"/>
                      </a:rPr>
                      <m:t>𝑆</m:t>
                    </m:r>
                    <m:d>
                      <m:dPr>
                        <m:ctrlPr>
                          <a:rPr kumimoji="1" lang="en-US" altLang="zh-CN" i="1">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𝑙</m:t>
                            </m:r>
                          </m:sub>
                        </m:sSub>
                      </m:e>
                      <m:e>
                        <m:r>
                          <a:rPr kumimoji="1" lang="en-US" altLang="zh-CN" b="1" i="1">
                            <a:latin typeface="Cambria Math" panose="02040503050406030204" pitchFamily="18" charset="0"/>
                          </a:rPr>
                          <m:t>𝒙</m:t>
                        </m:r>
                        <m:r>
                          <a:rPr kumimoji="1" lang="en-US" altLang="zh-CN" i="1">
                            <a:latin typeface="Cambria Math" panose="02040503050406030204" pitchFamily="18" charset="0"/>
                          </a:rPr>
                          <m:t>;</m:t>
                        </m:r>
                        <m:r>
                          <a:rPr kumimoji="1" lang="en-US" altLang="zh-CN" b="1" i="1">
                            <a:latin typeface="Cambria Math" panose="02040503050406030204" pitchFamily="18" charset="0"/>
                          </a:rPr>
                          <m:t>𝜽</m:t>
                        </m:r>
                      </m:e>
                    </m:d>
                  </m:oMath>
                </a14:m>
                <a:br>
                  <a:rPr kumimoji="1" lang="en-US" altLang="zh-CN" i="1" dirty="0">
                    <a:latin typeface="Cambria Math" panose="02040503050406030204" pitchFamily="18" charset="0"/>
                  </a:rPr>
                </a:br>
                <a14:m>
                  <m:oMath xmlns:m="http://schemas.openxmlformats.org/officeDocument/2006/math">
                    <m:r>
                      <a:rPr kumimoji="1" lang="en-US" altLang="zh-CN" i="1">
                        <a:latin typeface="Cambria Math" panose="02040503050406030204" pitchFamily="18" charset="0"/>
                      </a:rPr>
                      <m:t>=</m:t>
                    </m:r>
                    <m:func>
                      <m:funcPr>
                        <m:ctrlPr>
                          <a:rPr kumimoji="1" lang="en-US" altLang="zh-CN" i="1">
                            <a:latin typeface="Cambria Math" panose="02040503050406030204" pitchFamily="18" charset="0"/>
                          </a:rPr>
                        </m:ctrlPr>
                      </m:funcPr>
                      <m:fName>
                        <m:r>
                          <m:rPr>
                            <m:sty m:val="p"/>
                          </m:rPr>
                          <a:rPr kumimoji="1" lang="en-US" altLang="zh-CN">
                            <a:latin typeface="Cambria Math" panose="02040503050406030204" pitchFamily="18" charset="0"/>
                          </a:rPr>
                          <m:t>Pr</m:t>
                        </m:r>
                      </m:fName>
                      <m:e>
                        <m:d>
                          <m:dPr>
                            <m:ctrlPr>
                              <a:rPr kumimoji="1" lang="en-US" altLang="zh-CN" i="1">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i="1">
                                    <a:latin typeface="Cambria Math" panose="02040503050406030204" pitchFamily="18" charset="0"/>
                                  </a:rPr>
                                  <m:t>𝑡</m:t>
                                </m:r>
                              </m:e>
                              <m:sub>
                                <m:r>
                                  <a:rPr kumimoji="1" lang="en-US" altLang="zh-CN" b="0" i="1" smtClean="0">
                                    <a:latin typeface="Cambria Math" panose="02040503050406030204" pitchFamily="18" charset="0"/>
                                  </a:rPr>
                                  <m:t>𝑙</m:t>
                                </m:r>
                              </m:sub>
                            </m:sSub>
                            <m:r>
                              <a:rPr kumimoji="1" lang="en-US" altLang="zh-CN" i="1">
                                <a:latin typeface="Cambria Math" panose="02040503050406030204" pitchFamily="18" charset="0"/>
                              </a:rPr>
                              <m:t>&lt;</m:t>
                            </m:r>
                            <m:r>
                              <a:rPr kumimoji="1" lang="en-US" altLang="zh-CN" i="1">
                                <a:latin typeface="Cambria Math" panose="02040503050406030204" pitchFamily="18" charset="0"/>
                              </a:rPr>
                              <m:t>𝑧</m:t>
                            </m:r>
                          </m:e>
                          <m:e>
                            <m:r>
                              <a:rPr kumimoji="1" lang="en-US" altLang="zh-CN" b="1" i="1">
                                <a:latin typeface="Cambria Math" panose="02040503050406030204" pitchFamily="18" charset="0"/>
                              </a:rPr>
                              <m:t>𝒙</m:t>
                            </m:r>
                            <m:r>
                              <a:rPr kumimoji="1" lang="en-US" altLang="zh-CN" i="1">
                                <a:latin typeface="Cambria Math" panose="02040503050406030204" pitchFamily="18" charset="0"/>
                              </a:rPr>
                              <m:t>;</m:t>
                            </m:r>
                            <m:r>
                              <a:rPr kumimoji="1" lang="en-US" altLang="zh-CN" b="1" i="1">
                                <a:latin typeface="Cambria Math" panose="02040503050406030204" pitchFamily="18" charset="0"/>
                              </a:rPr>
                              <m:t>𝜽</m:t>
                            </m:r>
                          </m:e>
                        </m:d>
                        <m:r>
                          <a:rPr kumimoji="1" lang="en-US" altLang="zh-CN" i="1">
                            <a:latin typeface="Cambria Math" panose="02040503050406030204" pitchFamily="18" charset="0"/>
                          </a:rPr>
                          <m:t> </m:t>
                        </m:r>
                      </m:e>
                    </m:func>
                  </m:oMath>
                </a14:m>
                <a:br>
                  <a:rPr kumimoji="1" lang="en-US" altLang="zh-CN" i="1" dirty="0">
                    <a:latin typeface="Cambria Math" panose="02040503050406030204" pitchFamily="18" charset="0"/>
                  </a:rPr>
                </a:br>
                <a14:m>
                  <m:oMath xmlns:m="http://schemas.openxmlformats.org/officeDocument/2006/math">
                    <m:r>
                      <a:rPr kumimoji="1" lang="en-US" altLang="zh-CN" i="1">
                        <a:latin typeface="Cambria Math" panose="02040503050406030204" pitchFamily="18" charset="0"/>
                      </a:rPr>
                      <m:t>=</m:t>
                    </m:r>
                    <m:r>
                      <m:rPr>
                        <m:sty m:val="p"/>
                      </m:rPr>
                      <a:rPr kumimoji="1" lang="en-US" altLang="zh-CN" i="1">
                        <a:latin typeface="Cambria Math" panose="02040503050406030204" pitchFamily="18" charset="0"/>
                      </a:rPr>
                      <m:t>Pr</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2</m:t>
                            </m:r>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𝑙</m:t>
                            </m:r>
                          </m:sub>
                        </m:sSub>
                      </m:e>
                      <m:e>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e>
                    </m:d>
                  </m:oMath>
                </a14:m>
                <a:br>
                  <a:rPr kumimoji="1" lang="en-US" altLang="zh-CN" b="1" i="1" dirty="0">
                    <a:latin typeface="Cambria Math" panose="02040503050406030204" pitchFamily="18" charset="0"/>
                    <a:ea typeface="Cambria Math" panose="02040503050406030204" pitchFamily="18" charset="0"/>
                  </a:rPr>
                </a:b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func>
                      <m:funcPr>
                        <m:ctrlPr>
                          <a:rPr kumimoji="1" lang="en-US" altLang="zh-CN" i="1">
                            <a:latin typeface="Cambria Math" panose="02040503050406030204" pitchFamily="18" charset="0"/>
                            <a:ea typeface="Cambria Math" panose="02040503050406030204" pitchFamily="18" charset="0"/>
                          </a:rPr>
                        </m:ctrlPr>
                      </m:funcPr>
                      <m:fName>
                        <m:r>
                          <m:rPr>
                            <m:sty m:val="p"/>
                          </m:rPr>
                          <a:rPr kumimoji="1" lang="en-US" altLang="zh-CN">
                            <a:latin typeface="Cambria Math" panose="02040503050406030204" pitchFamily="18" charset="0"/>
                            <a:ea typeface="Cambria Math" panose="02040503050406030204" pitchFamily="18" charset="0"/>
                          </a:rPr>
                          <m:t>Pr</m:t>
                        </m:r>
                      </m:fName>
                      <m:e>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1</m:t>
                                </m:r>
                              </m:sub>
                            </m:sSub>
                          </m:e>
                          <m:e>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e>
                        </m:d>
                        <m:r>
                          <a:rPr kumimoji="1" lang="en-US" altLang="zh-CN" i="1">
                            <a:latin typeface="Cambria Math" panose="02040503050406030204" pitchFamily="18" charset="0"/>
                            <a:ea typeface="Cambria Math" panose="02040503050406030204" pitchFamily="18" charset="0"/>
                          </a:rPr>
                          <m:t>∙</m:t>
                        </m:r>
                      </m:e>
                    </m:func>
                    <m:func>
                      <m:funcPr>
                        <m:ctrlPr>
                          <a:rPr kumimoji="1" lang="en-US" altLang="zh-CN" i="1">
                            <a:latin typeface="Cambria Math" panose="02040503050406030204" pitchFamily="18" charset="0"/>
                            <a:ea typeface="Cambria Math" panose="02040503050406030204" pitchFamily="18" charset="0"/>
                          </a:rPr>
                        </m:ctrlPr>
                      </m:funcPr>
                      <m:fName>
                        <m:r>
                          <m:rPr>
                            <m:sty m:val="p"/>
                          </m:rPr>
                          <a:rPr kumimoji="1" lang="en-US" altLang="zh-CN">
                            <a:latin typeface="Cambria Math" panose="02040503050406030204" pitchFamily="18" charset="0"/>
                            <a:ea typeface="Cambria Math" panose="02040503050406030204" pitchFamily="18" charset="0"/>
                          </a:rPr>
                          <m:t>Pr</m:t>
                        </m:r>
                      </m:fName>
                      <m:e>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2</m:t>
                                </m:r>
                              </m:sub>
                            </m:sSub>
                          </m:e>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e>
                        </m:d>
                      </m:e>
                    </m:func>
                    <m:r>
                      <a:rPr kumimoji="1" lang="en-US" altLang="zh-CN" i="1">
                        <a:latin typeface="Cambria Math" panose="02040503050406030204" pitchFamily="18" charset="0"/>
                        <a:ea typeface="Cambria Math" panose="02040503050406030204" pitchFamily="18" charset="0"/>
                      </a:rPr>
                      <m:t>⋯</m:t>
                    </m:r>
                  </m:oMath>
                </a14:m>
                <a:br>
                  <a:rPr kumimoji="1" lang="en-US" altLang="zh-CN" i="1" dirty="0">
                    <a:latin typeface="Cambria Math" panose="02040503050406030204" pitchFamily="18" charset="0"/>
                    <a:ea typeface="Cambria Math" panose="02040503050406030204" pitchFamily="18" charset="0"/>
                  </a:rPr>
                </a:br>
                <a14:m>
                  <m:oMath xmlns:m="http://schemas.openxmlformats.org/officeDocument/2006/math">
                    <m:r>
                      <a:rPr kumimoji="1" lang="en-US" altLang="zh-CN" i="1">
                        <a:latin typeface="Cambria Math" panose="02040503050406030204" pitchFamily="18" charset="0"/>
                        <a:ea typeface="Cambria Math" panose="02040503050406030204" pitchFamily="18" charset="0"/>
                      </a:rPr>
                      <m:t>         ∙</m:t>
                    </m:r>
                    <m:func>
                      <m:funcPr>
                        <m:ctrlPr>
                          <a:rPr kumimoji="1" lang="en-US" altLang="zh-CN" i="1">
                            <a:latin typeface="Cambria Math" panose="02040503050406030204" pitchFamily="18" charset="0"/>
                            <a:ea typeface="Cambria Math" panose="02040503050406030204" pitchFamily="18" charset="0"/>
                          </a:rPr>
                        </m:ctrlPr>
                      </m:funcPr>
                      <m:fName>
                        <m:r>
                          <m:rPr>
                            <m:sty m:val="p"/>
                          </m:rPr>
                          <a:rPr kumimoji="1" lang="en-US" altLang="zh-CN">
                            <a:latin typeface="Cambria Math" panose="02040503050406030204" pitchFamily="18" charset="0"/>
                            <a:ea typeface="Cambria Math" panose="02040503050406030204" pitchFamily="18" charset="0"/>
                          </a:rPr>
                          <m:t>Pr</m:t>
                        </m:r>
                      </m:fName>
                      <m:e>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𝑙</m:t>
                                </m:r>
                              </m:sub>
                            </m:sSub>
                          </m:e>
                          <m:e>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𝑙</m:t>
                                </m:r>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e>
                        </m:d>
                      </m:e>
                    </m:func>
                  </m:oMath>
                </a14:m>
                <a:br>
                  <a:rPr kumimoji="1" lang="en-US" altLang="zh-CN" b="1" i="1" dirty="0">
                    <a:latin typeface="Cambria Math" panose="02040503050406030204" pitchFamily="18" charset="0"/>
                    <a:ea typeface="Cambria Math" panose="02040503050406030204" pitchFamily="18" charset="0"/>
                  </a:rPr>
                </a:b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nary>
                      <m:naryPr>
                        <m:chr m:val="∏"/>
                        <m:supHide m:val="on"/>
                        <m:ctrlPr>
                          <a:rPr kumimoji="1" lang="en-US" altLang="zh-CN" i="1">
                            <a:latin typeface="Cambria Math" panose="02040503050406030204" pitchFamily="18" charset="0"/>
                            <a:ea typeface="Cambria Math" panose="02040503050406030204" pitchFamily="18" charset="0"/>
                          </a:rPr>
                        </m:ctrlPr>
                      </m:naryPr>
                      <m:sub>
                        <m:r>
                          <m:rPr>
                            <m:brk m:alnAt="7"/>
                          </m:rP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𝑙</m:t>
                        </m:r>
                      </m:sub>
                      <m:sup/>
                      <m:e>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1−</m:t>
                            </m:r>
                            <m:r>
                              <m:rPr>
                                <m:sty m:val="p"/>
                              </m:rPr>
                              <a:rPr kumimoji="1" lang="en-US" altLang="zh-CN">
                                <a:latin typeface="Cambria Math" panose="02040503050406030204" pitchFamily="18" charset="0"/>
                                <a:ea typeface="Cambria Math" panose="02040503050406030204" pitchFamily="18" charset="0"/>
                              </a:rPr>
                              <m:t>Pr</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𝑉</m:t>
                                </m:r>
                              </m:e>
                              <m:sub>
                                <m:r>
                                  <a:rPr kumimoji="1" lang="en-US" altLang="zh-CN" i="1">
                                    <a:latin typeface="Cambria Math" panose="02040503050406030204" pitchFamily="18" charset="0"/>
                                    <a:ea typeface="Cambria Math" panose="02040503050406030204" pitchFamily="18" charset="0"/>
                                  </a:rPr>
                                  <m:t>𝑘</m:t>
                                </m:r>
                              </m:sub>
                            </m:sSub>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𝑧</m:t>
                            </m:r>
                            <m:r>
                              <a:rPr kumimoji="1" lang="en-US" altLang="zh-CN" i="1">
                                <a:latin typeface="Cambria Math" panose="02040503050406030204" pitchFamily="18" charset="0"/>
                                <a:ea typeface="Cambria Math" panose="02040503050406030204" pitchFamily="18" charset="0"/>
                              </a:rPr>
                              <m:t>&gt;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𝑡</m:t>
                                </m:r>
                              </m:e>
                              <m:sub>
                                <m: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−1</m:t>
                                </m:r>
                              </m:sub>
                            </m:sSub>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𝒙</m:t>
                            </m:r>
                            <m:r>
                              <a:rPr kumimoji="1" lang="en-US" altLang="zh-CN" i="1">
                                <a:latin typeface="Cambria Math" panose="02040503050406030204" pitchFamily="18" charset="0"/>
                                <a:ea typeface="Cambria Math" panose="02040503050406030204" pitchFamily="18" charset="0"/>
                              </a:rPr>
                              <m:t>;</m:t>
                            </m:r>
                            <m:r>
                              <a:rPr kumimoji="1" lang="en-US" altLang="zh-CN" b="1" i="1">
                                <a:latin typeface="Cambria Math" panose="02040503050406030204" pitchFamily="18" charset="0"/>
                                <a:ea typeface="Cambria Math" panose="02040503050406030204" pitchFamily="18" charset="0"/>
                              </a:rPr>
                              <m:t>𝜽</m:t>
                            </m:r>
                            <m:r>
                              <a:rPr kumimoji="1" lang="en-US" altLang="zh-CN" i="1">
                                <a:latin typeface="Cambria Math" panose="02040503050406030204" pitchFamily="18" charset="0"/>
                                <a:ea typeface="Cambria Math" panose="02040503050406030204" pitchFamily="18" charset="0"/>
                              </a:rPr>
                              <m:t>)</m:t>
                            </m:r>
                          </m:e>
                        </m:d>
                      </m:e>
                    </m:nary>
                  </m:oMath>
                </a14:m>
                <a:br>
                  <a:rPr kumimoji="1" lang="en-US" altLang="zh-CN" i="1" dirty="0">
                    <a:latin typeface="Cambria Math" panose="02040503050406030204" pitchFamily="18" charset="0"/>
                    <a:ea typeface="Cambria Math" panose="02040503050406030204" pitchFamily="18" charset="0"/>
                  </a:rPr>
                </a:b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nary>
                      <m:naryPr>
                        <m:chr m:val="∏"/>
                        <m:supHide m:val="on"/>
                        <m:ctrlPr>
                          <a:rPr kumimoji="1" lang="en-US" altLang="zh-CN" i="1">
                            <a:latin typeface="Cambria Math" panose="02040503050406030204" pitchFamily="18" charset="0"/>
                            <a:ea typeface="Cambria Math" panose="02040503050406030204" pitchFamily="18" charset="0"/>
                          </a:rPr>
                        </m:ctrlPr>
                      </m:naryPr>
                      <m:sub>
                        <m:r>
                          <m:rPr>
                            <m:brk m:alnAt="7"/>
                          </m:rP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𝑘</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𝑙</m:t>
                        </m:r>
                      </m:sub>
                      <m:sup/>
                      <m:e>
                        <m:r>
                          <a:rPr kumimoji="1" lang="en-US" altLang="zh-CN" i="1">
                            <a:latin typeface="Cambria Math" panose="02040503050406030204" pitchFamily="18" charset="0"/>
                            <a:ea typeface="Cambria Math" panose="02040503050406030204" pitchFamily="18" charset="0"/>
                          </a:rPr>
                          <m:t>(1−</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h</m:t>
                            </m:r>
                          </m:e>
                          <m:sub>
                            <m:r>
                              <a:rPr kumimoji="1" lang="en-US" altLang="zh-CN" i="1">
                                <a:latin typeface="Cambria Math" panose="02040503050406030204" pitchFamily="18" charset="0"/>
                                <a:ea typeface="Cambria Math" panose="02040503050406030204" pitchFamily="18" charset="0"/>
                              </a:rPr>
                              <m:t>𝑘</m:t>
                            </m:r>
                          </m:sub>
                        </m:sSub>
                        <m:r>
                          <a:rPr kumimoji="1" lang="en-US" altLang="zh-CN" i="1">
                            <a:latin typeface="Cambria Math" panose="02040503050406030204" pitchFamily="18" charset="0"/>
                            <a:ea typeface="Cambria Math" panose="02040503050406030204" pitchFamily="18" charset="0"/>
                          </a:rPr>
                          <m:t>)</m:t>
                        </m:r>
                      </m:e>
                    </m:nary>
                  </m:oMath>
                </a14:m>
                <a:endParaRPr lang="en-US" altLang="zh-CN" dirty="0"/>
              </a:p>
              <a:p>
                <a14:m>
                  <m:oMath xmlns:m="http://schemas.openxmlformats.org/officeDocument/2006/math">
                    <m:r>
                      <a:rPr kumimoji="1" lang="en-US" altLang="zh-CN" i="1">
                        <a:latin typeface="Cambria Math" panose="02040503050406030204" pitchFamily="18" charset="0"/>
                      </a:rPr>
                      <m:t>𝑊</m:t>
                    </m:r>
                    <m:d>
                      <m:dPr>
                        <m:ctrlPr>
                          <a:rPr kumimoji="1" lang="en-US" altLang="zh-CN" i="1">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i="1">
                                <a:latin typeface="Cambria Math" panose="02040503050406030204" pitchFamily="18" charset="0"/>
                              </a:rPr>
                              <m:t>𝑡</m:t>
                            </m:r>
                          </m:e>
                          <m:sub>
                            <m:r>
                              <a:rPr kumimoji="1" lang="en-US" altLang="zh-CN" b="0" i="1" smtClean="0">
                                <a:latin typeface="Cambria Math" panose="02040503050406030204" pitchFamily="18" charset="0"/>
                              </a:rPr>
                              <m:t>𝑙</m:t>
                            </m:r>
                          </m:sub>
                        </m:sSub>
                      </m:e>
                      <m:e>
                        <m:r>
                          <a:rPr kumimoji="1" lang="en-US" altLang="zh-CN" b="1" i="1">
                            <a:latin typeface="Cambria Math" panose="02040503050406030204" pitchFamily="18" charset="0"/>
                          </a:rPr>
                          <m:t>𝒙</m:t>
                        </m:r>
                        <m:r>
                          <a:rPr kumimoji="1" lang="en-US" altLang="zh-CN" b="1" i="1">
                            <a:latin typeface="Cambria Math" panose="02040503050406030204" pitchFamily="18" charset="0"/>
                          </a:rPr>
                          <m:t>;</m:t>
                        </m:r>
                        <m:r>
                          <a:rPr kumimoji="1" lang="en-US" altLang="zh-CN" b="1" i="1">
                            <a:latin typeface="Cambria Math" panose="02040503050406030204" pitchFamily="18" charset="0"/>
                          </a:rPr>
                          <m:t>𝜽</m:t>
                        </m:r>
                      </m:e>
                    </m:d>
                    <m:r>
                      <a:rPr kumimoji="1" lang="en-US" altLang="zh-CN" i="1">
                        <a:latin typeface="Cambria Math" panose="02040503050406030204" pitchFamily="18" charset="0"/>
                      </a:rPr>
                      <m:t>=1−</m:t>
                    </m:r>
                    <m:r>
                      <a:rPr kumimoji="1" lang="en-US" altLang="zh-CN" i="1">
                        <a:latin typeface="Cambria Math" panose="02040503050406030204" pitchFamily="18" charset="0"/>
                      </a:rPr>
                      <m:t>𝑆</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𝑡</m:t>
                        </m:r>
                      </m:e>
                      <m:e>
                        <m:r>
                          <a:rPr kumimoji="1" lang="en-US" altLang="zh-CN" b="1" i="1">
                            <a:latin typeface="Cambria Math" panose="02040503050406030204" pitchFamily="18" charset="0"/>
                          </a:rPr>
                          <m:t>𝒙</m:t>
                        </m:r>
                        <m:r>
                          <a:rPr kumimoji="1" lang="en-US" altLang="zh-CN" b="1" i="1">
                            <a:latin typeface="Cambria Math" panose="02040503050406030204" pitchFamily="18" charset="0"/>
                          </a:rPr>
                          <m:t>;</m:t>
                        </m:r>
                        <m:r>
                          <a:rPr kumimoji="1" lang="en-US" altLang="zh-CN" b="1" i="1">
                            <a:latin typeface="Cambria Math" panose="02040503050406030204" pitchFamily="18" charset="0"/>
                          </a:rPr>
                          <m:t>𝜽</m:t>
                        </m:r>
                      </m:e>
                    </m:d>
                    <m:r>
                      <a:rPr kumimoji="1" lang="en-US" altLang="zh-CN" i="1">
                        <a:latin typeface="Cambria Math" panose="02040503050406030204" pitchFamily="18" charset="0"/>
                      </a:rPr>
                      <m:t>=</m:t>
                    </m:r>
                  </m:oMath>
                </a14:m>
                <a:r>
                  <a:rPr kumimoji="1" lang="en-US" altLang="zh-CN" dirty="0"/>
                  <a:t>1-</a:t>
                </a:r>
                <a:r>
                  <a:rPr kumimoji="1" lang="en-US" altLang="zh-CN" sz="3200" dirty="0">
                    <a:ea typeface="Cambria Math" panose="02040503050406030204" pitchFamily="18" charset="0"/>
                  </a:rPr>
                  <a:t> </a:t>
                </a:r>
                <a14:m>
                  <m:oMath xmlns:m="http://schemas.openxmlformats.org/officeDocument/2006/math">
                    <m:nary>
                      <m:naryPr>
                        <m:chr m:val="∏"/>
                        <m:supHide m:val="on"/>
                        <m:ctrlPr>
                          <a:rPr kumimoji="1" lang="en-US" altLang="zh-CN" sz="3200" i="1">
                            <a:latin typeface="Cambria Math" panose="02040503050406030204" pitchFamily="18" charset="0"/>
                            <a:ea typeface="Cambria Math" panose="02040503050406030204" pitchFamily="18" charset="0"/>
                          </a:rPr>
                        </m:ctrlPr>
                      </m:naryPr>
                      <m:sub>
                        <m:r>
                          <m:rPr>
                            <m:brk m:alnAt="7"/>
                          </m:rPr>
                          <a:rPr kumimoji="1" lang="en-US" altLang="zh-CN" sz="3200" i="1">
                            <a:latin typeface="Cambria Math" panose="02040503050406030204" pitchFamily="18" charset="0"/>
                            <a:ea typeface="Cambria Math" panose="02040503050406030204" pitchFamily="18" charset="0"/>
                          </a:rPr>
                          <m:t>𝑘</m:t>
                        </m:r>
                        <m:r>
                          <a:rPr kumimoji="1" lang="en-US" altLang="zh-CN" sz="3200" i="1">
                            <a:latin typeface="Cambria Math" panose="02040503050406030204" pitchFamily="18" charset="0"/>
                            <a:ea typeface="Cambria Math" panose="02040503050406030204" pitchFamily="18" charset="0"/>
                          </a:rPr>
                          <m:t>:</m:t>
                        </m:r>
                        <m:r>
                          <a:rPr kumimoji="1" lang="en-US" altLang="zh-CN" sz="3200" i="1">
                            <a:latin typeface="Cambria Math" panose="02040503050406030204" pitchFamily="18" charset="0"/>
                            <a:ea typeface="Cambria Math" panose="02040503050406030204" pitchFamily="18" charset="0"/>
                          </a:rPr>
                          <m:t>𝑘</m:t>
                        </m:r>
                        <m:r>
                          <a:rPr kumimoji="1" lang="en-US" altLang="zh-CN" sz="3200" i="1">
                            <a:latin typeface="Cambria Math" panose="02040503050406030204" pitchFamily="18" charset="0"/>
                            <a:ea typeface="Cambria Math" panose="02040503050406030204" pitchFamily="18" charset="0"/>
                          </a:rPr>
                          <m:t>≤</m:t>
                        </m:r>
                        <m:r>
                          <a:rPr kumimoji="1" lang="en-US" altLang="zh-CN" sz="3200" i="1">
                            <a:latin typeface="Cambria Math" panose="02040503050406030204" pitchFamily="18" charset="0"/>
                            <a:ea typeface="Cambria Math" panose="02040503050406030204" pitchFamily="18" charset="0"/>
                          </a:rPr>
                          <m:t>𝑙</m:t>
                        </m:r>
                      </m:sub>
                      <m:sup/>
                      <m:e>
                        <m:r>
                          <a:rPr kumimoji="1" lang="en-US" altLang="zh-CN" sz="3200" i="1">
                            <a:latin typeface="Cambria Math" panose="02040503050406030204" pitchFamily="18" charset="0"/>
                            <a:ea typeface="Cambria Math" panose="02040503050406030204" pitchFamily="18" charset="0"/>
                          </a:rPr>
                          <m:t>(1−</m:t>
                        </m:r>
                        <m:sSub>
                          <m:sSubPr>
                            <m:ctrlPr>
                              <a:rPr kumimoji="1" lang="en-US" altLang="zh-CN" sz="3200" i="1">
                                <a:latin typeface="Cambria Math" panose="02040503050406030204" pitchFamily="18" charset="0"/>
                                <a:ea typeface="Cambria Math" panose="02040503050406030204" pitchFamily="18" charset="0"/>
                              </a:rPr>
                            </m:ctrlPr>
                          </m:sSubPr>
                          <m:e>
                            <m:r>
                              <a:rPr kumimoji="1" lang="en-US" altLang="zh-CN" sz="3200" i="1">
                                <a:latin typeface="Cambria Math" panose="02040503050406030204" pitchFamily="18" charset="0"/>
                                <a:ea typeface="Cambria Math" panose="02040503050406030204" pitchFamily="18" charset="0"/>
                              </a:rPr>
                              <m:t>h</m:t>
                            </m:r>
                          </m:e>
                          <m:sub>
                            <m:r>
                              <a:rPr kumimoji="1" lang="en-US" altLang="zh-CN" sz="3200" i="1">
                                <a:latin typeface="Cambria Math" panose="02040503050406030204" pitchFamily="18" charset="0"/>
                                <a:ea typeface="Cambria Math" panose="02040503050406030204" pitchFamily="18" charset="0"/>
                              </a:rPr>
                              <m:t>𝑘</m:t>
                            </m:r>
                          </m:sub>
                        </m:sSub>
                        <m:r>
                          <a:rPr kumimoji="1" lang="en-US" altLang="zh-CN" sz="3200" i="1">
                            <a:latin typeface="Cambria Math" panose="02040503050406030204" pitchFamily="18" charset="0"/>
                            <a:ea typeface="Cambria Math" panose="02040503050406030204" pitchFamily="18" charset="0"/>
                          </a:rPr>
                          <m:t>)</m:t>
                        </m:r>
                      </m:e>
                    </m:nary>
                  </m:oMath>
                </a14:m>
                <a:endParaRPr kumimoji="1" lang="zh-CN" altLang="en-US" dirty="0"/>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𝑙</m:t>
                        </m:r>
                      </m:sub>
                    </m:sSub>
                    <m:r>
                      <a:rPr kumimoji="1" lang="en-US" altLang="zh-CN" i="1">
                        <a:latin typeface="Cambria Math" panose="02040503050406030204" pitchFamily="18" charset="0"/>
                      </a:rPr>
                      <m:t>=</m:t>
                    </m:r>
                    <m:func>
                      <m:funcPr>
                        <m:ctrlPr>
                          <a:rPr kumimoji="1" lang="en-US" altLang="zh-CN" i="1">
                            <a:latin typeface="Cambria Math" panose="02040503050406030204" pitchFamily="18" charset="0"/>
                          </a:rPr>
                        </m:ctrlPr>
                      </m:funcPr>
                      <m:fName>
                        <m:r>
                          <m:rPr>
                            <m:sty m:val="p"/>
                          </m:rPr>
                          <a:rPr kumimoji="1" lang="en-US" altLang="zh-CN">
                            <a:latin typeface="Cambria Math" panose="02040503050406030204" pitchFamily="18" charset="0"/>
                          </a:rPr>
                          <m:t>Pr</m:t>
                        </m:r>
                      </m:fName>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𝑉</m:t>
                                </m:r>
                              </m:e>
                              <m:sub>
                                <m:r>
                                  <a:rPr kumimoji="1" lang="en-US" altLang="zh-CN" i="1">
                                    <a:latin typeface="Cambria Math" panose="02040503050406030204" pitchFamily="18" charset="0"/>
                                  </a:rPr>
                                  <m:t>𝑙</m:t>
                                </m:r>
                              </m:sub>
                            </m:sSub>
                          </m:e>
                          <m:e>
                            <m:r>
                              <a:rPr kumimoji="1" lang="en-US" altLang="zh-CN" b="1" i="1">
                                <a:latin typeface="Cambria Math" panose="02040503050406030204" pitchFamily="18" charset="0"/>
                              </a:rPr>
                              <m:t>𝒙</m:t>
                            </m:r>
                            <m:r>
                              <a:rPr kumimoji="1" lang="en-US" altLang="zh-CN" i="1">
                                <a:latin typeface="Cambria Math" panose="02040503050406030204" pitchFamily="18" charset="0"/>
                              </a:rPr>
                              <m:t>;</m:t>
                            </m:r>
                            <m:r>
                              <a:rPr kumimoji="1" lang="en-US" altLang="zh-CN" b="1" i="1">
                                <a:latin typeface="Cambria Math" panose="02040503050406030204" pitchFamily="18" charset="0"/>
                              </a:rPr>
                              <m:t>𝜽</m:t>
                            </m:r>
                          </m:e>
                        </m:d>
                      </m:e>
                    </m:func>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𝑙</m:t>
                        </m:r>
                      </m:sub>
                    </m:sSub>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𝑘</m:t>
                        </m:r>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en-US" altLang="zh-CN" i="1">
                            <a:latin typeface="Cambria Math" panose="02040503050406030204" pitchFamily="18" charset="0"/>
                          </a:rPr>
                          <m:t>&lt;</m:t>
                        </m:r>
                        <m:r>
                          <a:rPr kumimoji="1" lang="en-US" altLang="zh-CN" i="1">
                            <a:latin typeface="Cambria Math" panose="02040503050406030204" pitchFamily="18" charset="0"/>
                          </a:rPr>
                          <m:t>𝑙</m:t>
                        </m:r>
                      </m:sub>
                      <m:sup/>
                      <m:e>
                        <m:r>
                          <a:rPr kumimoji="1" lang="en-US" altLang="zh-CN" i="1">
                            <a:latin typeface="Cambria Math" panose="02040503050406030204" pitchFamily="18" charset="0"/>
                          </a:rPr>
                          <m:t>(1−</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𝑘</m:t>
                            </m:r>
                          </m:sub>
                        </m:sSub>
                        <m:r>
                          <a:rPr kumimoji="1" lang="en-US" altLang="zh-CN" i="1">
                            <a:latin typeface="Cambria Math" panose="02040503050406030204" pitchFamily="18" charset="0"/>
                          </a:rPr>
                          <m:t>)</m:t>
                        </m:r>
                      </m:e>
                    </m:nary>
                  </m:oMath>
                </a14:m>
                <a:endParaRPr kumimoji="1" lang="zh-CN" altLang="en-US" dirty="0"/>
              </a:p>
            </p:txBody>
          </p:sp>
        </mc:Choice>
        <mc:Fallback>
          <p:sp>
            <p:nvSpPr>
              <p:cNvPr id="4" name="内容占位符 3">
                <a:extLst>
                  <a:ext uri="{FF2B5EF4-FFF2-40B4-BE49-F238E27FC236}">
                    <a16:creationId xmlns:a16="http://schemas.microsoft.com/office/drawing/2014/main" id="{58939473-CC14-564A-8D18-89C456D03F63}"/>
                  </a:ext>
                </a:extLst>
              </p:cNvPr>
              <p:cNvSpPr>
                <a:spLocks noGrp="1" noRot="1" noChangeAspect="1" noMove="1" noResize="1" noEditPoints="1" noAdjustHandles="1" noChangeArrowheads="1" noChangeShapeType="1" noTextEdit="1"/>
              </p:cNvSpPr>
              <p:nvPr>
                <p:ph idx="1"/>
              </p:nvPr>
            </p:nvSpPr>
            <p:spPr>
              <a:blipFill>
                <a:blip r:embed="rId3"/>
                <a:stretch>
                  <a:fillRect l="-1447" t="-2186" b="-21038"/>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B1EADA5E-C920-E940-BF62-DF5D3B4D2AA3}"/>
              </a:ext>
            </a:extLst>
          </p:cNvPr>
          <p:cNvSpPr>
            <a:spLocks noGrp="1"/>
          </p:cNvSpPr>
          <p:nvPr>
            <p:ph type="title"/>
          </p:nvPr>
        </p:nvSpPr>
        <p:spPr/>
        <p:txBody>
          <a:bodyPr>
            <a:normAutofit fontScale="90000"/>
          </a:bodyPr>
          <a:lstStyle/>
          <a:p>
            <a:r>
              <a:rPr kumimoji="1" lang="en-US" altLang="zh-CN" dirty="0"/>
              <a:t>Relationships among</a:t>
            </a:r>
            <a:br>
              <a:rPr kumimoji="1" lang="en-US" altLang="zh-CN" dirty="0"/>
            </a:br>
            <a:r>
              <a:rPr kumimoji="1" lang="en-US" altLang="zh-CN" dirty="0"/>
              <a:t>Probability</a:t>
            </a:r>
            <a:r>
              <a:rPr kumimoji="1" lang="zh-CN" altLang="en-US" dirty="0"/>
              <a:t> </a:t>
            </a:r>
            <a:r>
              <a:rPr kumimoji="1" lang="en-US" altLang="zh-CN" dirty="0"/>
              <a:t>Functions</a:t>
            </a:r>
            <a:endParaRPr kumimoji="1"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6FECAB0-06F3-BB44-BD42-86B0BCC2DBD8}"/>
                  </a:ext>
                </a:extLst>
              </p:cNvPr>
              <p:cNvSpPr txBox="1"/>
              <p:nvPr/>
            </p:nvSpPr>
            <p:spPr>
              <a:xfrm>
                <a:off x="4409601" y="4127409"/>
                <a:ext cx="4661917" cy="707886"/>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kumimoji="1" lang="en-US" altLang="zh-CN" sz="2000" dirty="0">
                    <a:solidFill>
                      <a:srgbClr val="FF0000"/>
                    </a:solidFill>
                  </a:rPr>
                  <a:t>Probability chain rule</a:t>
                </a:r>
              </a:p>
              <a:p>
                <a:pPr algn="ctr"/>
                <a14:m>
                  <m:oMathPara xmlns:m="http://schemas.openxmlformats.org/officeDocument/2006/math">
                    <m:oMathParaPr>
                      <m:jc m:val="centerGroup"/>
                    </m:oMathParaPr>
                    <m:oMath xmlns:m="http://schemas.openxmlformats.org/officeDocument/2006/math">
                      <m:r>
                        <a:rPr kumimoji="1" lang="en-US" altLang="zh-CN" sz="2000" b="0" i="1" smtClean="0">
                          <a:solidFill>
                            <a:srgbClr val="FF0000"/>
                          </a:solidFill>
                          <a:latin typeface="Cambria Math" panose="02040503050406030204" pitchFamily="18" charset="0"/>
                        </a:rPr>
                        <m:t>𝑃</m:t>
                      </m:r>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 </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2</m:t>
                              </m:r>
                            </m:sub>
                          </m:sSub>
                          <m:r>
                            <a:rPr kumimoji="1" lang="en-US" altLang="zh-CN" sz="2000" b="0" i="1" smtClean="0">
                              <a:solidFill>
                                <a:srgbClr val="FF0000"/>
                              </a:solidFill>
                              <a:latin typeface="Cambria Math" panose="02040503050406030204" pitchFamily="18" charset="0"/>
                            </a:rPr>
                            <m:t>, </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3</m:t>
                              </m:r>
                            </m:sub>
                          </m:sSub>
                        </m:e>
                      </m:d>
                      <m:r>
                        <a:rPr kumimoji="1" lang="en-US" altLang="zh-CN" sz="2000" b="0" i="1" smtClean="0">
                          <a:solidFill>
                            <a:srgbClr val="FF0000"/>
                          </a:solidFill>
                          <a:latin typeface="Cambria Math" panose="02040503050406030204" pitchFamily="18" charset="0"/>
                        </a:rPr>
                        <m:t>=</m:t>
                      </m:r>
                      <m:r>
                        <a:rPr kumimoji="1" lang="en-US" altLang="zh-CN" sz="2000" b="0" i="1" smtClean="0">
                          <a:solidFill>
                            <a:srgbClr val="FF0000"/>
                          </a:solidFill>
                          <a:latin typeface="Cambria Math" panose="02040503050406030204" pitchFamily="18" charset="0"/>
                        </a:rPr>
                        <m:t>𝑃</m:t>
                      </m:r>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3</m:t>
                              </m:r>
                            </m:sub>
                          </m:sSub>
                        </m:e>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2</m:t>
                              </m:r>
                            </m:sub>
                          </m:sSub>
                        </m:e>
                      </m:d>
                      <m:r>
                        <a:rPr kumimoji="1" lang="en-US" altLang="zh-CN" sz="2000" b="0" i="1" smtClean="0">
                          <a:solidFill>
                            <a:srgbClr val="FF0000"/>
                          </a:solidFill>
                          <a:latin typeface="Cambria Math" panose="02040503050406030204" pitchFamily="18" charset="0"/>
                        </a:rPr>
                        <m:t>𝑃</m:t>
                      </m:r>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2</m:t>
                              </m:r>
                            </m:sub>
                          </m:sSub>
                        </m:e>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1</m:t>
                              </m:r>
                            </m:sub>
                          </m:sSub>
                        </m:e>
                      </m:d>
                      <m:r>
                        <a:rPr kumimoji="1" lang="en-US" altLang="zh-CN" sz="2000" b="0" i="1" smtClean="0">
                          <a:solidFill>
                            <a:srgbClr val="FF0000"/>
                          </a:solidFill>
                          <a:latin typeface="Cambria Math" panose="02040503050406030204" pitchFamily="18" charset="0"/>
                        </a:rPr>
                        <m:t>𝑃</m:t>
                      </m:r>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𝑒</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oMath>
                  </m:oMathPara>
                </a14:m>
                <a:endParaRPr kumimoji="1" lang="en-US" altLang="zh-CN" sz="2000" b="0" dirty="0">
                  <a:solidFill>
                    <a:srgbClr val="FF0000"/>
                  </a:solidFill>
                </a:endParaRPr>
              </a:p>
            </p:txBody>
          </p:sp>
        </mc:Choice>
        <mc:Fallback xmlns="">
          <p:sp>
            <p:nvSpPr>
              <p:cNvPr id="7" name="文本框 6">
                <a:extLst>
                  <a:ext uri="{FF2B5EF4-FFF2-40B4-BE49-F238E27FC236}">
                    <a16:creationId xmlns:a16="http://schemas.microsoft.com/office/drawing/2014/main" id="{66FECAB0-06F3-BB44-BD42-86B0BCC2DBD8}"/>
                  </a:ext>
                </a:extLst>
              </p:cNvPr>
              <p:cNvSpPr txBox="1">
                <a:spLocks noRot="1" noChangeAspect="1" noMove="1" noResize="1" noEditPoints="1" noAdjustHandles="1" noChangeArrowheads="1" noChangeShapeType="1" noTextEdit="1"/>
              </p:cNvSpPr>
              <p:nvPr/>
            </p:nvSpPr>
            <p:spPr>
              <a:xfrm>
                <a:off x="4409601" y="4127409"/>
                <a:ext cx="4661917" cy="707886"/>
              </a:xfrm>
              <a:prstGeom prst="rect">
                <a:avLst/>
              </a:prstGeom>
              <a:blipFill>
                <a:blip r:embed="rId4"/>
                <a:stretch>
                  <a:fillRect t="-3509" b="-5263"/>
                </a:stretch>
              </a:blipFill>
              <a:ln>
                <a:noFill/>
              </a:ln>
            </p:spPr>
            <p:txBody>
              <a:bodyPr/>
              <a:lstStyle/>
              <a:p>
                <a:r>
                  <a:rPr lang="zh-CN" altLang="en-US">
                    <a:noFill/>
                  </a:rPr>
                  <a:t> </a:t>
                </a:r>
              </a:p>
            </p:txBody>
          </p:sp>
        </mc:Fallback>
      </mc:AlternateContent>
      <p:sp>
        <p:nvSpPr>
          <p:cNvPr id="11" name="圆角矩形 10">
            <a:extLst>
              <a:ext uri="{FF2B5EF4-FFF2-40B4-BE49-F238E27FC236}">
                <a16:creationId xmlns:a16="http://schemas.microsoft.com/office/drawing/2014/main" id="{C2B2B6C3-7872-0D40-AD8D-A3964C9A531E}"/>
              </a:ext>
            </a:extLst>
          </p:cNvPr>
          <p:cNvSpPr/>
          <p:nvPr/>
        </p:nvSpPr>
        <p:spPr>
          <a:xfrm>
            <a:off x="1671422" y="2284565"/>
            <a:ext cx="5981981" cy="105988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箭头连接符 12">
            <a:extLst>
              <a:ext uri="{FF2B5EF4-FFF2-40B4-BE49-F238E27FC236}">
                <a16:creationId xmlns:a16="http://schemas.microsoft.com/office/drawing/2014/main" id="{DCAD9E4F-8BA1-3345-9BCB-546EC755023D}"/>
              </a:ext>
            </a:extLst>
          </p:cNvPr>
          <p:cNvCxnSpPr>
            <a:cxnSpLocks/>
          </p:cNvCxnSpPr>
          <p:nvPr/>
        </p:nvCxnSpPr>
        <p:spPr>
          <a:xfrm flipV="1">
            <a:off x="7100549" y="3490586"/>
            <a:ext cx="0" cy="47412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7408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C1071-3355-3141-B637-F4E6B0BAD0EE}"/>
              </a:ext>
            </a:extLst>
          </p:cNvPr>
          <p:cNvSpPr>
            <a:spLocks noGrp="1"/>
          </p:cNvSpPr>
          <p:nvPr>
            <p:ph type="title"/>
          </p:nvPr>
        </p:nvSpPr>
        <p:spPr/>
        <p:txBody>
          <a:bodyPr/>
          <a:lstStyle/>
          <a:p>
            <a:r>
              <a:rPr kumimoji="1" lang="en-US" altLang="zh-CN" dirty="0"/>
              <a:t>The Recurrent Model</a:t>
            </a:r>
            <a:endParaRPr kumimoji="1" lang="zh-CN" altLang="en-US" dirty="0"/>
          </a:p>
        </p:txBody>
      </p:sp>
      <p:pic>
        <p:nvPicPr>
          <p:cNvPr id="8" name="图片 7">
            <a:extLst>
              <a:ext uri="{FF2B5EF4-FFF2-40B4-BE49-F238E27FC236}">
                <a16:creationId xmlns:a16="http://schemas.microsoft.com/office/drawing/2014/main" id="{2EA0C4F7-D4D8-424C-9D30-D8CB0FD2622C}"/>
              </a:ext>
            </a:extLst>
          </p:cNvPr>
          <p:cNvPicPr>
            <a:picLocks noChangeAspect="1"/>
          </p:cNvPicPr>
          <p:nvPr/>
        </p:nvPicPr>
        <p:blipFill>
          <a:blip r:embed="rId3"/>
          <a:stretch>
            <a:fillRect/>
          </a:stretch>
        </p:blipFill>
        <p:spPr>
          <a:xfrm>
            <a:off x="0" y="1782048"/>
            <a:ext cx="9144000" cy="4394915"/>
          </a:xfrm>
          <a:prstGeom prst="rect">
            <a:avLst/>
          </a:prstGeom>
        </p:spPr>
      </p:pic>
    </p:spTree>
    <p:extLst>
      <p:ext uri="{BB962C8B-B14F-4D97-AF65-F5344CB8AC3E}">
        <p14:creationId xmlns:p14="http://schemas.microsoft.com/office/powerpoint/2010/main" val="137471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C1071-3355-3141-B637-F4E6B0BAD0EE}"/>
              </a:ext>
            </a:extLst>
          </p:cNvPr>
          <p:cNvSpPr>
            <a:spLocks noGrp="1"/>
          </p:cNvSpPr>
          <p:nvPr>
            <p:ph type="title"/>
          </p:nvPr>
        </p:nvSpPr>
        <p:spPr/>
        <p:txBody>
          <a:bodyPr/>
          <a:lstStyle/>
          <a:p>
            <a:r>
              <a:rPr kumimoji="1" lang="en-US" altLang="zh-CN" dirty="0"/>
              <a:t>Details of Inference</a:t>
            </a:r>
            <a:endParaRPr kumimoji="1" lang="zh-CN" altLang="en-US"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D65F32B-28AC-DF41-A26D-BA9139BC7483}"/>
                  </a:ext>
                </a:extLst>
              </p:cNvPr>
              <p:cNvSpPr txBox="1"/>
              <p:nvPr/>
            </p:nvSpPr>
            <p:spPr>
              <a:xfrm>
                <a:off x="841245" y="3636268"/>
                <a:ext cx="7771087" cy="2707408"/>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t>By estimating the hazard rate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h</m:t>
                        </m:r>
                      </m:e>
                      <m:sub>
                        <m:r>
                          <a:rPr kumimoji="1" lang="en-US" altLang="zh-CN" sz="2400" b="0" i="1" smtClean="0">
                            <a:latin typeface="Cambria Math" panose="02040503050406030204" pitchFamily="18" charset="0"/>
                          </a:rPr>
                          <m:t>𝑗</m:t>
                        </m:r>
                      </m:sub>
                    </m:sSub>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𝑗</m:t>
                    </m:r>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𝑙</m:t>
                    </m:r>
                    <m:r>
                      <a:rPr kumimoji="1" lang="en-US" altLang="zh-CN" sz="2400" b="0" i="1" smtClean="0">
                        <a:latin typeface="Cambria Math" panose="02040503050406030204" pitchFamily="18" charset="0"/>
                      </a:rPr>
                      <m:t>]</m:t>
                    </m:r>
                  </m:oMath>
                </a14:m>
                <a:r>
                  <a:rPr kumimoji="1" lang="en-US" altLang="zh-CN" sz="2400" dirty="0"/>
                  <a:t>, we may get the event probability </a:t>
                </a:r>
                <a14:m>
                  <m:oMath xmlns:m="http://schemas.openxmlformats.org/officeDocument/2006/math">
                    <m:r>
                      <a:rPr kumimoji="1" lang="en-US" altLang="zh-CN" sz="2400" b="0" i="1" smtClean="0">
                        <a:latin typeface="Cambria Math" panose="02040503050406030204" pitchFamily="18" charset="0"/>
                      </a:rPr>
                      <m:t>𝑝</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𝑡</m:t>
                    </m:r>
                    <m:r>
                      <a:rPr kumimoji="1" lang="en-US" altLang="zh-CN" sz="2400" b="0" i="1" smtClean="0">
                        <a:latin typeface="Cambria Math" panose="02040503050406030204" pitchFamily="18" charset="0"/>
                      </a:rPr>
                      <m:t>)</m:t>
                    </m:r>
                  </m:oMath>
                </a14:m>
                <a:r>
                  <a:rPr kumimoji="1" lang="en-US" altLang="zh-CN" sz="2400" dirty="0"/>
                  <a:t> and survival rate </a:t>
                </a:r>
                <a14:m>
                  <m:oMath xmlns:m="http://schemas.openxmlformats.org/officeDocument/2006/math">
                    <m:r>
                      <a:rPr kumimoji="1" lang="en-US" altLang="zh-CN" sz="2400" b="0" i="1" smtClean="0">
                        <a:latin typeface="Cambria Math" panose="02040503050406030204" pitchFamily="18" charset="0"/>
                      </a:rPr>
                      <m:t>𝑆</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𝑡</m:t>
                    </m:r>
                    <m:r>
                      <a:rPr kumimoji="1" lang="en-US" altLang="zh-CN" sz="2400" b="0" i="1" smtClean="0">
                        <a:latin typeface="Cambria Math" panose="02040503050406030204" pitchFamily="18" charset="0"/>
                      </a:rPr>
                      <m:t>)</m:t>
                    </m:r>
                  </m:oMath>
                </a14:m>
                <a:r>
                  <a:rPr kumimoji="1" lang="en-US" altLang="zh-CN" sz="2400" dirty="0"/>
                  <a:t> through probability chain rule.</a:t>
                </a:r>
              </a:p>
              <a:p>
                <a:pPr marL="342900"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en-US" altLang="zh-CN" sz="2400" dirty="0"/>
                  <a:t>The optimization would be supervised</a:t>
                </a:r>
              </a:p>
              <a:p>
                <a:pPr marL="800100" lvl="1" indent="-342900">
                  <a:buFont typeface="Arial" panose="020B0604020202020204" pitchFamily="34" charset="0"/>
                  <a:buChar char="•"/>
                </a:pPr>
                <a:r>
                  <a:rPr kumimoji="1" lang="en-US" altLang="zh-CN" sz="2400" dirty="0"/>
                  <a:t>At the true event time </a:t>
                </a:r>
                <a14:m>
                  <m:oMath xmlns:m="http://schemas.openxmlformats.org/officeDocument/2006/math">
                    <m:r>
                      <a:rPr kumimoji="1" lang="en-US" altLang="zh-CN" sz="2400" b="0" i="1" smtClean="0">
                        <a:latin typeface="Cambria Math" panose="02040503050406030204" pitchFamily="18" charset="0"/>
                      </a:rPr>
                      <m:t>𝑧</m:t>
                    </m:r>
                  </m:oMath>
                </a14:m>
                <a:r>
                  <a:rPr kumimoji="1" lang="en-US" altLang="zh-CN" sz="2400" dirty="0"/>
                  <a:t> for the uncensored data</a:t>
                </a:r>
              </a:p>
              <a:p>
                <a:pPr marL="800100" lvl="1" indent="-342900">
                  <a:buFont typeface="Arial" panose="020B0604020202020204" pitchFamily="34" charset="0"/>
                  <a:buChar char="•"/>
                </a:pPr>
                <a:r>
                  <a:rPr kumimoji="1" lang="en-US" altLang="zh-CN" sz="2400" dirty="0"/>
                  <a:t>at the observing time </a:t>
                </a:r>
                <a14:m>
                  <m:oMath xmlns:m="http://schemas.openxmlformats.org/officeDocument/2006/math">
                    <m:r>
                      <a:rPr kumimoji="1" lang="en-US" altLang="zh-CN" sz="2400" b="0" i="1" smtClean="0">
                        <a:latin typeface="Cambria Math" panose="02040503050406030204" pitchFamily="18" charset="0"/>
                      </a:rPr>
                      <m:t>𝑡</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𝑙</m:t>
                        </m:r>
                      </m:sub>
                    </m:sSub>
                  </m:oMath>
                </a14:m>
                <a:r>
                  <a:rPr kumimoji="1" lang="en-US" altLang="zh-CN" sz="2400" dirty="0"/>
                  <a:t> for all the data</a:t>
                </a:r>
                <a:endParaRPr kumimoji="1" lang="zh-CN" altLang="en-US" sz="2400" dirty="0"/>
              </a:p>
            </p:txBody>
          </p:sp>
        </mc:Choice>
        <mc:Fallback>
          <p:sp>
            <p:nvSpPr>
              <p:cNvPr id="3" name="文本框 2">
                <a:extLst>
                  <a:ext uri="{FF2B5EF4-FFF2-40B4-BE49-F238E27FC236}">
                    <a16:creationId xmlns:a16="http://schemas.microsoft.com/office/drawing/2014/main" id="{2D65F32B-28AC-DF41-A26D-BA9139BC7483}"/>
                  </a:ext>
                </a:extLst>
              </p:cNvPr>
              <p:cNvSpPr txBox="1">
                <a:spLocks noRot="1" noChangeAspect="1" noMove="1" noResize="1" noEditPoints="1" noAdjustHandles="1" noChangeArrowheads="1" noChangeShapeType="1" noTextEdit="1"/>
              </p:cNvSpPr>
              <p:nvPr/>
            </p:nvSpPr>
            <p:spPr>
              <a:xfrm>
                <a:off x="841245" y="3636268"/>
                <a:ext cx="7771087" cy="2707408"/>
              </a:xfrm>
              <a:prstGeom prst="rect">
                <a:avLst/>
              </a:prstGeom>
              <a:blipFill>
                <a:blip r:embed="rId3"/>
                <a:stretch>
                  <a:fillRect l="-979" t="-930" b="-37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B40411E-8099-A94B-AC87-C42D5D9C44DD}"/>
              </a:ext>
            </a:extLst>
          </p:cNvPr>
          <p:cNvPicPr>
            <a:picLocks noChangeAspect="1"/>
          </p:cNvPicPr>
          <p:nvPr/>
        </p:nvPicPr>
        <p:blipFill>
          <a:blip r:embed="rId4"/>
          <a:stretch>
            <a:fillRect/>
          </a:stretch>
        </p:blipFill>
        <p:spPr>
          <a:xfrm>
            <a:off x="2237509" y="1392198"/>
            <a:ext cx="4668982" cy="2244070"/>
          </a:xfrm>
          <a:prstGeom prst="rect">
            <a:avLst/>
          </a:prstGeom>
        </p:spPr>
      </p:pic>
    </p:spTree>
    <p:extLst>
      <p:ext uri="{BB962C8B-B14F-4D97-AF65-F5344CB8AC3E}">
        <p14:creationId xmlns:p14="http://schemas.microsoft.com/office/powerpoint/2010/main" val="16610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9B420-64CA-E847-A6B4-8CBBA02445CB}"/>
              </a:ext>
            </a:extLst>
          </p:cNvPr>
          <p:cNvSpPr>
            <a:spLocks noGrp="1"/>
          </p:cNvSpPr>
          <p:nvPr>
            <p:ph type="title"/>
          </p:nvPr>
        </p:nvSpPr>
        <p:spPr/>
        <p:txBody>
          <a:bodyPr/>
          <a:lstStyle/>
          <a:p>
            <a:r>
              <a:rPr kumimoji="1" lang="en-US" altLang="zh-CN" dirty="0"/>
              <a:t>Table of Contents</a:t>
            </a:r>
            <a:endParaRPr kumimoji="1" lang="zh-CN" altLang="en-US" dirty="0"/>
          </a:p>
        </p:txBody>
      </p:sp>
      <p:sp>
        <p:nvSpPr>
          <p:cNvPr id="3" name="内容占位符 2">
            <a:extLst>
              <a:ext uri="{FF2B5EF4-FFF2-40B4-BE49-F238E27FC236}">
                <a16:creationId xmlns:a16="http://schemas.microsoft.com/office/drawing/2014/main" id="{DEA4D7F3-49CB-314E-9CDF-BE1714FE7F45}"/>
              </a:ext>
            </a:extLst>
          </p:cNvPr>
          <p:cNvSpPr>
            <a:spLocks noGrp="1"/>
          </p:cNvSpPr>
          <p:nvPr>
            <p:ph idx="1"/>
          </p:nvPr>
        </p:nvSpPr>
        <p:spPr/>
        <p:txBody>
          <a:bodyPr/>
          <a:lstStyle/>
          <a:p>
            <a:r>
              <a:rPr kumimoji="1" lang="en-US" altLang="zh-CN" dirty="0"/>
              <a:t>Background</a:t>
            </a:r>
          </a:p>
          <a:p>
            <a:endParaRPr kumimoji="1" lang="en-US" altLang="zh-CN" dirty="0"/>
          </a:p>
          <a:p>
            <a:r>
              <a:rPr kumimoji="1" lang="en-US" altLang="zh-CN" dirty="0"/>
              <a:t>Deep Recurrent Model</a:t>
            </a:r>
          </a:p>
          <a:p>
            <a:endParaRPr kumimoji="1" lang="en-US" altLang="zh-CN" dirty="0"/>
          </a:p>
          <a:p>
            <a:r>
              <a:rPr kumimoji="1" lang="en-US" altLang="zh-CN" dirty="0"/>
              <a:t>Loss Functions</a:t>
            </a:r>
          </a:p>
          <a:p>
            <a:endParaRPr kumimoji="1" lang="en-US" altLang="zh-CN" dirty="0"/>
          </a:p>
          <a:p>
            <a:r>
              <a:rPr kumimoji="1" lang="en-US" altLang="zh-CN" dirty="0"/>
              <a:t>Experiments</a:t>
            </a:r>
          </a:p>
        </p:txBody>
      </p:sp>
    </p:spTree>
    <p:extLst>
      <p:ext uri="{BB962C8B-B14F-4D97-AF65-F5344CB8AC3E}">
        <p14:creationId xmlns:p14="http://schemas.microsoft.com/office/powerpoint/2010/main" val="103317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5F1D0-F2E7-3849-A55A-93005E129438}"/>
              </a:ext>
            </a:extLst>
          </p:cNvPr>
          <p:cNvSpPr>
            <a:spLocks noGrp="1"/>
          </p:cNvSpPr>
          <p:nvPr>
            <p:ph type="title"/>
          </p:nvPr>
        </p:nvSpPr>
        <p:spPr/>
        <p:txBody>
          <a:bodyPr/>
          <a:lstStyle/>
          <a:p>
            <a:r>
              <a:rPr kumimoji="1" lang="en-US" altLang="zh-CN" dirty="0"/>
              <a:t>Loss Functions (1/3)</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754BC8-6D98-0A4C-94D3-D2A259647313}"/>
                  </a:ext>
                </a:extLst>
              </p:cNvPr>
              <p:cNvSpPr>
                <a:spLocks noGrp="1"/>
              </p:cNvSpPr>
              <p:nvPr>
                <p:ph idx="1"/>
              </p:nvPr>
            </p:nvSpPr>
            <p:spPr/>
            <p:txBody>
              <a:bodyPr/>
              <a:lstStyle/>
              <a:p>
                <a:r>
                  <a:rPr kumimoji="1" lang="en-US" altLang="zh-CN" dirty="0"/>
                  <a:t>Uncensored data</a:t>
                </a:r>
              </a:p>
              <a:p>
                <a:pPr lvl="1"/>
                <a:r>
                  <a:rPr kumimoji="1" lang="en-US" altLang="zh-CN" dirty="0"/>
                  <a:t>P.D.F. loss on the true event time </a:t>
                </a:r>
                <a14:m>
                  <m:oMath xmlns:m="http://schemas.openxmlformats.org/officeDocument/2006/math">
                    <m:r>
                      <a:rPr kumimoji="1" lang="en-US" altLang="zh-CN" b="0" i="1" smtClean="0">
                        <a:latin typeface="Cambria Math" panose="02040503050406030204" pitchFamily="18" charset="0"/>
                      </a:rPr>
                      <m:t>𝑧</m:t>
                    </m:r>
                  </m:oMath>
                </a14:m>
                <a:endParaRPr kumimoji="1" lang="en-US" altLang="zh-CN" b="0" dirty="0"/>
              </a:p>
              <a:p>
                <a:pPr lvl="1"/>
                <a:r>
                  <a:rPr kumimoji="1" lang="en-US" altLang="zh-CN" dirty="0"/>
                  <a:t>Maximize the </a:t>
                </a:r>
                <a:r>
                  <a:rPr kumimoji="1" lang="en-US" altLang="zh-CN" u="sng" dirty="0"/>
                  <a:t>log likelihood</a:t>
                </a:r>
              </a:p>
            </p:txBody>
          </p:sp>
        </mc:Choice>
        <mc:Fallback xmlns="">
          <p:sp>
            <p:nvSpPr>
              <p:cNvPr id="3" name="内容占位符 2">
                <a:extLst>
                  <a:ext uri="{FF2B5EF4-FFF2-40B4-BE49-F238E27FC236}">
                    <a16:creationId xmlns:a16="http://schemas.microsoft.com/office/drawing/2014/main" id="{99754BC8-6D98-0A4C-94D3-D2A25964731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EEC53B0-386D-0E45-8789-4FE48EF0C0A8}"/>
              </a:ext>
            </a:extLst>
          </p:cNvPr>
          <p:cNvPicPr>
            <a:picLocks noChangeAspect="1"/>
          </p:cNvPicPr>
          <p:nvPr/>
        </p:nvPicPr>
        <p:blipFill>
          <a:blip r:embed="rId4"/>
          <a:stretch>
            <a:fillRect/>
          </a:stretch>
        </p:blipFill>
        <p:spPr>
          <a:xfrm>
            <a:off x="2051050" y="2901035"/>
            <a:ext cx="5041900" cy="2946400"/>
          </a:xfrm>
          <a:prstGeom prst="rect">
            <a:avLst/>
          </a:prstGeom>
        </p:spPr>
      </p:pic>
    </p:spTree>
    <p:extLst>
      <p:ext uri="{BB962C8B-B14F-4D97-AF65-F5344CB8AC3E}">
        <p14:creationId xmlns:p14="http://schemas.microsoft.com/office/powerpoint/2010/main" val="96718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5F1D0-F2E7-3849-A55A-93005E129438}"/>
              </a:ext>
            </a:extLst>
          </p:cNvPr>
          <p:cNvSpPr>
            <a:spLocks noGrp="1"/>
          </p:cNvSpPr>
          <p:nvPr>
            <p:ph type="title"/>
          </p:nvPr>
        </p:nvSpPr>
        <p:spPr/>
        <p:txBody>
          <a:bodyPr/>
          <a:lstStyle/>
          <a:p>
            <a:r>
              <a:rPr kumimoji="1" lang="en-US" altLang="zh-CN" dirty="0"/>
              <a:t>Loss Functions (2/3)</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754BC8-6D98-0A4C-94D3-D2A259647313}"/>
                  </a:ext>
                </a:extLst>
              </p:cNvPr>
              <p:cNvSpPr>
                <a:spLocks noGrp="1"/>
              </p:cNvSpPr>
              <p:nvPr>
                <p:ph idx="1"/>
              </p:nvPr>
            </p:nvSpPr>
            <p:spPr/>
            <p:txBody>
              <a:bodyPr/>
              <a:lstStyle/>
              <a:p>
                <a:r>
                  <a:rPr kumimoji="1" lang="en-US" altLang="zh-CN" dirty="0"/>
                  <a:t>Uncensored data (</a:t>
                </a:r>
                <a14:m>
                  <m:oMath xmlns:m="http://schemas.openxmlformats.org/officeDocument/2006/math">
                    <m:r>
                      <a:rPr kumimoji="1" lang="en-US" altLang="zh-CN" b="0" i="1" smtClean="0">
                        <a:latin typeface="Cambria Math" panose="02040503050406030204" pitchFamily="18" charset="0"/>
                      </a:rPr>
                      <m:t>𝑧</m:t>
                    </m:r>
                    <m:r>
                      <a:rPr kumimoji="1" lang="en-US" altLang="zh-CN" b="0" i="1" smtClean="0">
                        <a:latin typeface="Cambria Math" panose="02040503050406030204" pitchFamily="18" charset="0"/>
                      </a:rPr>
                      <m:t>&lt;</m:t>
                    </m:r>
                    <m:r>
                      <a:rPr kumimoji="1" lang="en-US" altLang="zh-CN" b="0" i="1" smtClean="0">
                        <a:latin typeface="Cambria Math" panose="02040503050406030204" pitchFamily="18" charset="0"/>
                      </a:rPr>
                      <m:t>𝑡</m:t>
                    </m:r>
                  </m:oMath>
                </a14:m>
                <a:r>
                  <a:rPr kumimoji="1" lang="en-US" altLang="zh-CN" dirty="0"/>
                  <a:t>)</a:t>
                </a:r>
              </a:p>
              <a:p>
                <a:pPr lvl="1"/>
                <a:r>
                  <a:rPr kumimoji="1" lang="en-US" altLang="zh-CN" dirty="0"/>
                  <a:t>C.D.F. loss on the observing time </a:t>
                </a:r>
                <a14:m>
                  <m:oMath xmlns:m="http://schemas.openxmlformats.org/officeDocument/2006/math">
                    <m:r>
                      <a:rPr kumimoji="1" lang="en-US" altLang="zh-CN" b="0" i="1" smtClean="0">
                        <a:latin typeface="Cambria Math" panose="02040503050406030204" pitchFamily="18" charset="0"/>
                      </a:rPr>
                      <m:t>𝑡</m:t>
                    </m:r>
                  </m:oMath>
                </a14:m>
                <a:endParaRPr kumimoji="1" lang="en-US" altLang="zh-CN" dirty="0"/>
              </a:p>
              <a:p>
                <a:pPr lvl="1"/>
                <a:r>
                  <a:rPr kumimoji="1" lang="en-US" altLang="zh-CN" dirty="0"/>
                  <a:t>Maximize the </a:t>
                </a:r>
                <a:r>
                  <a:rPr kumimoji="1" lang="en-US" altLang="zh-CN" u="sng" dirty="0"/>
                  <a:t>log </a:t>
                </a:r>
                <a:r>
                  <a:rPr kumimoji="1" lang="en-US" altLang="zh-CN" i="1" u="sng" dirty="0"/>
                  <a:t>partial</a:t>
                </a:r>
                <a:r>
                  <a:rPr kumimoji="1" lang="en-US" altLang="zh-CN" u="sng" dirty="0"/>
                  <a:t> likelihood</a:t>
                </a:r>
              </a:p>
            </p:txBody>
          </p:sp>
        </mc:Choice>
        <mc:Fallback xmlns="">
          <p:sp>
            <p:nvSpPr>
              <p:cNvPr id="3" name="内容占位符 2">
                <a:extLst>
                  <a:ext uri="{FF2B5EF4-FFF2-40B4-BE49-F238E27FC236}">
                    <a16:creationId xmlns:a16="http://schemas.microsoft.com/office/drawing/2014/main" id="{99754BC8-6D98-0A4C-94D3-D2A25964731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AB72725-C742-EC4B-8C0B-66EB8D5C001C}"/>
              </a:ext>
            </a:extLst>
          </p:cNvPr>
          <p:cNvPicPr>
            <a:picLocks noChangeAspect="1"/>
          </p:cNvPicPr>
          <p:nvPr/>
        </p:nvPicPr>
        <p:blipFill>
          <a:blip r:embed="rId4"/>
          <a:stretch>
            <a:fillRect/>
          </a:stretch>
        </p:blipFill>
        <p:spPr>
          <a:xfrm>
            <a:off x="1248337" y="2925859"/>
            <a:ext cx="6647326" cy="2782214"/>
          </a:xfrm>
          <a:prstGeom prst="rect">
            <a:avLst/>
          </a:prstGeom>
        </p:spPr>
      </p:pic>
    </p:spTree>
    <p:extLst>
      <p:ext uri="{BB962C8B-B14F-4D97-AF65-F5344CB8AC3E}">
        <p14:creationId xmlns:p14="http://schemas.microsoft.com/office/powerpoint/2010/main" val="2507188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5F1D0-F2E7-3849-A55A-93005E129438}"/>
              </a:ext>
            </a:extLst>
          </p:cNvPr>
          <p:cNvSpPr>
            <a:spLocks noGrp="1"/>
          </p:cNvSpPr>
          <p:nvPr>
            <p:ph type="title"/>
          </p:nvPr>
        </p:nvSpPr>
        <p:spPr/>
        <p:txBody>
          <a:bodyPr/>
          <a:lstStyle/>
          <a:p>
            <a:r>
              <a:rPr kumimoji="1" lang="en-US" altLang="zh-CN" dirty="0"/>
              <a:t>Loss Functions (3/3)</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754BC8-6D98-0A4C-94D3-D2A259647313}"/>
                  </a:ext>
                </a:extLst>
              </p:cNvPr>
              <p:cNvSpPr>
                <a:spLocks noGrp="1"/>
              </p:cNvSpPr>
              <p:nvPr>
                <p:ph idx="1"/>
              </p:nvPr>
            </p:nvSpPr>
            <p:spPr/>
            <p:txBody>
              <a:bodyPr/>
              <a:lstStyle/>
              <a:p>
                <a:r>
                  <a:rPr kumimoji="1" lang="en-US" altLang="zh-CN" dirty="0"/>
                  <a:t>Censored data (</a:t>
                </a:r>
                <a14:m>
                  <m:oMath xmlns:m="http://schemas.openxmlformats.org/officeDocument/2006/math">
                    <m:r>
                      <a:rPr kumimoji="1" lang="en-US" altLang="zh-CN" b="0" i="1" smtClean="0">
                        <a:latin typeface="Cambria Math" panose="02040503050406030204" pitchFamily="18" charset="0"/>
                      </a:rPr>
                      <m:t>𝑧</m:t>
                    </m:r>
                  </m:oMath>
                </a14:m>
                <a:r>
                  <a:rPr kumimoji="1" lang="en-US" altLang="zh-CN" dirty="0"/>
                  <a:t> is unknown since </a:t>
                </a:r>
                <a14:m>
                  <m:oMath xmlns:m="http://schemas.openxmlformats.org/officeDocument/2006/math">
                    <m:r>
                      <a:rPr kumimoji="1" lang="en-US" altLang="zh-CN" b="0" i="1" smtClean="0">
                        <a:solidFill>
                          <a:srgbClr val="FF0000"/>
                        </a:solidFill>
                        <a:latin typeface="Cambria Math" panose="02040503050406030204" pitchFamily="18" charset="0"/>
                      </a:rPr>
                      <m:t>𝑧</m:t>
                    </m:r>
                    <m:r>
                      <a:rPr kumimoji="1" lang="en-US" altLang="zh-CN" b="0" i="1" smtClean="0">
                        <a:solidFill>
                          <a:srgbClr val="FF0000"/>
                        </a:solidFill>
                        <a:latin typeface="Cambria Math" panose="02040503050406030204" pitchFamily="18" charset="0"/>
                      </a:rPr>
                      <m:t>&gt;</m:t>
                    </m:r>
                    <m:r>
                      <a:rPr kumimoji="1" lang="en-US" altLang="zh-CN" b="0" i="1" smtClean="0">
                        <a:solidFill>
                          <a:srgbClr val="FF0000"/>
                        </a:solidFill>
                        <a:latin typeface="Cambria Math" panose="02040503050406030204" pitchFamily="18" charset="0"/>
                      </a:rPr>
                      <m:t>𝑡</m:t>
                    </m:r>
                  </m:oMath>
                </a14:m>
                <a:r>
                  <a:rPr kumimoji="1" lang="en-US" altLang="zh-CN" dirty="0"/>
                  <a:t>)</a:t>
                </a:r>
              </a:p>
              <a:p>
                <a:pPr lvl="1"/>
                <a:r>
                  <a:rPr kumimoji="1" lang="en-US" altLang="zh-CN" dirty="0"/>
                  <a:t>C.D.F. loss on the observing time </a:t>
                </a:r>
                <a14:m>
                  <m:oMath xmlns:m="http://schemas.openxmlformats.org/officeDocument/2006/math">
                    <m:r>
                      <a:rPr kumimoji="1" lang="en-US" altLang="zh-CN" b="0" i="1" smtClean="0">
                        <a:latin typeface="Cambria Math" panose="02040503050406030204" pitchFamily="18" charset="0"/>
                      </a:rPr>
                      <m:t>𝑡</m:t>
                    </m:r>
                  </m:oMath>
                </a14:m>
                <a:r>
                  <a:rPr kumimoji="1" lang="en-US" altLang="zh-CN" dirty="0"/>
                  <a:t> </a:t>
                </a:r>
              </a:p>
              <a:p>
                <a:pPr lvl="1"/>
                <a:r>
                  <a:rPr kumimoji="1" lang="en-US" altLang="zh-CN" dirty="0"/>
                  <a:t>Maximize the </a:t>
                </a:r>
                <a:r>
                  <a:rPr kumimoji="1" lang="en-US" altLang="zh-CN" u="sng" dirty="0"/>
                  <a:t>log </a:t>
                </a:r>
                <a:r>
                  <a:rPr kumimoji="1" lang="en-US" altLang="zh-CN" i="1" u="sng" dirty="0"/>
                  <a:t>partial</a:t>
                </a:r>
                <a:r>
                  <a:rPr kumimoji="1" lang="en-US" altLang="zh-CN" u="sng" dirty="0"/>
                  <a:t> likelihood</a:t>
                </a:r>
              </a:p>
              <a:p>
                <a:pPr lvl="1"/>
                <a:r>
                  <a:rPr kumimoji="1" lang="en-US" altLang="zh-CN" dirty="0"/>
                  <a:t>Unbiased learning</a:t>
                </a:r>
              </a:p>
            </p:txBody>
          </p:sp>
        </mc:Choice>
        <mc:Fallback xmlns="">
          <p:sp>
            <p:nvSpPr>
              <p:cNvPr id="3" name="内容占位符 2">
                <a:extLst>
                  <a:ext uri="{FF2B5EF4-FFF2-40B4-BE49-F238E27FC236}">
                    <a16:creationId xmlns:a16="http://schemas.microsoft.com/office/drawing/2014/main" id="{99754BC8-6D98-0A4C-94D3-D2A25964731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713A84D-1232-1F43-BEBF-89DC8FB0BFEA}"/>
              </a:ext>
            </a:extLst>
          </p:cNvPr>
          <p:cNvPicPr>
            <a:picLocks noChangeAspect="1"/>
          </p:cNvPicPr>
          <p:nvPr/>
        </p:nvPicPr>
        <p:blipFill>
          <a:blip r:embed="rId4"/>
          <a:stretch>
            <a:fillRect/>
          </a:stretch>
        </p:blipFill>
        <p:spPr>
          <a:xfrm>
            <a:off x="1621019" y="3436166"/>
            <a:ext cx="5901962" cy="2740797"/>
          </a:xfrm>
          <a:prstGeom prst="rect">
            <a:avLst/>
          </a:prstGeom>
        </p:spPr>
      </p:pic>
    </p:spTree>
    <p:extLst>
      <p:ext uri="{BB962C8B-B14F-4D97-AF65-F5344CB8AC3E}">
        <p14:creationId xmlns:p14="http://schemas.microsoft.com/office/powerpoint/2010/main" val="2992653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5F1D0-F2E7-3849-A55A-93005E129438}"/>
              </a:ext>
            </a:extLst>
          </p:cNvPr>
          <p:cNvSpPr>
            <a:spLocks noGrp="1"/>
          </p:cNvSpPr>
          <p:nvPr>
            <p:ph type="title"/>
          </p:nvPr>
        </p:nvSpPr>
        <p:spPr/>
        <p:txBody>
          <a:bodyPr/>
          <a:lstStyle/>
          <a:p>
            <a:r>
              <a:rPr kumimoji="1" lang="en-US" altLang="zh-CN" dirty="0"/>
              <a:t>Loss Functions (cont.)</a:t>
            </a:r>
            <a:endParaRPr kumimoji="1" lang="zh-CN" altLang="en-US" dirty="0"/>
          </a:p>
        </p:txBody>
      </p:sp>
      <p:sp>
        <p:nvSpPr>
          <p:cNvPr id="3" name="内容占位符 2">
            <a:extLst>
              <a:ext uri="{FF2B5EF4-FFF2-40B4-BE49-F238E27FC236}">
                <a16:creationId xmlns:a16="http://schemas.microsoft.com/office/drawing/2014/main" id="{99754BC8-6D98-0A4C-94D3-D2A259647313}"/>
              </a:ext>
            </a:extLst>
          </p:cNvPr>
          <p:cNvSpPr>
            <a:spLocks noGrp="1"/>
          </p:cNvSpPr>
          <p:nvPr>
            <p:ph idx="1"/>
          </p:nvPr>
        </p:nvSpPr>
        <p:spPr/>
        <p:txBody>
          <a:bodyPr/>
          <a:lstStyle/>
          <a:p>
            <a:r>
              <a:rPr kumimoji="1" lang="en-US" altLang="zh-CN" dirty="0"/>
              <a:t>Three losses</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3451415-36EE-A542-BFF6-03D6484A5CC1}"/>
                  </a:ext>
                </a:extLst>
              </p:cNvPr>
              <p:cNvSpPr/>
              <p:nvPr/>
            </p:nvSpPr>
            <p:spPr>
              <a:xfrm>
                <a:off x="734291" y="3091934"/>
                <a:ext cx="767541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4000" i="1">
                          <a:latin typeface="Cambria Math" panose="02040503050406030204" pitchFamily="18" charset="0"/>
                        </a:rPr>
                        <m:t>𝐿</m:t>
                      </m:r>
                      <m:r>
                        <a:rPr kumimoji="1" lang="en-US" altLang="zh-CN" sz="4000" i="1">
                          <a:latin typeface="Cambria Math" panose="02040503050406030204" pitchFamily="18" charset="0"/>
                        </a:rPr>
                        <m:t>=</m:t>
                      </m:r>
                      <m:sSub>
                        <m:sSubPr>
                          <m:ctrlPr>
                            <a:rPr kumimoji="1" lang="en-US" altLang="zh-CN" sz="4000" i="1">
                              <a:latin typeface="Cambria Math" panose="02040503050406030204" pitchFamily="18" charset="0"/>
                            </a:rPr>
                          </m:ctrlPr>
                        </m:sSubPr>
                        <m:e>
                          <m:r>
                            <a:rPr kumimoji="1" lang="en-US" altLang="zh-CN" sz="4000" i="1">
                              <a:latin typeface="Cambria Math" panose="02040503050406030204" pitchFamily="18" charset="0"/>
                            </a:rPr>
                            <m:t>𝐿</m:t>
                          </m:r>
                        </m:e>
                        <m:sub>
                          <m:r>
                            <a:rPr kumimoji="1" lang="en-US" altLang="zh-CN" sz="4000" i="1">
                              <a:latin typeface="Cambria Math" panose="02040503050406030204" pitchFamily="18" charset="0"/>
                            </a:rPr>
                            <m:t>𝑧</m:t>
                          </m:r>
                        </m:sub>
                      </m:sSub>
                      <m:r>
                        <a:rPr kumimoji="1" lang="en-US" altLang="zh-CN" sz="4000" i="1">
                          <a:latin typeface="Cambria Math" panose="02040503050406030204" pitchFamily="18" charset="0"/>
                        </a:rPr>
                        <m:t>+</m:t>
                      </m:r>
                      <m:sSub>
                        <m:sSubPr>
                          <m:ctrlPr>
                            <a:rPr kumimoji="1" lang="en-US" altLang="zh-CN" sz="4000" i="1">
                              <a:latin typeface="Cambria Math" panose="02040503050406030204" pitchFamily="18" charset="0"/>
                            </a:rPr>
                          </m:ctrlPr>
                        </m:sSubPr>
                        <m:e>
                          <m:r>
                            <a:rPr kumimoji="1" lang="en-US" altLang="zh-CN" sz="4000" i="1">
                              <a:latin typeface="Cambria Math" panose="02040503050406030204" pitchFamily="18" charset="0"/>
                            </a:rPr>
                            <m:t>𝐿</m:t>
                          </m:r>
                        </m:e>
                        <m:sub>
                          <m:r>
                            <a:rPr kumimoji="1" lang="en-US" altLang="zh-CN" sz="4000" i="1">
                              <a:latin typeface="Cambria Math" panose="02040503050406030204" pitchFamily="18" charset="0"/>
                            </a:rPr>
                            <m:t>𝑢𝑛𝑐𝑒𝑛𝑠𝑜𝑟𝑒𝑑</m:t>
                          </m:r>
                        </m:sub>
                      </m:sSub>
                      <m:r>
                        <a:rPr kumimoji="1" lang="en-US" altLang="zh-CN" sz="4000" i="1">
                          <a:latin typeface="Cambria Math" panose="02040503050406030204" pitchFamily="18" charset="0"/>
                        </a:rPr>
                        <m:t>+</m:t>
                      </m:r>
                      <m:sSub>
                        <m:sSubPr>
                          <m:ctrlPr>
                            <a:rPr kumimoji="1" lang="en-US" altLang="zh-CN" sz="4000" i="1">
                              <a:latin typeface="Cambria Math" panose="02040503050406030204" pitchFamily="18" charset="0"/>
                            </a:rPr>
                          </m:ctrlPr>
                        </m:sSubPr>
                        <m:e>
                          <m:r>
                            <a:rPr kumimoji="1" lang="en-US" altLang="zh-CN" sz="4000" i="1">
                              <a:latin typeface="Cambria Math" panose="02040503050406030204" pitchFamily="18" charset="0"/>
                            </a:rPr>
                            <m:t>𝐿</m:t>
                          </m:r>
                        </m:e>
                        <m:sub>
                          <m:r>
                            <a:rPr kumimoji="1" lang="en-US" altLang="zh-CN" sz="4000" i="1">
                              <a:latin typeface="Cambria Math" panose="02040503050406030204" pitchFamily="18" charset="0"/>
                            </a:rPr>
                            <m:t>𝑐𝑒𝑛𝑠𝑜𝑟𝑒𝑑</m:t>
                          </m:r>
                        </m:sub>
                      </m:sSub>
                    </m:oMath>
                  </m:oMathPara>
                </a14:m>
                <a:endParaRPr kumimoji="1" lang="en-US" altLang="zh-CN" sz="4000" dirty="0"/>
              </a:p>
            </p:txBody>
          </p:sp>
        </mc:Choice>
        <mc:Fallback xmlns="">
          <p:sp>
            <p:nvSpPr>
              <p:cNvPr id="4" name="矩形 3">
                <a:extLst>
                  <a:ext uri="{FF2B5EF4-FFF2-40B4-BE49-F238E27FC236}">
                    <a16:creationId xmlns:a16="http://schemas.microsoft.com/office/drawing/2014/main" id="{A3451415-36EE-A542-BFF6-03D6484A5CC1}"/>
                  </a:ext>
                </a:extLst>
              </p:cNvPr>
              <p:cNvSpPr>
                <a:spLocks noRot="1" noChangeAspect="1" noMove="1" noResize="1" noEditPoints="1" noAdjustHandles="1" noChangeArrowheads="1" noChangeShapeType="1" noTextEdit="1"/>
              </p:cNvSpPr>
              <p:nvPr/>
            </p:nvSpPr>
            <p:spPr>
              <a:xfrm>
                <a:off x="734291" y="3091934"/>
                <a:ext cx="7675417" cy="707886"/>
              </a:xfrm>
              <a:prstGeom prst="rect">
                <a:avLst/>
              </a:prstGeom>
              <a:blipFill>
                <a:blip r:embed="rId3"/>
                <a:stretch>
                  <a:fillRect b="-7018"/>
                </a:stretch>
              </a:blipFill>
            </p:spPr>
            <p:txBody>
              <a:bodyPr/>
              <a:lstStyle/>
              <a:p>
                <a:r>
                  <a:rPr lang="zh-CN" altLang="en-US">
                    <a:noFill/>
                  </a:rPr>
                  <a:t> </a:t>
                </a:r>
              </a:p>
            </p:txBody>
          </p:sp>
        </mc:Fallback>
      </mc:AlternateContent>
      <p:sp>
        <p:nvSpPr>
          <p:cNvPr id="6" name="左大括号 5">
            <a:extLst>
              <a:ext uri="{FF2B5EF4-FFF2-40B4-BE49-F238E27FC236}">
                <a16:creationId xmlns:a16="http://schemas.microsoft.com/office/drawing/2014/main" id="{F2D759E4-F9A0-4A4A-B3FC-069C1B2E8531}"/>
              </a:ext>
            </a:extLst>
          </p:cNvPr>
          <p:cNvSpPr/>
          <p:nvPr/>
        </p:nvSpPr>
        <p:spPr>
          <a:xfrm rot="5400000">
            <a:off x="3514370" y="1189179"/>
            <a:ext cx="457200" cy="3514569"/>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000">
              <a:ln>
                <a:solidFill>
                  <a:sysClr val="windowText" lastClr="000000"/>
                </a:solidFill>
              </a:ln>
              <a:solidFill>
                <a:schemeClr val="bg1">
                  <a:lumMod val="50000"/>
                </a:schemeClr>
              </a:solidFill>
            </a:endParaRPr>
          </a:p>
        </p:txBody>
      </p:sp>
      <p:sp>
        <p:nvSpPr>
          <p:cNvPr id="7" name="文本框 6">
            <a:extLst>
              <a:ext uri="{FF2B5EF4-FFF2-40B4-BE49-F238E27FC236}">
                <a16:creationId xmlns:a16="http://schemas.microsoft.com/office/drawing/2014/main" id="{49AF75DD-D399-ED4D-9929-AE30EDAABB6E}"/>
              </a:ext>
            </a:extLst>
          </p:cNvPr>
          <p:cNvSpPr txBox="1"/>
          <p:nvPr/>
        </p:nvSpPr>
        <p:spPr>
          <a:xfrm>
            <a:off x="2607979" y="2270892"/>
            <a:ext cx="2339615" cy="461665"/>
          </a:xfrm>
          <a:prstGeom prst="rect">
            <a:avLst/>
          </a:prstGeom>
          <a:noFill/>
        </p:spPr>
        <p:txBody>
          <a:bodyPr wrap="none" rtlCol="0">
            <a:spAutoFit/>
          </a:bodyPr>
          <a:lstStyle/>
          <a:p>
            <a:r>
              <a:rPr kumimoji="1" lang="en-US" altLang="zh-CN" sz="2400" dirty="0">
                <a:solidFill>
                  <a:schemeClr val="accent6">
                    <a:lumMod val="75000"/>
                  </a:schemeClr>
                </a:solidFill>
              </a:rPr>
              <a:t>Uncensored Data</a:t>
            </a:r>
            <a:endParaRPr kumimoji="1" lang="zh-CN" altLang="en-US" sz="2400" dirty="0">
              <a:solidFill>
                <a:schemeClr val="accent6">
                  <a:lumMod val="75000"/>
                </a:schemeClr>
              </a:solidFill>
            </a:endParaRPr>
          </a:p>
        </p:txBody>
      </p:sp>
      <p:sp>
        <p:nvSpPr>
          <p:cNvPr id="8" name="左大括号 7">
            <a:extLst>
              <a:ext uri="{FF2B5EF4-FFF2-40B4-BE49-F238E27FC236}">
                <a16:creationId xmlns:a16="http://schemas.microsoft.com/office/drawing/2014/main" id="{C0715DD5-7C8E-C042-B654-07FC1731CA9B}"/>
              </a:ext>
            </a:extLst>
          </p:cNvPr>
          <p:cNvSpPr/>
          <p:nvPr/>
        </p:nvSpPr>
        <p:spPr>
          <a:xfrm rot="5400000">
            <a:off x="6894883" y="2048861"/>
            <a:ext cx="457200" cy="1824312"/>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000">
              <a:ln>
                <a:solidFill>
                  <a:sysClr val="windowText" lastClr="000000"/>
                </a:solidFill>
              </a:ln>
              <a:solidFill>
                <a:sysClr val="windowText" lastClr="000000"/>
              </a:solidFill>
            </a:endParaRPr>
          </a:p>
        </p:txBody>
      </p:sp>
      <p:sp>
        <p:nvSpPr>
          <p:cNvPr id="9" name="文本框 8">
            <a:extLst>
              <a:ext uri="{FF2B5EF4-FFF2-40B4-BE49-F238E27FC236}">
                <a16:creationId xmlns:a16="http://schemas.microsoft.com/office/drawing/2014/main" id="{756F10EB-0F29-7A49-975A-D665D46CA8AD}"/>
              </a:ext>
            </a:extLst>
          </p:cNvPr>
          <p:cNvSpPr txBox="1"/>
          <p:nvPr/>
        </p:nvSpPr>
        <p:spPr>
          <a:xfrm>
            <a:off x="6103838" y="2270892"/>
            <a:ext cx="2039289" cy="461665"/>
          </a:xfrm>
          <a:prstGeom prst="rect">
            <a:avLst/>
          </a:prstGeom>
          <a:noFill/>
        </p:spPr>
        <p:txBody>
          <a:bodyPr wrap="square" rtlCol="0">
            <a:spAutoFit/>
          </a:bodyPr>
          <a:lstStyle/>
          <a:p>
            <a:r>
              <a:rPr kumimoji="1" lang="en-US" altLang="zh-CN" sz="2400" dirty="0">
                <a:solidFill>
                  <a:srgbClr val="FF0000"/>
                </a:solidFill>
              </a:rPr>
              <a:t>Censored Data</a:t>
            </a:r>
            <a:endParaRPr kumimoji="1" lang="zh-CN" altLang="en-US" sz="2400" dirty="0">
              <a:solidFill>
                <a:srgbClr val="FF0000"/>
              </a:solidFill>
            </a:endParaRPr>
          </a:p>
        </p:txBody>
      </p:sp>
      <p:sp>
        <p:nvSpPr>
          <p:cNvPr id="10" name="左大括号 9">
            <a:extLst>
              <a:ext uri="{FF2B5EF4-FFF2-40B4-BE49-F238E27FC236}">
                <a16:creationId xmlns:a16="http://schemas.microsoft.com/office/drawing/2014/main" id="{AD4787DF-964C-F041-A8F5-6DD2743C86FA}"/>
              </a:ext>
            </a:extLst>
          </p:cNvPr>
          <p:cNvSpPr/>
          <p:nvPr/>
        </p:nvSpPr>
        <p:spPr>
          <a:xfrm rot="16200000">
            <a:off x="2115369" y="3711102"/>
            <a:ext cx="278870" cy="538237"/>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000">
              <a:ln>
                <a:solidFill>
                  <a:sysClr val="windowText" lastClr="000000"/>
                </a:solidFill>
              </a:ln>
              <a:solidFill>
                <a:sysClr val="windowText" lastClr="000000"/>
              </a:solidFill>
            </a:endParaRPr>
          </a:p>
        </p:txBody>
      </p:sp>
      <p:sp>
        <p:nvSpPr>
          <p:cNvPr id="11" name="文本框 10">
            <a:extLst>
              <a:ext uri="{FF2B5EF4-FFF2-40B4-BE49-F238E27FC236}">
                <a16:creationId xmlns:a16="http://schemas.microsoft.com/office/drawing/2014/main" id="{6E26D104-76BD-4D4F-BBAC-3F8ECADBA36F}"/>
              </a:ext>
            </a:extLst>
          </p:cNvPr>
          <p:cNvSpPr txBox="1"/>
          <p:nvPr/>
        </p:nvSpPr>
        <p:spPr>
          <a:xfrm>
            <a:off x="1645560" y="4160035"/>
            <a:ext cx="1430071" cy="461665"/>
          </a:xfrm>
          <a:prstGeom prst="rect">
            <a:avLst/>
          </a:prstGeom>
          <a:noFill/>
        </p:spPr>
        <p:txBody>
          <a:bodyPr wrap="none" rtlCol="0">
            <a:spAutoFit/>
          </a:bodyPr>
          <a:lstStyle/>
          <a:p>
            <a:r>
              <a:rPr kumimoji="1" lang="en-US" altLang="zh-CN" sz="2400" dirty="0"/>
              <a:t>P.D.F. Loss</a:t>
            </a:r>
            <a:endParaRPr kumimoji="1" lang="zh-CN" altLang="en-US" sz="2400" dirty="0"/>
          </a:p>
        </p:txBody>
      </p:sp>
      <p:sp>
        <p:nvSpPr>
          <p:cNvPr id="12" name="左大括号 11">
            <a:extLst>
              <a:ext uri="{FF2B5EF4-FFF2-40B4-BE49-F238E27FC236}">
                <a16:creationId xmlns:a16="http://schemas.microsoft.com/office/drawing/2014/main" id="{16C15AE2-DC30-6A48-B9F4-91FBADB3576C}"/>
              </a:ext>
            </a:extLst>
          </p:cNvPr>
          <p:cNvSpPr/>
          <p:nvPr/>
        </p:nvSpPr>
        <p:spPr>
          <a:xfrm rot="16200000">
            <a:off x="5412605" y="1522446"/>
            <a:ext cx="330517" cy="4915550"/>
          </a:xfrm>
          <a:prstGeom prst="lef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000">
              <a:ln>
                <a:solidFill>
                  <a:sysClr val="windowText" lastClr="000000"/>
                </a:solidFill>
              </a:ln>
              <a:solidFill>
                <a:sysClr val="windowText" lastClr="000000"/>
              </a:solidFill>
            </a:endParaRPr>
          </a:p>
        </p:txBody>
      </p:sp>
      <p:sp>
        <p:nvSpPr>
          <p:cNvPr id="13" name="文本框 12">
            <a:extLst>
              <a:ext uri="{FF2B5EF4-FFF2-40B4-BE49-F238E27FC236}">
                <a16:creationId xmlns:a16="http://schemas.microsoft.com/office/drawing/2014/main" id="{693B7803-D33F-3C40-B3F1-6C533B50901F}"/>
              </a:ext>
            </a:extLst>
          </p:cNvPr>
          <p:cNvSpPr txBox="1"/>
          <p:nvPr/>
        </p:nvSpPr>
        <p:spPr>
          <a:xfrm>
            <a:off x="4947594" y="4160035"/>
            <a:ext cx="1474121" cy="461665"/>
          </a:xfrm>
          <a:prstGeom prst="rect">
            <a:avLst/>
          </a:prstGeom>
          <a:noFill/>
        </p:spPr>
        <p:txBody>
          <a:bodyPr wrap="none" rtlCol="0">
            <a:spAutoFit/>
          </a:bodyPr>
          <a:lstStyle/>
          <a:p>
            <a:r>
              <a:rPr kumimoji="1" lang="en-US" altLang="zh-CN" sz="2400" dirty="0"/>
              <a:t>C.D.F. Loss</a:t>
            </a:r>
            <a:endParaRPr kumimoji="1" lang="zh-CN" altLang="en-US" sz="2400" dirty="0"/>
          </a:p>
        </p:txBody>
      </p:sp>
    </p:spTree>
    <p:extLst>
      <p:ext uri="{BB962C8B-B14F-4D97-AF65-F5344CB8AC3E}">
        <p14:creationId xmlns:p14="http://schemas.microsoft.com/office/powerpoint/2010/main" val="2581401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内容占位符 34">
            <a:extLst>
              <a:ext uri="{FF2B5EF4-FFF2-40B4-BE49-F238E27FC236}">
                <a16:creationId xmlns:a16="http://schemas.microsoft.com/office/drawing/2014/main" id="{97CFEA11-E901-0346-8DC9-0DF6E5FB1A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2734" y="1371601"/>
            <a:ext cx="7438531" cy="3094656"/>
          </a:xfrm>
        </p:spPr>
      </p:pic>
      <p:sp>
        <p:nvSpPr>
          <p:cNvPr id="2" name="标题 1">
            <a:extLst>
              <a:ext uri="{FF2B5EF4-FFF2-40B4-BE49-F238E27FC236}">
                <a16:creationId xmlns:a16="http://schemas.microsoft.com/office/drawing/2014/main" id="{B5272BD6-26B4-AB4F-8ABE-802AA1404315}"/>
              </a:ext>
            </a:extLst>
          </p:cNvPr>
          <p:cNvSpPr>
            <a:spLocks noGrp="1"/>
          </p:cNvSpPr>
          <p:nvPr>
            <p:ph type="title"/>
          </p:nvPr>
        </p:nvSpPr>
        <p:spPr/>
        <p:txBody>
          <a:bodyPr/>
          <a:lstStyle/>
          <a:p>
            <a:r>
              <a:rPr kumimoji="1" lang="en-US" altLang="zh-CN" dirty="0"/>
              <a:t>Intuition behind C.D.F. Losses</a:t>
            </a:r>
            <a:endParaRPr kumimoji="1"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3258457-535B-C14C-9BC8-A9BC1B4D997E}"/>
                  </a:ext>
                </a:extLst>
              </p:cNvPr>
              <p:cNvSpPr/>
              <p:nvPr/>
            </p:nvSpPr>
            <p:spPr>
              <a:xfrm>
                <a:off x="1127422" y="4927519"/>
                <a:ext cx="7016934" cy="1477328"/>
              </a:xfrm>
              <a:prstGeom prst="rect">
                <a:avLst/>
              </a:prstGeom>
            </p:spPr>
            <p:txBody>
              <a:bodyPr wrap="square">
                <a:spAutoFit/>
              </a:bodyPr>
              <a:lstStyle/>
              <a:p>
                <a:pPr marL="285750" indent="-285750">
                  <a:buFont typeface="Arial" panose="020B0604020202020204" pitchFamily="34" charset="0"/>
                  <a:buChar char="•"/>
                </a:pPr>
                <a:r>
                  <a:rPr kumimoji="1" lang="en-US" altLang="zh-CN" dirty="0">
                    <a:latin typeface="Calisto MT" panose="02040603050505030304" pitchFamily="18" charset="0"/>
                  </a:rPr>
                  <a:t>We need to</a:t>
                </a:r>
              </a:p>
              <a:p>
                <a:pPr marL="742950" lvl="1" indent="-285750">
                  <a:buFont typeface="Arial" panose="020B0604020202020204" pitchFamily="34" charset="0"/>
                  <a:buChar char="•"/>
                </a:pPr>
                <a:r>
                  <a:rPr kumimoji="1" lang="en-US" altLang="zh-CN" dirty="0">
                    <a:latin typeface="Calisto MT" panose="02040603050505030304" pitchFamily="18" charset="0"/>
                  </a:rPr>
                  <a:t>Push down</a:t>
                </a:r>
                <a:r>
                  <a:rPr kumimoji="1" lang="zh-CN" altLang="en-US" dirty="0">
                    <a:latin typeface="Calisto MT" panose="020406030505050303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r>
                  <a:rPr kumimoji="1" lang="en-US" altLang="zh-CN" dirty="0">
                    <a:latin typeface="Calisto MT" panose="02040603050505030304" pitchFamily="18" charset="0"/>
                  </a:rPr>
                  <a:t> the survival curve </a:t>
                </a:r>
                <a14:m>
                  <m:oMath xmlns:m="http://schemas.openxmlformats.org/officeDocument/2006/math">
                    <m:r>
                      <a:rPr kumimoji="1" lang="en-US" altLang="zh-CN" i="1">
                        <a:latin typeface="Cambria Math" panose="02040503050406030204" pitchFamily="18" charset="0"/>
                      </a:rPr>
                      <m:t>𝑆</m:t>
                    </m:r>
                    <m:r>
                      <a:rPr kumimoji="1" lang="en-US" altLang="zh-CN" i="1">
                        <a:latin typeface="Cambria Math" panose="02040503050406030204" pitchFamily="18" charset="0"/>
                      </a:rPr>
                      <m:t>(</m:t>
                    </m:r>
                    <m:r>
                      <a:rPr kumimoji="1" lang="en-US" altLang="zh-CN" i="1">
                        <a:latin typeface="Cambria Math" panose="02040503050406030204" pitchFamily="18" charset="0"/>
                      </a:rPr>
                      <m:t>𝑡</m:t>
                    </m:r>
                    <m:r>
                      <a:rPr kumimoji="1" lang="en-US" altLang="zh-CN" i="1">
                        <a:latin typeface="Cambria Math" panose="02040503050406030204" pitchFamily="18" charset="0"/>
                      </a:rPr>
                      <m:t>)</m:t>
                    </m:r>
                  </m:oMath>
                </a14:m>
                <a:r>
                  <a:rPr kumimoji="1" lang="en-US" altLang="zh-CN" dirty="0">
                    <a:latin typeface="Calisto MT" panose="02040603050505030304" pitchFamily="18" charset="0"/>
                  </a:rPr>
                  <a:t> when</a:t>
                </a:r>
              </a:p>
              <a:p>
                <a:pPr marL="1200150" lvl="2" indent="-285750">
                  <a:buFont typeface="Arial" panose="020B0604020202020204" pitchFamily="34" charset="0"/>
                  <a:buChar char="•"/>
                </a:pPr>
                <a:r>
                  <a:rPr kumimoji="1" lang="en-US" altLang="zh-CN" dirty="0">
                    <a:latin typeface="Calisto MT" panose="02040603050505030304" pitchFamily="18" charset="0"/>
                  </a:rPr>
                  <a:t>event occurred before </a:t>
                </a:r>
                <a14:m>
                  <m:oMath xmlns:m="http://schemas.openxmlformats.org/officeDocument/2006/math">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i.e., </a:t>
                </a:r>
                <a14:m>
                  <m:oMath xmlns:m="http://schemas.openxmlformats.org/officeDocument/2006/math">
                    <m:r>
                      <m:rPr>
                        <m:sty m:val="p"/>
                      </m:rPr>
                      <a:rPr kumimoji="1" lang="en-US" altLang="zh-CN">
                        <a:latin typeface="Cambria Math" panose="02040503050406030204" pitchFamily="18" charset="0"/>
                      </a:rPr>
                      <m:t>z</m:t>
                    </m:r>
                    <m:r>
                      <a:rPr kumimoji="1" lang="en-US" altLang="zh-CN">
                        <a:latin typeface="Cambria Math" panose="02040503050406030204" pitchFamily="18" charset="0"/>
                      </a:rPr>
                      <m:t>&lt;</m:t>
                    </m:r>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for uncensored data.</a:t>
                </a:r>
              </a:p>
              <a:p>
                <a:pPr marL="742950" lvl="1" indent="-285750">
                  <a:buFont typeface="Arial" panose="020B0604020202020204" pitchFamily="34" charset="0"/>
                  <a:buChar char="•"/>
                </a:pPr>
                <a:r>
                  <a:rPr kumimoji="1" lang="en-US" altLang="zh-CN" dirty="0">
                    <a:latin typeface="Calisto MT" panose="02040603050505030304" pitchFamily="18" charset="0"/>
                  </a:rPr>
                  <a:t>Pull up</a:t>
                </a:r>
                <a:r>
                  <a:rPr kumimoji="1" lang="en-US" altLang="zh-CN" dirty="0">
                    <a:latin typeface="Calisto MT" panose="02040603050505030304" pitchFamily="18" charset="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r>
                  <a:rPr kumimoji="1" lang="en-US" altLang="zh-CN" dirty="0">
                    <a:latin typeface="Calisto MT" panose="02040603050505030304" pitchFamily="18" charset="0"/>
                  </a:rPr>
                  <a:t> the survival curve </a:t>
                </a:r>
                <a14:m>
                  <m:oMath xmlns:m="http://schemas.openxmlformats.org/officeDocument/2006/math">
                    <m:r>
                      <a:rPr kumimoji="1" lang="en-US" altLang="zh-CN" i="1">
                        <a:latin typeface="Cambria Math" panose="02040503050406030204" pitchFamily="18" charset="0"/>
                      </a:rPr>
                      <m:t>𝑆</m:t>
                    </m:r>
                    <m:r>
                      <a:rPr kumimoji="1" lang="en-US" altLang="zh-CN" i="1">
                        <a:latin typeface="Cambria Math" panose="02040503050406030204" pitchFamily="18" charset="0"/>
                      </a:rPr>
                      <m:t>(</m:t>
                    </m:r>
                    <m:r>
                      <a:rPr kumimoji="1" lang="en-US" altLang="zh-CN" i="1">
                        <a:latin typeface="Cambria Math" panose="02040503050406030204" pitchFamily="18" charset="0"/>
                      </a:rPr>
                      <m:t>𝑡</m:t>
                    </m:r>
                    <m:r>
                      <a:rPr kumimoji="1" lang="en-US" altLang="zh-CN" i="1">
                        <a:latin typeface="Cambria Math" panose="02040503050406030204" pitchFamily="18" charset="0"/>
                      </a:rPr>
                      <m:t>)</m:t>
                    </m:r>
                  </m:oMath>
                </a14:m>
                <a:r>
                  <a:rPr kumimoji="1" lang="en-US" altLang="zh-CN" dirty="0">
                    <a:latin typeface="Calisto MT" panose="02040603050505030304" pitchFamily="18" charset="0"/>
                  </a:rPr>
                  <a:t> when </a:t>
                </a:r>
              </a:p>
              <a:p>
                <a:pPr marL="1200150" lvl="2" indent="-285750">
                  <a:buFont typeface="Arial" panose="020B0604020202020204" pitchFamily="34" charset="0"/>
                  <a:buChar char="•"/>
                </a:pPr>
                <a:r>
                  <a:rPr kumimoji="1" lang="en-US" altLang="zh-CN" dirty="0">
                    <a:latin typeface="Calisto MT" panose="02040603050505030304" pitchFamily="18" charset="0"/>
                  </a:rPr>
                  <a:t>event not occurs before </a:t>
                </a:r>
                <a14:m>
                  <m:oMath xmlns:m="http://schemas.openxmlformats.org/officeDocument/2006/math">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i.e., </a:t>
                </a:r>
                <a14:m>
                  <m:oMath xmlns:m="http://schemas.openxmlformats.org/officeDocument/2006/math">
                    <m:r>
                      <m:rPr>
                        <m:sty m:val="p"/>
                      </m:rPr>
                      <a:rPr kumimoji="1" lang="en-US" altLang="zh-CN">
                        <a:latin typeface="Cambria Math" panose="02040503050406030204" pitchFamily="18" charset="0"/>
                      </a:rPr>
                      <m:t>z</m:t>
                    </m:r>
                    <m:r>
                      <a:rPr kumimoji="1" lang="en-US" altLang="zh-CN" i="1">
                        <a:latin typeface="Cambria Math" panose="02040503050406030204" pitchFamily="18" charset="0"/>
                      </a:rPr>
                      <m:t>&gt;</m:t>
                    </m:r>
                    <m:r>
                      <a:rPr kumimoji="1" lang="en-US" altLang="zh-CN" i="1">
                        <a:latin typeface="Cambria Math" panose="02040503050406030204" pitchFamily="18" charset="0"/>
                      </a:rPr>
                      <m:t>𝑡</m:t>
                    </m:r>
                  </m:oMath>
                </a14:m>
                <a:r>
                  <a:rPr kumimoji="1" lang="en-US" altLang="zh-CN" dirty="0">
                    <a:latin typeface="Calisto MT" panose="02040603050505030304" pitchFamily="18" charset="0"/>
                  </a:rPr>
                  <a:t> for censored data.</a:t>
                </a:r>
              </a:p>
            </p:txBody>
          </p:sp>
        </mc:Choice>
        <mc:Fallback xmlns="">
          <p:sp>
            <p:nvSpPr>
              <p:cNvPr id="6" name="矩形 5">
                <a:extLst>
                  <a:ext uri="{FF2B5EF4-FFF2-40B4-BE49-F238E27FC236}">
                    <a16:creationId xmlns:a16="http://schemas.microsoft.com/office/drawing/2014/main" id="{E3258457-535B-C14C-9BC8-A9BC1B4D997E}"/>
                  </a:ext>
                </a:extLst>
              </p:cNvPr>
              <p:cNvSpPr>
                <a:spLocks noRot="1" noChangeAspect="1" noMove="1" noResize="1" noEditPoints="1" noAdjustHandles="1" noChangeArrowheads="1" noChangeShapeType="1" noTextEdit="1"/>
              </p:cNvSpPr>
              <p:nvPr/>
            </p:nvSpPr>
            <p:spPr>
              <a:xfrm>
                <a:off x="1127422" y="4927519"/>
                <a:ext cx="7016934" cy="1477328"/>
              </a:xfrm>
              <a:prstGeom prst="rect">
                <a:avLst/>
              </a:prstGeom>
              <a:blipFill>
                <a:blip r:embed="rId4"/>
                <a:stretch>
                  <a:fillRect l="-542" t="-1709" b="-5128"/>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EEF2D60-58DF-F646-8CC0-1E43016C1D27}"/>
              </a:ext>
            </a:extLst>
          </p:cNvPr>
          <p:cNvSpPr txBox="1"/>
          <p:nvPr/>
        </p:nvSpPr>
        <p:spPr>
          <a:xfrm>
            <a:off x="1975536" y="4281187"/>
            <a:ext cx="2006383" cy="646331"/>
          </a:xfrm>
          <a:prstGeom prst="rect">
            <a:avLst/>
          </a:prstGeom>
          <a:noFill/>
        </p:spPr>
        <p:txBody>
          <a:bodyPr wrap="none" rtlCol="0">
            <a:spAutoFit/>
          </a:bodyPr>
          <a:lstStyle/>
          <a:p>
            <a:r>
              <a:rPr kumimoji="1" lang="en-US" altLang="zh-CN" dirty="0">
                <a:solidFill>
                  <a:schemeClr val="accent6">
                    <a:lumMod val="75000"/>
                  </a:schemeClr>
                </a:solidFill>
              </a:rPr>
              <a:t>Uncensored Case</a:t>
            </a:r>
          </a:p>
          <a:p>
            <a:r>
              <a:rPr kumimoji="1" lang="en-US" altLang="zh-CN" dirty="0">
                <a:solidFill>
                  <a:schemeClr val="accent6">
                    <a:lumMod val="75000"/>
                  </a:schemeClr>
                </a:solidFill>
              </a:rPr>
              <a:t>(z has been known)</a:t>
            </a:r>
            <a:endParaRPr kumimoji="1" lang="zh-CN" altLang="en-US" dirty="0">
              <a:solidFill>
                <a:schemeClr val="accent6">
                  <a:lumMod val="75000"/>
                </a:schemeClr>
              </a:solidFill>
            </a:endParaRPr>
          </a:p>
        </p:txBody>
      </p:sp>
      <p:sp>
        <p:nvSpPr>
          <p:cNvPr id="8" name="文本框 7">
            <a:extLst>
              <a:ext uri="{FF2B5EF4-FFF2-40B4-BE49-F238E27FC236}">
                <a16:creationId xmlns:a16="http://schemas.microsoft.com/office/drawing/2014/main" id="{4AEBE84A-4002-1E45-AFB5-63D2C443D52E}"/>
              </a:ext>
            </a:extLst>
          </p:cNvPr>
          <p:cNvSpPr txBox="1"/>
          <p:nvPr/>
        </p:nvSpPr>
        <p:spPr>
          <a:xfrm>
            <a:off x="5911237" y="4281187"/>
            <a:ext cx="1563441" cy="646331"/>
          </a:xfrm>
          <a:prstGeom prst="rect">
            <a:avLst/>
          </a:prstGeom>
          <a:noFill/>
        </p:spPr>
        <p:txBody>
          <a:bodyPr wrap="none" rtlCol="0">
            <a:spAutoFit/>
          </a:bodyPr>
          <a:lstStyle/>
          <a:p>
            <a:r>
              <a:rPr kumimoji="1" lang="en-US" altLang="zh-CN" dirty="0">
                <a:solidFill>
                  <a:srgbClr val="FF0000"/>
                </a:solidFill>
              </a:rPr>
              <a:t>Censored Case</a:t>
            </a:r>
          </a:p>
          <a:p>
            <a:r>
              <a:rPr kumimoji="1" lang="en-US" altLang="zh-CN" dirty="0">
                <a:solidFill>
                  <a:srgbClr val="FF0000"/>
                </a:solidFill>
              </a:rPr>
              <a:t>(z is unknown)</a:t>
            </a:r>
            <a:endParaRPr kumimoji="1" lang="zh-CN" altLang="en-US" dirty="0">
              <a:solidFill>
                <a:srgbClr val="FF0000"/>
              </a:solidFill>
            </a:endParaRPr>
          </a:p>
        </p:txBody>
      </p:sp>
    </p:spTree>
    <p:extLst>
      <p:ext uri="{BB962C8B-B14F-4D97-AF65-F5344CB8AC3E}">
        <p14:creationId xmlns:p14="http://schemas.microsoft.com/office/powerpoint/2010/main" val="366632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5272BD6-26B4-AB4F-8ABE-802AA1404315}"/>
                  </a:ext>
                </a:extLst>
              </p:cNvPr>
              <p:cNvSpPr>
                <a:spLocks noGrp="1"/>
              </p:cNvSpPr>
              <p:nvPr>
                <p:ph type="title"/>
              </p:nvPr>
            </p:nvSpPr>
            <p:spPr/>
            <p:txBody>
              <a:bodyPr/>
              <a:lstStyle/>
              <a:p>
                <a:r>
                  <a:rPr kumimoji="1" lang="en-US" altLang="zh-CN" dirty="0"/>
                  <a:t>Why need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𝑳</m:t>
                        </m:r>
                      </m:e>
                      <m:sub>
                        <m:r>
                          <a:rPr kumimoji="1" lang="en-US" altLang="zh-CN" b="1" i="1" smtClean="0">
                            <a:latin typeface="Cambria Math" panose="02040503050406030204" pitchFamily="18" charset="0"/>
                          </a:rPr>
                          <m:t>𝒖𝒏𝒄𝒆𝒏𝒔𝒐𝒓𝒆𝒅</m:t>
                        </m:r>
                      </m:sub>
                    </m:sSub>
                  </m:oMath>
                </a14:m>
                <a:r>
                  <a:rPr kumimoji="1" lang="en-US" altLang="zh-CN" dirty="0"/>
                  <a:t>?</a:t>
                </a:r>
                <a:endParaRPr kumimoji="1" lang="zh-CN" altLang="en-US" dirty="0"/>
              </a:p>
            </p:txBody>
          </p:sp>
        </mc:Choice>
        <mc:Fallback xmlns="">
          <p:sp>
            <p:nvSpPr>
              <p:cNvPr id="2" name="标题 1">
                <a:extLst>
                  <a:ext uri="{FF2B5EF4-FFF2-40B4-BE49-F238E27FC236}">
                    <a16:creationId xmlns:a16="http://schemas.microsoft.com/office/drawing/2014/main" id="{B5272BD6-26B4-AB4F-8ABE-802AA1404315}"/>
                  </a:ext>
                </a:extLst>
              </p:cNvPr>
              <p:cNvSpPr>
                <a:spLocks noGrp="1" noRot="1" noChangeAspect="1" noMove="1" noResize="1" noEditPoints="1" noAdjustHandles="1" noChangeArrowheads="1" noChangeShapeType="1" noTextEdit="1"/>
              </p:cNvSpPr>
              <p:nvPr>
                <p:ph type="title"/>
              </p:nvPr>
            </p:nvSpPr>
            <p:spPr>
              <a:blipFill>
                <a:blip r:embed="rId2"/>
                <a:stretch>
                  <a:fillRect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65CE1B-8230-764B-A248-43783E87F3C9}"/>
                  </a:ext>
                </a:extLst>
              </p:cNvPr>
              <p:cNvSpPr>
                <a:spLocks noGrp="1"/>
              </p:cNvSpPr>
              <p:nvPr>
                <p:ph idx="1"/>
              </p:nvPr>
            </p:nvSpPr>
            <p:spPr/>
            <p:txBody>
              <a:bodyPr/>
              <a:lstStyle/>
              <a:p>
                <a:r>
                  <a:rPr kumimoji="1" lang="en-US" altLang="zh-CN" dirty="0"/>
                  <a:t>Traditional methods (</a:t>
                </a:r>
                <a:r>
                  <a:rPr kumimoji="1" lang="en-US" altLang="zh-CN" dirty="0" err="1"/>
                  <a:t>DeepSurv</a:t>
                </a:r>
                <a:r>
                  <a:rPr kumimoji="1" lang="en-US" altLang="zh-CN" dirty="0"/>
                  <a:t>, </a:t>
                </a:r>
                <a:r>
                  <a:rPr kumimoji="1" lang="en-US" altLang="zh-CN" dirty="0" err="1"/>
                  <a:t>DeepHit</a:t>
                </a:r>
                <a:r>
                  <a:rPr kumimoji="1" lang="en-US" altLang="zh-CN" dirty="0"/>
                  <a:t>) use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smtClean="0">
                            <a:latin typeface="Cambria Math" panose="02040503050406030204" pitchFamily="18" charset="0"/>
                          </a:rPr>
                          <m:t>𝒛</m:t>
                        </m:r>
                      </m:sub>
                    </m:sSub>
                  </m:oMath>
                </a14:m>
                <a:r>
                  <a:rPr kumimoji="1" lang="en-US" altLang="zh-CN" dirty="0"/>
                  <a:t> and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a:latin typeface="Cambria Math" panose="02040503050406030204" pitchFamily="18" charset="0"/>
                          </a:rPr>
                          <m:t>𝒄𝒆𝒏𝒔𝒐𝒓𝒆𝒅</m:t>
                        </m:r>
                      </m:sub>
                    </m:sSub>
                  </m:oMath>
                </a14:m>
                <a:r>
                  <a:rPr kumimoji="1" lang="en-US" altLang="zh-CN" dirty="0"/>
                  <a:t>, without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a:latin typeface="Cambria Math" panose="02040503050406030204" pitchFamily="18" charset="0"/>
                          </a:rPr>
                          <m:t>𝒖𝒏𝒄𝒆𝒏𝒔𝒐𝒓𝒆𝒅</m:t>
                        </m:r>
                      </m:sub>
                    </m:sSub>
                  </m:oMath>
                </a14:m>
                <a:r>
                  <a:rPr kumimoji="1" lang="en-US" altLang="zh-CN" dirty="0"/>
                  <a:t>.</a:t>
                </a:r>
              </a:p>
            </p:txBody>
          </p:sp>
        </mc:Choice>
        <mc:Fallback xmlns="">
          <p:sp>
            <p:nvSpPr>
              <p:cNvPr id="3" name="内容占位符 2">
                <a:extLst>
                  <a:ext uri="{FF2B5EF4-FFF2-40B4-BE49-F238E27FC236}">
                    <a16:creationId xmlns:a16="http://schemas.microsoft.com/office/drawing/2014/main" id="{8765CE1B-8230-764B-A248-43783E87F3C9}"/>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F4A5C12-8AB8-194F-84C9-CF7B651FC5FF}"/>
              </a:ext>
            </a:extLst>
          </p:cNvPr>
          <p:cNvPicPr>
            <a:picLocks noChangeAspect="1"/>
          </p:cNvPicPr>
          <p:nvPr/>
        </p:nvPicPr>
        <p:blipFill>
          <a:blip r:embed="rId4"/>
          <a:stretch>
            <a:fillRect/>
          </a:stretch>
        </p:blipFill>
        <p:spPr>
          <a:xfrm>
            <a:off x="2216150" y="2892136"/>
            <a:ext cx="4711700" cy="685800"/>
          </a:xfrm>
          <a:prstGeom prst="rect">
            <a:avLst/>
          </a:prstGeom>
        </p:spPr>
      </p:pic>
      <p:pic>
        <p:nvPicPr>
          <p:cNvPr id="5" name="图片 4">
            <a:extLst>
              <a:ext uri="{FF2B5EF4-FFF2-40B4-BE49-F238E27FC236}">
                <a16:creationId xmlns:a16="http://schemas.microsoft.com/office/drawing/2014/main" id="{856BF404-D333-0C42-AF06-9C882A31F0F6}"/>
              </a:ext>
            </a:extLst>
          </p:cNvPr>
          <p:cNvPicPr>
            <a:picLocks noChangeAspect="1"/>
          </p:cNvPicPr>
          <p:nvPr/>
        </p:nvPicPr>
        <p:blipFill>
          <a:blip r:embed="rId5"/>
          <a:stretch>
            <a:fillRect/>
          </a:stretch>
        </p:blipFill>
        <p:spPr>
          <a:xfrm>
            <a:off x="1739900" y="3962142"/>
            <a:ext cx="5334000" cy="723900"/>
          </a:xfrm>
          <a:prstGeom prst="rect">
            <a:avLst/>
          </a:prstGeom>
        </p:spPr>
      </p:pic>
      <p:pic>
        <p:nvPicPr>
          <p:cNvPr id="6" name="图片 5">
            <a:extLst>
              <a:ext uri="{FF2B5EF4-FFF2-40B4-BE49-F238E27FC236}">
                <a16:creationId xmlns:a16="http://schemas.microsoft.com/office/drawing/2014/main" id="{0E541B23-5E1D-8A44-AC79-C3ADEE3CA301}"/>
              </a:ext>
            </a:extLst>
          </p:cNvPr>
          <p:cNvPicPr>
            <a:picLocks noChangeAspect="1"/>
          </p:cNvPicPr>
          <p:nvPr/>
        </p:nvPicPr>
        <p:blipFill>
          <a:blip r:embed="rId6"/>
          <a:stretch>
            <a:fillRect/>
          </a:stretch>
        </p:blipFill>
        <p:spPr>
          <a:xfrm>
            <a:off x="2070100" y="5077901"/>
            <a:ext cx="5003800" cy="736600"/>
          </a:xfrm>
          <a:prstGeom prst="rect">
            <a:avLst/>
          </a:prstGeom>
        </p:spPr>
      </p:pic>
      <p:cxnSp>
        <p:nvCxnSpPr>
          <p:cNvPr id="8" name="直线箭头连接符 7">
            <a:extLst>
              <a:ext uri="{FF2B5EF4-FFF2-40B4-BE49-F238E27FC236}">
                <a16:creationId xmlns:a16="http://schemas.microsoft.com/office/drawing/2014/main" id="{936C4D66-2161-B545-9FDD-BA543F9B6500}"/>
              </a:ext>
            </a:extLst>
          </p:cNvPr>
          <p:cNvCxnSpPr>
            <a:cxnSpLocks/>
          </p:cNvCxnSpPr>
          <p:nvPr/>
        </p:nvCxnSpPr>
        <p:spPr>
          <a:xfrm>
            <a:off x="5971310" y="4426226"/>
            <a:ext cx="0" cy="805043"/>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2" name="直线箭头连接符 11">
            <a:extLst>
              <a:ext uri="{FF2B5EF4-FFF2-40B4-BE49-F238E27FC236}">
                <a16:creationId xmlns:a16="http://schemas.microsoft.com/office/drawing/2014/main" id="{50564243-8741-F64B-870A-444B9E0B3D65}"/>
              </a:ext>
            </a:extLst>
          </p:cNvPr>
          <p:cNvCxnSpPr>
            <a:cxnSpLocks/>
          </p:cNvCxnSpPr>
          <p:nvPr/>
        </p:nvCxnSpPr>
        <p:spPr>
          <a:xfrm>
            <a:off x="4984023" y="4766475"/>
            <a:ext cx="0" cy="805043"/>
          </a:xfrm>
          <a:prstGeom prst="straightConnector1">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6" name="直线连接符 15">
            <a:extLst>
              <a:ext uri="{FF2B5EF4-FFF2-40B4-BE49-F238E27FC236}">
                <a16:creationId xmlns:a16="http://schemas.microsoft.com/office/drawing/2014/main" id="{2B6F231B-B01E-0F46-AC05-AE96F2796D9F}"/>
              </a:ext>
            </a:extLst>
          </p:cNvPr>
          <p:cNvCxnSpPr/>
          <p:nvPr/>
        </p:nvCxnSpPr>
        <p:spPr>
          <a:xfrm>
            <a:off x="5685183" y="4386470"/>
            <a:ext cx="649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64D4EDDA-1DB0-F247-B3F2-6E179537B9EE}"/>
              </a:ext>
            </a:extLst>
          </p:cNvPr>
          <p:cNvCxnSpPr/>
          <p:nvPr/>
        </p:nvCxnSpPr>
        <p:spPr>
          <a:xfrm>
            <a:off x="5638802" y="5466522"/>
            <a:ext cx="649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197AC75F-D1E0-B14B-9B99-0384E9EBAC9F}"/>
              </a:ext>
            </a:extLst>
          </p:cNvPr>
          <p:cNvCxnSpPr/>
          <p:nvPr/>
        </p:nvCxnSpPr>
        <p:spPr>
          <a:xfrm>
            <a:off x="4659345" y="4686042"/>
            <a:ext cx="649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BD3A1F16-6C6C-0D43-93EF-C442371603D9}"/>
              </a:ext>
            </a:extLst>
          </p:cNvPr>
          <p:cNvCxnSpPr/>
          <p:nvPr/>
        </p:nvCxnSpPr>
        <p:spPr>
          <a:xfrm>
            <a:off x="4685849" y="5807876"/>
            <a:ext cx="6493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614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5272BD6-26B4-AB4F-8ABE-802AA1404315}"/>
                  </a:ext>
                </a:extLst>
              </p:cNvPr>
              <p:cNvSpPr>
                <a:spLocks noGrp="1"/>
              </p:cNvSpPr>
              <p:nvPr>
                <p:ph type="title"/>
              </p:nvPr>
            </p:nvSpPr>
            <p:spPr/>
            <p:txBody>
              <a:bodyPr/>
              <a:lstStyle/>
              <a:p>
                <a:r>
                  <a:rPr kumimoji="1" lang="en-US" altLang="zh-CN" dirty="0"/>
                  <a:t>Why need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𝑳</m:t>
                        </m:r>
                      </m:e>
                      <m:sub>
                        <m:r>
                          <a:rPr kumimoji="1" lang="en-US" altLang="zh-CN" b="1" i="1" smtClean="0">
                            <a:latin typeface="Cambria Math" panose="02040503050406030204" pitchFamily="18" charset="0"/>
                          </a:rPr>
                          <m:t>𝒖𝒏𝒄𝒆𝒏𝒔𝒐𝒓𝒆𝒅</m:t>
                        </m:r>
                      </m:sub>
                    </m:sSub>
                  </m:oMath>
                </a14:m>
                <a:r>
                  <a:rPr kumimoji="1" lang="en-US" altLang="zh-CN" dirty="0"/>
                  <a:t>? (Reason 1)</a:t>
                </a:r>
                <a:endParaRPr kumimoji="1" lang="zh-CN" altLang="en-US" dirty="0"/>
              </a:p>
            </p:txBody>
          </p:sp>
        </mc:Choice>
        <mc:Fallback xmlns="">
          <p:sp>
            <p:nvSpPr>
              <p:cNvPr id="2" name="标题 1">
                <a:extLst>
                  <a:ext uri="{FF2B5EF4-FFF2-40B4-BE49-F238E27FC236}">
                    <a16:creationId xmlns:a16="http://schemas.microsoft.com/office/drawing/2014/main" id="{B5272BD6-26B4-AB4F-8ABE-802AA1404315}"/>
                  </a:ext>
                </a:extLst>
              </p:cNvPr>
              <p:cNvSpPr>
                <a:spLocks noGrp="1" noRot="1" noChangeAspect="1" noMove="1" noResize="1" noEditPoints="1" noAdjustHandles="1" noChangeArrowheads="1" noChangeShapeType="1" noTextEdit="1"/>
              </p:cNvSpPr>
              <p:nvPr>
                <p:ph type="title"/>
              </p:nvPr>
            </p:nvSpPr>
            <p:spPr>
              <a:blipFill>
                <a:blip r:embed="rId2"/>
                <a:stretch>
                  <a:fillRect l="-1608" r="-1447"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65CE1B-8230-764B-A248-43783E87F3C9}"/>
                  </a:ext>
                </a:extLst>
              </p:cNvPr>
              <p:cNvSpPr>
                <a:spLocks noGrp="1"/>
              </p:cNvSpPr>
              <p:nvPr>
                <p:ph idx="1"/>
              </p:nvPr>
            </p:nvSpPr>
            <p:spPr/>
            <p:txBody>
              <a:bodyPr/>
              <a:lstStyle/>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𝑧</m:t>
                        </m:r>
                      </m:sub>
                    </m:sSub>
                  </m:oMath>
                </a14:m>
                <a:r>
                  <a:rPr kumimoji="1" lang="en-US" altLang="zh-CN" dirty="0"/>
                  <a:t> only supervises at the true event time </a:t>
                </a:r>
                <a14:m>
                  <m:oMath xmlns:m="http://schemas.openxmlformats.org/officeDocument/2006/math">
                    <m:r>
                      <a:rPr kumimoji="1" lang="en-US" altLang="zh-CN" b="0" i="1" smtClean="0">
                        <a:latin typeface="Cambria Math" panose="02040503050406030204" pitchFamily="18" charset="0"/>
                      </a:rPr>
                      <m:t>𝑧</m:t>
                    </m:r>
                  </m:oMath>
                </a14:m>
                <a:r>
                  <a:rPr kumimoji="1" lang="en-US" altLang="zh-CN" dirty="0"/>
                  <a:t> of uncensored data</a:t>
                </a:r>
              </a:p>
              <a:p>
                <a:endParaRPr kumimoji="1" lang="en-US" altLang="zh-CN" dirty="0"/>
              </a:p>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𝑐𝑒𝑛𝑠𝑜𝑟𝑒𝑑</m:t>
                        </m:r>
                      </m:sub>
                    </m:sSub>
                  </m:oMath>
                </a14:m>
                <a:r>
                  <a:rPr kumimoji="1" lang="en-US" altLang="zh-CN" dirty="0"/>
                  <a:t> supervises at the observing time </a:t>
                </a:r>
                <a14:m>
                  <m:oMath xmlns:m="http://schemas.openxmlformats.org/officeDocument/2006/math">
                    <m:r>
                      <a:rPr kumimoji="1" lang="en-US" altLang="zh-CN" b="0" i="1" smtClean="0">
                        <a:latin typeface="Cambria Math" panose="02040503050406030204" pitchFamily="18" charset="0"/>
                      </a:rPr>
                      <m:t>𝑡</m:t>
                    </m:r>
                  </m:oMath>
                </a14:m>
                <a:r>
                  <a:rPr kumimoji="1" lang="en-US" altLang="zh-CN" dirty="0"/>
                  <a:t> of censored data</a:t>
                </a:r>
              </a:p>
              <a:p>
                <a:endParaRPr kumimoji="1" lang="en-US" altLang="zh-CN" dirty="0"/>
              </a:p>
              <a:p>
                <a:r>
                  <a:rPr kumimoji="1" lang="en-US" altLang="zh-CN" dirty="0"/>
                  <a:t>We need to add the supervision over </a:t>
                </a:r>
                <a14:m>
                  <m:oMath xmlns:m="http://schemas.openxmlformats.org/officeDocument/2006/math">
                    <m:d>
                      <m:dPr>
                        <m:begChr m:val="["/>
                        <m:endChr m:val="]"/>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r>
                          <a:rPr kumimoji="1" lang="en-US" altLang="zh-CN" i="1">
                            <a:latin typeface="Cambria Math" panose="02040503050406030204" pitchFamily="18" charset="0"/>
                          </a:rPr>
                          <m:t>, </m:t>
                        </m:r>
                        <m:r>
                          <a:rPr kumimoji="1" lang="en-US" altLang="zh-CN" i="1">
                            <a:latin typeface="Cambria Math" panose="02040503050406030204" pitchFamily="18" charset="0"/>
                          </a:rPr>
                          <m:t>𝑡</m:t>
                        </m:r>
                      </m:e>
                    </m:d>
                  </m:oMath>
                </a14:m>
                <a:endParaRPr kumimoji="1" lang="en-US" altLang="zh-CN" dirty="0"/>
              </a:p>
            </p:txBody>
          </p:sp>
        </mc:Choice>
        <mc:Fallback xmlns="">
          <p:sp>
            <p:nvSpPr>
              <p:cNvPr id="3" name="内容占位符 2">
                <a:extLst>
                  <a:ext uri="{FF2B5EF4-FFF2-40B4-BE49-F238E27FC236}">
                    <a16:creationId xmlns:a16="http://schemas.microsoft.com/office/drawing/2014/main" id="{8765CE1B-8230-764B-A248-43783E87F3C9}"/>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2705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B5272BD6-26B4-AB4F-8ABE-802AA1404315}"/>
                  </a:ext>
                </a:extLst>
              </p:cNvPr>
              <p:cNvSpPr>
                <a:spLocks noGrp="1"/>
              </p:cNvSpPr>
              <p:nvPr>
                <p:ph type="title"/>
              </p:nvPr>
            </p:nvSpPr>
            <p:spPr/>
            <p:txBody>
              <a:bodyPr/>
              <a:lstStyle/>
              <a:p>
                <a:r>
                  <a:rPr kumimoji="1" lang="en-US" altLang="zh-CN" dirty="0"/>
                  <a:t>Why need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𝑳</m:t>
                        </m:r>
                      </m:e>
                      <m:sub>
                        <m:r>
                          <a:rPr kumimoji="1" lang="en-US" altLang="zh-CN" b="1" i="1" smtClean="0">
                            <a:latin typeface="Cambria Math" panose="02040503050406030204" pitchFamily="18" charset="0"/>
                          </a:rPr>
                          <m:t>𝒖𝒏𝒄𝒆𝒏𝒔𝒐𝒓𝒆𝒅</m:t>
                        </m:r>
                      </m:sub>
                    </m:sSub>
                  </m:oMath>
                </a14:m>
                <a:r>
                  <a:rPr kumimoji="1" lang="en-US" altLang="zh-CN" dirty="0"/>
                  <a:t>? (Reason 2)</a:t>
                </a:r>
                <a:endParaRPr kumimoji="1" lang="zh-CN" altLang="en-US" dirty="0"/>
              </a:p>
            </p:txBody>
          </p:sp>
        </mc:Choice>
        <mc:Fallback xmlns="">
          <p:sp>
            <p:nvSpPr>
              <p:cNvPr id="2" name="标题 1">
                <a:extLst>
                  <a:ext uri="{FF2B5EF4-FFF2-40B4-BE49-F238E27FC236}">
                    <a16:creationId xmlns:a16="http://schemas.microsoft.com/office/drawing/2014/main" id="{B5272BD6-26B4-AB4F-8ABE-802AA1404315}"/>
                  </a:ext>
                </a:extLst>
              </p:cNvPr>
              <p:cNvSpPr>
                <a:spLocks noGrp="1" noRot="1" noChangeAspect="1" noMove="1" noResize="1" noEditPoints="1" noAdjustHandles="1" noChangeArrowheads="1" noChangeShapeType="1" noTextEdit="1"/>
              </p:cNvSpPr>
              <p:nvPr>
                <p:ph type="title"/>
              </p:nvPr>
            </p:nvSpPr>
            <p:spPr>
              <a:blipFill>
                <a:blip r:embed="rId2"/>
                <a:stretch>
                  <a:fillRect l="-1608" r="-1447" b="-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65CE1B-8230-764B-A248-43783E87F3C9}"/>
                  </a:ext>
                </a:extLst>
              </p:cNvPr>
              <p:cNvSpPr>
                <a:spLocks noGrp="1"/>
              </p:cNvSpPr>
              <p:nvPr>
                <p:ph idx="1"/>
              </p:nvPr>
            </p:nvSpPr>
            <p:spPr/>
            <p:txBody>
              <a:bodyPr/>
              <a:lstStyle/>
              <a:p>
                <a:r>
                  <a:rPr kumimoji="1" lang="en-US" altLang="zh-CN" dirty="0"/>
                  <a:t>Combine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a:latin typeface="Cambria Math" panose="02040503050406030204" pitchFamily="18" charset="0"/>
                          </a:rPr>
                          <m:t>𝒖𝒏𝒄𝒆𝒏𝒔𝒐𝒓𝒆𝒅</m:t>
                        </m:r>
                      </m:sub>
                    </m:sSub>
                  </m:oMath>
                </a14:m>
                <a:r>
                  <a:rPr kumimoji="1" lang="en-US" altLang="zh-CN" dirty="0"/>
                  <a:t> and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𝑳</m:t>
                        </m:r>
                      </m:e>
                      <m:sub>
                        <m:r>
                          <a:rPr kumimoji="1" lang="en-US" altLang="zh-CN" b="1" i="1">
                            <a:latin typeface="Cambria Math" panose="02040503050406030204" pitchFamily="18" charset="0"/>
                          </a:rPr>
                          <m:t>𝒄𝒆𝒏𝒔𝒐𝒓𝒆𝒅</m:t>
                        </m:r>
                      </m:sub>
                    </m:sSub>
                  </m:oMath>
                </a14:m>
                <a:r>
                  <a:rPr kumimoji="1" lang="en-US" altLang="zh-CN" dirty="0"/>
                  <a:t> and get</a:t>
                </a:r>
              </a:p>
              <a:p>
                <a:pPr lvl="1"/>
                <a:r>
                  <a:rPr kumimoji="1" lang="en-US" altLang="zh-CN" dirty="0"/>
                  <a:t>A binary </a:t>
                </a:r>
                <a:r>
                  <a:rPr kumimoji="1" lang="en-US" altLang="zh-CN" u="sng" dirty="0"/>
                  <a:t>classification loss</a:t>
                </a:r>
                <a:r>
                  <a:rPr kumimoji="1" lang="en-US" altLang="zh-CN" dirty="0"/>
                  <a:t> of </a:t>
                </a:r>
                <a:r>
                  <a:rPr kumimoji="1" lang="en-US" altLang="zh-CN" dirty="0">
                    <a:solidFill>
                      <a:srgbClr val="FF0000"/>
                    </a:solidFill>
                  </a:rPr>
                  <a:t>censorship</a:t>
                </a:r>
                <a:r>
                  <a:rPr kumimoji="1" lang="en-US" altLang="zh-CN" dirty="0"/>
                  <a:t> for the observed sample </a:t>
                </a:r>
                <a14:m>
                  <m:oMath xmlns:m="http://schemas.openxmlformats.org/officeDocument/2006/math">
                    <m:d>
                      <m:dPr>
                        <m:ctrlPr>
                          <a:rPr kumimoji="1" lang="en-US" altLang="zh-CN" b="0" i="1" smtClean="0">
                            <a:latin typeface="Cambria Math" panose="02040503050406030204" pitchFamily="18" charset="0"/>
                          </a:rPr>
                        </m:ctrlPr>
                      </m:dPr>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𝑥</m:t>
                            </m:r>
                          </m:e>
                          <m:sup>
                            <m:r>
                              <a:rPr kumimoji="1" lang="en-US" altLang="zh-CN" b="0" i="1" smtClean="0">
                                <a:latin typeface="Cambria Math" panose="02040503050406030204" pitchFamily="18" charset="0"/>
                              </a:rPr>
                              <m:t>𝑖</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𝑡</m:t>
                            </m:r>
                          </m:e>
                          <m:sup>
                            <m:r>
                              <a:rPr kumimoji="1" lang="en-US" altLang="zh-CN" b="0" i="1" smtClean="0">
                                <a:latin typeface="Cambria Math" panose="02040503050406030204" pitchFamily="18" charset="0"/>
                              </a:rPr>
                              <m:t>𝑖</m:t>
                            </m:r>
                          </m:sup>
                        </m:sSup>
                      </m:e>
                    </m:d>
                  </m:oMath>
                </a14:m>
                <a:endParaRPr kumimoji="1" lang="en-US" altLang="zh-CN" b="0" dirty="0"/>
              </a:p>
              <a:p>
                <a:pPr lvl="1"/>
                <a:r>
                  <a:rPr kumimoji="1" lang="en-US" altLang="zh-CN" dirty="0"/>
                  <a:t>To judge whether </a:t>
                </a:r>
                <a14:m>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𝑧</m:t>
                        </m:r>
                      </m:e>
                      <m:sup>
                        <m:r>
                          <a:rPr kumimoji="1" lang="en-US" altLang="zh-CN" b="0" i="1" smtClean="0">
                            <a:latin typeface="Cambria Math" panose="02040503050406030204" pitchFamily="18" charset="0"/>
                          </a:rPr>
                          <m:t>𝑖</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𝑡</m:t>
                        </m:r>
                      </m:e>
                      <m:sup>
                        <m:r>
                          <a:rPr kumimoji="1" lang="en-US" altLang="zh-CN" b="0" i="1" smtClean="0">
                            <a:latin typeface="Cambria Math" panose="02040503050406030204" pitchFamily="18" charset="0"/>
                          </a:rPr>
                          <m:t>𝑖</m:t>
                        </m:r>
                      </m:sup>
                    </m:sSup>
                  </m:oMath>
                </a14:m>
                <a:r>
                  <a:rPr kumimoji="1" lang="en-US" altLang="zh-CN" dirty="0"/>
                  <a:t> or </a:t>
                </a:r>
                <a14:m>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𝑧</m:t>
                        </m:r>
                      </m:e>
                      <m:sup>
                        <m:r>
                          <a:rPr kumimoji="1" lang="en-US" altLang="zh-CN" b="0" i="1" smtClean="0">
                            <a:latin typeface="Cambria Math" panose="02040503050406030204" pitchFamily="18" charset="0"/>
                          </a:rPr>
                          <m:t>𝑖</m:t>
                        </m:r>
                      </m:sup>
                    </m:sSup>
                    <m:r>
                      <a:rPr kumimoji="1" lang="en-US" altLang="zh-CN" b="0" i="1" smtClean="0">
                        <a:latin typeface="Cambria Math" panose="02040503050406030204" pitchFamily="18" charset="0"/>
                      </a:rPr>
                      <m:t>&gt;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𝑡</m:t>
                        </m:r>
                      </m:e>
                      <m:sup>
                        <m:r>
                          <a:rPr kumimoji="1" lang="en-US" altLang="zh-CN" b="0" i="1" smtClean="0">
                            <a:latin typeface="Cambria Math" panose="02040503050406030204" pitchFamily="18" charset="0"/>
                          </a:rPr>
                          <m:t>𝑖</m:t>
                        </m:r>
                      </m:sup>
                    </m:sSup>
                  </m:oMath>
                </a14:m>
                <a:r>
                  <a:rPr kumimoji="1" lang="en-US" altLang="zh-CN" dirty="0"/>
                  <a:t>.</a:t>
                </a:r>
              </a:p>
              <a:p>
                <a:pPr lvl="1"/>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8765CE1B-8230-764B-A248-43783E87F3C9}"/>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0111AE1-8344-6243-BF53-B1F2B77C5D51}"/>
              </a:ext>
            </a:extLst>
          </p:cNvPr>
          <p:cNvPicPr>
            <a:picLocks noChangeAspect="1"/>
          </p:cNvPicPr>
          <p:nvPr/>
        </p:nvPicPr>
        <p:blipFill>
          <a:blip r:embed="rId4"/>
          <a:stretch>
            <a:fillRect/>
          </a:stretch>
        </p:blipFill>
        <p:spPr>
          <a:xfrm>
            <a:off x="1714500" y="4185160"/>
            <a:ext cx="5715000" cy="2514600"/>
          </a:xfrm>
          <a:prstGeom prst="rect">
            <a:avLst/>
          </a:prstGeom>
        </p:spPr>
      </p:pic>
      <p:pic>
        <p:nvPicPr>
          <p:cNvPr id="5" name="图片 4">
            <a:extLst>
              <a:ext uri="{FF2B5EF4-FFF2-40B4-BE49-F238E27FC236}">
                <a16:creationId xmlns:a16="http://schemas.microsoft.com/office/drawing/2014/main" id="{C06C4BE9-D2D0-164C-BE5F-B0D5727395D9}"/>
              </a:ext>
            </a:extLst>
          </p:cNvPr>
          <p:cNvPicPr>
            <a:picLocks noChangeAspect="1"/>
          </p:cNvPicPr>
          <p:nvPr/>
        </p:nvPicPr>
        <p:blipFill>
          <a:blip r:embed="rId5"/>
          <a:stretch>
            <a:fillRect/>
          </a:stretch>
        </p:blipFill>
        <p:spPr>
          <a:xfrm>
            <a:off x="2906920" y="3294063"/>
            <a:ext cx="2959100" cy="736600"/>
          </a:xfrm>
          <a:prstGeom prst="rect">
            <a:avLst/>
          </a:prstGeom>
        </p:spPr>
      </p:pic>
    </p:spTree>
    <p:extLst>
      <p:ext uri="{BB962C8B-B14F-4D97-AF65-F5344CB8AC3E}">
        <p14:creationId xmlns:p14="http://schemas.microsoft.com/office/powerpoint/2010/main" val="692493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2F3C1-6D54-934A-B04F-A7512A819E36}"/>
              </a:ext>
            </a:extLst>
          </p:cNvPr>
          <p:cNvSpPr>
            <a:spLocks noGrp="1"/>
          </p:cNvSpPr>
          <p:nvPr>
            <p:ph type="title"/>
          </p:nvPr>
        </p:nvSpPr>
        <p:spPr/>
        <p:txBody>
          <a:bodyPr/>
          <a:lstStyle/>
          <a:p>
            <a:r>
              <a:rPr kumimoji="1" lang="en-US" altLang="zh-CN" dirty="0"/>
              <a:t>The Final Loss</a:t>
            </a:r>
            <a:endParaRPr kumimoji="1"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C87F35E-F75F-0049-A767-E92BA7BB7846}"/>
                  </a:ext>
                </a:extLst>
              </p:cNvPr>
              <p:cNvSpPr/>
              <p:nvPr/>
            </p:nvSpPr>
            <p:spPr>
              <a:xfrm>
                <a:off x="1558994" y="2478158"/>
                <a:ext cx="6026011" cy="73334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kumimoji="1" lang="en-US" altLang="zh-CN" sz="3200" i="1">
                              <a:latin typeface="Cambria Math" panose="02040503050406030204" pitchFamily="18" charset="0"/>
                            </a:rPr>
                          </m:ctrlPr>
                        </m:funcPr>
                        <m:fName>
                          <m:r>
                            <m:rPr>
                              <m:sty m:val="p"/>
                            </m:rPr>
                            <a:rPr kumimoji="1" lang="en-US" altLang="zh-CN" sz="3200">
                              <a:latin typeface="Cambria Math" panose="02040503050406030204" pitchFamily="18" charset="0"/>
                            </a:rPr>
                            <m:t>arg</m:t>
                          </m:r>
                        </m:fName>
                        <m:e>
                          <m:func>
                            <m:funcPr>
                              <m:ctrlPr>
                                <a:rPr kumimoji="1" lang="en-US" altLang="zh-CN" sz="3200" i="1">
                                  <a:latin typeface="Cambria Math" panose="02040503050406030204" pitchFamily="18" charset="0"/>
                                </a:rPr>
                              </m:ctrlPr>
                            </m:funcPr>
                            <m:fName>
                              <m:limLow>
                                <m:limLowPr>
                                  <m:ctrlPr>
                                    <a:rPr kumimoji="1" lang="en-US" altLang="zh-CN" sz="3200" i="1">
                                      <a:latin typeface="Cambria Math" panose="02040503050406030204" pitchFamily="18" charset="0"/>
                                    </a:rPr>
                                  </m:ctrlPr>
                                </m:limLowPr>
                                <m:e>
                                  <m:r>
                                    <m:rPr>
                                      <m:sty m:val="p"/>
                                    </m:rPr>
                                    <a:rPr kumimoji="1" lang="en-US" altLang="zh-CN" sz="3200">
                                      <a:latin typeface="Cambria Math" panose="02040503050406030204" pitchFamily="18" charset="0"/>
                                    </a:rPr>
                                    <m:t>min</m:t>
                                  </m:r>
                                </m:e>
                                <m:lim>
                                  <m:r>
                                    <a:rPr kumimoji="1" lang="en-US" altLang="zh-CN" sz="3200" i="1">
                                      <a:latin typeface="Cambria Math" panose="02040503050406030204" pitchFamily="18" charset="0"/>
                                      <a:ea typeface="Cambria Math" panose="02040503050406030204" pitchFamily="18" charset="0"/>
                                    </a:rPr>
                                    <m:t>𝜃</m:t>
                                  </m:r>
                                </m:lim>
                              </m:limLow>
                            </m:fName>
                            <m:e>
                              <m:r>
                                <a:rPr kumimoji="1" lang="en-US" altLang="zh-CN" sz="3200" i="1">
                                  <a:latin typeface="Cambria Math" panose="02040503050406030204" pitchFamily="18" charset="0"/>
                                  <a:ea typeface="Cambria Math" panose="02040503050406030204" pitchFamily="18" charset="0"/>
                                </a:rPr>
                                <m:t>[</m:t>
                              </m:r>
                              <m:r>
                                <a:rPr kumimoji="1" lang="en-US" altLang="zh-CN" sz="3200" i="1">
                                  <a:latin typeface="Cambria Math" panose="02040503050406030204" pitchFamily="18" charset="0"/>
                                  <a:ea typeface="Cambria Math" panose="02040503050406030204" pitchFamily="18" charset="0"/>
                                </a:rPr>
                                <m:t>𝛼</m:t>
                              </m:r>
                              <m:sSub>
                                <m:sSubPr>
                                  <m:ctrlPr>
                                    <a:rPr kumimoji="1" lang="en-US" altLang="zh-CN" sz="3200" i="1">
                                      <a:latin typeface="Cambria Math" panose="02040503050406030204" pitchFamily="18" charset="0"/>
                                      <a:ea typeface="Cambria Math" panose="02040503050406030204" pitchFamily="18" charset="0"/>
                                    </a:rPr>
                                  </m:ctrlPr>
                                </m:sSubPr>
                                <m:e>
                                  <m:r>
                                    <a:rPr kumimoji="1" lang="en-US" altLang="zh-CN" sz="3200" i="1">
                                      <a:latin typeface="Cambria Math" panose="02040503050406030204" pitchFamily="18" charset="0"/>
                                      <a:ea typeface="Cambria Math" panose="02040503050406030204" pitchFamily="18" charset="0"/>
                                    </a:rPr>
                                    <m:t>𝐿</m:t>
                                  </m:r>
                                </m:e>
                                <m:sub>
                                  <m:r>
                                    <a:rPr kumimoji="1" lang="en-US" altLang="zh-CN" sz="3200" i="1">
                                      <a:latin typeface="Cambria Math" panose="02040503050406030204" pitchFamily="18" charset="0"/>
                                      <a:ea typeface="Cambria Math" panose="02040503050406030204" pitchFamily="18" charset="0"/>
                                    </a:rPr>
                                    <m:t>𝑧</m:t>
                                  </m:r>
                                </m:sub>
                              </m:sSub>
                              <m:r>
                                <a:rPr kumimoji="1" lang="en-US" altLang="zh-CN" sz="3200" i="1">
                                  <a:latin typeface="Cambria Math" panose="02040503050406030204" pitchFamily="18" charset="0"/>
                                  <a:ea typeface="Cambria Math" panose="02040503050406030204" pitchFamily="18" charset="0"/>
                                </a:rPr>
                                <m:t>+</m:t>
                              </m:r>
                              <m:d>
                                <m:dPr>
                                  <m:ctrlPr>
                                    <a:rPr kumimoji="1" lang="en-US" altLang="zh-CN" sz="3200" i="1">
                                      <a:latin typeface="Cambria Math" panose="02040503050406030204" pitchFamily="18" charset="0"/>
                                      <a:ea typeface="Cambria Math" panose="02040503050406030204" pitchFamily="18" charset="0"/>
                                    </a:rPr>
                                  </m:ctrlPr>
                                </m:dPr>
                                <m:e>
                                  <m:r>
                                    <a:rPr kumimoji="1" lang="en-US" altLang="zh-CN" sz="3200" i="1">
                                      <a:latin typeface="Cambria Math" panose="02040503050406030204" pitchFamily="18" charset="0"/>
                                      <a:ea typeface="Cambria Math" panose="02040503050406030204" pitchFamily="18" charset="0"/>
                                    </a:rPr>
                                    <m:t>1−</m:t>
                                  </m:r>
                                  <m:r>
                                    <a:rPr kumimoji="1" lang="en-US" altLang="zh-CN" sz="3200" i="1">
                                      <a:latin typeface="Cambria Math" panose="02040503050406030204" pitchFamily="18" charset="0"/>
                                      <a:ea typeface="Cambria Math" panose="02040503050406030204" pitchFamily="18" charset="0"/>
                                    </a:rPr>
                                    <m:t>𝛼</m:t>
                                  </m:r>
                                </m:e>
                              </m:d>
                              <m:sSub>
                                <m:sSubPr>
                                  <m:ctrlPr>
                                    <a:rPr kumimoji="1" lang="en-US" altLang="zh-CN" sz="3200" i="1">
                                      <a:latin typeface="Cambria Math" panose="02040503050406030204" pitchFamily="18" charset="0"/>
                                      <a:ea typeface="Cambria Math" panose="02040503050406030204" pitchFamily="18" charset="0"/>
                                    </a:rPr>
                                  </m:ctrlPr>
                                </m:sSubPr>
                                <m:e>
                                  <m:r>
                                    <a:rPr kumimoji="1" lang="en-US" altLang="zh-CN" sz="3200" i="1">
                                      <a:latin typeface="Cambria Math" panose="02040503050406030204" pitchFamily="18" charset="0"/>
                                      <a:ea typeface="Cambria Math" panose="02040503050406030204" pitchFamily="18" charset="0"/>
                                    </a:rPr>
                                    <m:t>𝐿</m:t>
                                  </m:r>
                                </m:e>
                                <m:sub>
                                  <m:r>
                                    <a:rPr kumimoji="1" lang="en-US" altLang="zh-CN" sz="3200" i="1">
                                      <a:latin typeface="Cambria Math" panose="02040503050406030204" pitchFamily="18" charset="0"/>
                                      <a:ea typeface="Cambria Math" panose="02040503050406030204" pitchFamily="18" charset="0"/>
                                    </a:rPr>
                                    <m:t>𝑐</m:t>
                                  </m:r>
                                </m:sub>
                              </m:sSub>
                              <m:r>
                                <a:rPr kumimoji="1" lang="en-US" altLang="zh-CN" sz="3200" i="1">
                                  <a:latin typeface="Cambria Math" panose="02040503050406030204" pitchFamily="18" charset="0"/>
                                  <a:ea typeface="Cambria Math" panose="02040503050406030204" pitchFamily="18" charset="0"/>
                                </a:rPr>
                                <m:t>]</m:t>
                              </m:r>
                            </m:e>
                          </m:func>
                        </m:e>
                      </m:func>
                    </m:oMath>
                  </m:oMathPara>
                </a14:m>
                <a:endParaRPr kumimoji="1" lang="zh-CN" altLang="en-US" sz="3200" dirty="0"/>
              </a:p>
            </p:txBody>
          </p:sp>
        </mc:Choice>
        <mc:Fallback xmlns="">
          <p:sp>
            <p:nvSpPr>
              <p:cNvPr id="4" name="矩形 3">
                <a:extLst>
                  <a:ext uri="{FF2B5EF4-FFF2-40B4-BE49-F238E27FC236}">
                    <a16:creationId xmlns:a16="http://schemas.microsoft.com/office/drawing/2014/main" id="{2C87F35E-F75F-0049-A767-E92BA7BB7846}"/>
                  </a:ext>
                </a:extLst>
              </p:cNvPr>
              <p:cNvSpPr>
                <a:spLocks noRot="1" noChangeAspect="1" noMove="1" noResize="1" noEditPoints="1" noAdjustHandles="1" noChangeArrowheads="1" noChangeShapeType="1" noTextEdit="1"/>
              </p:cNvSpPr>
              <p:nvPr/>
            </p:nvSpPr>
            <p:spPr>
              <a:xfrm>
                <a:off x="1558994" y="2478158"/>
                <a:ext cx="6026011" cy="733342"/>
              </a:xfrm>
              <a:prstGeom prst="rect">
                <a:avLst/>
              </a:prstGeom>
              <a:blipFill>
                <a:blip r:embed="rId2"/>
                <a:stretch>
                  <a:fillRect b="-508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2EC35E5A-0769-374B-A7BE-8DFC0E9DE265}"/>
              </a:ext>
            </a:extLst>
          </p:cNvPr>
          <p:cNvSpPr txBox="1"/>
          <p:nvPr/>
        </p:nvSpPr>
        <p:spPr>
          <a:xfrm>
            <a:off x="3647391" y="3737113"/>
            <a:ext cx="1043876" cy="369332"/>
          </a:xfrm>
          <a:prstGeom prst="rect">
            <a:avLst/>
          </a:prstGeom>
          <a:noFill/>
        </p:spPr>
        <p:txBody>
          <a:bodyPr wrap="none" rtlCol="0">
            <a:spAutoFit/>
          </a:bodyPr>
          <a:lstStyle/>
          <a:p>
            <a:r>
              <a:rPr kumimoji="1" lang="en-US" altLang="zh-CN" dirty="0"/>
              <a:t>MLE Loss</a:t>
            </a:r>
            <a:endParaRPr kumimoji="1" lang="zh-CN" altLang="en-US" dirty="0"/>
          </a:p>
        </p:txBody>
      </p:sp>
      <p:cxnSp>
        <p:nvCxnSpPr>
          <p:cNvPr id="7" name="直线箭头连接符 6">
            <a:extLst>
              <a:ext uri="{FF2B5EF4-FFF2-40B4-BE49-F238E27FC236}">
                <a16:creationId xmlns:a16="http://schemas.microsoft.com/office/drawing/2014/main" id="{EF0C6251-081C-A248-B6A7-27670EC2DF1D}"/>
              </a:ext>
            </a:extLst>
          </p:cNvPr>
          <p:cNvCxnSpPr>
            <a:cxnSpLocks/>
            <a:stCxn id="5" idx="0"/>
          </p:cNvCxnSpPr>
          <p:nvPr/>
        </p:nvCxnSpPr>
        <p:spPr>
          <a:xfrm flipV="1">
            <a:off x="4169329" y="3129750"/>
            <a:ext cx="0" cy="60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F07E94B4-3B8B-7146-9168-0A982AEE3D83}"/>
              </a:ext>
            </a:extLst>
          </p:cNvPr>
          <p:cNvSpPr txBox="1"/>
          <p:nvPr/>
        </p:nvSpPr>
        <p:spPr>
          <a:xfrm>
            <a:off x="5463450" y="3737113"/>
            <a:ext cx="1857368" cy="369332"/>
          </a:xfrm>
          <a:prstGeom prst="rect">
            <a:avLst/>
          </a:prstGeom>
          <a:noFill/>
        </p:spPr>
        <p:txBody>
          <a:bodyPr wrap="none" rtlCol="0">
            <a:spAutoFit/>
          </a:bodyPr>
          <a:lstStyle/>
          <a:p>
            <a:r>
              <a:rPr kumimoji="1" lang="en-US" altLang="zh-CN" dirty="0"/>
              <a:t>Classification Loss</a:t>
            </a:r>
            <a:endParaRPr kumimoji="1" lang="zh-CN" altLang="en-US" dirty="0"/>
          </a:p>
        </p:txBody>
      </p:sp>
      <p:cxnSp>
        <p:nvCxnSpPr>
          <p:cNvPr id="10" name="直线箭头连接符 9">
            <a:extLst>
              <a:ext uri="{FF2B5EF4-FFF2-40B4-BE49-F238E27FC236}">
                <a16:creationId xmlns:a16="http://schemas.microsoft.com/office/drawing/2014/main" id="{904F5DAA-36CF-F649-AD9F-2553969FFB88}"/>
              </a:ext>
            </a:extLst>
          </p:cNvPr>
          <p:cNvCxnSpPr>
            <a:cxnSpLocks/>
            <a:stCxn id="9" idx="0"/>
          </p:cNvCxnSpPr>
          <p:nvPr/>
        </p:nvCxnSpPr>
        <p:spPr>
          <a:xfrm flipV="1">
            <a:off x="6392134" y="3129750"/>
            <a:ext cx="0" cy="60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图片 11">
            <a:extLst>
              <a:ext uri="{FF2B5EF4-FFF2-40B4-BE49-F238E27FC236}">
                <a16:creationId xmlns:a16="http://schemas.microsoft.com/office/drawing/2014/main" id="{9CF9E226-846A-D744-97BB-8480FA9C2C81}"/>
              </a:ext>
            </a:extLst>
          </p:cNvPr>
          <p:cNvPicPr>
            <a:picLocks noChangeAspect="1"/>
          </p:cNvPicPr>
          <p:nvPr/>
        </p:nvPicPr>
        <p:blipFill>
          <a:blip r:embed="rId3"/>
          <a:stretch>
            <a:fillRect/>
          </a:stretch>
        </p:blipFill>
        <p:spPr>
          <a:xfrm>
            <a:off x="5125278" y="4024879"/>
            <a:ext cx="2895600" cy="368300"/>
          </a:xfrm>
          <a:prstGeom prst="rect">
            <a:avLst/>
          </a:prstGeom>
        </p:spPr>
      </p:pic>
    </p:spTree>
    <p:extLst>
      <p:ext uri="{BB962C8B-B14F-4D97-AF65-F5344CB8AC3E}">
        <p14:creationId xmlns:p14="http://schemas.microsoft.com/office/powerpoint/2010/main" val="18536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4D3C-D135-F04C-A8C6-D558BED20F49}"/>
              </a:ext>
            </a:extLst>
          </p:cNvPr>
          <p:cNvSpPr>
            <a:spLocks noGrp="1"/>
          </p:cNvSpPr>
          <p:nvPr>
            <p:ph type="title"/>
          </p:nvPr>
        </p:nvSpPr>
        <p:spPr/>
        <p:txBody>
          <a:bodyPr/>
          <a:lstStyle/>
          <a:p>
            <a:r>
              <a:rPr kumimoji="1" lang="en-US" altLang="zh-CN" dirty="0"/>
              <a:t>Experiments</a:t>
            </a:r>
            <a:endParaRPr kumimoji="1" lang="zh-CN" altLang="en-US" dirty="0"/>
          </a:p>
        </p:txBody>
      </p:sp>
      <p:sp>
        <p:nvSpPr>
          <p:cNvPr id="3" name="内容占位符 2">
            <a:extLst>
              <a:ext uri="{FF2B5EF4-FFF2-40B4-BE49-F238E27FC236}">
                <a16:creationId xmlns:a16="http://schemas.microsoft.com/office/drawing/2014/main" id="{AF0EC9BA-70FD-814C-8272-0AB9DFE127FC}"/>
              </a:ext>
            </a:extLst>
          </p:cNvPr>
          <p:cNvSpPr>
            <a:spLocks noGrp="1"/>
          </p:cNvSpPr>
          <p:nvPr>
            <p:ph idx="1"/>
          </p:nvPr>
        </p:nvSpPr>
        <p:spPr/>
        <p:txBody>
          <a:bodyPr/>
          <a:lstStyle/>
          <a:p>
            <a:r>
              <a:rPr kumimoji="1" lang="en-US" altLang="zh-CN" dirty="0"/>
              <a:t>3 real-world large-scale datasets</a:t>
            </a:r>
          </a:p>
          <a:p>
            <a:endParaRPr kumimoji="1" lang="en-US" altLang="zh-CN" dirty="0"/>
          </a:p>
          <a:p>
            <a:r>
              <a:rPr kumimoji="1" lang="en-US" altLang="zh-CN" dirty="0"/>
              <a:t>2 evaluation metrics</a:t>
            </a:r>
          </a:p>
          <a:p>
            <a:endParaRPr kumimoji="1" lang="en-US" altLang="zh-CN" dirty="0"/>
          </a:p>
          <a:p>
            <a:r>
              <a:rPr kumimoji="1" lang="en-US" altLang="zh-CN" dirty="0"/>
              <a:t>6 compared baseline models</a:t>
            </a:r>
            <a:endParaRPr kumimoji="1" lang="zh-CN" altLang="en-US" dirty="0"/>
          </a:p>
        </p:txBody>
      </p:sp>
    </p:spTree>
    <p:extLst>
      <p:ext uri="{BB962C8B-B14F-4D97-AF65-F5344CB8AC3E}">
        <p14:creationId xmlns:p14="http://schemas.microsoft.com/office/powerpoint/2010/main" val="182710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C65AF-54BC-964E-A6DF-971C68A3987F}"/>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8D46BDA4-ED21-0742-B288-5A02BF53901A}"/>
              </a:ext>
            </a:extLst>
          </p:cNvPr>
          <p:cNvSpPr>
            <a:spLocks noGrp="1"/>
          </p:cNvSpPr>
          <p:nvPr>
            <p:ph idx="1"/>
          </p:nvPr>
        </p:nvSpPr>
        <p:spPr/>
        <p:txBody>
          <a:bodyPr/>
          <a:lstStyle/>
          <a:p>
            <a:r>
              <a:rPr kumimoji="1" lang="en-US" altLang="zh-CN" dirty="0"/>
              <a:t>Time-to-event data analysis</a:t>
            </a:r>
          </a:p>
          <a:p>
            <a:pPr lvl="1"/>
            <a:r>
              <a:rPr kumimoji="1" lang="en-US" altLang="zh-CN" dirty="0"/>
              <a:t>The </a:t>
            </a:r>
            <a:r>
              <a:rPr kumimoji="1" lang="en-US" altLang="zh-CN" i="1" dirty="0"/>
              <a:t>probability</a:t>
            </a:r>
            <a:r>
              <a:rPr kumimoji="1" lang="en-US" altLang="zh-CN" dirty="0"/>
              <a:t> of the </a:t>
            </a:r>
            <a:r>
              <a:rPr kumimoji="1" lang="en-US" altLang="zh-CN" dirty="0">
                <a:solidFill>
                  <a:srgbClr val="FF0000"/>
                </a:solidFill>
              </a:rPr>
              <a:t>event</a:t>
            </a:r>
            <a:r>
              <a:rPr kumimoji="1" lang="en-US" altLang="zh-CN" dirty="0"/>
              <a:t> over </a:t>
            </a:r>
            <a:r>
              <a:rPr kumimoji="1" lang="en-US" altLang="zh-CN" dirty="0">
                <a:solidFill>
                  <a:schemeClr val="accent6">
                    <a:lumMod val="75000"/>
                  </a:schemeClr>
                </a:solidFill>
              </a:rPr>
              <a:t>time</a:t>
            </a:r>
            <a:r>
              <a:rPr kumimoji="1" lang="en-US" altLang="zh-CN" dirty="0"/>
              <a:t>.</a:t>
            </a:r>
          </a:p>
          <a:p>
            <a:pPr lvl="1"/>
            <a:r>
              <a:rPr kumimoji="1" lang="en-US" altLang="zh-CN" dirty="0"/>
              <a:t>May have different meanings in different areas.</a:t>
            </a:r>
            <a:endParaRPr kumimoji="1" lang="zh-CN" altLang="en-US" dirty="0"/>
          </a:p>
        </p:txBody>
      </p:sp>
      <p:graphicFrame>
        <p:nvGraphicFramePr>
          <p:cNvPr id="4" name="表格 3">
            <a:extLst>
              <a:ext uri="{FF2B5EF4-FFF2-40B4-BE49-F238E27FC236}">
                <a16:creationId xmlns:a16="http://schemas.microsoft.com/office/drawing/2014/main" id="{9B549404-FBAB-D841-9A06-DF83F77AD06B}"/>
              </a:ext>
            </a:extLst>
          </p:cNvPr>
          <p:cNvGraphicFramePr>
            <a:graphicFrameLocks noGrp="1"/>
          </p:cNvGraphicFramePr>
          <p:nvPr>
            <p:extLst>
              <p:ext uri="{D42A27DB-BD31-4B8C-83A1-F6EECF244321}">
                <p14:modId xmlns:p14="http://schemas.microsoft.com/office/powerpoint/2010/main" val="3741040793"/>
              </p:ext>
            </p:extLst>
          </p:nvPr>
        </p:nvGraphicFramePr>
        <p:xfrm>
          <a:off x="311726" y="3252650"/>
          <a:ext cx="8520548" cy="2531000"/>
        </p:xfrm>
        <a:graphic>
          <a:graphicData uri="http://schemas.openxmlformats.org/drawingml/2006/table">
            <a:tbl>
              <a:tblPr firstRow="1" bandRow="1">
                <a:tableStyleId>{073A0DAA-6AF3-43AB-8588-CEC1D06C72B9}</a:tableStyleId>
              </a:tblPr>
              <a:tblGrid>
                <a:gridCol w="2611583">
                  <a:extLst>
                    <a:ext uri="{9D8B030D-6E8A-4147-A177-3AD203B41FA5}">
                      <a16:colId xmlns:a16="http://schemas.microsoft.com/office/drawing/2014/main" val="3860625011"/>
                    </a:ext>
                  </a:extLst>
                </a:gridCol>
                <a:gridCol w="2133600">
                  <a:extLst>
                    <a:ext uri="{9D8B030D-6E8A-4147-A177-3AD203B41FA5}">
                      <a16:colId xmlns:a16="http://schemas.microsoft.com/office/drawing/2014/main" val="2863785193"/>
                    </a:ext>
                  </a:extLst>
                </a:gridCol>
                <a:gridCol w="1645228">
                  <a:extLst>
                    <a:ext uri="{9D8B030D-6E8A-4147-A177-3AD203B41FA5}">
                      <a16:colId xmlns:a16="http://schemas.microsoft.com/office/drawing/2014/main" val="672564235"/>
                    </a:ext>
                  </a:extLst>
                </a:gridCol>
                <a:gridCol w="2130137">
                  <a:extLst>
                    <a:ext uri="{9D8B030D-6E8A-4147-A177-3AD203B41FA5}">
                      <a16:colId xmlns:a16="http://schemas.microsoft.com/office/drawing/2014/main" val="337675979"/>
                    </a:ext>
                  </a:extLst>
                </a:gridCol>
              </a:tblGrid>
              <a:tr h="612768">
                <a:tc>
                  <a:txBody>
                    <a:bodyPr/>
                    <a:lstStyle/>
                    <a:p>
                      <a:pPr algn="ctr"/>
                      <a:r>
                        <a:rPr lang="en-US" altLang="zh-CN" dirty="0"/>
                        <a:t>Area</a:t>
                      </a:r>
                      <a:endParaRPr lang="zh-CN" altLang="en-US" dirty="0"/>
                    </a:p>
                  </a:txBody>
                  <a:tcPr/>
                </a:tc>
                <a:tc>
                  <a:txBody>
                    <a:bodyPr/>
                    <a:lstStyle/>
                    <a:p>
                      <a:pPr algn="ctr"/>
                      <a:r>
                        <a:rPr lang="en-US" altLang="zh-CN" dirty="0"/>
                        <a:t>Time</a:t>
                      </a:r>
                      <a:endParaRPr lang="zh-CN" altLang="en-US" dirty="0"/>
                    </a:p>
                  </a:txBody>
                  <a:tcPr/>
                </a:tc>
                <a:tc>
                  <a:txBody>
                    <a:bodyPr/>
                    <a:lstStyle/>
                    <a:p>
                      <a:pPr algn="ctr"/>
                      <a:r>
                        <a:rPr lang="en-US" altLang="zh-CN" dirty="0"/>
                        <a:t>Event</a:t>
                      </a:r>
                      <a:endParaRPr lang="zh-CN" altLang="en-US" dirty="0"/>
                    </a:p>
                  </a:txBody>
                  <a:tcPr/>
                </a:tc>
                <a:tc>
                  <a:txBody>
                    <a:bodyPr/>
                    <a:lstStyle/>
                    <a:p>
                      <a:pPr algn="ctr"/>
                      <a:r>
                        <a:rPr lang="en-US" altLang="zh-CN" dirty="0"/>
                        <a:t>Event Probability</a:t>
                      </a:r>
                      <a:endParaRPr lang="zh-CN" altLang="en-US" dirty="0"/>
                    </a:p>
                  </a:txBody>
                  <a:tcPr/>
                </a:tc>
                <a:extLst>
                  <a:ext uri="{0D108BD9-81ED-4DB2-BD59-A6C34878D82A}">
                    <a16:rowId xmlns:a16="http://schemas.microsoft.com/office/drawing/2014/main" val="4026556383"/>
                  </a:ext>
                </a:extLst>
              </a:tr>
              <a:tr h="639076">
                <a:tc>
                  <a:txBody>
                    <a:bodyPr/>
                    <a:lstStyle/>
                    <a:p>
                      <a:pPr algn="ctr"/>
                      <a:r>
                        <a:rPr lang="en-US" altLang="zh-CN" dirty="0"/>
                        <a:t>Medicine Research</a:t>
                      </a:r>
                      <a:endParaRPr lang="zh-CN" altLang="en-US" dirty="0"/>
                    </a:p>
                  </a:txBody>
                  <a:tcPr/>
                </a:tc>
                <a:tc>
                  <a:txBody>
                    <a:bodyPr/>
                    <a:lstStyle/>
                    <a:p>
                      <a:pPr algn="ctr"/>
                      <a:r>
                        <a:rPr lang="en-US" altLang="zh-CN" dirty="0"/>
                        <a:t>Survival time</a:t>
                      </a:r>
                      <a:endParaRPr lang="zh-CN" altLang="en-US" dirty="0"/>
                    </a:p>
                  </a:txBody>
                  <a:tcPr/>
                </a:tc>
                <a:tc>
                  <a:txBody>
                    <a:bodyPr/>
                    <a:lstStyle/>
                    <a:p>
                      <a:pPr algn="ctr"/>
                      <a:r>
                        <a:rPr lang="en-US" altLang="zh-CN" dirty="0"/>
                        <a:t>Disease</a:t>
                      </a:r>
                      <a:endParaRPr lang="zh-CN" altLang="en-US" dirty="0"/>
                    </a:p>
                  </a:txBody>
                  <a:tcPr/>
                </a:tc>
                <a:tc>
                  <a:txBody>
                    <a:bodyPr/>
                    <a:lstStyle/>
                    <a:p>
                      <a:pPr algn="ctr"/>
                      <a:r>
                        <a:rPr lang="en-US" altLang="zh-CN" dirty="0"/>
                        <a:t>Survival rate</a:t>
                      </a:r>
                      <a:endParaRPr lang="zh-CN" altLang="en-US" dirty="0"/>
                    </a:p>
                  </a:txBody>
                  <a:tcPr/>
                </a:tc>
                <a:extLst>
                  <a:ext uri="{0D108BD9-81ED-4DB2-BD59-A6C34878D82A}">
                    <a16:rowId xmlns:a16="http://schemas.microsoft.com/office/drawing/2014/main" val="2438369933"/>
                  </a:ext>
                </a:extLst>
              </a:tr>
              <a:tr h="639076">
                <a:tc>
                  <a:txBody>
                    <a:bodyPr/>
                    <a:lstStyle/>
                    <a:p>
                      <a:pPr algn="ctr"/>
                      <a:r>
                        <a:rPr lang="en-US" altLang="zh-CN" dirty="0"/>
                        <a:t>Information System</a:t>
                      </a:r>
                      <a:endParaRPr lang="zh-CN" altLang="en-US" dirty="0"/>
                    </a:p>
                  </a:txBody>
                  <a:tcPr/>
                </a:tc>
                <a:tc>
                  <a:txBody>
                    <a:bodyPr/>
                    <a:lstStyle/>
                    <a:p>
                      <a:pPr algn="ctr"/>
                      <a:r>
                        <a:rPr lang="en-US" altLang="zh-CN" dirty="0"/>
                        <a:t>Duration time</a:t>
                      </a:r>
                      <a:endParaRPr lang="zh-CN" altLang="en-US" dirty="0"/>
                    </a:p>
                  </a:txBody>
                  <a:tcPr/>
                </a:tc>
                <a:tc>
                  <a:txBody>
                    <a:bodyPr/>
                    <a:lstStyle/>
                    <a:p>
                      <a:pPr algn="ctr"/>
                      <a:r>
                        <a:rPr lang="en-US" altLang="zh-CN" dirty="0"/>
                        <a:t>Next visit</a:t>
                      </a:r>
                      <a:endParaRPr lang="zh-CN" altLang="en-US" dirty="0"/>
                    </a:p>
                  </a:txBody>
                  <a:tcPr/>
                </a:tc>
                <a:tc>
                  <a:txBody>
                    <a:bodyPr/>
                    <a:lstStyle/>
                    <a:p>
                      <a:pPr algn="ctr"/>
                      <a:r>
                        <a:rPr lang="en-US" altLang="zh-CN" dirty="0"/>
                        <a:t>Visiting rate</a:t>
                      </a:r>
                      <a:endParaRPr lang="zh-CN" altLang="en-US" dirty="0"/>
                    </a:p>
                  </a:txBody>
                  <a:tcPr/>
                </a:tc>
                <a:extLst>
                  <a:ext uri="{0D108BD9-81ED-4DB2-BD59-A6C34878D82A}">
                    <a16:rowId xmlns:a16="http://schemas.microsoft.com/office/drawing/2014/main" val="414798536"/>
                  </a:ext>
                </a:extLst>
              </a:tr>
              <a:tr h="639076">
                <a:tc>
                  <a:txBody>
                    <a:bodyPr/>
                    <a:lstStyle/>
                    <a:p>
                      <a:pPr algn="ctr"/>
                      <a:r>
                        <a:rPr lang="en-US" altLang="zh-CN" dirty="0"/>
                        <a:t>Second-price Auction</a:t>
                      </a:r>
                      <a:endParaRPr lang="zh-CN" altLang="en-US" dirty="0"/>
                    </a:p>
                  </a:txBody>
                  <a:tcPr/>
                </a:tc>
                <a:tc>
                  <a:txBody>
                    <a:bodyPr/>
                    <a:lstStyle/>
                    <a:p>
                      <a:pPr algn="ctr"/>
                      <a:r>
                        <a:rPr lang="en-US" altLang="zh-CN" dirty="0"/>
                        <a:t>Bid price</a:t>
                      </a:r>
                      <a:endParaRPr lang="zh-CN" altLang="en-US" dirty="0"/>
                    </a:p>
                  </a:txBody>
                  <a:tcPr/>
                </a:tc>
                <a:tc>
                  <a:txBody>
                    <a:bodyPr/>
                    <a:lstStyle/>
                    <a:p>
                      <a:pPr algn="ctr"/>
                      <a:r>
                        <a:rPr lang="en-US" altLang="zh-CN" dirty="0"/>
                        <a:t>Winning the auction</a:t>
                      </a:r>
                      <a:endParaRPr lang="zh-CN" altLang="en-US" dirty="0"/>
                    </a:p>
                  </a:txBody>
                  <a:tcPr/>
                </a:tc>
                <a:tc>
                  <a:txBody>
                    <a:bodyPr/>
                    <a:lstStyle/>
                    <a:p>
                      <a:pPr algn="ctr"/>
                      <a:r>
                        <a:rPr lang="en-US" altLang="zh-CN" dirty="0"/>
                        <a:t>Losing rate</a:t>
                      </a:r>
                      <a:endParaRPr lang="zh-CN" altLang="en-US" dirty="0"/>
                    </a:p>
                  </a:txBody>
                  <a:tcPr/>
                </a:tc>
                <a:extLst>
                  <a:ext uri="{0D108BD9-81ED-4DB2-BD59-A6C34878D82A}">
                    <a16:rowId xmlns:a16="http://schemas.microsoft.com/office/drawing/2014/main" val="4267984693"/>
                  </a:ext>
                </a:extLst>
              </a:tr>
            </a:tbl>
          </a:graphicData>
        </a:graphic>
      </p:graphicFrame>
    </p:spTree>
    <p:extLst>
      <p:ext uri="{BB962C8B-B14F-4D97-AF65-F5344CB8AC3E}">
        <p14:creationId xmlns:p14="http://schemas.microsoft.com/office/powerpoint/2010/main" val="294105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4D3C-D135-F04C-A8C6-D558BED20F49}"/>
              </a:ext>
            </a:extLst>
          </p:cNvPr>
          <p:cNvSpPr>
            <a:spLocks noGrp="1"/>
          </p:cNvSpPr>
          <p:nvPr>
            <p:ph type="title"/>
          </p:nvPr>
        </p:nvSpPr>
        <p:spPr/>
        <p:txBody>
          <a:bodyPr/>
          <a:lstStyle/>
          <a:p>
            <a:r>
              <a:rPr kumimoji="1" lang="en-US" altLang="zh-CN" dirty="0"/>
              <a:t>Datasets</a:t>
            </a:r>
            <a:endParaRPr kumimoji="1" lang="zh-CN" altLang="en-US" dirty="0"/>
          </a:p>
        </p:txBody>
      </p:sp>
      <p:sp>
        <p:nvSpPr>
          <p:cNvPr id="3" name="内容占位符 2">
            <a:extLst>
              <a:ext uri="{FF2B5EF4-FFF2-40B4-BE49-F238E27FC236}">
                <a16:creationId xmlns:a16="http://schemas.microsoft.com/office/drawing/2014/main" id="{AF0EC9BA-70FD-814C-8272-0AB9DFE127FC}"/>
              </a:ext>
            </a:extLst>
          </p:cNvPr>
          <p:cNvSpPr>
            <a:spLocks noGrp="1"/>
          </p:cNvSpPr>
          <p:nvPr>
            <p:ph idx="1"/>
          </p:nvPr>
        </p:nvSpPr>
        <p:spPr/>
        <p:txBody>
          <a:bodyPr/>
          <a:lstStyle/>
          <a:p>
            <a:r>
              <a:rPr kumimoji="1" lang="en-US" altLang="zh-CN" dirty="0"/>
              <a:t>3 real-world large-scale datasets</a:t>
            </a:r>
          </a:p>
          <a:p>
            <a:pPr lvl="1"/>
            <a:r>
              <a:rPr kumimoji="1" lang="en-US" altLang="zh-CN" dirty="0"/>
              <a:t>Download link of the processed data: </a:t>
            </a:r>
          </a:p>
          <a:p>
            <a:pPr lvl="1"/>
            <a:r>
              <a:rPr kumimoji="1" lang="en-US" altLang="zh-CN" dirty="0">
                <a:hlinkClick r:id="rId3"/>
              </a:rPr>
              <a:t>https://goo.gl/nUFND4</a:t>
            </a:r>
            <a:r>
              <a:rPr kumimoji="1" lang="en-US" altLang="zh-CN" dirty="0"/>
              <a:t>.</a:t>
            </a:r>
          </a:p>
          <a:p>
            <a:endParaRPr kumimoji="1" lang="en-US" altLang="zh-CN" dirty="0"/>
          </a:p>
          <a:p>
            <a:r>
              <a:rPr kumimoji="1" lang="en-US" altLang="zh-CN" dirty="0"/>
              <a:t>CLINIC from medicine research</a:t>
            </a:r>
          </a:p>
          <a:p>
            <a:r>
              <a:rPr kumimoji="1" lang="en-US" altLang="zh-CN" dirty="0"/>
              <a:t>MUSIC from information systems</a:t>
            </a:r>
          </a:p>
          <a:p>
            <a:r>
              <a:rPr kumimoji="1" lang="en-US" altLang="zh-CN" dirty="0"/>
              <a:t>BIDDING from economics</a:t>
            </a:r>
            <a:endParaRPr kumimoji="1" lang="zh-CN" altLang="en-US" dirty="0"/>
          </a:p>
        </p:txBody>
      </p:sp>
      <p:pic>
        <p:nvPicPr>
          <p:cNvPr id="4" name="图片 3">
            <a:extLst>
              <a:ext uri="{FF2B5EF4-FFF2-40B4-BE49-F238E27FC236}">
                <a16:creationId xmlns:a16="http://schemas.microsoft.com/office/drawing/2014/main" id="{C2871C53-742E-5D48-BE20-2C41C2704D7B}"/>
              </a:ext>
            </a:extLst>
          </p:cNvPr>
          <p:cNvPicPr>
            <a:picLocks noChangeAspect="1"/>
          </p:cNvPicPr>
          <p:nvPr/>
        </p:nvPicPr>
        <p:blipFill>
          <a:blip r:embed="rId4"/>
          <a:stretch>
            <a:fillRect/>
          </a:stretch>
        </p:blipFill>
        <p:spPr>
          <a:xfrm>
            <a:off x="0" y="4880804"/>
            <a:ext cx="9144000" cy="1296159"/>
          </a:xfrm>
          <a:prstGeom prst="rect">
            <a:avLst/>
          </a:prstGeom>
        </p:spPr>
      </p:pic>
    </p:spTree>
    <p:extLst>
      <p:ext uri="{BB962C8B-B14F-4D97-AF65-F5344CB8AC3E}">
        <p14:creationId xmlns:p14="http://schemas.microsoft.com/office/powerpoint/2010/main" val="306269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A1029-8FEE-CF49-B146-5AB781C15F83}"/>
              </a:ext>
            </a:extLst>
          </p:cNvPr>
          <p:cNvSpPr>
            <a:spLocks noGrp="1"/>
          </p:cNvSpPr>
          <p:nvPr>
            <p:ph type="title"/>
          </p:nvPr>
        </p:nvSpPr>
        <p:spPr/>
        <p:txBody>
          <a:bodyPr/>
          <a:lstStyle/>
          <a:p>
            <a:r>
              <a:rPr kumimoji="1" lang="en-US" altLang="zh-CN" dirty="0"/>
              <a:t>Evaluation Metrics</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A05969-0EE2-7D4C-BEB3-2ADDCC8359D3}"/>
                  </a:ext>
                </a:extLst>
              </p:cNvPr>
              <p:cNvSpPr>
                <a:spLocks noGrp="1"/>
              </p:cNvSpPr>
              <p:nvPr>
                <p:ph idx="1"/>
              </p:nvPr>
            </p:nvSpPr>
            <p:spPr/>
            <p:txBody>
              <a:bodyPr/>
              <a:lstStyle/>
              <a:p>
                <a:r>
                  <a:rPr kumimoji="1" lang="en-US" altLang="zh-CN" dirty="0"/>
                  <a:t>ANLP</a:t>
                </a:r>
              </a:p>
              <a:p>
                <a:pPr lvl="1"/>
                <a:r>
                  <a:rPr kumimoji="1" lang="en-US" altLang="zh-CN" dirty="0"/>
                  <a:t>Averaged negative log probability</a:t>
                </a:r>
              </a:p>
              <a:p>
                <a:pPr lvl="2"/>
                <a:r>
                  <a:rPr kumimoji="1" lang="en-US" altLang="zh-CN" dirty="0"/>
                  <a:t>of the true event time </a:t>
                </a:r>
                <a14:m>
                  <m:oMath xmlns:m="http://schemas.openxmlformats.org/officeDocument/2006/math">
                    <m:r>
                      <a:rPr kumimoji="1" lang="en-US" altLang="zh-CN" b="0" i="1" smtClean="0">
                        <a:latin typeface="Cambria Math" panose="02040503050406030204" pitchFamily="18" charset="0"/>
                      </a:rPr>
                      <m:t>𝑧</m:t>
                    </m:r>
                  </m:oMath>
                </a14:m>
                <a:endParaRPr kumimoji="1" lang="en-US" altLang="zh-CN" dirty="0"/>
              </a:p>
              <a:p>
                <a:pPr lvl="2"/>
                <a:endParaRPr kumimoji="1" lang="en-US" altLang="zh-CN" dirty="0"/>
              </a:p>
              <a:p>
                <a:r>
                  <a:rPr kumimoji="1" lang="en-US" altLang="zh-CN" dirty="0"/>
                  <a:t>C-index</a:t>
                </a:r>
              </a:p>
              <a:p>
                <a:pPr lvl="1"/>
                <a:r>
                  <a:rPr kumimoji="1" lang="en-US" altLang="zh-CN" dirty="0"/>
                  <a:t>Time-dependent concordance index</a:t>
                </a:r>
              </a:p>
              <a:p>
                <a:pPr lvl="1"/>
                <a:r>
                  <a:rPr kumimoji="1" lang="en-US" altLang="zh-CN" dirty="0"/>
                  <a:t>measures the ranking performance of the censorship prediction at the given time.</a:t>
                </a:r>
              </a:p>
              <a:p>
                <a:pPr lvl="1"/>
                <a:r>
                  <a:rPr kumimoji="1" lang="en-US" altLang="zh-CN" dirty="0"/>
                  <a:t>The same as Area under ROC Curve in IR</a:t>
                </a:r>
              </a:p>
            </p:txBody>
          </p:sp>
        </mc:Choice>
        <mc:Fallback xmlns="">
          <p:sp>
            <p:nvSpPr>
              <p:cNvPr id="3" name="内容占位符 2">
                <a:extLst>
                  <a:ext uri="{FF2B5EF4-FFF2-40B4-BE49-F238E27FC236}">
                    <a16:creationId xmlns:a16="http://schemas.microsoft.com/office/drawing/2014/main" id="{1FA05969-0EE2-7D4C-BEB3-2ADDCC8359D3}"/>
                  </a:ext>
                </a:extLst>
              </p:cNvPr>
              <p:cNvSpPr>
                <a:spLocks noGrp="1" noRot="1" noChangeAspect="1" noMove="1" noResize="1" noEditPoints="1" noAdjustHandles="1" noChangeArrowheads="1" noChangeShapeType="1" noTextEdit="1"/>
              </p:cNvSpPr>
              <p:nvPr>
                <p:ph idx="1"/>
              </p:nvPr>
            </p:nvSpPr>
            <p:spPr>
              <a:blipFill>
                <a:blip r:embed="rId3"/>
                <a:stretch>
                  <a:fillRect l="-1447" t="-2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8431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0F2EB-1C48-F24D-A2D1-4B3DEE8D881F}"/>
              </a:ext>
            </a:extLst>
          </p:cNvPr>
          <p:cNvSpPr>
            <a:spLocks noGrp="1"/>
          </p:cNvSpPr>
          <p:nvPr>
            <p:ph type="title"/>
          </p:nvPr>
        </p:nvSpPr>
        <p:spPr/>
        <p:txBody>
          <a:bodyPr/>
          <a:lstStyle/>
          <a:p>
            <a:r>
              <a:rPr kumimoji="1" lang="en-US" altLang="zh-CN" dirty="0"/>
              <a:t>Experiment</a:t>
            </a:r>
            <a:r>
              <a:rPr kumimoji="1" lang="zh-CN" altLang="en-US" dirty="0"/>
              <a:t> </a:t>
            </a:r>
            <a:r>
              <a:rPr kumimoji="1" lang="en-US" altLang="zh-CN" dirty="0"/>
              <a:t>Results</a:t>
            </a:r>
            <a:endParaRPr kumimoji="1" lang="zh-CN" altLang="en-US" dirty="0"/>
          </a:p>
        </p:txBody>
      </p:sp>
      <p:pic>
        <p:nvPicPr>
          <p:cNvPr id="4" name="内容占位符 3">
            <a:extLst>
              <a:ext uri="{FF2B5EF4-FFF2-40B4-BE49-F238E27FC236}">
                <a16:creationId xmlns:a16="http://schemas.microsoft.com/office/drawing/2014/main" id="{F89C1062-3446-E842-A207-725F7EE0B766}"/>
              </a:ext>
            </a:extLst>
          </p:cNvPr>
          <p:cNvPicPr>
            <a:picLocks noGrp="1" noChangeAspect="1"/>
          </p:cNvPicPr>
          <p:nvPr>
            <p:ph idx="1"/>
          </p:nvPr>
        </p:nvPicPr>
        <p:blipFill>
          <a:blip r:embed="rId3"/>
          <a:stretch>
            <a:fillRect/>
          </a:stretch>
        </p:blipFill>
        <p:spPr>
          <a:xfrm>
            <a:off x="628650" y="1948880"/>
            <a:ext cx="7886700" cy="2965257"/>
          </a:xfrm>
          <a:prstGeom prst="rect">
            <a:avLst/>
          </a:prstGeom>
        </p:spPr>
      </p:pic>
      <p:sp>
        <p:nvSpPr>
          <p:cNvPr id="5" name="矩形 4">
            <a:extLst>
              <a:ext uri="{FF2B5EF4-FFF2-40B4-BE49-F238E27FC236}">
                <a16:creationId xmlns:a16="http://schemas.microsoft.com/office/drawing/2014/main" id="{8633EF95-EE4A-FB4B-BF11-80F94075A22B}"/>
              </a:ext>
            </a:extLst>
          </p:cNvPr>
          <p:cNvSpPr/>
          <p:nvPr/>
        </p:nvSpPr>
        <p:spPr>
          <a:xfrm>
            <a:off x="936914" y="5020363"/>
            <a:ext cx="7578436" cy="646331"/>
          </a:xfrm>
          <a:prstGeom prst="rect">
            <a:avLst/>
          </a:prstGeom>
        </p:spPr>
        <p:txBody>
          <a:bodyPr wrap="square">
            <a:spAutoFit/>
          </a:bodyPr>
          <a:lstStyle/>
          <a:p>
            <a:r>
              <a:rPr lang="en-US" altLang="zh-CN" dirty="0">
                <a:solidFill>
                  <a:srgbClr val="000000"/>
                </a:solidFill>
                <a:latin typeface="Helvetica" pitchFamily="2" charset="0"/>
              </a:rPr>
              <a:t>Performance comparison on C-index (the higher, the better) and ANLP (the lower, the better). (* indicates p- value &lt; 10−6 in </a:t>
            </a:r>
            <a:r>
              <a:rPr lang="en-US" altLang="zh-CN" u="sng" dirty="0">
                <a:solidFill>
                  <a:srgbClr val="000000"/>
                </a:solidFill>
                <a:latin typeface="Helvetica" pitchFamily="2" charset="0"/>
              </a:rPr>
              <a:t>significance test</a:t>
            </a:r>
            <a:r>
              <a:rPr lang="en-US" altLang="zh-CN" dirty="0">
                <a:solidFill>
                  <a:srgbClr val="000000"/>
                </a:solidFill>
                <a:latin typeface="Helvetica" pitchFamily="2" charset="0"/>
              </a:rPr>
              <a:t>)</a:t>
            </a:r>
            <a:endParaRPr lang="en-US" altLang="zh-CN" dirty="0">
              <a:solidFill>
                <a:srgbClr val="000000"/>
              </a:solidFill>
              <a:effectLst/>
              <a:latin typeface="Helvetica" pitchFamily="2" charset="0"/>
            </a:endParaRPr>
          </a:p>
        </p:txBody>
      </p:sp>
    </p:spTree>
    <p:extLst>
      <p:ext uri="{BB962C8B-B14F-4D97-AF65-F5344CB8AC3E}">
        <p14:creationId xmlns:p14="http://schemas.microsoft.com/office/powerpoint/2010/main" val="2523974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A9FC7-BEAA-EF4C-B46B-420FC4C188F4}"/>
              </a:ext>
            </a:extLst>
          </p:cNvPr>
          <p:cNvSpPr>
            <a:spLocks noGrp="1"/>
          </p:cNvSpPr>
          <p:nvPr>
            <p:ph type="title"/>
          </p:nvPr>
        </p:nvSpPr>
        <p:spPr/>
        <p:txBody>
          <a:bodyPr/>
          <a:lstStyle/>
          <a:p>
            <a:r>
              <a:rPr kumimoji="1" lang="en-US" altLang="zh-CN" dirty="0"/>
              <a:t>Learning</a:t>
            </a:r>
            <a:r>
              <a:rPr kumimoji="1" lang="zh-CN" altLang="en-US" dirty="0"/>
              <a:t> </a:t>
            </a:r>
            <a:r>
              <a:rPr kumimoji="1" lang="en-US" altLang="zh-CN" dirty="0"/>
              <a:t>Curves</a:t>
            </a:r>
            <a:endParaRPr kumimoji="1" lang="zh-CN" altLang="en-US" dirty="0"/>
          </a:p>
        </p:txBody>
      </p:sp>
      <p:pic>
        <p:nvPicPr>
          <p:cNvPr id="4" name="内容占位符 3">
            <a:extLst>
              <a:ext uri="{FF2B5EF4-FFF2-40B4-BE49-F238E27FC236}">
                <a16:creationId xmlns:a16="http://schemas.microsoft.com/office/drawing/2014/main" id="{9162B402-F58B-6545-9EB9-49D1C656F1F0}"/>
              </a:ext>
            </a:extLst>
          </p:cNvPr>
          <p:cNvPicPr>
            <a:picLocks noGrp="1" noChangeAspect="1"/>
          </p:cNvPicPr>
          <p:nvPr>
            <p:ph idx="1"/>
          </p:nvPr>
        </p:nvPicPr>
        <p:blipFill>
          <a:blip r:embed="rId3"/>
          <a:stretch>
            <a:fillRect/>
          </a:stretch>
        </p:blipFill>
        <p:spPr>
          <a:xfrm>
            <a:off x="628650" y="2859755"/>
            <a:ext cx="7886700" cy="1976691"/>
          </a:xfrm>
          <a:prstGeom prst="rect">
            <a:avLst/>
          </a:prstGeom>
        </p:spPr>
      </p:pic>
    </p:spTree>
    <p:extLst>
      <p:ext uri="{BB962C8B-B14F-4D97-AF65-F5344CB8AC3E}">
        <p14:creationId xmlns:p14="http://schemas.microsoft.com/office/powerpoint/2010/main" val="3017230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09985-6EF0-0A40-83D9-BC32610CA712}"/>
              </a:ext>
            </a:extLst>
          </p:cNvPr>
          <p:cNvSpPr>
            <a:spLocks noGrp="1"/>
          </p:cNvSpPr>
          <p:nvPr>
            <p:ph type="title"/>
          </p:nvPr>
        </p:nvSpPr>
        <p:spPr/>
        <p:txBody>
          <a:bodyPr/>
          <a:lstStyle/>
          <a:p>
            <a:r>
              <a:rPr kumimoji="1" lang="en-US" altLang="zh-CN" dirty="0"/>
              <a:t>Survival</a:t>
            </a:r>
            <a:r>
              <a:rPr kumimoji="1" lang="zh-CN" altLang="en-US" dirty="0"/>
              <a:t> </a:t>
            </a:r>
            <a:r>
              <a:rPr kumimoji="1" lang="en-US" altLang="zh-CN" dirty="0"/>
              <a:t>Curves</a:t>
            </a:r>
            <a:endParaRPr kumimoji="1" lang="zh-CN" altLang="en-US" dirty="0"/>
          </a:p>
        </p:txBody>
      </p:sp>
      <p:pic>
        <p:nvPicPr>
          <p:cNvPr id="5" name="内容占位符 4">
            <a:extLst>
              <a:ext uri="{FF2B5EF4-FFF2-40B4-BE49-F238E27FC236}">
                <a16:creationId xmlns:a16="http://schemas.microsoft.com/office/drawing/2014/main" id="{4C07194E-D0D2-484F-AB79-F8CF219444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72" y="1811483"/>
            <a:ext cx="9005455" cy="3602182"/>
          </a:xfrm>
        </p:spPr>
      </p:pic>
    </p:spTree>
    <p:extLst>
      <p:ext uri="{BB962C8B-B14F-4D97-AF65-F5344CB8AC3E}">
        <p14:creationId xmlns:p14="http://schemas.microsoft.com/office/powerpoint/2010/main" val="244661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671D5-3333-E846-97A7-41BC7E00DC6B}"/>
              </a:ext>
            </a:extLst>
          </p:cNvPr>
          <p:cNvSpPr>
            <a:spLocks noGrp="1"/>
          </p:cNvSpPr>
          <p:nvPr>
            <p:ph type="title"/>
          </p:nvPr>
        </p:nvSpPr>
        <p:spPr/>
        <p:txBody>
          <a:bodyPr/>
          <a:lstStyle/>
          <a:p>
            <a:r>
              <a:rPr kumimoji="1" lang="en-US" altLang="zh-CN" dirty="0"/>
              <a:t>Ablation Study</a:t>
            </a:r>
            <a:endParaRPr kumimoji="1" lang="zh-CN" altLang="en-US" dirty="0"/>
          </a:p>
        </p:txBody>
      </p:sp>
      <p:pic>
        <p:nvPicPr>
          <p:cNvPr id="4" name="内容占位符 3">
            <a:extLst>
              <a:ext uri="{FF2B5EF4-FFF2-40B4-BE49-F238E27FC236}">
                <a16:creationId xmlns:a16="http://schemas.microsoft.com/office/drawing/2014/main" id="{2B559B32-641D-4E4B-8025-79B1B9D254C8}"/>
              </a:ext>
            </a:extLst>
          </p:cNvPr>
          <p:cNvPicPr>
            <a:picLocks noGrp="1" noChangeAspect="1"/>
          </p:cNvPicPr>
          <p:nvPr>
            <p:ph idx="1"/>
          </p:nvPr>
        </p:nvPicPr>
        <p:blipFill>
          <a:blip r:embed="rId2"/>
          <a:stretch>
            <a:fillRect/>
          </a:stretch>
        </p:blipFill>
        <p:spPr>
          <a:xfrm>
            <a:off x="628650" y="2873647"/>
            <a:ext cx="7886700" cy="1948907"/>
          </a:xfrm>
          <a:prstGeom prst="rect">
            <a:avLst/>
          </a:prstGeom>
        </p:spPr>
      </p:pic>
    </p:spTree>
    <p:extLst>
      <p:ext uri="{BB962C8B-B14F-4D97-AF65-F5344CB8AC3E}">
        <p14:creationId xmlns:p14="http://schemas.microsoft.com/office/powerpoint/2010/main" val="2257849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5EB4B-640F-4D4A-809F-06E8DA4EBC04}"/>
              </a:ext>
            </a:extLst>
          </p:cNvPr>
          <p:cNvSpPr>
            <a:spLocks noGrp="1"/>
          </p:cNvSpPr>
          <p:nvPr>
            <p:ph type="title"/>
          </p:nvPr>
        </p:nvSpPr>
        <p:spPr/>
        <p:txBody>
          <a:bodyPr/>
          <a:lstStyle/>
          <a:p>
            <a:r>
              <a:rPr kumimoji="1" lang="en-US" altLang="zh-CN" dirty="0"/>
              <a:t>Conclusion</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51E639-5F20-3B48-8FB0-89E27F611FA8}"/>
                  </a:ext>
                </a:extLst>
              </p:cNvPr>
              <p:cNvSpPr>
                <a:spLocks noGrp="1"/>
              </p:cNvSpPr>
              <p:nvPr>
                <p:ph idx="1"/>
              </p:nvPr>
            </p:nvSpPr>
            <p:spPr/>
            <p:txBody>
              <a:bodyPr>
                <a:normAutofit fontScale="92500" lnSpcReduction="20000"/>
              </a:bodyPr>
              <a:lstStyle/>
              <a:p>
                <a:r>
                  <a:rPr kumimoji="1" lang="en-US" altLang="zh-CN" dirty="0"/>
                  <a:t>Thank you for attention!</a:t>
                </a:r>
              </a:p>
              <a:p>
                <a:endParaRPr kumimoji="1" lang="en-US" altLang="zh-CN" dirty="0"/>
              </a:p>
              <a:p>
                <a:r>
                  <a:rPr kumimoji="1" lang="en-US" altLang="zh-CN" dirty="0"/>
                  <a:t>We argued that, in survival analysis,</a:t>
                </a:r>
              </a:p>
              <a:p>
                <a:pPr lvl="1">
                  <a:spcBef>
                    <a:spcPts val="700"/>
                  </a:spcBef>
                </a:pPr>
                <a:r>
                  <a:rPr kumimoji="1" lang="en-US" altLang="zh-CN" sz="1800" dirty="0"/>
                  <a:t>Sequential patterns over time should be considered.</a:t>
                </a:r>
              </a:p>
              <a:p>
                <a:pPr lvl="1">
                  <a:spcBef>
                    <a:spcPts val="700"/>
                  </a:spcBef>
                </a:pPr>
                <a:r>
                  <a:rPr kumimoji="1" lang="en-US" altLang="zh-CN" sz="1800" dirty="0"/>
                  <a:t>More supervision over </a:t>
                </a:r>
                <a14:m>
                  <m:oMath xmlns:m="http://schemas.openxmlformats.org/officeDocument/2006/math">
                    <m:r>
                      <a:rPr kumimoji="1" lang="en-US" altLang="zh-CN" sz="1800">
                        <a:latin typeface="Cambria Math" panose="02040503050406030204" pitchFamily="18" charset="0"/>
                      </a:rPr>
                      <m:t>[</m:t>
                    </m:r>
                    <m:r>
                      <a:rPr kumimoji="1" lang="en-US" altLang="zh-CN" sz="1800">
                        <a:latin typeface="Cambria Math" panose="02040503050406030204" pitchFamily="18" charset="0"/>
                      </a:rPr>
                      <m:t>𝑧</m:t>
                    </m:r>
                    <m:r>
                      <a:rPr kumimoji="1" lang="en-US" altLang="zh-CN" sz="1800">
                        <a:latin typeface="Cambria Math" panose="02040503050406030204" pitchFamily="18" charset="0"/>
                      </a:rPr>
                      <m:t>, </m:t>
                    </m:r>
                    <m:r>
                      <a:rPr kumimoji="1" lang="en-US" altLang="zh-CN" sz="1800">
                        <a:latin typeface="Cambria Math" panose="02040503050406030204" pitchFamily="18" charset="0"/>
                      </a:rPr>
                      <m:t>𝑡</m:t>
                    </m:r>
                    <m:r>
                      <a:rPr kumimoji="1" lang="en-US" altLang="zh-CN" sz="1800">
                        <a:latin typeface="Cambria Math" panose="02040503050406030204" pitchFamily="18" charset="0"/>
                      </a:rPr>
                      <m:t>]</m:t>
                    </m:r>
                  </m:oMath>
                </a14:m>
                <a:r>
                  <a:rPr kumimoji="1" lang="en-US" altLang="zh-CN" sz="1800" dirty="0"/>
                  <a:t> should be made.</a:t>
                </a:r>
              </a:p>
              <a:p>
                <a:endParaRPr kumimoji="1" lang="en-US" altLang="zh-CN" dirty="0"/>
              </a:p>
              <a:p>
                <a:r>
                  <a:rPr kumimoji="1" lang="en-US" altLang="zh-CN" dirty="0"/>
                  <a:t>We proposed</a:t>
                </a:r>
              </a:p>
              <a:p>
                <a:pPr lvl="1"/>
                <a:r>
                  <a:rPr kumimoji="1" lang="en-US" altLang="zh-CN" dirty="0"/>
                  <a:t>1</a:t>
                </a:r>
                <a:r>
                  <a:rPr kumimoji="1" lang="en-US" altLang="zh-CN" baseline="30000" dirty="0"/>
                  <a:t>st</a:t>
                </a:r>
                <a:r>
                  <a:rPr kumimoji="1" lang="en-US" altLang="zh-CN" dirty="0"/>
                  <a:t> work using auto-regressive model for survival analysis.</a:t>
                </a:r>
              </a:p>
              <a:p>
                <a:pPr lvl="1"/>
                <a:endParaRPr kumimoji="1" lang="en-US" altLang="zh-CN" dirty="0"/>
              </a:p>
              <a:p>
                <a:r>
                  <a:rPr kumimoji="1" lang="en-US" altLang="zh-CN" dirty="0"/>
                  <a:t>DRSA (</a:t>
                </a:r>
                <a:r>
                  <a:rPr kumimoji="1" lang="en-US" altLang="zh-CN" dirty="0">
                    <a:hlinkClick r:id="rId3"/>
                  </a:rPr>
                  <a:t>https://github.com/rk2900/drsa</a:t>
                </a:r>
                <a:r>
                  <a:rPr kumimoji="1" lang="en-US" altLang="zh-CN" dirty="0"/>
                  <a:t>)</a:t>
                </a:r>
              </a:p>
              <a:p>
                <a:pPr lvl="1">
                  <a:spcBef>
                    <a:spcPts val="700"/>
                  </a:spcBef>
                </a:pPr>
                <a:r>
                  <a:rPr kumimoji="1" lang="en-US" altLang="zh-CN" sz="1800" dirty="0"/>
                  <a:t>Utilizes recurrent neural cell predicting the conditional hazard rate;</a:t>
                </a:r>
              </a:p>
              <a:p>
                <a:pPr lvl="1">
                  <a:spcBef>
                    <a:spcPts val="700"/>
                  </a:spcBef>
                </a:pPr>
                <a:r>
                  <a:rPr kumimoji="1" lang="en-US" altLang="zh-CN" sz="1800" dirty="0"/>
                  <a:t>Estimates the true event ratio and survival rate through probability chain rule;</a:t>
                </a:r>
              </a:p>
              <a:p>
                <a:pPr lvl="1">
                  <a:spcBef>
                    <a:spcPts val="700"/>
                  </a:spcBef>
                </a:pPr>
                <a:r>
                  <a:rPr kumimoji="1" lang="en-US" altLang="zh-CN" sz="1800" dirty="0"/>
                  <a:t>Achieves significant improvements against strong baselines.</a:t>
                </a:r>
              </a:p>
              <a:p>
                <a:pPr lvl="1"/>
                <a:endParaRPr kumimoji="1" lang="zh-CN" altLang="en-US" dirty="0"/>
              </a:p>
            </p:txBody>
          </p:sp>
        </mc:Choice>
        <mc:Fallback xmlns="">
          <p:sp>
            <p:nvSpPr>
              <p:cNvPr id="3" name="内容占位符 2">
                <a:extLst>
                  <a:ext uri="{FF2B5EF4-FFF2-40B4-BE49-F238E27FC236}">
                    <a16:creationId xmlns:a16="http://schemas.microsoft.com/office/drawing/2014/main" id="{A751E639-5F20-3B48-8FB0-89E27F611FA8}"/>
                  </a:ext>
                </a:extLst>
              </p:cNvPr>
              <p:cNvSpPr>
                <a:spLocks noGrp="1" noRot="1" noChangeAspect="1" noMove="1" noResize="1" noEditPoints="1" noAdjustHandles="1" noChangeArrowheads="1" noChangeShapeType="1" noTextEdit="1"/>
              </p:cNvSpPr>
              <p:nvPr>
                <p:ph idx="1"/>
              </p:nvPr>
            </p:nvSpPr>
            <p:spPr>
              <a:blipFill>
                <a:blip r:embed="rId4"/>
                <a:stretch>
                  <a:fillRect l="-1286" t="-382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5762500-F272-044F-90A9-03809ADFF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310" y="1518557"/>
            <a:ext cx="1905000" cy="1905000"/>
          </a:xfrm>
          <a:prstGeom prst="rect">
            <a:avLst/>
          </a:prstGeom>
        </p:spPr>
      </p:pic>
    </p:spTree>
    <p:extLst>
      <p:ext uri="{BB962C8B-B14F-4D97-AF65-F5344CB8AC3E}">
        <p14:creationId xmlns:p14="http://schemas.microsoft.com/office/powerpoint/2010/main" val="30734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00A60-0A88-454B-B941-08E107390240}"/>
              </a:ext>
            </a:extLst>
          </p:cNvPr>
          <p:cNvSpPr>
            <a:spLocks noGrp="1"/>
          </p:cNvSpPr>
          <p:nvPr>
            <p:ph type="title"/>
          </p:nvPr>
        </p:nvSpPr>
        <p:spPr/>
        <p:txBody>
          <a:bodyPr/>
          <a:lstStyle/>
          <a:p>
            <a:r>
              <a:rPr kumimoji="1" lang="en-US" altLang="zh-CN" dirty="0"/>
              <a:t>Survival Analysis (SA)</a:t>
            </a:r>
            <a:endParaRPr kumimoji="1" lang="zh-CN" altLang="en-US" dirty="0"/>
          </a:p>
        </p:txBody>
      </p:sp>
      <p:sp>
        <p:nvSpPr>
          <p:cNvPr id="3" name="内容占位符 2">
            <a:extLst>
              <a:ext uri="{FF2B5EF4-FFF2-40B4-BE49-F238E27FC236}">
                <a16:creationId xmlns:a16="http://schemas.microsoft.com/office/drawing/2014/main" id="{FB005C4E-F5DA-1F41-AA04-61FE45022DB4}"/>
              </a:ext>
            </a:extLst>
          </p:cNvPr>
          <p:cNvSpPr>
            <a:spLocks noGrp="1"/>
          </p:cNvSpPr>
          <p:nvPr>
            <p:ph idx="1"/>
          </p:nvPr>
        </p:nvSpPr>
        <p:spPr/>
        <p:txBody>
          <a:bodyPr>
            <a:normAutofit/>
          </a:bodyPr>
          <a:lstStyle/>
          <a:p>
            <a:r>
              <a:rPr kumimoji="1" lang="en-US" altLang="zh-CN" dirty="0"/>
              <a:t>Survival Analysis</a:t>
            </a:r>
          </a:p>
          <a:p>
            <a:pPr lvl="1"/>
            <a:r>
              <a:rPr lang="en-US" altLang="zh-CN" dirty="0"/>
              <a:t>To analyze the </a:t>
            </a:r>
            <a:r>
              <a:rPr lang="en-US" altLang="zh-CN" i="1" dirty="0"/>
              <a:t>expected duration </a:t>
            </a:r>
            <a:r>
              <a:rPr lang="en-US" altLang="zh-CN" dirty="0"/>
              <a:t>of </a:t>
            </a:r>
            <a:r>
              <a:rPr lang="en-US" altLang="zh-CN" dirty="0">
                <a:solidFill>
                  <a:schemeClr val="accent6">
                    <a:lumMod val="75000"/>
                  </a:schemeClr>
                </a:solidFill>
              </a:rPr>
              <a:t>time</a:t>
            </a:r>
            <a:r>
              <a:rPr lang="en-US" altLang="zh-CN" dirty="0"/>
              <a:t> until one or more </a:t>
            </a:r>
            <a:r>
              <a:rPr lang="en-US" altLang="zh-CN" dirty="0">
                <a:solidFill>
                  <a:srgbClr val="FF0000"/>
                </a:solidFill>
              </a:rPr>
              <a:t>events</a:t>
            </a:r>
            <a:r>
              <a:rPr lang="en-US" altLang="zh-CN" dirty="0"/>
              <a:t> happen.</a:t>
            </a:r>
          </a:p>
        </p:txBody>
      </p:sp>
    </p:spTree>
    <p:extLst>
      <p:ext uri="{BB962C8B-B14F-4D97-AF65-F5344CB8AC3E}">
        <p14:creationId xmlns:p14="http://schemas.microsoft.com/office/powerpoint/2010/main" val="334653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94C59-2C93-4C4E-92FF-8A567EE72AFD}"/>
              </a:ext>
            </a:extLst>
          </p:cNvPr>
          <p:cNvSpPr>
            <a:spLocks noGrp="1"/>
          </p:cNvSpPr>
          <p:nvPr>
            <p:ph type="title"/>
          </p:nvPr>
        </p:nvSpPr>
        <p:spPr/>
        <p:txBody>
          <a:bodyPr/>
          <a:lstStyle/>
          <a:p>
            <a:r>
              <a:rPr kumimoji="1" lang="en-US" altLang="zh-CN" dirty="0"/>
              <a:t>Task of SA</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79AFA3F-5A36-6C4B-934D-005766C87B3A}"/>
                  </a:ext>
                </a:extLst>
              </p:cNvPr>
              <p:cNvSpPr>
                <a:spLocks noGrp="1"/>
              </p:cNvSpPr>
              <p:nvPr>
                <p:ph idx="1"/>
              </p:nvPr>
            </p:nvSpPr>
            <p:spPr/>
            <p:txBody>
              <a:bodyPr>
                <a:normAutofit lnSpcReduction="10000"/>
              </a:bodyPr>
              <a:lstStyle/>
              <a:p>
                <a:r>
                  <a:rPr kumimoji="1" lang="en-US" altLang="zh-CN" sz="2400" dirty="0"/>
                  <a:t>Given the feature of the sample, forecast</a:t>
                </a:r>
              </a:p>
              <a:p>
                <a:pPr lvl="1"/>
                <a:r>
                  <a:rPr kumimoji="1" lang="en-US" altLang="zh-CN" sz="2000" dirty="0"/>
                  <a:t>the probability of event </a:t>
                </a:r>
                <a:r>
                  <a:rPr kumimoji="1" lang="en-US" altLang="zh-CN" sz="2000" i="1" dirty="0">
                    <a:solidFill>
                      <a:srgbClr val="FF0000"/>
                    </a:solidFill>
                  </a:rPr>
                  <a:t>happening</a:t>
                </a:r>
                <a:r>
                  <a:rPr kumimoji="1" lang="en-US" altLang="zh-CN" sz="2000" dirty="0"/>
                  <a:t> at each time: </a:t>
                </a:r>
                <a14:m>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𝑧</m:t>
                    </m:r>
                    <m:r>
                      <a:rPr kumimoji="1" lang="en-US" altLang="zh-CN" sz="2000" b="0" i="1" smtClean="0">
                        <a:latin typeface="Cambria Math" panose="02040503050406030204" pitchFamily="18" charset="0"/>
                      </a:rPr>
                      <m:t>)</m:t>
                    </m:r>
                  </m:oMath>
                </a14:m>
                <a:endParaRPr kumimoji="1" lang="en-US" altLang="zh-CN" sz="2000" dirty="0"/>
              </a:p>
              <a:p>
                <a:pPr lvl="1"/>
                <a:r>
                  <a:rPr kumimoji="1" lang="en-US" altLang="zh-CN" sz="2000" dirty="0"/>
                  <a:t>the probability of event </a:t>
                </a:r>
                <a:r>
                  <a:rPr kumimoji="1" lang="en-US" altLang="zh-CN" sz="2000" i="1" dirty="0">
                    <a:solidFill>
                      <a:srgbClr val="FF0000"/>
                    </a:solidFill>
                  </a:rPr>
                  <a:t>happened</a:t>
                </a:r>
                <a:r>
                  <a:rPr kumimoji="1" lang="en-US" altLang="zh-CN" sz="2000" dirty="0"/>
                  <a:t> at that time: </a:t>
                </a:r>
                <a14:m>
                  <m:oMath xmlns:m="http://schemas.openxmlformats.org/officeDocument/2006/math">
                    <m:r>
                      <m:rPr>
                        <m:sty m:val="p"/>
                      </m:rPr>
                      <a:rPr kumimoji="1" lang="en-US" altLang="zh-CN" sz="2000" b="0" i="0" smtClean="0">
                        <a:latin typeface="Cambria Math" panose="02040503050406030204" pitchFamily="18" charset="0"/>
                      </a:rPr>
                      <m:t>W</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𝑡</m:t>
                        </m:r>
                      </m:e>
                    </m:d>
                  </m:oMath>
                </a14:m>
                <a:endParaRPr kumimoji="1" lang="en-US" altLang="zh-CN" sz="2000" dirty="0"/>
              </a:p>
              <a:p>
                <a:pPr lvl="1"/>
                <a:r>
                  <a:rPr kumimoji="1" lang="en-US" altLang="zh-CN" sz="2000" dirty="0"/>
                  <a:t>the probability of event </a:t>
                </a:r>
                <a:r>
                  <a:rPr kumimoji="1" lang="en-US" altLang="zh-CN" sz="2000" i="1" dirty="0">
                    <a:solidFill>
                      <a:schemeClr val="accent6">
                        <a:lumMod val="75000"/>
                      </a:schemeClr>
                    </a:solidFill>
                  </a:rPr>
                  <a:t>not happened </a:t>
                </a:r>
                <a:r>
                  <a:rPr kumimoji="1" lang="en-US" altLang="zh-CN" sz="2000" dirty="0"/>
                  <a:t>at the time: </a:t>
                </a:r>
                <a14:m>
                  <m:oMath xmlns:m="http://schemas.openxmlformats.org/officeDocument/2006/math">
                    <m:r>
                      <a:rPr kumimoji="1" lang="en-US" altLang="zh-CN" sz="2000" b="0" i="1" smtClean="0">
                        <a:latin typeface="Cambria Math" panose="02040503050406030204" pitchFamily="18" charset="0"/>
                      </a:rPr>
                      <m:t>𝑆</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𝑡</m:t>
                        </m:r>
                      </m:e>
                    </m:d>
                  </m:oMath>
                </a14:m>
                <a:endParaRPr kumimoji="1" lang="en-US" altLang="zh-CN" sz="2000" dirty="0"/>
              </a:p>
              <a:p>
                <a:pPr lvl="1"/>
                <a:endParaRPr kumimoji="1" lang="en-US" altLang="zh-CN" sz="2000" dirty="0"/>
              </a:p>
              <a:p>
                <a:r>
                  <a:rPr kumimoji="1" lang="en-US" altLang="zh-CN" sz="2400" dirty="0"/>
                  <a:t>2 goals</a:t>
                </a:r>
              </a:p>
              <a:p>
                <a:pPr lvl="1"/>
                <a:r>
                  <a:rPr kumimoji="1" lang="en-US" altLang="zh-CN" sz="2000" dirty="0"/>
                  <a:t>Probability density function (P.D.F.) of the event prob. over time.</a:t>
                </a:r>
              </a:p>
              <a:p>
                <a:pPr lvl="1"/>
                <a:r>
                  <a:rPr kumimoji="1" lang="en-US" altLang="zh-CN" sz="2000" dirty="0"/>
                  <a:t>Cumulative distribution function (C.D.F.) of the event </a:t>
                </a:r>
                <a:r>
                  <a:rPr kumimoji="1" lang="en-US" altLang="zh-CN" sz="2000" i="1" dirty="0"/>
                  <a:t>at the time</a:t>
                </a:r>
                <a:r>
                  <a:rPr kumimoji="1" lang="en-US" altLang="zh-CN" sz="2000" dirty="0"/>
                  <a:t>.</a:t>
                </a:r>
              </a:p>
              <a:p>
                <a:endParaRPr kumimoji="1" lang="en-US" altLang="zh-CN" sz="2400" dirty="0"/>
              </a:p>
              <a:p>
                <a:r>
                  <a:rPr kumimoji="1" lang="en-US" altLang="zh-CN" sz="2400" dirty="0"/>
                  <a:t>2 relationships between the three prob. functions</a:t>
                </a:r>
              </a:p>
              <a:p>
                <a:pPr lvl="1"/>
                <a:r>
                  <a:rPr kumimoji="1" lang="en-US" altLang="zh-CN" sz="2000" b="0" dirty="0">
                    <a:solidFill>
                      <a:srgbClr val="FF0000"/>
                    </a:solidFill>
                  </a:rPr>
                  <a:t>Event</a:t>
                </a:r>
                <a:r>
                  <a:rPr kumimoji="1" lang="en-US" altLang="zh-CN" sz="2000" b="0" dirty="0"/>
                  <a:t> Rate: </a:t>
                </a:r>
                <a14:m>
                  <m:oMath xmlns:m="http://schemas.openxmlformats.org/officeDocument/2006/math">
                    <m:r>
                      <a:rPr kumimoji="1" lang="en-US" altLang="zh-CN" sz="2000" b="0" i="1" smtClean="0">
                        <a:solidFill>
                          <a:srgbClr val="FF0000"/>
                        </a:solidFill>
                        <a:latin typeface="Cambria Math" panose="02040503050406030204" pitchFamily="18" charset="0"/>
                      </a:rPr>
                      <m:t>𝑊</m:t>
                    </m:r>
                    <m:d>
                      <m:dPr>
                        <m:ctrlPr>
                          <a:rPr kumimoji="1" lang="en-US" altLang="zh-CN" sz="2000" b="0" i="1" smtClean="0">
                            <a:solidFill>
                              <a:srgbClr val="FF0000"/>
                            </a:solidFill>
                            <a:latin typeface="Cambria Math" panose="02040503050406030204" pitchFamily="18" charset="0"/>
                          </a:rPr>
                        </m:ctrlPr>
                      </m:dPr>
                      <m:e>
                        <m:r>
                          <a:rPr kumimoji="1" lang="en-US" altLang="zh-CN" sz="2000" b="0" i="1" smtClean="0">
                            <a:solidFill>
                              <a:srgbClr val="FF0000"/>
                            </a:solidFill>
                            <a:latin typeface="Cambria Math" panose="02040503050406030204" pitchFamily="18" charset="0"/>
                          </a:rPr>
                          <m:t>𝑡</m:t>
                        </m:r>
                      </m:e>
                    </m:d>
                    <m:r>
                      <a:rPr kumimoji="1" lang="en-US" altLang="zh-CN" sz="2000" b="0" i="1" smtClean="0">
                        <a:latin typeface="Cambria Math" panose="02040503050406030204" pitchFamily="18" charset="0"/>
                      </a:rPr>
                      <m:t>=</m:t>
                    </m:r>
                    <m:nary>
                      <m:naryPr>
                        <m:ctrlPr>
                          <a:rPr kumimoji="1" lang="en-US" altLang="zh-CN" sz="2000" b="0" i="1" smtClean="0">
                            <a:latin typeface="Cambria Math" panose="02040503050406030204" pitchFamily="18" charset="0"/>
                          </a:rPr>
                        </m:ctrlPr>
                      </m:naryPr>
                      <m:sub>
                        <m:r>
                          <m:rPr>
                            <m:brk m:alnAt="23"/>
                          </m:rPr>
                          <a:rPr kumimoji="1" lang="en-US" altLang="zh-CN" sz="2000" b="0" i="1" smtClean="0">
                            <a:latin typeface="Cambria Math" panose="02040503050406030204" pitchFamily="18" charset="0"/>
                          </a:rPr>
                          <m:t>0</m:t>
                        </m:r>
                      </m:sub>
                      <m:sup>
                        <m:r>
                          <a:rPr kumimoji="1" lang="en-US" altLang="zh-CN" sz="2000" b="0" i="1" smtClean="0">
                            <a:latin typeface="Cambria Math" panose="02040503050406030204" pitchFamily="18" charset="0"/>
                          </a:rPr>
                          <m:t>𝑡</m:t>
                        </m:r>
                      </m:sup>
                      <m:e>
                        <m:r>
                          <a:rPr kumimoji="1" lang="en-US" altLang="zh-CN" sz="2000" b="0" i="1" smtClean="0">
                            <a:latin typeface="Cambria Math" panose="02040503050406030204" pitchFamily="18" charset="0"/>
                          </a:rPr>
                          <m:t>𝑝</m:t>
                        </m:r>
                        <m:d>
                          <m:dPr>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𝑧</m:t>
                            </m:r>
                          </m:e>
                        </m:d>
                        <m:r>
                          <a:rPr kumimoji="1" lang="en-US" altLang="zh-CN" sz="2000" b="0" i="1" smtClean="0">
                            <a:latin typeface="Cambria Math" panose="02040503050406030204" pitchFamily="18" charset="0"/>
                          </a:rPr>
                          <m:t>𝑑𝑧</m:t>
                        </m:r>
                      </m:e>
                    </m:nary>
                  </m:oMath>
                </a14:m>
                <a:endParaRPr kumimoji="1" lang="en-US" altLang="zh-CN" sz="2000" b="0" i="1" dirty="0">
                  <a:latin typeface="Cambria Math" panose="02040503050406030204" pitchFamily="18" charset="0"/>
                </a:endParaRPr>
              </a:p>
              <a:p>
                <a:pPr lvl="1"/>
                <a:r>
                  <a:rPr kumimoji="1" lang="en-US" altLang="zh-CN" sz="2000" dirty="0">
                    <a:solidFill>
                      <a:schemeClr val="accent6">
                        <a:lumMod val="75000"/>
                      </a:schemeClr>
                    </a:solidFill>
                  </a:rPr>
                  <a:t>Survival</a:t>
                </a:r>
                <a:r>
                  <a:rPr kumimoji="1" lang="en-US" altLang="zh-CN" sz="2000" dirty="0"/>
                  <a:t> Rate: </a:t>
                </a:r>
                <a:r>
                  <a:rPr kumimoji="1" lang="en-US" altLang="zh-CN" sz="2000" dirty="0">
                    <a:solidFill>
                      <a:schemeClr val="accent6">
                        <a:lumMod val="75000"/>
                      </a:schemeClr>
                    </a:solidFill>
                  </a:rPr>
                  <a:t>S</a:t>
                </a:r>
                <a14:m>
                  <m:oMath xmlns:m="http://schemas.openxmlformats.org/officeDocument/2006/math">
                    <m:d>
                      <m:dPr>
                        <m:ctrlPr>
                          <a:rPr kumimoji="1" lang="en-US" altLang="zh-CN" sz="2000" i="1">
                            <a:solidFill>
                              <a:schemeClr val="accent6">
                                <a:lumMod val="75000"/>
                              </a:schemeClr>
                            </a:solidFill>
                            <a:latin typeface="Cambria Math" panose="02040503050406030204" pitchFamily="18" charset="0"/>
                          </a:rPr>
                        </m:ctrlPr>
                      </m:dPr>
                      <m:e>
                        <m:r>
                          <a:rPr kumimoji="1" lang="en-US" altLang="zh-CN" sz="2000" i="1">
                            <a:solidFill>
                              <a:schemeClr val="accent6">
                                <a:lumMod val="75000"/>
                              </a:schemeClr>
                            </a:solidFill>
                            <a:latin typeface="Cambria Math" panose="02040503050406030204" pitchFamily="18" charset="0"/>
                          </a:rPr>
                          <m:t>𝑡</m:t>
                        </m:r>
                      </m:e>
                    </m:d>
                    <m:r>
                      <a:rPr kumimoji="1" lang="en-US" altLang="zh-CN" sz="2000" i="1">
                        <a:latin typeface="Cambria Math" panose="02040503050406030204" pitchFamily="18" charset="0"/>
                      </a:rPr>
                      <m:t>=</m:t>
                    </m:r>
                    <m:nary>
                      <m:naryPr>
                        <m:ctrlPr>
                          <a:rPr kumimoji="1" lang="en-US" altLang="zh-CN" sz="2000" i="1">
                            <a:latin typeface="Cambria Math" panose="02040503050406030204" pitchFamily="18" charset="0"/>
                          </a:rPr>
                        </m:ctrlPr>
                      </m:naryPr>
                      <m:sub>
                        <m:r>
                          <m:rPr>
                            <m:brk m:alnAt="23"/>
                          </m:rPr>
                          <a:rPr kumimoji="1" lang="en-US" altLang="zh-CN" sz="2000" b="0" i="1" smtClean="0">
                            <a:latin typeface="Cambria Math" panose="02040503050406030204" pitchFamily="18" charset="0"/>
                          </a:rPr>
                          <m:t>𝑡</m:t>
                        </m:r>
                      </m:sub>
                      <m:sup>
                        <m:r>
                          <a:rPr kumimoji="1" lang="en-US" altLang="zh-CN" sz="2000" i="1" smtClean="0">
                            <a:latin typeface="Cambria Math" panose="02040503050406030204" pitchFamily="18" charset="0"/>
                            <a:ea typeface="Cambria Math" panose="02040503050406030204" pitchFamily="18" charset="0"/>
                          </a:rPr>
                          <m:t>∞</m:t>
                        </m:r>
                      </m:sup>
                      <m:e>
                        <m:r>
                          <a:rPr kumimoji="1" lang="en-US" altLang="zh-CN" sz="2000" i="1">
                            <a:latin typeface="Cambria Math" panose="02040503050406030204" pitchFamily="18" charset="0"/>
                          </a:rPr>
                          <m:t>𝑝</m:t>
                        </m:r>
                        <m:d>
                          <m:dPr>
                            <m:ctrlPr>
                              <a:rPr kumimoji="1" lang="en-US" altLang="zh-CN" sz="2000" i="1">
                                <a:latin typeface="Cambria Math" panose="02040503050406030204" pitchFamily="18" charset="0"/>
                              </a:rPr>
                            </m:ctrlPr>
                          </m:dPr>
                          <m:e>
                            <m:r>
                              <a:rPr kumimoji="1" lang="en-US" altLang="zh-CN" sz="2000" i="1">
                                <a:latin typeface="Cambria Math" panose="02040503050406030204" pitchFamily="18" charset="0"/>
                              </a:rPr>
                              <m:t>𝑧</m:t>
                            </m:r>
                          </m:e>
                        </m:d>
                        <m:r>
                          <a:rPr kumimoji="1" lang="en-US" altLang="zh-CN" sz="2000" i="1">
                            <a:latin typeface="Cambria Math" panose="02040503050406030204" pitchFamily="18" charset="0"/>
                          </a:rPr>
                          <m:t>𝑑𝑧</m:t>
                        </m:r>
                      </m:e>
                    </m:nary>
                    <m:r>
                      <a:rPr kumimoji="1" lang="en-US" altLang="zh-CN" sz="2000" b="0" i="1" smtClean="0">
                        <a:latin typeface="Cambria Math" panose="02040503050406030204" pitchFamily="18" charset="0"/>
                      </a:rPr>
                      <m:t>=1−</m:t>
                    </m:r>
                    <m:r>
                      <a:rPr kumimoji="1" lang="en-US" altLang="zh-CN" sz="2000" b="0" i="1" smtClean="0">
                        <a:solidFill>
                          <a:srgbClr val="FF0000"/>
                        </a:solidFill>
                        <a:latin typeface="Cambria Math" panose="02040503050406030204" pitchFamily="18" charset="0"/>
                      </a:rPr>
                      <m:t>𝑊</m:t>
                    </m:r>
                    <m:r>
                      <a:rPr kumimoji="1" lang="en-US" altLang="zh-CN" sz="2000" b="0" i="1" smtClean="0">
                        <a:solidFill>
                          <a:srgbClr val="FF0000"/>
                        </a:solidFill>
                        <a:latin typeface="Cambria Math" panose="02040503050406030204" pitchFamily="18" charset="0"/>
                      </a:rPr>
                      <m:t>(</m:t>
                    </m:r>
                    <m:r>
                      <a:rPr kumimoji="1" lang="en-US" altLang="zh-CN" sz="2000" b="0" i="1" smtClean="0">
                        <a:solidFill>
                          <a:srgbClr val="FF0000"/>
                        </a:solidFill>
                        <a:latin typeface="Cambria Math" panose="02040503050406030204" pitchFamily="18" charset="0"/>
                      </a:rPr>
                      <m:t>𝑡</m:t>
                    </m:r>
                    <m:r>
                      <a:rPr kumimoji="1" lang="en-US" altLang="zh-CN" sz="2000" b="0" i="1" smtClean="0">
                        <a:solidFill>
                          <a:srgbClr val="FF0000"/>
                        </a:solidFill>
                        <a:latin typeface="Cambria Math" panose="02040503050406030204" pitchFamily="18" charset="0"/>
                      </a:rPr>
                      <m:t>)</m:t>
                    </m:r>
                  </m:oMath>
                </a14:m>
                <a:endParaRPr kumimoji="1" lang="en-US" altLang="zh-CN" sz="2000" b="0" dirty="0"/>
              </a:p>
            </p:txBody>
          </p:sp>
        </mc:Choice>
        <mc:Fallback>
          <p:sp>
            <p:nvSpPr>
              <p:cNvPr id="3" name="内容占位符 2">
                <a:extLst>
                  <a:ext uri="{FF2B5EF4-FFF2-40B4-BE49-F238E27FC236}">
                    <a16:creationId xmlns:a16="http://schemas.microsoft.com/office/drawing/2014/main" id="{C79AFA3F-5A36-6C4B-934D-005766C87B3A}"/>
                  </a:ext>
                </a:extLst>
              </p:cNvPr>
              <p:cNvSpPr>
                <a:spLocks noGrp="1" noRot="1" noChangeAspect="1" noMove="1" noResize="1" noEditPoints="1" noAdjustHandles="1" noChangeArrowheads="1" noChangeShapeType="1" noTextEdit="1"/>
              </p:cNvSpPr>
              <p:nvPr>
                <p:ph idx="1"/>
              </p:nvPr>
            </p:nvSpPr>
            <p:spPr>
              <a:blipFill>
                <a:blip r:embed="rId3"/>
                <a:stretch>
                  <a:fillRect l="-965" t="-3005" b="-109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832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216CD-9B05-4F49-A646-BCF350E1FB0B}"/>
              </a:ext>
            </a:extLst>
          </p:cNvPr>
          <p:cNvSpPr>
            <a:spLocks noGrp="1"/>
          </p:cNvSpPr>
          <p:nvPr>
            <p:ph type="title"/>
          </p:nvPr>
        </p:nvSpPr>
        <p:spPr/>
        <p:txBody>
          <a:bodyPr/>
          <a:lstStyle/>
          <a:p>
            <a:r>
              <a:rPr kumimoji="1" lang="en-US" altLang="zh-CN" dirty="0"/>
              <a:t>Challenges in SA</a:t>
            </a:r>
            <a:endParaRPr kumimoji="1" lang="zh-CN" altLang="en-US" dirty="0"/>
          </a:p>
        </p:txBody>
      </p:sp>
      <p:sp>
        <p:nvSpPr>
          <p:cNvPr id="3" name="内容占位符 2">
            <a:extLst>
              <a:ext uri="{FF2B5EF4-FFF2-40B4-BE49-F238E27FC236}">
                <a16:creationId xmlns:a16="http://schemas.microsoft.com/office/drawing/2014/main" id="{FC5B0586-BE50-4945-A9F8-4470B92F7561}"/>
              </a:ext>
            </a:extLst>
          </p:cNvPr>
          <p:cNvSpPr>
            <a:spLocks noGrp="1"/>
          </p:cNvSpPr>
          <p:nvPr>
            <p:ph idx="1"/>
          </p:nvPr>
        </p:nvSpPr>
        <p:spPr/>
        <p:txBody>
          <a:bodyPr/>
          <a:lstStyle/>
          <a:p>
            <a:r>
              <a:rPr kumimoji="1" lang="en-US" altLang="zh-CN" dirty="0"/>
              <a:t>No ground truth</a:t>
            </a:r>
          </a:p>
          <a:p>
            <a:pPr lvl="1"/>
            <a:r>
              <a:rPr kumimoji="1" lang="en-US" altLang="zh-CN" dirty="0"/>
              <a:t>For the </a:t>
            </a:r>
            <a:r>
              <a:rPr kumimoji="1" lang="en-US" altLang="zh-CN" b="1" dirty="0"/>
              <a:t>form</a:t>
            </a:r>
            <a:r>
              <a:rPr kumimoji="1" lang="en-US" altLang="zh-CN" dirty="0"/>
              <a:t> of the event probability distribution</a:t>
            </a:r>
          </a:p>
          <a:p>
            <a:pPr lvl="1"/>
            <a:r>
              <a:rPr kumimoji="1" lang="en-US" altLang="zh-CN" dirty="0"/>
              <a:t>For the </a:t>
            </a:r>
            <a:r>
              <a:rPr kumimoji="1" lang="en-US" altLang="zh-CN" b="1" dirty="0"/>
              <a:t>value </a:t>
            </a:r>
            <a:r>
              <a:rPr kumimoji="1" lang="en-US" altLang="zh-CN" dirty="0"/>
              <a:t>of the event probability</a:t>
            </a:r>
          </a:p>
          <a:p>
            <a:r>
              <a:rPr kumimoji="1" lang="en-US" altLang="zh-CN" dirty="0"/>
              <a:t>Sparsity</a:t>
            </a:r>
          </a:p>
          <a:p>
            <a:pPr lvl="1"/>
            <a:r>
              <a:rPr kumimoji="1" lang="en-US" altLang="zh-CN" dirty="0"/>
              <a:t>Event is sparse, rare to happen</a:t>
            </a:r>
          </a:p>
          <a:p>
            <a:r>
              <a:rPr kumimoji="1" lang="en-US" altLang="zh-CN" dirty="0"/>
              <a:t>Censorship</a:t>
            </a:r>
          </a:p>
          <a:p>
            <a:pPr lvl="1"/>
            <a:r>
              <a:rPr kumimoji="1" lang="en-US" altLang="zh-CN" dirty="0"/>
              <a:t>Some clues are censored (without the true event time)</a:t>
            </a:r>
            <a:endParaRPr kumimoji="1" lang="zh-CN" altLang="en-US" dirty="0"/>
          </a:p>
        </p:txBody>
      </p:sp>
    </p:spTree>
    <p:extLst>
      <p:ext uri="{BB962C8B-B14F-4D97-AF65-F5344CB8AC3E}">
        <p14:creationId xmlns:p14="http://schemas.microsoft.com/office/powerpoint/2010/main" val="378443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D6718-1B0A-4544-B135-693571059420}"/>
              </a:ext>
            </a:extLst>
          </p:cNvPr>
          <p:cNvSpPr>
            <a:spLocks noGrp="1"/>
          </p:cNvSpPr>
          <p:nvPr>
            <p:ph type="title"/>
          </p:nvPr>
        </p:nvSpPr>
        <p:spPr/>
        <p:txBody>
          <a:bodyPr/>
          <a:lstStyle/>
          <a:p>
            <a:r>
              <a:rPr kumimoji="1" lang="en-US" altLang="zh-CN" dirty="0"/>
              <a:t>Censorship</a:t>
            </a:r>
            <a:endParaRPr kumimoji="1" lang="zh-CN" altLang="en-US" dirty="0"/>
          </a:p>
        </p:txBody>
      </p:sp>
      <p:sp>
        <p:nvSpPr>
          <p:cNvPr id="7" name="矩形 6">
            <a:extLst>
              <a:ext uri="{FF2B5EF4-FFF2-40B4-BE49-F238E27FC236}">
                <a16:creationId xmlns:a16="http://schemas.microsoft.com/office/drawing/2014/main" id="{300F7A28-97ED-E44E-AFBC-9063AF32CFD2}"/>
              </a:ext>
            </a:extLst>
          </p:cNvPr>
          <p:cNvSpPr/>
          <p:nvPr/>
        </p:nvSpPr>
        <p:spPr>
          <a:xfrm>
            <a:off x="-1" y="6534834"/>
            <a:ext cx="6179127" cy="369332"/>
          </a:xfrm>
          <a:prstGeom prst="rect">
            <a:avLst/>
          </a:prstGeom>
        </p:spPr>
        <p:txBody>
          <a:bodyPr wrap="square">
            <a:spAutoFit/>
          </a:bodyPr>
          <a:lstStyle/>
          <a:p>
            <a:r>
              <a:rPr lang="en-US" altLang="zh-CN" dirty="0"/>
              <a:t>http://</a:t>
            </a:r>
            <a:r>
              <a:rPr lang="en-US" altLang="zh-CN" dirty="0" err="1"/>
              <a:t>www.karlin.mff.cuni.cz</a:t>
            </a:r>
            <a:r>
              <a:rPr lang="en-US" altLang="zh-CN" dirty="0"/>
              <a:t>/~</a:t>
            </a:r>
            <a:r>
              <a:rPr lang="en-US" altLang="zh-CN" dirty="0" err="1"/>
              <a:t>pesta</a:t>
            </a:r>
            <a:r>
              <a:rPr lang="en-US" altLang="zh-CN" dirty="0"/>
              <a:t>/NMFM404/</a:t>
            </a:r>
            <a:r>
              <a:rPr lang="en-US" altLang="zh-CN" dirty="0" err="1"/>
              <a:t>survival.html</a:t>
            </a:r>
            <a:endParaRPr lang="zh-CN" altLang="en-US" dirty="0"/>
          </a:p>
        </p:txBody>
      </p:sp>
      <p:pic>
        <p:nvPicPr>
          <p:cNvPr id="11" name="内容占位符 10">
            <a:extLst>
              <a:ext uri="{FF2B5EF4-FFF2-40B4-BE49-F238E27FC236}">
                <a16:creationId xmlns:a16="http://schemas.microsoft.com/office/drawing/2014/main" id="{2F33D034-6582-D54A-96D0-6F139C7078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166" y="1519238"/>
            <a:ext cx="6573668" cy="4657725"/>
          </a:xfrm>
        </p:spPr>
      </p:pic>
    </p:spTree>
    <p:extLst>
      <p:ext uri="{BB962C8B-B14F-4D97-AF65-F5344CB8AC3E}">
        <p14:creationId xmlns:p14="http://schemas.microsoft.com/office/powerpoint/2010/main" val="300402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5EBA8-1298-A64F-85C6-21CBB2EC9D79}"/>
              </a:ext>
            </a:extLst>
          </p:cNvPr>
          <p:cNvSpPr>
            <a:spLocks noGrp="1"/>
          </p:cNvSpPr>
          <p:nvPr>
            <p:ph type="title"/>
          </p:nvPr>
        </p:nvSpPr>
        <p:spPr/>
        <p:txBody>
          <a:bodyPr/>
          <a:lstStyle/>
          <a:p>
            <a:r>
              <a:rPr kumimoji="1" lang="en-US" altLang="zh-CN" dirty="0"/>
              <a:t>Censorship (cont.)</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8EC4DF-6080-8A43-9104-8C3DF1BC1914}"/>
                  </a:ext>
                </a:extLst>
              </p:cNvPr>
              <p:cNvSpPr>
                <a:spLocks noGrp="1"/>
              </p:cNvSpPr>
              <p:nvPr>
                <p:ph idx="1"/>
              </p:nvPr>
            </p:nvSpPr>
            <p:spPr/>
            <p:txBody>
              <a:bodyPr/>
              <a:lstStyle/>
              <a:p>
                <a:r>
                  <a:rPr kumimoji="1" lang="en-US" altLang="zh-CN" dirty="0"/>
                  <a:t>For the </a:t>
                </a:r>
                <a:r>
                  <a:rPr kumimoji="1" lang="en-US" altLang="zh-CN" i="1" dirty="0"/>
                  <a:t>censored</a:t>
                </a:r>
                <a:r>
                  <a:rPr kumimoji="1" lang="en-US" altLang="zh-CN" dirty="0"/>
                  <a:t> samples:</a:t>
                </a:r>
              </a:p>
              <a:p>
                <a:r>
                  <a:rPr kumimoji="1" lang="en-US" altLang="zh-CN" dirty="0"/>
                  <a:t>Observing time </a:t>
                </a:r>
                <a14:m>
                  <m:oMath xmlns:m="http://schemas.openxmlformats.org/officeDocument/2006/math">
                    <m:r>
                      <a:rPr kumimoji="1" lang="en-US" altLang="zh-CN" b="0" i="1" smtClean="0">
                        <a:latin typeface="Cambria Math" panose="02040503050406030204" pitchFamily="18" charset="0"/>
                      </a:rPr>
                      <m:t>𝑡</m:t>
                    </m:r>
                  </m:oMath>
                </a14:m>
                <a:endParaRPr kumimoji="1" lang="en-US" altLang="zh-CN" dirty="0"/>
              </a:p>
              <a:p>
                <a:r>
                  <a:rPr kumimoji="1" lang="en-US" altLang="zh-CN" dirty="0"/>
                  <a:t>True event time </a:t>
                </a:r>
                <a14:m>
                  <m:oMath xmlns:m="http://schemas.openxmlformats.org/officeDocument/2006/math">
                    <m:r>
                      <m:rPr>
                        <m:sty m:val="p"/>
                      </m:rPr>
                      <a:rPr kumimoji="1" lang="en-US" altLang="zh-CN" i="1" dirty="0" smtClean="0">
                        <a:latin typeface="Cambria Math" panose="02040503050406030204" pitchFamily="18" charset="0"/>
                      </a:rPr>
                      <m:t>z</m:t>
                    </m:r>
                  </m:oMath>
                </a14:m>
                <a:r>
                  <a:rPr kumimoji="1" lang="en-US" altLang="zh-CN" dirty="0"/>
                  <a:t> is </a:t>
                </a:r>
                <a:r>
                  <a:rPr kumimoji="1" lang="en-US" altLang="zh-CN" dirty="0">
                    <a:solidFill>
                      <a:srgbClr val="FF0000"/>
                    </a:solidFill>
                  </a:rPr>
                  <a:t>unknown</a:t>
                </a:r>
              </a:p>
              <a:p>
                <a:r>
                  <a:rPr kumimoji="1" lang="en-US" altLang="zh-CN" dirty="0"/>
                  <a:t>Only knows that</a:t>
                </a:r>
              </a:p>
              <a:p>
                <a:pPr lvl="1"/>
                <a:r>
                  <a:rPr kumimoji="1" lang="en-US" altLang="zh-CN" dirty="0"/>
                  <a:t>Right censored: </a:t>
                </a:r>
                <a14:m>
                  <m:oMath xmlns:m="http://schemas.openxmlformats.org/officeDocument/2006/math">
                    <m:r>
                      <a:rPr kumimoji="1" lang="en-US" altLang="zh-CN" i="1" smtClean="0">
                        <a:latin typeface="Cambria Math" panose="02040503050406030204" pitchFamily="18" charset="0"/>
                      </a:rPr>
                      <m:t>𝑡</m:t>
                    </m:r>
                    <m:r>
                      <a:rPr kumimoji="1" lang="en-US" altLang="zh-CN" b="0" i="1" smtClean="0">
                        <a:latin typeface="Cambria Math" panose="02040503050406030204" pitchFamily="18" charset="0"/>
                      </a:rPr>
                      <m:t>&lt;</m:t>
                    </m:r>
                    <m:r>
                      <a:rPr kumimoji="1" lang="en-US" altLang="zh-CN" b="0" i="1" smtClean="0">
                        <a:latin typeface="Cambria Math" panose="02040503050406030204" pitchFamily="18" charset="0"/>
                      </a:rPr>
                      <m:t>𝑧</m:t>
                    </m:r>
                  </m:oMath>
                </a14:m>
                <a:endParaRPr kumimoji="1" lang="en-US" altLang="zh-CN" dirty="0"/>
              </a:p>
              <a:p>
                <a:pPr lvl="1"/>
                <a:r>
                  <a:rPr kumimoji="1" lang="en-US" altLang="zh-CN" dirty="0"/>
                  <a:t>Left censored: </a:t>
                </a:r>
                <a14:m>
                  <m:oMath xmlns:m="http://schemas.openxmlformats.org/officeDocument/2006/math">
                    <m:r>
                      <a:rPr kumimoji="1" lang="en-US" altLang="zh-CN" i="1">
                        <a:latin typeface="Cambria Math" panose="02040503050406030204" pitchFamily="18" charset="0"/>
                      </a:rPr>
                      <m:t>𝑡</m:t>
                    </m:r>
                    <m:r>
                      <a:rPr kumimoji="1" lang="en-US" altLang="zh-CN" b="0" i="1" smtClean="0">
                        <a:latin typeface="Cambria Math" panose="02040503050406030204" pitchFamily="18" charset="0"/>
                      </a:rPr>
                      <m:t>&gt;</m:t>
                    </m:r>
                    <m:r>
                      <a:rPr kumimoji="1" lang="en-US" altLang="zh-CN" i="1">
                        <a:latin typeface="Cambria Math" panose="02040503050406030204" pitchFamily="18" charset="0"/>
                      </a:rPr>
                      <m:t>𝑧</m:t>
                    </m:r>
                  </m:oMath>
                </a14:m>
                <a:endParaRPr kumimoji="1" lang="en-US" altLang="zh-CN" dirty="0"/>
              </a:p>
              <a:p>
                <a:pPr lvl="1"/>
                <a:r>
                  <a:rPr kumimoji="1" lang="en-US" altLang="zh-CN" dirty="0"/>
                  <a:t>Interval censored: </a:t>
                </a:r>
                <a14:m>
                  <m:oMath xmlns:m="http://schemas.openxmlformats.org/officeDocument/2006/math">
                    <m:r>
                      <a:rPr kumimoji="1" lang="en-US" altLang="zh-CN" i="1">
                        <a:latin typeface="Cambria Math" panose="02040503050406030204" pitchFamily="18" charset="0"/>
                      </a:rPr>
                      <m:t>𝑧</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𝑡</m:t>
                        </m:r>
                      </m:e>
                      <m:sub>
                        <m:r>
                          <a:rPr kumimoji="1" lang="en-US" altLang="zh-CN" b="0" i="1" smtClean="0">
                            <a:latin typeface="Cambria Math" panose="02040503050406030204" pitchFamily="18" charset="0"/>
                            <a:ea typeface="Cambria Math" panose="02040503050406030204" pitchFamily="18" charset="0"/>
                          </a:rPr>
                          <m:t>1</m:t>
                        </m:r>
                      </m:sub>
                    </m:sSub>
                    <m:r>
                      <a:rPr kumimoji="1" lang="en-US" altLang="zh-CN" b="0" i="1" smtClean="0">
                        <a:latin typeface="Cambria Math" panose="02040503050406030204" pitchFamily="18" charset="0"/>
                        <a:ea typeface="Cambria Math" panose="02040503050406030204" pitchFamily="18" charset="0"/>
                      </a:rPr>
                      <m:t>, </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𝑡</m:t>
                        </m:r>
                      </m:e>
                      <m:sub>
                        <m:r>
                          <a:rPr kumimoji="1" lang="en-US" altLang="zh-CN" b="0" i="1" smtClean="0">
                            <a:latin typeface="Cambria Math" panose="02040503050406030204" pitchFamily="18" charset="0"/>
                            <a:ea typeface="Cambria Math" panose="02040503050406030204" pitchFamily="18" charset="0"/>
                          </a:rPr>
                          <m:t>2</m:t>
                        </m:r>
                      </m:sub>
                    </m:sSub>
                    <m:r>
                      <a:rPr kumimoji="1" lang="en-US" altLang="zh-CN" b="0" i="1" smtClean="0">
                        <a:latin typeface="Cambria Math" panose="02040503050406030204" pitchFamily="18" charset="0"/>
                        <a:ea typeface="Cambria Math" panose="02040503050406030204" pitchFamily="18" charset="0"/>
                      </a:rPr>
                      <m:t>]</m:t>
                    </m:r>
                  </m:oMath>
                </a14:m>
                <a:endParaRPr kumimoji="1" lang="en-US" altLang="zh-CN" dirty="0"/>
              </a:p>
            </p:txBody>
          </p:sp>
        </mc:Choice>
        <mc:Fallback xmlns="">
          <p:sp>
            <p:nvSpPr>
              <p:cNvPr id="3" name="内容占位符 2">
                <a:extLst>
                  <a:ext uri="{FF2B5EF4-FFF2-40B4-BE49-F238E27FC236}">
                    <a16:creationId xmlns:a16="http://schemas.microsoft.com/office/drawing/2014/main" id="{328EC4DF-6080-8A43-9104-8C3DF1BC1914}"/>
                  </a:ext>
                </a:extLst>
              </p:cNvPr>
              <p:cNvSpPr>
                <a:spLocks noGrp="1" noRot="1" noChangeAspect="1" noMove="1" noResize="1" noEditPoints="1" noAdjustHandles="1" noChangeArrowheads="1" noChangeShapeType="1" noTextEdit="1"/>
              </p:cNvSpPr>
              <p:nvPr>
                <p:ph idx="1"/>
              </p:nvPr>
            </p:nvSpPr>
            <p:spPr>
              <a:blipFill>
                <a:blip r:embed="rId3"/>
                <a:stretch>
                  <a:fillRect l="-1447" t="-2732"/>
                </a:stretch>
              </a:blipFill>
            </p:spPr>
            <p:txBody>
              <a:bodyPr/>
              <a:lstStyle/>
              <a:p>
                <a:r>
                  <a:rPr lang="zh-CN" altLang="en-US">
                    <a:noFill/>
                  </a:rPr>
                  <a:t> </a:t>
                </a:r>
              </a:p>
            </p:txBody>
          </p:sp>
        </mc:Fallback>
      </mc:AlternateContent>
      <p:sp>
        <p:nvSpPr>
          <p:cNvPr id="4" name="圆角矩形 3">
            <a:extLst>
              <a:ext uri="{FF2B5EF4-FFF2-40B4-BE49-F238E27FC236}">
                <a16:creationId xmlns:a16="http://schemas.microsoft.com/office/drawing/2014/main" id="{8012E32C-1CFD-E846-ADC9-0600C22C7D4C}"/>
              </a:ext>
            </a:extLst>
          </p:cNvPr>
          <p:cNvSpPr/>
          <p:nvPr/>
        </p:nvSpPr>
        <p:spPr>
          <a:xfrm>
            <a:off x="1343891" y="3505636"/>
            <a:ext cx="2923309" cy="401782"/>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5451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1000" tmFilter="0, 0; .2, .5; .8, .5; 1, 0"/>
                                        <p:tgtEl>
                                          <p:spTgt spid="4"/>
                                        </p:tgtEl>
                                      </p:cBhvr>
                                    </p:animEffect>
                                    <p:animScale>
                                      <p:cBhvr>
                                        <p:cTn id="10" dur="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48F6E-2B87-AE40-8D35-E789BA9D6282}"/>
              </a:ext>
            </a:extLst>
          </p:cNvPr>
          <p:cNvSpPr>
            <a:spLocks noGrp="1"/>
          </p:cNvSpPr>
          <p:nvPr>
            <p:ph type="title"/>
          </p:nvPr>
        </p:nvSpPr>
        <p:spPr/>
        <p:txBody>
          <a:bodyPr/>
          <a:lstStyle/>
          <a:p>
            <a:r>
              <a:rPr kumimoji="1" lang="en-US" altLang="zh-CN" dirty="0"/>
              <a:t>Task Formulation</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FAC63D-33C9-7849-9227-B8D38B303FBA}"/>
                  </a:ext>
                </a:extLst>
              </p:cNvPr>
              <p:cNvSpPr>
                <a:spLocks noGrp="1"/>
              </p:cNvSpPr>
              <p:nvPr>
                <p:ph idx="1"/>
              </p:nvPr>
            </p:nvSpPr>
            <p:spPr/>
            <p:txBody>
              <a:bodyPr>
                <a:normAutofit fontScale="92500"/>
              </a:bodyPr>
              <a:lstStyle/>
              <a:p>
                <a:r>
                  <a:rPr kumimoji="1" lang="en-US" altLang="zh-CN" dirty="0"/>
                  <a:t>Data format</a:t>
                </a:r>
              </a:p>
              <a:p>
                <a:pPr lvl="1"/>
                <a14:m>
                  <m:oMath xmlns:m="http://schemas.openxmlformats.org/officeDocument/2006/math">
                    <m:sSubSup>
                      <m:sSubSupPr>
                        <m:ctrlPr>
                          <a:rPr kumimoji="1" lang="en-US" altLang="zh-CN" b="0" i="1" smtClean="0">
                            <a:latin typeface="Cambria Math" panose="02040503050406030204" pitchFamily="18" charset="0"/>
                          </a:rPr>
                        </m:ctrlPr>
                      </m:sSubSupPr>
                      <m:e>
                        <m:d>
                          <m:dPr>
                            <m:begChr m:val="{"/>
                            <m:endChr m:val="}"/>
                            <m:ctrlPr>
                              <a:rPr kumimoji="1" lang="en-US" altLang="zh-CN" b="0" i="1" smtClean="0">
                                <a:latin typeface="Cambria Math" panose="02040503050406030204" pitchFamily="18" charset="0"/>
                              </a:rPr>
                            </m:ctrlPr>
                          </m:dPr>
                          <m:e>
                            <m:r>
                              <a:rPr kumimoji="1" lang="en-US" altLang="zh-CN" b="1" i="1" smtClean="0">
                                <a:latin typeface="Cambria Math" panose="02040503050406030204" pitchFamily="18" charset="0"/>
                              </a:rPr>
                              <m:t>(</m:t>
                            </m:r>
                            <m:r>
                              <a:rPr kumimoji="1" lang="en-US" altLang="zh-CN" b="1" i="1" smtClean="0">
                                <a:latin typeface="Cambria Math" panose="02040503050406030204" pitchFamily="18" charset="0"/>
                              </a:rPr>
                              <m:t>𝒙</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𝑡</m:t>
                            </m:r>
                            <m:r>
                              <a:rPr kumimoji="1" lang="en-US" altLang="zh-CN" b="0" i="1" smtClean="0">
                                <a:solidFill>
                                  <a:schemeClr val="tx1"/>
                                </a:solidFill>
                                <a:latin typeface="Cambria Math" panose="02040503050406030204" pitchFamily="18" charset="0"/>
                              </a:rPr>
                              <m:t>, </m:t>
                            </m:r>
                            <m:r>
                              <a:rPr kumimoji="1" lang="en-US" altLang="zh-CN" b="0" i="1" smtClean="0">
                                <a:solidFill>
                                  <a:schemeClr val="bg1">
                                    <a:lumMod val="50000"/>
                                  </a:schemeClr>
                                </a:solidFill>
                                <a:latin typeface="Cambria Math" panose="02040503050406030204" pitchFamily="18" charset="0"/>
                              </a:rPr>
                              <m:t>𝑧</m:t>
                            </m:r>
                            <m:r>
                              <a:rPr kumimoji="1" lang="en-US" altLang="zh-CN" b="0" i="1" smtClean="0">
                                <a:solidFill>
                                  <a:schemeClr val="tx1"/>
                                </a:solidFill>
                                <a:latin typeface="Cambria Math" panose="02040503050406030204" pitchFamily="18" charset="0"/>
                              </a:rPr>
                              <m:t>)</m:t>
                            </m:r>
                          </m:e>
                        </m:d>
                      </m:e>
                      <m:sub>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𝑁</m:t>
                        </m:r>
                      </m:sup>
                    </m:sSubSup>
                  </m:oMath>
                </a14:m>
                <a:endParaRPr kumimoji="1" lang="en-US" altLang="zh-CN" dirty="0"/>
              </a:p>
              <a:p>
                <a:pPr lvl="1"/>
                <a14:m>
                  <m:oMath xmlns:m="http://schemas.openxmlformats.org/officeDocument/2006/math">
                    <m:r>
                      <a:rPr kumimoji="1" lang="en-US" altLang="zh-CN" b="1" i="1" smtClean="0">
                        <a:latin typeface="Cambria Math" panose="02040503050406030204" pitchFamily="18" charset="0"/>
                      </a:rPr>
                      <m:t>𝒙</m:t>
                    </m:r>
                  </m:oMath>
                </a14:m>
                <a:r>
                  <a:rPr kumimoji="1" lang="en-US" altLang="zh-CN" dirty="0"/>
                  <a:t>: sample feature</a:t>
                </a:r>
              </a:p>
              <a:p>
                <a:pPr lvl="1"/>
                <a14:m>
                  <m:oMath xmlns:m="http://schemas.openxmlformats.org/officeDocument/2006/math">
                    <m:r>
                      <a:rPr kumimoji="1" lang="en-US" altLang="zh-CN" i="1">
                        <a:latin typeface="Cambria Math" panose="02040503050406030204" pitchFamily="18" charset="0"/>
                      </a:rPr>
                      <m:t>𝑡</m:t>
                    </m:r>
                  </m:oMath>
                </a14:m>
                <a:r>
                  <a:rPr kumimoji="1" lang="en-US" altLang="zh-CN" dirty="0"/>
                  <a:t>: observing time</a:t>
                </a:r>
              </a:p>
              <a:p>
                <a:pPr lvl="1"/>
                <a14:m>
                  <m:oMath xmlns:m="http://schemas.openxmlformats.org/officeDocument/2006/math">
                    <m:r>
                      <a:rPr kumimoji="1" lang="en-US" altLang="zh-CN" b="0" i="1" smtClean="0">
                        <a:latin typeface="Cambria Math" panose="02040503050406030204" pitchFamily="18" charset="0"/>
                      </a:rPr>
                      <m:t>𝑧</m:t>
                    </m:r>
                  </m:oMath>
                </a14:m>
                <a:r>
                  <a:rPr kumimoji="1" lang="en-US" altLang="zh-CN" dirty="0"/>
                  <a:t>: true event time</a:t>
                </a:r>
              </a:p>
              <a:p>
                <a:pPr lvl="2"/>
                <a14:m>
                  <m:oMath xmlns:m="http://schemas.openxmlformats.org/officeDocument/2006/math">
                    <m:r>
                      <a:rPr kumimoji="1" lang="en-US" altLang="zh-CN" b="0" i="1" smtClean="0">
                        <a:latin typeface="Cambria Math" panose="02040503050406030204" pitchFamily="18" charset="0"/>
                      </a:rPr>
                      <m:t>𝑧</m:t>
                    </m:r>
                  </m:oMath>
                </a14:m>
                <a:r>
                  <a:rPr kumimoji="1" lang="en-US" altLang="zh-CN" dirty="0"/>
                  <a:t> is known for </a:t>
                </a:r>
                <a:r>
                  <a:rPr kumimoji="1" lang="en-US" altLang="zh-CN" u="sng" dirty="0"/>
                  <a:t>uncensored</a:t>
                </a:r>
                <a:r>
                  <a:rPr kumimoji="1" lang="en-US" altLang="zh-CN" dirty="0"/>
                  <a:t> data (</a:t>
                </a:r>
                <a14:m>
                  <m:oMath xmlns:m="http://schemas.openxmlformats.org/officeDocument/2006/math">
                    <m:r>
                      <a:rPr kumimoji="1" lang="en-US" altLang="zh-CN" i="1" smtClean="0">
                        <a:latin typeface="Cambria Math" panose="02040503050406030204" pitchFamily="18" charset="0"/>
                      </a:rPr>
                      <m:t>𝑡</m:t>
                    </m:r>
                    <m:r>
                      <a:rPr kumimoji="1" lang="en-US" altLang="zh-CN" b="0" i="1" smtClean="0">
                        <a:latin typeface="Cambria Math" panose="02040503050406030204" pitchFamily="18" charset="0"/>
                      </a:rPr>
                      <m:t>&gt;</m:t>
                    </m:r>
                    <m:r>
                      <a:rPr kumimoji="1" lang="en-US" altLang="zh-CN" i="1">
                        <a:latin typeface="Cambria Math" panose="02040503050406030204" pitchFamily="18" charset="0"/>
                      </a:rPr>
                      <m:t>𝑧</m:t>
                    </m:r>
                  </m:oMath>
                </a14:m>
                <a:r>
                  <a:rPr kumimoji="1" lang="en-US" altLang="zh-CN" dirty="0"/>
                  <a:t>);</a:t>
                </a:r>
              </a:p>
              <a:p>
                <a:pPr lvl="2"/>
                <a14:m>
                  <m:oMath xmlns:m="http://schemas.openxmlformats.org/officeDocument/2006/math">
                    <m:r>
                      <a:rPr kumimoji="1" lang="en-US" altLang="zh-CN" i="1">
                        <a:latin typeface="Cambria Math" panose="02040503050406030204" pitchFamily="18" charset="0"/>
                      </a:rPr>
                      <m:t>𝑧</m:t>
                    </m:r>
                  </m:oMath>
                </a14:m>
                <a:r>
                  <a:rPr kumimoji="1" lang="en-US" altLang="zh-CN" dirty="0"/>
                  <a:t> is unknown for </a:t>
                </a:r>
                <a:r>
                  <a:rPr kumimoji="1" lang="en-US" altLang="zh-CN" u="sng" dirty="0"/>
                  <a:t>censored</a:t>
                </a:r>
                <a:r>
                  <a:rPr kumimoji="1" lang="en-US" altLang="zh-CN" dirty="0"/>
                  <a:t> data (</a:t>
                </a:r>
                <a14:m>
                  <m:oMath xmlns:m="http://schemas.openxmlformats.org/officeDocument/2006/math">
                    <m:r>
                      <a:rPr kumimoji="1" lang="en-US" altLang="zh-CN" i="1">
                        <a:latin typeface="Cambria Math" panose="02040503050406030204" pitchFamily="18" charset="0"/>
                      </a:rPr>
                      <m:t>𝑡</m:t>
                    </m:r>
                    <m:r>
                      <a:rPr kumimoji="1" lang="en-US" altLang="zh-CN" i="1">
                        <a:latin typeface="Cambria Math" panose="02040503050406030204" pitchFamily="18" charset="0"/>
                      </a:rPr>
                      <m:t>&lt;</m:t>
                    </m:r>
                    <m:r>
                      <a:rPr kumimoji="1" lang="en-US" altLang="zh-CN" i="1">
                        <a:latin typeface="Cambria Math" panose="02040503050406030204" pitchFamily="18" charset="0"/>
                      </a:rPr>
                      <m:t>𝑧</m:t>
                    </m:r>
                  </m:oMath>
                </a14:m>
                <a:r>
                  <a:rPr kumimoji="1" lang="en-US" altLang="zh-CN" dirty="0"/>
                  <a:t>).</a:t>
                </a:r>
              </a:p>
              <a:p>
                <a:r>
                  <a:rPr kumimoji="1" lang="en-US" altLang="zh-CN" dirty="0"/>
                  <a:t>Input:</a:t>
                </a:r>
              </a:p>
              <a:p>
                <a:pPr lvl="1"/>
                <a:r>
                  <a:rPr kumimoji="1" lang="en-US" altLang="zh-CN" dirty="0"/>
                  <a:t>Sample features </a:t>
                </a:r>
                <a14:m>
                  <m:oMath xmlns:m="http://schemas.openxmlformats.org/officeDocument/2006/math">
                    <m:r>
                      <a:rPr kumimoji="1" lang="en-US" altLang="zh-CN" b="1" i="1">
                        <a:latin typeface="Cambria Math" panose="02040503050406030204" pitchFamily="18" charset="0"/>
                      </a:rPr>
                      <m:t>𝒙</m:t>
                    </m:r>
                  </m:oMath>
                </a14:m>
                <a:endParaRPr kumimoji="1" lang="en-US" altLang="zh-CN" dirty="0"/>
              </a:p>
              <a:p>
                <a:r>
                  <a:rPr kumimoji="1" lang="en-US" altLang="zh-CN" dirty="0"/>
                  <a:t>Output</a:t>
                </a:r>
              </a:p>
              <a:p>
                <a:pPr lvl="1"/>
                <a:r>
                  <a:rPr kumimoji="1" lang="en-US" altLang="zh-CN" dirty="0"/>
                  <a:t>P.D.F. of event probability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𝑝</m:t>
                        </m:r>
                      </m:e>
                      <m:sub>
                        <m:r>
                          <a:rPr kumimoji="1" lang="en-US" altLang="zh-CN" i="1">
                            <a:latin typeface="Cambria Math" panose="02040503050406030204" pitchFamily="18" charset="0"/>
                          </a:rPr>
                          <m:t>𝑧</m:t>
                        </m:r>
                      </m:sub>
                    </m:sSub>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𝑧</m:t>
                        </m:r>
                      </m:e>
                    </m:d>
                  </m:oMath>
                </a14:m>
                <a:endParaRPr kumimoji="1" lang="en-US" altLang="zh-CN" dirty="0"/>
              </a:p>
              <a:p>
                <a:pPr lvl="1"/>
                <a:r>
                  <a:rPr kumimoji="1" lang="en-US" altLang="zh-CN" dirty="0"/>
                  <a:t>C.D.F. of event rate </a:t>
                </a:r>
                <a14:m>
                  <m:oMath xmlns:m="http://schemas.openxmlformats.org/officeDocument/2006/math">
                    <m:r>
                      <a:rPr kumimoji="1" lang="en-US" altLang="zh-CN" b="0" i="1" smtClean="0">
                        <a:latin typeface="Cambria Math" panose="02040503050406030204" pitchFamily="18" charset="0"/>
                      </a:rPr>
                      <m:t>𝑊</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a14:m>
                <a:r>
                  <a:rPr kumimoji="1" lang="en-US" altLang="zh-CN" dirty="0"/>
                  <a:t> &amp; survival rate </a:t>
                </a:r>
                <a14:m>
                  <m:oMath xmlns:m="http://schemas.openxmlformats.org/officeDocument/2006/math">
                    <m:r>
                      <a:rPr kumimoji="1" lang="en-US" altLang="zh-CN" b="0" i="1" smtClean="0">
                        <a:latin typeface="Cambria Math" panose="02040503050406030204" pitchFamily="18" charset="0"/>
                      </a:rPr>
                      <m:t>𝑆</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𝑡</m:t>
                        </m:r>
                      </m:e>
                    </m:d>
                    <m:r>
                      <a:rPr kumimoji="1" lang="en-US" altLang="zh-CN" b="0" i="1" smtClean="0">
                        <a:latin typeface="Cambria Math" panose="02040503050406030204" pitchFamily="18" charset="0"/>
                      </a:rPr>
                      <m:t>=</m:t>
                    </m:r>
                    <m:r>
                      <a:rPr kumimoji="1" lang="en-US" altLang="zh-CN" i="1">
                        <a:latin typeface="Cambria Math" panose="02040503050406030204" pitchFamily="18" charset="0"/>
                      </a:rPr>
                      <m:t>1−</m:t>
                    </m:r>
                    <m:r>
                      <a:rPr kumimoji="1" lang="en-US" altLang="zh-CN" i="1" smtClean="0">
                        <a:solidFill>
                          <a:schemeClr val="tx1"/>
                        </a:solidFill>
                        <a:latin typeface="Cambria Math" panose="02040503050406030204" pitchFamily="18" charset="0"/>
                      </a:rPr>
                      <m:t>𝑊</m:t>
                    </m:r>
                    <m:r>
                      <a:rPr kumimoji="1" lang="en-US" altLang="zh-CN" i="1" smtClean="0">
                        <a:solidFill>
                          <a:schemeClr val="tx1"/>
                        </a:solidFill>
                        <a:latin typeface="Cambria Math" panose="02040503050406030204" pitchFamily="18" charset="0"/>
                      </a:rPr>
                      <m:t>(</m:t>
                    </m:r>
                    <m:r>
                      <a:rPr kumimoji="1" lang="en-US" altLang="zh-CN" i="1" smtClean="0">
                        <a:solidFill>
                          <a:schemeClr val="tx1"/>
                        </a:solidFill>
                        <a:latin typeface="Cambria Math" panose="02040503050406030204" pitchFamily="18" charset="0"/>
                      </a:rPr>
                      <m:t>𝑡</m:t>
                    </m:r>
                    <m:r>
                      <a:rPr kumimoji="1" lang="en-US" altLang="zh-CN" i="1" smtClean="0">
                        <a:solidFill>
                          <a:schemeClr val="tx1"/>
                        </a:solidFill>
                        <a:latin typeface="Cambria Math" panose="02040503050406030204" pitchFamily="18" charset="0"/>
                      </a:rPr>
                      <m:t>)</m:t>
                    </m:r>
                  </m:oMath>
                </a14:m>
                <a:endParaRPr kumimoji="1" lang="zh-CN" altLang="en-US" dirty="0"/>
              </a:p>
            </p:txBody>
          </p:sp>
        </mc:Choice>
        <mc:Fallback>
          <p:sp>
            <p:nvSpPr>
              <p:cNvPr id="3" name="内容占位符 2">
                <a:extLst>
                  <a:ext uri="{FF2B5EF4-FFF2-40B4-BE49-F238E27FC236}">
                    <a16:creationId xmlns:a16="http://schemas.microsoft.com/office/drawing/2014/main" id="{C5FAC63D-33C9-7849-9227-B8D38B303FBA}"/>
                  </a:ext>
                </a:extLst>
              </p:cNvPr>
              <p:cNvSpPr>
                <a:spLocks noGrp="1" noRot="1" noChangeAspect="1" noMove="1" noResize="1" noEditPoints="1" noAdjustHandles="1" noChangeArrowheads="1" noChangeShapeType="1" noTextEdit="1"/>
              </p:cNvSpPr>
              <p:nvPr>
                <p:ph idx="1"/>
              </p:nvPr>
            </p:nvSpPr>
            <p:spPr>
              <a:blipFill>
                <a:blip r:embed="rId3"/>
                <a:stretch>
                  <a:fillRect l="-1286" t="-2186" b="-1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56034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3505</TotalTime>
  <Words>2967</Words>
  <Application>Microsoft Macintosh PowerPoint</Application>
  <PresentationFormat>全屏显示(4:3)</PresentationFormat>
  <Paragraphs>412</Paragraphs>
  <Slides>36</Slides>
  <Notes>31</Notes>
  <HiddenSlides>5</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等线</vt:lpstr>
      <vt:lpstr>微软雅黑</vt:lpstr>
      <vt:lpstr>Arial</vt:lpstr>
      <vt:lpstr>Calibri</vt:lpstr>
      <vt:lpstr>Calisto MT</vt:lpstr>
      <vt:lpstr>Cambria Math</vt:lpstr>
      <vt:lpstr>Helvetica</vt:lpstr>
      <vt:lpstr>Office 主题</vt:lpstr>
      <vt:lpstr>Deep Recurrent Survival Analysis</vt:lpstr>
      <vt:lpstr>Table of Contents</vt:lpstr>
      <vt:lpstr>Background</vt:lpstr>
      <vt:lpstr>Survival Analysis (SA)</vt:lpstr>
      <vt:lpstr>Task of SA</vt:lpstr>
      <vt:lpstr>Challenges in SA</vt:lpstr>
      <vt:lpstr>Censorship</vt:lpstr>
      <vt:lpstr>Censorship (cont.)</vt:lpstr>
      <vt:lpstr>Task Formulation</vt:lpstr>
      <vt:lpstr>Existing Methods</vt:lpstr>
      <vt:lpstr>Existing Methods (cont.)</vt:lpstr>
      <vt:lpstr>Existing Methods (cont.)</vt:lpstr>
      <vt:lpstr>Existing Methods (cont.)</vt:lpstr>
      <vt:lpstr>Cons of the Existing Methods</vt:lpstr>
      <vt:lpstr>Deep Recurrent Survival Analysis (DRSA)</vt:lpstr>
      <vt:lpstr>Our method</vt:lpstr>
      <vt:lpstr>Relationships among Probability Functions</vt:lpstr>
      <vt:lpstr>The Recurrent Model</vt:lpstr>
      <vt:lpstr>Details of Inference</vt:lpstr>
      <vt:lpstr>Loss Functions (1/3)</vt:lpstr>
      <vt:lpstr>Loss Functions (2/3)</vt:lpstr>
      <vt:lpstr>Loss Functions (3/3)</vt:lpstr>
      <vt:lpstr>Loss Functions (cont.)</vt:lpstr>
      <vt:lpstr>Intuition behind C.D.F. Losses</vt:lpstr>
      <vt:lpstr>Why need L_uncensored?</vt:lpstr>
      <vt:lpstr>Why need L_uncensored? (Reason 1)</vt:lpstr>
      <vt:lpstr>Why need L_uncensored? (Reason 2)</vt:lpstr>
      <vt:lpstr>The Final Loss</vt:lpstr>
      <vt:lpstr>Experiments</vt:lpstr>
      <vt:lpstr>Datasets</vt:lpstr>
      <vt:lpstr>Evaluation Metrics</vt:lpstr>
      <vt:lpstr>Experiment Results</vt:lpstr>
      <vt:lpstr>Learning Curves</vt:lpstr>
      <vt:lpstr>Survival Curves</vt:lpstr>
      <vt:lpstr>Ablation Study</vt:lpstr>
      <vt:lpstr>Conclusion</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Driven Artificial Intelligence</dc:title>
  <dc:creator>weinan</dc:creator>
  <cp:lastModifiedBy>Ren Kan</cp:lastModifiedBy>
  <cp:revision>325</cp:revision>
  <dcterms:created xsi:type="dcterms:W3CDTF">2017-06-10T12:44:48Z</dcterms:created>
  <dcterms:modified xsi:type="dcterms:W3CDTF">2019-01-31T03:03:59Z</dcterms:modified>
</cp:coreProperties>
</file>