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9" r:id="rId20"/>
    <p:sldId id="290" r:id="rId21"/>
    <p:sldId id="275" r:id="rId22"/>
    <p:sldId id="276" r:id="rId23"/>
    <p:sldId id="291" r:id="rId24"/>
    <p:sldId id="288" r:id="rId25"/>
    <p:sldId id="277" r:id="rId26"/>
    <p:sldId id="278" r:id="rId27"/>
    <p:sldId id="279" r:id="rId28"/>
    <p:sldId id="292" r:id="rId29"/>
    <p:sldId id="280" r:id="rId30"/>
    <p:sldId id="282" r:id="rId31"/>
    <p:sldId id="281" r:id="rId32"/>
    <p:sldId id="283" r:id="rId33"/>
    <p:sldId id="284" r:id="rId34"/>
    <p:sldId id="285" r:id="rId35"/>
    <p:sldId id="287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>
      <p:cViewPr varScale="1">
        <p:scale>
          <a:sx n="92" d="100"/>
          <a:sy n="92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13208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60489"/>
            <a:ext cx="6858000" cy="749526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3"/>
          <a:stretch/>
        </p:blipFill>
        <p:spPr>
          <a:xfrm>
            <a:off x="3024134" y="5230759"/>
            <a:ext cx="1383591" cy="794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72" y="5188136"/>
            <a:ext cx="949780" cy="94978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2295030" y="4215127"/>
            <a:ext cx="45539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Apex Data &amp; Knowledge Management Lab</a:t>
            </a:r>
          </a:p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Shanghai Jiao 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28342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8557"/>
            <a:ext cx="7886700" cy="465840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44491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12/23/18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FA76F6-06BC-405D-ABEC-4A7F79F52191}" type="datetimeFigureOut">
              <a:rPr lang="en-US" smtClean="0"/>
              <a:pPr/>
              <a:t>12/23/18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oo.gl/nUFND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rk2900/dr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1320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Deep Recurrent Survival Analysis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Kan Ren</a:t>
            </a:r>
          </a:p>
          <a:p>
            <a:r>
              <a:rPr lang="en-US" dirty="0"/>
              <a:t>AAAI 2019</a:t>
            </a:r>
          </a:p>
        </p:txBody>
      </p:sp>
    </p:spTree>
    <p:extLst>
      <p:ext uri="{BB962C8B-B14F-4D97-AF65-F5344CB8AC3E}">
        <p14:creationId xmlns:p14="http://schemas.microsoft.com/office/powerpoint/2010/main" val="37987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Kaplan-Meier method</a:t>
            </a:r>
          </a:p>
          <a:p>
            <a:pPr lvl="1"/>
            <a:r>
              <a:rPr kumimoji="1" lang="en-US" altLang="zh-CN" dirty="0"/>
              <a:t>Coarse-grained, counting-based, low generalization</a:t>
            </a:r>
          </a:p>
          <a:p>
            <a:pPr lvl="1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8658EE-3F5E-C542-9982-C2D943D38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710251"/>
            <a:ext cx="4064000" cy="3733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1C1F0D-A5AE-EC4A-BC0C-CCE88DA6DC50}"/>
              </a:ext>
            </a:extLst>
          </p:cNvPr>
          <p:cNvSpPr/>
          <p:nvPr/>
        </p:nvSpPr>
        <p:spPr>
          <a:xfrm>
            <a:off x="0" y="63347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Kaplan, E. L., and Meier, P. 1958. Nonparametric estimation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from incomplete observations. Journal of the American statistical association.</a:t>
            </a:r>
            <a:endParaRPr lang="en-US" altLang="zh-CN" sz="14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Statistical methods</a:t>
                </a:r>
              </a:p>
              <a:p>
                <a:pPr lvl="1"/>
                <a:r>
                  <a:rPr kumimoji="1" lang="en-US" altLang="zh-CN" dirty="0"/>
                  <a:t>Cox proportional hazard (CPH) model</a:t>
                </a:r>
              </a:p>
              <a:p>
                <a:pPr lvl="1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Hazard function</a:t>
                </a:r>
              </a:p>
              <a:p>
                <a:pPr lvl="2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probability of event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occurring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not occurred before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The base hazard function has some assumptions, e.g., Weibull distribution.</a:t>
                </a:r>
              </a:p>
              <a:p>
                <a:pPr lvl="2"/>
                <a:r>
                  <a:rPr kumimoji="1" lang="en-US" altLang="zh-CN" dirty="0"/>
                  <a:t>Drawback: not flexible in practice.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7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Survival tree model</a:t>
            </a:r>
          </a:p>
          <a:p>
            <a:pPr lvl="1"/>
            <a:r>
              <a:rPr kumimoji="1" lang="en-US" altLang="zh-CN" dirty="0"/>
              <a:t>Drawback: </a:t>
            </a:r>
          </a:p>
          <a:p>
            <a:pPr lvl="2"/>
            <a:r>
              <a:rPr kumimoji="1" lang="en-US" altLang="zh-CN" dirty="0"/>
              <a:t>based on segmented data</a:t>
            </a:r>
          </a:p>
          <a:p>
            <a:pPr lvl="2"/>
            <a:r>
              <a:rPr kumimoji="1" lang="en-US" altLang="zh-CN" dirty="0"/>
              <a:t>coarse-grained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A3D3FE-EF23-C74A-848D-BE88A15B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14305"/>
            <a:ext cx="5334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82EC-A38E-0249-8BDC-2AFFACA8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Deep learning method</a:t>
                </a:r>
              </a:p>
              <a:p>
                <a:pPr lvl="1"/>
                <a:r>
                  <a:rPr kumimoji="1" lang="en-US" altLang="zh-CN" dirty="0"/>
                  <a:t>DeepSurv</a:t>
                </a:r>
                <a:r>
                  <a:rPr kumimoji="1" lang="en-US" altLang="zh-CN" baseline="30000" dirty="0"/>
                  <a:t>1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bases on CPH method using deep learning as enhanced feature extraction.</a:t>
                </a:r>
              </a:p>
              <a:p>
                <a:pPr lvl="1"/>
                <a:r>
                  <a:rPr kumimoji="1" lang="en-US" altLang="zh-CN" dirty="0"/>
                  <a:t>DeepHit</a:t>
                </a:r>
                <a:r>
                  <a:rPr kumimoji="1" lang="en-US" altLang="zh-CN" baseline="30000" dirty="0"/>
                  <a:t>2</a:t>
                </a:r>
              </a:p>
              <a:p>
                <a:pPr lvl="2"/>
                <a:r>
                  <a:rPr kumimoji="1" lang="en-US" altLang="zh-CN" dirty="0"/>
                  <a:t>directly predicts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at each time</a:t>
                </a:r>
              </a:p>
              <a:p>
                <a:pPr lvl="2"/>
                <a:r>
                  <a:rPr kumimoji="1" lang="en-US" altLang="zh-CN" dirty="0"/>
                  <a:t>calculates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by summing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6E22DF8-41B9-4D48-A870-B7CAFE3D48AB}"/>
              </a:ext>
            </a:extLst>
          </p:cNvPr>
          <p:cNvSpPr/>
          <p:nvPr/>
        </p:nvSpPr>
        <p:spPr>
          <a:xfrm>
            <a:off x="0" y="5915353"/>
            <a:ext cx="90470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1. Katzman et al. 2018. </a:t>
            </a:r>
            <a:r>
              <a:rPr lang="en-US" altLang="zh-CN" sz="1100" dirty="0" err="1">
                <a:solidFill>
                  <a:srgbClr val="000000"/>
                </a:solidFill>
                <a:latin typeface="Helvetica" pitchFamily="2" charset="0"/>
              </a:rPr>
              <a:t>Deepsurv</a:t>
            </a:r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: personalized treatment recommender system using a cox proportional hazards deep neural network.</a:t>
            </a:r>
            <a:endParaRPr lang="en-US" altLang="zh-CN" sz="11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05E2FB-2ED8-5941-AF4E-33CF0B70642A}"/>
              </a:ext>
            </a:extLst>
          </p:cNvPr>
          <p:cNvSpPr/>
          <p:nvPr/>
        </p:nvSpPr>
        <p:spPr>
          <a:xfrm>
            <a:off x="0" y="6170030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2. Lee et al. 2018. </a:t>
            </a:r>
            <a:r>
              <a:rPr lang="en-US" altLang="zh-CN" sz="1200" dirty="0" err="1"/>
              <a:t>DeepHit</a:t>
            </a:r>
            <a:r>
              <a:rPr lang="en-US" altLang="zh-CN" sz="1200" dirty="0"/>
              <a:t>: A Deep Learning Approach to Survival Analysis with Competing Risks</a:t>
            </a:r>
            <a:endParaRPr lang="en-US" altLang="zh-CN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79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A399-1B40-D740-95E6-9B69F653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 of the 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8B8-6950-7041-975A-54E0EF58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Counting-based statistics, loss of generality</a:t>
            </a:r>
          </a:p>
          <a:p>
            <a:pPr lvl="2"/>
            <a:r>
              <a:rPr kumimoji="1" lang="en-US" altLang="zh-CN" dirty="0"/>
              <a:t>Kaplan-Meier</a:t>
            </a:r>
          </a:p>
          <a:p>
            <a:pPr lvl="1"/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</a:p>
          <a:p>
            <a:pPr lvl="2"/>
            <a:r>
              <a:rPr kumimoji="1" lang="en-US" altLang="zh-CN" dirty="0"/>
              <a:t>CPH, Lasso-cox</a:t>
            </a:r>
          </a:p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Based on segmented data, too coarse-grained</a:t>
            </a:r>
          </a:p>
          <a:p>
            <a:pPr lvl="2"/>
            <a:r>
              <a:rPr kumimoji="1" lang="en-US" altLang="zh-CN" dirty="0"/>
              <a:t>Survival Trees</a:t>
            </a:r>
          </a:p>
          <a:p>
            <a:pPr lvl="1"/>
            <a:r>
              <a:rPr kumimoji="1" lang="en-US" altLang="zh-CN" dirty="0"/>
              <a:t>Assumption of the specific form of distribution</a:t>
            </a:r>
          </a:p>
          <a:p>
            <a:pPr lvl="2"/>
            <a:r>
              <a:rPr kumimoji="1" lang="en-US" altLang="zh-CN" dirty="0" err="1"/>
              <a:t>DeepSurv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 consideration about sequential patterns over </a:t>
            </a:r>
            <a:r>
              <a:rPr kumimoji="1" lang="en-US" altLang="zh-CN"/>
              <a:t>time!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290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EBE8-DF6D-0A4D-A5C9-AF0D7353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Deep Recurrent Survival Analysis</a:t>
            </a:r>
            <a:br>
              <a:rPr kumimoji="1" lang="en-US" altLang="zh-CN" dirty="0"/>
            </a:br>
            <a:r>
              <a:rPr kumimoji="1" lang="en-US" altLang="zh-CN" dirty="0"/>
              <a:t>(DRSA)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7C33C-AAB0-5442-B319-EA39555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No assumption about distributional forms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Captures sequential patterns in the feature-time space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First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utilizes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auto-regressive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Handling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censorship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unbiased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learning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Significant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improvement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against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8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1437B-97D8-0B47-980D-9D51771F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b="1" dirty="0"/>
                  <a:t>Discrete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index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1,2,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interval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Has been widely used in related works</a:t>
                </a:r>
              </a:p>
              <a:p>
                <a:r>
                  <a:rPr kumimoji="1" lang="en-US" altLang="zh-CN" b="1" dirty="0"/>
                  <a:t>Hazard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function, means the event probability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that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time</a:t>
                </a:r>
                <a:r>
                  <a:rPr kumimoji="1" lang="en-US" altLang="zh-CN" dirty="0"/>
                  <a:t> </a:t>
                </a:r>
                <a:r>
                  <a:rPr kumimoji="1" lang="en-US" altLang="zh-CN" i="1" dirty="0">
                    <a:solidFill>
                      <a:schemeClr val="accent6">
                        <a:lumMod val="75000"/>
                      </a:schemeClr>
                    </a:solidFill>
                  </a:rPr>
                  <a:t>given not happened before</a:t>
                </a:r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recurrent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cell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kumimoji="1" lang="en-US" altLang="zh-CN" dirty="0"/>
                  <a:t> with parameter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conditional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the transmitted information through time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zh-CN" dirty="0"/>
                  <a:t> are the input to the unit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3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B046433-4909-F84D-AC8C-6EFA5D8C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3741779"/>
            <a:ext cx="3683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2847DBC-1DCC-C740-989F-A2F2FA04D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68" y="1563549"/>
            <a:ext cx="6045200" cy="3060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1EADA5E-C920-E940-BF62-DF5D3B4D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Relationships among</a:t>
            </a:r>
            <a:br>
              <a:rPr kumimoji="1" lang="en-US" altLang="zh-CN" dirty="0"/>
            </a:b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384853-8092-BB43-B8B9-ECD56F4A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66" y="4735083"/>
            <a:ext cx="5448300" cy="825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7D998A-8135-B44D-8021-C39BB15C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366" y="5683251"/>
            <a:ext cx="4610100" cy="67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/>
              <p:nvPr/>
            </p:nvSpPr>
            <p:spPr>
              <a:xfrm>
                <a:off x="4585019" y="3979328"/>
                <a:ext cx="4240328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Probability chain rule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19" y="3979328"/>
                <a:ext cx="4240328" cy="646331"/>
              </a:xfrm>
              <a:prstGeom prst="rect">
                <a:avLst/>
              </a:prstGeom>
              <a:blipFill>
                <a:blip r:embed="rId5"/>
                <a:stretch>
                  <a:fillRect t="-1923"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>
            <a:extLst>
              <a:ext uri="{FF2B5EF4-FFF2-40B4-BE49-F238E27FC236}">
                <a16:creationId xmlns:a16="http://schemas.microsoft.com/office/drawing/2014/main" id="{C2B2B6C3-7872-0D40-AD8D-A3964C9A531E}"/>
              </a:ext>
            </a:extLst>
          </p:cNvPr>
          <p:cNvSpPr/>
          <p:nvPr/>
        </p:nvSpPr>
        <p:spPr>
          <a:xfrm>
            <a:off x="2064328" y="2008903"/>
            <a:ext cx="5006395" cy="1177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CAD9E4F-8BA1-3345-9BCB-546EC755023D}"/>
              </a:ext>
            </a:extLst>
          </p:cNvPr>
          <p:cNvCxnSpPr>
            <a:cxnSpLocks/>
          </p:cNvCxnSpPr>
          <p:nvPr/>
        </p:nvCxnSpPr>
        <p:spPr>
          <a:xfrm flipV="1">
            <a:off x="6774872" y="3352801"/>
            <a:ext cx="0" cy="47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8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Recurrent Model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A0C4F7-D4D8-424C-9D30-D8CB0FD2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048"/>
            <a:ext cx="9144000" cy="43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Details of Inference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5F32B-28AC-DF41-A26D-BA9139BC7483}"/>
                  </a:ext>
                </a:extLst>
              </p:cNvPr>
              <p:cNvSpPr txBox="1"/>
              <p:nvPr/>
            </p:nvSpPr>
            <p:spPr>
              <a:xfrm>
                <a:off x="841245" y="3636268"/>
                <a:ext cx="7771087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By estimating the hazard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 we may get the event probability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and survival rate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through probability chain rule.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The loss would be supervised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At the true event time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sz="2400" dirty="0"/>
                  <a:t> for the uncensored data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at the observing time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 for all the data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5F32B-28AC-DF41-A26D-BA9139BC7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5" y="3636268"/>
                <a:ext cx="7771087" cy="2707408"/>
              </a:xfrm>
              <a:prstGeom prst="rect">
                <a:avLst/>
              </a:prstGeom>
              <a:blipFill>
                <a:blip r:embed="rId2"/>
                <a:stretch>
                  <a:fillRect l="-979" t="-930" b="-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B40411E-8099-A94B-AC87-C42D5D9C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09" y="1392198"/>
            <a:ext cx="4668982" cy="22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B420-64CA-E847-A6B4-8CBBA024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D7F3-49CB-314E-9CDF-BE1714FE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Deep Recurrent Model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Loss Functions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0331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(1/3)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</a:t>
                </a:r>
              </a:p>
              <a:p>
                <a:pPr lvl="1"/>
                <a:r>
                  <a:rPr kumimoji="1" lang="en-US" altLang="zh-CN" dirty="0"/>
                  <a:t>P.D.F. loss on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Minimize the negative log likelihood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EEC53B0-386D-0E45-8789-4FE48EF0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901035"/>
            <a:ext cx="5041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8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(2/3)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Minimize the negative log </a:t>
                </a:r>
                <a:r>
                  <a:rPr kumimoji="1" lang="en-US" altLang="zh-CN" i="1" dirty="0"/>
                  <a:t>partial</a:t>
                </a:r>
                <a:r>
                  <a:rPr kumimoji="1" lang="en-US" altLang="zh-CN" dirty="0"/>
                  <a:t> likelihood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AB72725-C742-EC4B-8C0B-66EB8D5C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37" y="2925859"/>
            <a:ext cx="6647326" cy="27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88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(3/3)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is unknown since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lvl="1"/>
                <a:r>
                  <a:rPr kumimoji="1" lang="en-US" altLang="zh-CN" dirty="0"/>
                  <a:t>Minimize the negative log partial likelihood</a:t>
                </a:r>
              </a:p>
              <a:p>
                <a:pPr lvl="1"/>
                <a:r>
                  <a:rPr kumimoji="1" lang="en-US" altLang="zh-CN" dirty="0"/>
                  <a:t>Unbiased learning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713A84D-1232-1F43-BEBF-89DC8FB0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19" y="3436166"/>
            <a:ext cx="5901962" cy="27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53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4BC8-6D98-0A4C-94D3-D2A25964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Three losses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451415-36EE-A542-BFF6-03D6484A5CC1}"/>
                  </a:ext>
                </a:extLst>
              </p:cNvPr>
              <p:cNvSpPr/>
              <p:nvPr/>
            </p:nvSpPr>
            <p:spPr>
              <a:xfrm>
                <a:off x="734291" y="3091934"/>
                <a:ext cx="767541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𝑢𝑛𝑐𝑒𝑛𝑠𝑜𝑟𝑒𝑑</m:t>
                          </m:r>
                        </m:sub>
                      </m:sSub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𝑐𝑒𝑛𝑠𝑜𝑟𝑒𝑑</m:t>
                          </m:r>
                        </m:sub>
                      </m:sSub>
                    </m:oMath>
                  </m:oMathPara>
                </a14:m>
                <a:endParaRPr kumimoji="1" lang="en-US" altLang="zh-CN" sz="4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451415-36EE-A542-BFF6-03D6484A5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1" y="3091934"/>
                <a:ext cx="7675417" cy="707886"/>
              </a:xfrm>
              <a:prstGeom prst="rect">
                <a:avLst/>
              </a:prstGeom>
              <a:blipFill>
                <a:blip r:embed="rId2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F2D759E4-F9A0-4A4A-B3FC-069C1B2E8531}"/>
              </a:ext>
            </a:extLst>
          </p:cNvPr>
          <p:cNvSpPr/>
          <p:nvPr/>
        </p:nvSpPr>
        <p:spPr>
          <a:xfrm rot="5400000">
            <a:off x="3514370" y="1189179"/>
            <a:ext cx="457200" cy="351456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AF75DD-D399-ED4D-9929-AE30EDAABB6E}"/>
              </a:ext>
            </a:extLst>
          </p:cNvPr>
          <p:cNvSpPr txBox="1"/>
          <p:nvPr/>
        </p:nvSpPr>
        <p:spPr>
          <a:xfrm>
            <a:off x="2607979" y="2270892"/>
            <a:ext cx="23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</a:rPr>
              <a:t>Uncensored Data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C0715DD5-7C8E-C042-B654-07FC1731CA9B}"/>
              </a:ext>
            </a:extLst>
          </p:cNvPr>
          <p:cNvSpPr/>
          <p:nvPr/>
        </p:nvSpPr>
        <p:spPr>
          <a:xfrm rot="5400000">
            <a:off x="6894883" y="2048861"/>
            <a:ext cx="457200" cy="182431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6F10EB-0F29-7A49-975A-D665D46CA8AD}"/>
              </a:ext>
            </a:extLst>
          </p:cNvPr>
          <p:cNvSpPr txBox="1"/>
          <p:nvPr/>
        </p:nvSpPr>
        <p:spPr>
          <a:xfrm>
            <a:off x="6103838" y="2270892"/>
            <a:ext cx="203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Censored Data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D4787DF-964C-F041-A8F5-6DD2743C86FA}"/>
              </a:ext>
            </a:extLst>
          </p:cNvPr>
          <p:cNvSpPr/>
          <p:nvPr/>
        </p:nvSpPr>
        <p:spPr>
          <a:xfrm rot="16200000">
            <a:off x="2115369" y="3711102"/>
            <a:ext cx="278870" cy="53823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6D104-76BD-4D4F-BBAC-3F8ECADBA36F}"/>
              </a:ext>
            </a:extLst>
          </p:cNvPr>
          <p:cNvSpPr txBox="1"/>
          <p:nvPr/>
        </p:nvSpPr>
        <p:spPr>
          <a:xfrm>
            <a:off x="1645560" y="4160035"/>
            <a:ext cx="143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P.D.F. Loss</a:t>
            </a:r>
            <a:endParaRPr kumimoji="1" lang="zh-CN" altLang="en-US" sz="24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16C15AE2-DC30-6A48-B9F4-91FBADB3576C}"/>
              </a:ext>
            </a:extLst>
          </p:cNvPr>
          <p:cNvSpPr/>
          <p:nvPr/>
        </p:nvSpPr>
        <p:spPr>
          <a:xfrm rot="16200000">
            <a:off x="5412605" y="1522446"/>
            <a:ext cx="330517" cy="491555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3B7803-D33F-3C40-B3F1-6C533B50901F}"/>
              </a:ext>
            </a:extLst>
          </p:cNvPr>
          <p:cNvSpPr txBox="1"/>
          <p:nvPr/>
        </p:nvSpPr>
        <p:spPr>
          <a:xfrm>
            <a:off x="4947594" y="4160035"/>
            <a:ext cx="147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C.D.F. Loss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140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72BD6-26B4-AB4F-8ABE-802AA140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 behind C.D.F. Losses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B79CF0-4E84-914D-A344-47B829766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6" y="1385449"/>
            <a:ext cx="8585248" cy="30341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/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We need to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Push down</a:t>
                </a:r>
                <a:r>
                  <a:rPr kumimoji="1" lang="zh-CN" altLang="en-US" dirty="0">
                    <a:latin typeface="Calisto MT" panose="02040603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occurred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uncensored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Pull up</a:t>
                </a:r>
                <a:r>
                  <a:rPr kumimoji="1" lang="en-US" altLang="zh-CN" dirty="0">
                    <a:latin typeface="Calisto MT" panose="020406030505050303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not occurs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censored data.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  <a:blipFill>
                <a:blip r:embed="rId4"/>
                <a:stretch>
                  <a:fillRect l="-542" t="-170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EEF2D60-58DF-F646-8CC0-1E43016C1D27}"/>
              </a:ext>
            </a:extLst>
          </p:cNvPr>
          <p:cNvSpPr txBox="1"/>
          <p:nvPr/>
        </p:nvSpPr>
        <p:spPr>
          <a:xfrm>
            <a:off x="1662546" y="4285792"/>
            <a:ext cx="200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Uncensored Case</a:t>
            </a:r>
          </a:p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(z has been known)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BE84A-4002-1E45-AFB5-63D2C443D52E}"/>
              </a:ext>
            </a:extLst>
          </p:cNvPr>
          <p:cNvSpPr txBox="1"/>
          <p:nvPr/>
        </p:nvSpPr>
        <p:spPr>
          <a:xfrm>
            <a:off x="6165273" y="4281188"/>
            <a:ext cx="156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Censored Case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(z is unknown)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8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Traditional methods (</a:t>
                </a:r>
                <a:r>
                  <a:rPr kumimoji="1" lang="en-US" altLang="zh-CN" dirty="0" err="1"/>
                  <a:t>DeepSurv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 err="1"/>
                  <a:t>DeepHit</a:t>
                </a:r>
                <a:r>
                  <a:rPr kumimoji="1" lang="en-US" altLang="zh-CN" dirty="0"/>
                  <a:t>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,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F4A5C12-8AB8-194F-84C9-CF7B651F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0" y="2892136"/>
            <a:ext cx="4711700" cy="68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6BF404-D333-0C42-AF06-9C882A31F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00" y="3962142"/>
            <a:ext cx="5334000" cy="72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541B23-5E1D-8A44-AC79-C3ADEE3CA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100" y="5077901"/>
            <a:ext cx="5003800" cy="7366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36C4D66-2161-B545-9FDD-BA543F9B6500}"/>
              </a:ext>
            </a:extLst>
          </p:cNvPr>
          <p:cNvCxnSpPr>
            <a:cxnSpLocks/>
          </p:cNvCxnSpPr>
          <p:nvPr/>
        </p:nvCxnSpPr>
        <p:spPr>
          <a:xfrm>
            <a:off x="5971310" y="4426226"/>
            <a:ext cx="0" cy="8050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0564243-8741-F64B-870A-444B9E0B3D65}"/>
              </a:ext>
            </a:extLst>
          </p:cNvPr>
          <p:cNvCxnSpPr>
            <a:cxnSpLocks/>
          </p:cNvCxnSpPr>
          <p:nvPr/>
        </p:nvCxnSpPr>
        <p:spPr>
          <a:xfrm>
            <a:off x="4984023" y="4766475"/>
            <a:ext cx="0" cy="8050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B6F231B-B01E-0F46-AC05-AE96F2796D9F}"/>
              </a:ext>
            </a:extLst>
          </p:cNvPr>
          <p:cNvCxnSpPr/>
          <p:nvPr/>
        </p:nvCxnSpPr>
        <p:spPr>
          <a:xfrm>
            <a:off x="5685183" y="4386470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4D4EDDA-1DB0-F247-B3F2-6E179537B9EE}"/>
              </a:ext>
            </a:extLst>
          </p:cNvPr>
          <p:cNvCxnSpPr/>
          <p:nvPr/>
        </p:nvCxnSpPr>
        <p:spPr>
          <a:xfrm>
            <a:off x="5638802" y="5466522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97AC75F-D1E0-B14B-9B99-0384E9EBAC9F}"/>
              </a:ext>
            </a:extLst>
          </p:cNvPr>
          <p:cNvCxnSpPr/>
          <p:nvPr/>
        </p:nvCxnSpPr>
        <p:spPr>
          <a:xfrm>
            <a:off x="4659345" y="4686042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D3A1F16-6C6C-0D43-93EF-C442371603D9}"/>
              </a:ext>
            </a:extLst>
          </p:cNvPr>
          <p:cNvCxnSpPr/>
          <p:nvPr/>
        </p:nvCxnSpPr>
        <p:spPr>
          <a:xfrm>
            <a:off x="4685849" y="5807876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14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(Reason 1)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08" r="-144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CN" dirty="0"/>
                  <a:t> only supervises at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of uncensored data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𝑐𝑒𝑛𝑠𝑜𝑟𝑒𝑑</m:t>
                        </m:r>
                      </m:sub>
                    </m:sSub>
                  </m:oMath>
                </a14:m>
                <a:r>
                  <a:rPr kumimoji="1" lang="en-US" altLang="zh-CN" dirty="0"/>
                  <a:t> supervises at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of censored data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need to add the supervision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705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(Reason 2)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08" r="-144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get</a:t>
                </a:r>
              </a:p>
              <a:p>
                <a:pPr lvl="1"/>
                <a:r>
                  <a:rPr kumimoji="1" lang="en-US" altLang="zh-CN" dirty="0"/>
                  <a:t>A binary </a:t>
                </a:r>
                <a:r>
                  <a:rPr kumimoji="1" lang="en-US" altLang="zh-CN" u="sng" dirty="0"/>
                  <a:t>classification loss</a:t>
                </a:r>
                <a:r>
                  <a:rPr kumimoji="1" lang="en-US" altLang="zh-CN" dirty="0"/>
                  <a:t> of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censorship</a:t>
                </a:r>
                <a:r>
                  <a:rPr kumimoji="1" lang="en-US" altLang="zh-CN" dirty="0"/>
                  <a:t> for the observed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To judge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0111AE1-8344-6243-BF53-B1F2B77C5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185160"/>
            <a:ext cx="5715000" cy="2514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6C4BE9-D2D0-164C-BE5F-B0D57273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920" y="3294063"/>
            <a:ext cx="2959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2F3C1-6D54-934A-B04F-A7512A81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Final Loss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C87F35E-F75F-0049-A767-E92BA7BB7846}"/>
                  </a:ext>
                </a:extLst>
              </p:cNvPr>
              <p:cNvSpPr/>
              <p:nvPr/>
            </p:nvSpPr>
            <p:spPr>
              <a:xfrm>
                <a:off x="1558994" y="2478158"/>
                <a:ext cx="6026011" cy="733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C87F35E-F75F-0049-A767-E92BA7BB7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94" y="2478158"/>
                <a:ext cx="6026011" cy="733342"/>
              </a:xfrm>
              <a:prstGeom prst="rect">
                <a:avLst/>
              </a:prstGeom>
              <a:blipFill>
                <a:blip r:embed="rId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EC35E5A-0769-374B-A7BE-8DFC0E9DE265}"/>
              </a:ext>
            </a:extLst>
          </p:cNvPr>
          <p:cNvSpPr txBox="1"/>
          <p:nvPr/>
        </p:nvSpPr>
        <p:spPr>
          <a:xfrm>
            <a:off x="3647391" y="37371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MLE Loss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F0C6251-081C-A248-B6A7-27670EC2DF1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69329" y="3129750"/>
            <a:ext cx="0" cy="6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07E94B4-3B8B-7146-9168-0A982AEE3D83}"/>
              </a:ext>
            </a:extLst>
          </p:cNvPr>
          <p:cNvSpPr txBox="1"/>
          <p:nvPr/>
        </p:nvSpPr>
        <p:spPr>
          <a:xfrm>
            <a:off x="5463450" y="3737113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Classification Loss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04F5DAA-36CF-F649-AD9F-2553969FFB8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392134" y="3129750"/>
            <a:ext cx="0" cy="6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9CF9E226-846A-D744-97BB-8480FA9C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78" y="4024879"/>
            <a:ext cx="2895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 evaluation metrics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6 compared baseline models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10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C65AF-54BC-964E-A6DF-971C68A3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6BDA4-ED21-0742-B288-5A02BF53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Time-to-event data analysis</a:t>
            </a:r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i="1" dirty="0"/>
              <a:t>probability</a:t>
            </a:r>
            <a:r>
              <a:rPr kumimoji="1" lang="en-US" altLang="zh-CN" dirty="0"/>
              <a:t> of the </a:t>
            </a:r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 over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May have different meanings in different area.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B549404-FBAB-D841-9A06-DF83F77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40793"/>
              </p:ext>
            </p:extLst>
          </p:nvPr>
        </p:nvGraphicFramePr>
        <p:xfrm>
          <a:off x="311726" y="3252650"/>
          <a:ext cx="8520548" cy="253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1583">
                  <a:extLst>
                    <a:ext uri="{9D8B030D-6E8A-4147-A177-3AD203B41FA5}">
                      <a16:colId xmlns:a16="http://schemas.microsoft.com/office/drawing/2014/main" val="38606250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3785193"/>
                    </a:ext>
                  </a:extLst>
                </a:gridCol>
                <a:gridCol w="1645228">
                  <a:extLst>
                    <a:ext uri="{9D8B030D-6E8A-4147-A177-3AD203B41FA5}">
                      <a16:colId xmlns:a16="http://schemas.microsoft.com/office/drawing/2014/main" val="672564235"/>
                    </a:ext>
                  </a:extLst>
                </a:gridCol>
                <a:gridCol w="2130137">
                  <a:extLst>
                    <a:ext uri="{9D8B030D-6E8A-4147-A177-3AD203B41FA5}">
                      <a16:colId xmlns:a16="http://schemas.microsoft.com/office/drawing/2014/main" val="337675979"/>
                    </a:ext>
                  </a:extLst>
                </a:gridCol>
              </a:tblGrid>
              <a:tr h="61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Probability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5638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Medicine 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6993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Information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Duration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 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Visiting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536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Second-price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Bid 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Winning the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Losing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8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5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pPr lvl="1"/>
            <a:r>
              <a:rPr kumimoji="1" lang="en-US" altLang="zh-CN" dirty="0"/>
              <a:t>Download link of the processed data: </a:t>
            </a:r>
          </a:p>
          <a:p>
            <a:pPr lvl="1"/>
            <a:r>
              <a:rPr kumimoji="1" lang="en-US" altLang="zh-CN" dirty="0">
                <a:hlinkClick r:id="rId2"/>
              </a:rPr>
              <a:t>https://goo.gl/nUFND4</a:t>
            </a:r>
            <a:r>
              <a:rPr kumimoji="1" lang="en-US" altLang="zh-CN" dirty="0"/>
              <a:t>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CLINIC from medicine research</a:t>
            </a:r>
          </a:p>
          <a:p>
            <a:r>
              <a:rPr kumimoji="1" lang="en-US" altLang="zh-CN" dirty="0"/>
              <a:t>MUSIC from information systems</a:t>
            </a:r>
          </a:p>
          <a:p>
            <a:r>
              <a:rPr kumimoji="1" lang="en-US" altLang="zh-CN" dirty="0"/>
              <a:t>BIDDING from economics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871C53-742E-5D48-BE20-2C41C270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0804"/>
            <a:ext cx="9144000" cy="12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A1029-8FEE-CF49-B146-5AB781C1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Metrics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C-index</a:t>
                </a:r>
              </a:p>
              <a:p>
                <a:pPr lvl="1"/>
                <a:r>
                  <a:rPr kumimoji="1" lang="en-US" altLang="zh-CN" dirty="0"/>
                  <a:t>Time-dependent concordance index</a:t>
                </a:r>
              </a:p>
              <a:p>
                <a:pPr lvl="1"/>
                <a:r>
                  <a:rPr kumimoji="1" lang="en-US" altLang="zh-CN" dirty="0"/>
                  <a:t>measures the ranking performance of the censorship prediction at the given time.</a:t>
                </a:r>
              </a:p>
              <a:p>
                <a:pPr lvl="1"/>
                <a:r>
                  <a:rPr kumimoji="1" lang="en-US" altLang="zh-CN" dirty="0"/>
                  <a:t>The same as Area under ROC Curve in IR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ANLP</a:t>
                </a:r>
              </a:p>
              <a:p>
                <a:pPr lvl="1"/>
                <a:r>
                  <a:rPr kumimoji="1" lang="en-US" altLang="zh-CN" dirty="0"/>
                  <a:t>Averaged negative log probability</a:t>
                </a:r>
              </a:p>
              <a:p>
                <a:pPr lvl="2"/>
                <a:r>
                  <a:rPr kumimoji="1" lang="en-US" altLang="zh-CN" dirty="0"/>
                  <a:t>of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31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F2EB-1C48-F24D-A2D1-4B3DEE8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9C1062-3446-E842-A207-725F7EE0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8880"/>
            <a:ext cx="7886700" cy="29652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33EF95-EE4A-FB4B-BF11-80F94075A22B}"/>
              </a:ext>
            </a:extLst>
          </p:cNvPr>
          <p:cNvSpPr/>
          <p:nvPr/>
        </p:nvSpPr>
        <p:spPr>
          <a:xfrm>
            <a:off x="936914" y="5020363"/>
            <a:ext cx="757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itchFamily="2" charset="0"/>
              </a:rPr>
              <a:t>Performance comparison on C-index (the higher, the better) and ANLP (the lower, the better). (* indicates p- value &lt; 10−6 in significance test)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7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9FC7-BEAA-EF4C-B46B-420FC4C1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62B402-F58B-6545-9EB9-49D1C656F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59755"/>
            <a:ext cx="7886700" cy="1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0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9985-6EF0-0A40-83D9-BC32610C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7194E-D0D2-484F-AB79-F8CF2194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1811483"/>
            <a:ext cx="9005455" cy="3602182"/>
          </a:xfrm>
        </p:spPr>
      </p:pic>
    </p:spTree>
    <p:extLst>
      <p:ext uri="{BB962C8B-B14F-4D97-AF65-F5344CB8AC3E}">
        <p14:creationId xmlns:p14="http://schemas.microsoft.com/office/powerpoint/2010/main" val="2446614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671D5-3333-E846-97A7-41BC7E00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559B32-641D-4E4B-8025-79B1B9D2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3647"/>
            <a:ext cx="7886700" cy="19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49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EB4B-640F-4D4A-809F-06E8DA4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dirty="0"/>
                  <a:t>Thank you for attention!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argued that, in survival analysis,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Sequential patterns over time should be considered.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More supervision over </a:t>
                </a:r>
                <a14:m>
                  <m:oMath xmlns:m="http://schemas.openxmlformats.org/officeDocument/2006/math"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100" dirty="0"/>
                  <a:t> should be made.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proposed</a:t>
                </a:r>
              </a:p>
              <a:p>
                <a:pPr lvl="1"/>
                <a:r>
                  <a:rPr kumimoji="1" lang="en-US" altLang="zh-CN" dirty="0"/>
                  <a:t>1</a:t>
                </a:r>
                <a:r>
                  <a:rPr kumimoji="1" lang="en-US" altLang="zh-CN" baseline="30000" dirty="0"/>
                  <a:t>st</a:t>
                </a:r>
                <a:r>
                  <a:rPr kumimoji="1" lang="en-US" altLang="zh-CN" dirty="0"/>
                  <a:t> work using auto-regressive model for survival analysis.</a:t>
                </a:r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DRSA (</a:t>
                </a:r>
                <a:r>
                  <a:rPr kumimoji="1" lang="en-US" altLang="zh-CN" dirty="0">
                    <a:hlinkClick r:id="rId2"/>
                  </a:rPr>
                  <a:t>https://github.com/rk2900/drsa</a:t>
                </a:r>
                <a:r>
                  <a:rPr kumimoji="1" lang="en-US" altLang="zh-CN" dirty="0"/>
                  <a:t>)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Utilizes recurrent neural cell predicting the conditional hazard rate;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Estimates the true event ratio and survival rate through probability chain rule;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Achieves significant improvements against strong baselines.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552" r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0A60-0A88-454B-B941-08E10739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 Analysis (SA)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5C4E-F5DA-1F41-AA04-61FE4502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Survival Analysis</a:t>
            </a:r>
          </a:p>
          <a:p>
            <a:pPr lvl="1"/>
            <a:r>
              <a:rPr lang="en-US" altLang="zh-CN" dirty="0"/>
              <a:t>To analyze the </a:t>
            </a:r>
            <a:r>
              <a:rPr lang="en-US" altLang="zh-CN" i="1" dirty="0"/>
              <a:t>expected duration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lang="en-US" altLang="zh-CN" dirty="0"/>
              <a:t> until one or more </a:t>
            </a: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en-US" altLang="zh-CN" dirty="0"/>
              <a:t> happen.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Medicine Research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patient survival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death</a:t>
            </a:r>
          </a:p>
          <a:p>
            <a:r>
              <a:rPr kumimoji="1" lang="en-US" altLang="zh-CN" dirty="0"/>
              <a:t>Engineering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reliability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failure</a:t>
            </a:r>
          </a:p>
          <a:p>
            <a:r>
              <a:rPr kumimoji="1" lang="en-US" altLang="zh-CN" dirty="0"/>
              <a:t>Sociology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history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social event</a:t>
            </a:r>
          </a:p>
        </p:txBody>
      </p:sp>
    </p:spTree>
    <p:extLst>
      <p:ext uri="{BB962C8B-B14F-4D97-AF65-F5344CB8AC3E}">
        <p14:creationId xmlns:p14="http://schemas.microsoft.com/office/powerpoint/2010/main" val="33465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94C59-2C93-4C4E-92FF-8A567EE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of SA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sz="2400" dirty="0"/>
                  <a:t>Given the feature of the sample, forecast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rgbClr val="FF0000"/>
                    </a:solidFill>
                  </a:rPr>
                  <a:t>happening</a:t>
                </a:r>
                <a:r>
                  <a:rPr kumimoji="1" lang="en-US" altLang="zh-CN" sz="2000" dirty="0"/>
                  <a:t> at each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;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rgbClr val="FF0000"/>
                    </a:solidFill>
                  </a:rPr>
                  <a:t>happened</a:t>
                </a:r>
                <a:r>
                  <a:rPr kumimoji="1" lang="en-US" altLang="zh-CN" sz="2000" dirty="0"/>
                  <a:t> at that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;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chemeClr val="accent6">
                        <a:lumMod val="75000"/>
                      </a:schemeClr>
                    </a:solidFill>
                  </a:rPr>
                  <a:t>not happened </a:t>
                </a:r>
                <a:r>
                  <a:rPr kumimoji="1" lang="en-US" altLang="zh-CN" sz="2000" dirty="0"/>
                  <a:t>at the time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r>
                  <a:rPr kumimoji="1" lang="en-US" altLang="zh-CN" sz="2400" dirty="0"/>
                  <a:t>2 goals</a:t>
                </a:r>
              </a:p>
              <a:p>
                <a:pPr lvl="1"/>
                <a:r>
                  <a:rPr kumimoji="1" lang="en-US" altLang="zh-CN" sz="2000" dirty="0"/>
                  <a:t>Probability density function (P.D.F.) of the event prob. over time.</a:t>
                </a:r>
              </a:p>
              <a:p>
                <a:pPr lvl="1"/>
                <a:r>
                  <a:rPr kumimoji="1" lang="en-US" altLang="zh-CN" sz="2000" dirty="0"/>
                  <a:t>Cumulative distribution function (C.D.F.) of the event </a:t>
                </a:r>
                <a:r>
                  <a:rPr kumimoji="1" lang="en-US" altLang="zh-CN" sz="2000" i="1" dirty="0"/>
                  <a:t>at the time</a:t>
                </a:r>
                <a:r>
                  <a:rPr kumimoji="1" lang="en-US" altLang="zh-CN" sz="2000" dirty="0"/>
                  <a:t>.</a:t>
                </a: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2 relationships between the three prob. functions</a:t>
                </a:r>
              </a:p>
              <a:p>
                <a:pPr lvl="1"/>
                <a:r>
                  <a:rPr kumimoji="1" lang="en-US" altLang="zh-CN" sz="2000" b="0" dirty="0">
                    <a:solidFill>
                      <a:srgbClr val="FF0000"/>
                    </a:solidFill>
                  </a:rPr>
                  <a:t>Event</a:t>
                </a:r>
                <a:r>
                  <a:rPr kumimoji="1" lang="en-US" altLang="zh-CN" sz="2000" b="0" dirty="0"/>
                  <a:t> Rate: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kumimoji="1" lang="en-US" altLang="zh-CN" sz="2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Survival</a:t>
                </a:r>
                <a:r>
                  <a:rPr kumimoji="1" lang="en-US" altLang="zh-CN" sz="2000" dirty="0"/>
                  <a:t> Rate: S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05" b="-10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3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216CD-9B05-4F49-A646-BCF350E1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 in SA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B0586-BE50-4945-A9F8-4470B92F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ground truth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form</a:t>
            </a:r>
            <a:r>
              <a:rPr kumimoji="1" lang="en-US" altLang="zh-CN" dirty="0"/>
              <a:t> of the event probability distribution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value</a:t>
            </a:r>
            <a:r>
              <a:rPr kumimoji="1" lang="en-US" altLang="zh-CN" dirty="0"/>
              <a:t> of the event probability</a:t>
            </a:r>
          </a:p>
          <a:p>
            <a:r>
              <a:rPr kumimoji="1" lang="en-US" altLang="zh-CN" dirty="0"/>
              <a:t>Sparsity</a:t>
            </a:r>
          </a:p>
          <a:p>
            <a:pPr lvl="1"/>
            <a:r>
              <a:rPr kumimoji="1" lang="en-US" altLang="zh-CN" dirty="0"/>
              <a:t>Event is sparse, rare to happen</a:t>
            </a:r>
          </a:p>
          <a:p>
            <a:r>
              <a:rPr kumimoji="1" lang="en-US" altLang="zh-CN" dirty="0"/>
              <a:t>Censorship</a:t>
            </a:r>
          </a:p>
          <a:p>
            <a:pPr lvl="1"/>
            <a:r>
              <a:rPr kumimoji="1" lang="en-US" altLang="zh-CN" dirty="0"/>
              <a:t>Some clues are censored (without the true event time)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43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D6718-1B0A-4544-B135-69357105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0F7A28-97ED-E44E-AFBC-9063AF32CFD2}"/>
              </a:ext>
            </a:extLst>
          </p:cNvPr>
          <p:cNvSpPr/>
          <p:nvPr/>
        </p:nvSpPr>
        <p:spPr>
          <a:xfrm>
            <a:off x="-1" y="6534834"/>
            <a:ext cx="6179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www.karlin.mff.cuni.cz</a:t>
            </a:r>
            <a:r>
              <a:rPr lang="en-US" altLang="zh-CN" dirty="0"/>
              <a:t>/~</a:t>
            </a:r>
            <a:r>
              <a:rPr lang="en-US" altLang="zh-CN" dirty="0" err="1"/>
              <a:t>pesta</a:t>
            </a:r>
            <a:r>
              <a:rPr lang="en-US" altLang="zh-CN" dirty="0"/>
              <a:t>/NMFM404/</a:t>
            </a:r>
            <a:r>
              <a:rPr lang="en-US" altLang="zh-CN" dirty="0" err="1"/>
              <a:t>survival.html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F33D034-6582-D54A-96D0-6F139C707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66" y="1519238"/>
            <a:ext cx="6573668" cy="4657725"/>
          </a:xfrm>
        </p:spPr>
      </p:pic>
    </p:spTree>
    <p:extLst>
      <p:ext uri="{BB962C8B-B14F-4D97-AF65-F5344CB8AC3E}">
        <p14:creationId xmlns:p14="http://schemas.microsoft.com/office/powerpoint/2010/main" val="300402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5EBA8-1298-A64F-85C6-21CBB2EC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the </a:t>
                </a:r>
                <a:r>
                  <a:rPr kumimoji="1" lang="en-US" altLang="zh-CN" i="1" dirty="0"/>
                  <a:t>censored</a:t>
                </a:r>
                <a:r>
                  <a:rPr kumimoji="1" lang="en-US" altLang="zh-CN" dirty="0"/>
                  <a:t> samples:</a:t>
                </a:r>
              </a:p>
              <a:p>
                <a:r>
                  <a:rPr kumimoji="1" lang="en-US" altLang="zh-CN" dirty="0"/>
                  <a:t>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True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kumimoji="1" lang="en-US" altLang="zh-CN" dirty="0"/>
                  <a:t> is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unknown</a:t>
                </a:r>
              </a:p>
              <a:p>
                <a:r>
                  <a:rPr kumimoji="1" lang="en-US" altLang="zh-CN" dirty="0"/>
                  <a:t>Only knows that</a:t>
                </a:r>
              </a:p>
              <a:p>
                <a:pPr lvl="1"/>
                <a:r>
                  <a:rPr kumimoji="1" lang="en-US" altLang="zh-CN" dirty="0"/>
                  <a:t>Right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Left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Interval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8012E32C-1CFD-E846-ADC9-0600C22C7D4C}"/>
              </a:ext>
            </a:extLst>
          </p:cNvPr>
          <p:cNvSpPr/>
          <p:nvPr/>
        </p:nvSpPr>
        <p:spPr>
          <a:xfrm>
            <a:off x="1343891" y="3491348"/>
            <a:ext cx="2923309" cy="40178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5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48F6E-2B87-AE40-8D35-E789BA9D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Formulation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Data format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dirty="0"/>
                  <a:t>: sample feature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: true event time (unknown but only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: observing time</a:t>
                </a:r>
              </a:p>
              <a:p>
                <a:r>
                  <a:rPr kumimoji="1" lang="en-US" altLang="zh-CN" dirty="0"/>
                  <a:t>Input:</a:t>
                </a:r>
              </a:p>
              <a:p>
                <a:pPr lvl="1"/>
                <a:r>
                  <a:rPr kumimoji="1" lang="en-US" altLang="zh-CN" dirty="0"/>
                  <a:t>Sample features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Output</a:t>
                </a:r>
              </a:p>
              <a:p>
                <a:pPr lvl="1"/>
                <a:r>
                  <a:rPr kumimoji="1" lang="en-US" altLang="zh-CN" dirty="0"/>
                  <a:t>P.D.F. of event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C.D.F. of event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&amp; survival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0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1379</Words>
  <Application>Microsoft Macintosh PowerPoint</Application>
  <PresentationFormat>全屏显示(4:3)</PresentationFormat>
  <Paragraphs>248</Paragraphs>
  <Slides>36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Calisto MT</vt:lpstr>
      <vt:lpstr>Cambria Math</vt:lpstr>
      <vt:lpstr>Helvetica</vt:lpstr>
      <vt:lpstr>Office 主题</vt:lpstr>
      <vt:lpstr>Deep Recurrent Survival Analysis</vt:lpstr>
      <vt:lpstr>Table of Contents</vt:lpstr>
      <vt:lpstr>Background</vt:lpstr>
      <vt:lpstr>Survival Analysis (SA)</vt:lpstr>
      <vt:lpstr>Task of SA</vt:lpstr>
      <vt:lpstr>Challenges in SA</vt:lpstr>
      <vt:lpstr>Censorship</vt:lpstr>
      <vt:lpstr>Censorship (cont.)</vt:lpstr>
      <vt:lpstr>Task Formulation</vt:lpstr>
      <vt:lpstr>Existing Methods</vt:lpstr>
      <vt:lpstr>Existing Methods (cont.)</vt:lpstr>
      <vt:lpstr>Existing Methods (cont.)</vt:lpstr>
      <vt:lpstr>Existing Methods (cont.)</vt:lpstr>
      <vt:lpstr>Cons of the Existing Methods</vt:lpstr>
      <vt:lpstr>Deep Recurrent Survival Analysis (DRSA)</vt:lpstr>
      <vt:lpstr>Our method</vt:lpstr>
      <vt:lpstr>Relationships among Probability Functions</vt:lpstr>
      <vt:lpstr>The Recurrent Model</vt:lpstr>
      <vt:lpstr>Details of Inference</vt:lpstr>
      <vt:lpstr>Loss Functions (1/3)</vt:lpstr>
      <vt:lpstr>Loss Functions (2/3)</vt:lpstr>
      <vt:lpstr>Loss Functions (3/3)</vt:lpstr>
      <vt:lpstr>Loss Functions (cont.)</vt:lpstr>
      <vt:lpstr>Intuition behind C.D.F. Losses</vt:lpstr>
      <vt:lpstr>Why need L_uncensored?</vt:lpstr>
      <vt:lpstr>Why need L_uncensored? (Reason 1)</vt:lpstr>
      <vt:lpstr>Why need L_uncensored? (Reason 2)</vt:lpstr>
      <vt:lpstr>The Final Loss</vt:lpstr>
      <vt:lpstr>Experiments</vt:lpstr>
      <vt:lpstr>Datasets</vt:lpstr>
      <vt:lpstr>Evaluation Metrics</vt:lpstr>
      <vt:lpstr>Experiment Results</vt:lpstr>
      <vt:lpstr>Learning Curves</vt:lpstr>
      <vt:lpstr>Survival Curves</vt:lpstr>
      <vt:lpstr>Ablation Study</vt:lpstr>
      <vt:lpstr>Conclusion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Driven Artificial Intelligence</dc:title>
  <dc:creator>weinan</dc:creator>
  <cp:lastModifiedBy>Ren Kan</cp:lastModifiedBy>
  <cp:revision>209</cp:revision>
  <dcterms:created xsi:type="dcterms:W3CDTF">2017-06-10T12:44:48Z</dcterms:created>
  <dcterms:modified xsi:type="dcterms:W3CDTF">2018-12-23T04:09:51Z</dcterms:modified>
</cp:coreProperties>
</file>