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7"/>
    <p:restoredTop sz="96405"/>
  </p:normalViewPr>
  <p:slideViewPr>
    <p:cSldViewPr snapToGrid="0" snapToObjects="1">
      <p:cViewPr varScale="1">
        <p:scale>
          <a:sx n="101" d="100"/>
          <a:sy n="101" d="100"/>
        </p:scale>
        <p:origin x="22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tiff"/><Relationship Id="rId3" Type="http://schemas.openxmlformats.org/officeDocument/2006/relationships/hyperlink" Target="https://baike.baidu.com/item/Objective-C" TargetMode="External"/><Relationship Id="rId7" Type="http://schemas.openxmlformats.org/officeDocument/2006/relationships/image" Target="../media/image1.png"/><Relationship Id="rId2" Type="http://schemas.openxmlformats.org/officeDocument/2006/relationships/hyperlink" Target="https://baike.baidu.com/item/WWDC" TargetMode="External"/><Relationship Id="rId1" Type="http://schemas.openxmlformats.org/officeDocument/2006/relationships/slideLayout" Target="../slideLayouts/slideLayout2.xml"/><Relationship Id="rId6" Type="http://schemas.openxmlformats.org/officeDocument/2006/relationships/hyperlink" Target="https://baike.baidu.com/item/%E8%8B%B9%E6%9E%9C" TargetMode="External"/><Relationship Id="rId5" Type="http://schemas.openxmlformats.org/officeDocument/2006/relationships/hyperlink" Target="https://baike.baidu.com/item/iOS/45705" TargetMode="External"/><Relationship Id="rId4" Type="http://schemas.openxmlformats.org/officeDocument/2006/relationships/hyperlink" Target="https://baike.baidu.com/item/macOS/865455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31EE6-1BB5-A84E-BF11-557C5843BD7E}"/>
              </a:ext>
            </a:extLst>
          </p:cNvPr>
          <p:cNvSpPr>
            <a:spLocks noGrp="1"/>
          </p:cNvSpPr>
          <p:nvPr>
            <p:ph type="ctrTitle"/>
          </p:nvPr>
        </p:nvSpPr>
        <p:spPr/>
        <p:txBody>
          <a:bodyPr/>
          <a:lstStyle/>
          <a:p>
            <a:r>
              <a:rPr kumimoji="1" lang="en-US" altLang="zh-CN" dirty="0"/>
              <a:t>Swift</a:t>
            </a:r>
            <a:r>
              <a:rPr kumimoji="1" lang="zh-CN" altLang="en-US" dirty="0"/>
              <a:t>学习总结</a:t>
            </a:r>
          </a:p>
        </p:txBody>
      </p:sp>
      <p:sp>
        <p:nvSpPr>
          <p:cNvPr id="3" name="副标题 2">
            <a:extLst>
              <a:ext uri="{FF2B5EF4-FFF2-40B4-BE49-F238E27FC236}">
                <a16:creationId xmlns:a16="http://schemas.microsoft.com/office/drawing/2014/main" id="{A4CF388F-517E-7B47-94B9-3103574AEDC2}"/>
              </a:ext>
            </a:extLst>
          </p:cNvPr>
          <p:cNvSpPr>
            <a:spLocks noGrp="1"/>
          </p:cNvSpPr>
          <p:nvPr>
            <p:ph type="subTitle" idx="1"/>
          </p:nvPr>
        </p:nvSpPr>
        <p:spPr>
          <a:xfrm>
            <a:off x="1507067" y="4261848"/>
            <a:ext cx="7766936" cy="1096899"/>
          </a:xfrm>
        </p:spPr>
        <p:txBody>
          <a:bodyPr/>
          <a:lstStyle/>
          <a:p>
            <a:r>
              <a:rPr kumimoji="1" lang="zh-CN" altLang="en-US" dirty="0"/>
              <a:t>孙伟胜 </a:t>
            </a:r>
            <a:fld id="{B4BA069A-7ECA-464C-BD2B-AB7FFC51F51C}" type="datetime1">
              <a:rPr kumimoji="1" lang="zh-CN" altLang="en-US" smtClean="0"/>
              <a:t>2019/12/12</a:t>
            </a:fld>
            <a:endParaRPr kumimoji="1" lang="zh-CN" altLang="en-US" dirty="0"/>
          </a:p>
        </p:txBody>
      </p:sp>
    </p:spTree>
    <p:extLst>
      <p:ext uri="{BB962C8B-B14F-4D97-AF65-F5344CB8AC3E}">
        <p14:creationId xmlns:p14="http://schemas.microsoft.com/office/powerpoint/2010/main" val="3479652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208763A-A1CC-D74E-83E6-FD857CA8225F}"/>
              </a:ext>
            </a:extLst>
          </p:cNvPr>
          <p:cNvPicPr>
            <a:picLocks noChangeAspect="1"/>
          </p:cNvPicPr>
          <p:nvPr/>
        </p:nvPicPr>
        <p:blipFill>
          <a:blip r:embed="rId2"/>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653A9C0C-D93E-DF43-A29B-AEC756C12DC1}"/>
              </a:ext>
            </a:extLst>
          </p:cNvPr>
          <p:cNvPicPr>
            <a:picLocks noChangeAspect="1"/>
          </p:cNvPicPr>
          <p:nvPr/>
        </p:nvPicPr>
        <p:blipFill>
          <a:blip r:embed="rId3"/>
          <a:stretch>
            <a:fillRect/>
          </a:stretch>
        </p:blipFill>
        <p:spPr>
          <a:xfrm>
            <a:off x="3759200" y="3972317"/>
            <a:ext cx="3676650" cy="2648480"/>
          </a:xfrm>
          <a:prstGeom prst="rect">
            <a:avLst/>
          </a:prstGeom>
        </p:spPr>
      </p:pic>
      <p:sp>
        <p:nvSpPr>
          <p:cNvPr id="10" name="文本框 9">
            <a:extLst>
              <a:ext uri="{FF2B5EF4-FFF2-40B4-BE49-F238E27FC236}">
                <a16:creationId xmlns:a16="http://schemas.microsoft.com/office/drawing/2014/main" id="{C51A26CC-670A-AC4D-8A07-C64B8EEB0394}"/>
              </a:ext>
            </a:extLst>
          </p:cNvPr>
          <p:cNvSpPr txBox="1"/>
          <p:nvPr/>
        </p:nvSpPr>
        <p:spPr>
          <a:xfrm>
            <a:off x="8293100" y="5753100"/>
            <a:ext cx="3314700" cy="923330"/>
          </a:xfrm>
          <a:prstGeom prst="rect">
            <a:avLst/>
          </a:prstGeom>
          <a:noFill/>
        </p:spPr>
        <p:txBody>
          <a:bodyPr wrap="square" rtlCol="0">
            <a:spAutoFit/>
          </a:bodyPr>
          <a:lstStyle/>
          <a:p>
            <a:r>
              <a:rPr kumimoji="1" lang="zh-CN" altLang="en-US" dirty="0">
                <a:solidFill>
                  <a:schemeClr val="bg1"/>
                </a:solidFill>
              </a:rPr>
              <a:t>右边加控件，左边自动加代码，左边加代码，右边视图自动更新。</a:t>
            </a:r>
          </a:p>
        </p:txBody>
      </p:sp>
    </p:spTree>
    <p:extLst>
      <p:ext uri="{BB962C8B-B14F-4D97-AF65-F5344CB8AC3E}">
        <p14:creationId xmlns:p14="http://schemas.microsoft.com/office/powerpoint/2010/main" val="285868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DBDCC3-8782-264C-A2AC-494F7A901284}"/>
              </a:ext>
            </a:extLst>
          </p:cNvPr>
          <p:cNvSpPr txBox="1"/>
          <p:nvPr/>
        </p:nvSpPr>
        <p:spPr>
          <a:xfrm>
            <a:off x="4314825" y="2921168"/>
            <a:ext cx="3562350" cy="1015663"/>
          </a:xfrm>
          <a:prstGeom prst="rect">
            <a:avLst/>
          </a:prstGeom>
          <a:noFill/>
        </p:spPr>
        <p:txBody>
          <a:bodyPr wrap="square" rtlCol="0">
            <a:spAutoFit/>
          </a:bodyPr>
          <a:lstStyle/>
          <a:p>
            <a:r>
              <a:rPr kumimoji="1" lang="zh-CN" altLang="en-US" sz="6000" b="1" dirty="0">
                <a:ln w="22225">
                  <a:solidFill>
                    <a:schemeClr val="accent2"/>
                  </a:solidFill>
                  <a:prstDash val="solid"/>
                </a:ln>
                <a:solidFill>
                  <a:schemeClr val="accent2">
                    <a:lumMod val="40000"/>
                    <a:lumOff val="60000"/>
                  </a:schemeClr>
                </a:solidFill>
              </a:rPr>
              <a:t>谢谢观看！</a:t>
            </a:r>
          </a:p>
        </p:txBody>
      </p:sp>
    </p:spTree>
    <p:extLst>
      <p:ext uri="{BB962C8B-B14F-4D97-AF65-F5344CB8AC3E}">
        <p14:creationId xmlns:p14="http://schemas.microsoft.com/office/powerpoint/2010/main" val="91697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A4D49-B7D7-4745-AEB8-8AB723285A92}"/>
              </a:ext>
            </a:extLst>
          </p:cNvPr>
          <p:cNvSpPr>
            <a:spLocks noGrp="1"/>
          </p:cNvSpPr>
          <p:nvPr>
            <p:ph type="title"/>
          </p:nvPr>
        </p:nvSpPr>
        <p:spPr>
          <a:xfrm>
            <a:off x="677334" y="559358"/>
            <a:ext cx="8596668" cy="1320800"/>
          </a:xfrm>
        </p:spPr>
        <p:txBody>
          <a:bodyPr>
            <a:normAutofit/>
          </a:bodyPr>
          <a:lstStyle/>
          <a:p>
            <a:pPr algn="ctr"/>
            <a:r>
              <a:rPr kumimoji="1" lang="en-US" altLang="zh-CN" sz="4800" dirty="0"/>
              <a:t>Swift</a:t>
            </a:r>
            <a:r>
              <a:rPr kumimoji="1" lang="zh-CN" altLang="en-US" sz="4800" dirty="0"/>
              <a:t>是什么？</a:t>
            </a:r>
          </a:p>
        </p:txBody>
      </p:sp>
      <p:sp>
        <p:nvSpPr>
          <p:cNvPr id="3" name="内容占位符 2">
            <a:extLst>
              <a:ext uri="{FF2B5EF4-FFF2-40B4-BE49-F238E27FC236}">
                <a16:creationId xmlns:a16="http://schemas.microsoft.com/office/drawing/2014/main" id="{E565C77C-ACDD-814A-97E9-D869D1DCA0DB}"/>
              </a:ext>
            </a:extLst>
          </p:cNvPr>
          <p:cNvSpPr>
            <a:spLocks noGrp="1"/>
          </p:cNvSpPr>
          <p:nvPr>
            <p:ph idx="1"/>
          </p:nvPr>
        </p:nvSpPr>
        <p:spPr>
          <a:xfrm>
            <a:off x="677334" y="1971906"/>
            <a:ext cx="9280858" cy="4566680"/>
          </a:xfrm>
        </p:spPr>
        <p:txBody>
          <a:bodyPr>
            <a:normAutofit/>
          </a:bodyPr>
          <a:lstStyle/>
          <a:p>
            <a:r>
              <a:rPr lang="en" altLang="zh-CN" dirty="0"/>
              <a:t>Swift</a:t>
            </a:r>
            <a:r>
              <a:rPr lang="zh-CN" altLang="en" dirty="0"/>
              <a:t>，</a:t>
            </a:r>
            <a:r>
              <a:rPr lang="zh-CN" altLang="en-US" dirty="0"/>
              <a:t>苹果于</a:t>
            </a:r>
            <a:r>
              <a:rPr lang="en-US" altLang="zh-CN" dirty="0"/>
              <a:t>2014</a:t>
            </a:r>
            <a:r>
              <a:rPr lang="zh-CN" altLang="en-US" dirty="0"/>
              <a:t>年</a:t>
            </a:r>
            <a:r>
              <a:rPr lang="en" altLang="zh-CN" dirty="0">
                <a:hlinkClick r:id="rId2"/>
              </a:rPr>
              <a:t>WWDC</a:t>
            </a:r>
            <a:r>
              <a:rPr lang="zh-CN" altLang="en-US" dirty="0"/>
              <a:t>苹果开发者大会发布的新开发语言，可与</a:t>
            </a:r>
            <a:r>
              <a:rPr lang="en" altLang="zh-CN" dirty="0">
                <a:hlinkClick r:id="rId3"/>
              </a:rPr>
              <a:t>Objective-C</a:t>
            </a:r>
            <a:r>
              <a:rPr lang="zh-CN" altLang="en-US" dirty="0"/>
              <a:t>共同运行于</a:t>
            </a:r>
            <a:r>
              <a:rPr lang="en" altLang="zh-CN" dirty="0">
                <a:hlinkClick r:id="rId4"/>
              </a:rPr>
              <a:t>macOS</a:t>
            </a:r>
            <a:r>
              <a:rPr lang="zh-CN" altLang="en-US" dirty="0"/>
              <a:t>和</a:t>
            </a:r>
            <a:r>
              <a:rPr lang="en" altLang="zh-CN" dirty="0">
                <a:hlinkClick r:id="rId5"/>
              </a:rPr>
              <a:t>iOS</a:t>
            </a:r>
            <a:r>
              <a:rPr lang="zh-CN" altLang="en-US" dirty="0"/>
              <a:t>平台，用于搭建基于苹果平台的应用程序。</a:t>
            </a:r>
          </a:p>
          <a:p>
            <a:r>
              <a:rPr lang="en" altLang="zh-CN" dirty="0"/>
              <a:t>Swift</a:t>
            </a:r>
            <a:r>
              <a:rPr lang="zh-CN" altLang="en-US" dirty="0"/>
              <a:t>是一款易学易用的编程语言，而且它还是第一套具有与脚本语言同样的表现力和趣味性的系统编程语言。</a:t>
            </a:r>
            <a:r>
              <a:rPr lang="en" altLang="zh-CN" dirty="0"/>
              <a:t>Swift</a:t>
            </a:r>
            <a:r>
              <a:rPr lang="zh-CN" altLang="en-US" dirty="0"/>
              <a:t>的设计以安全为出发点，以避免各种常见的编程错误类别。</a:t>
            </a:r>
          </a:p>
          <a:p>
            <a:r>
              <a:rPr lang="en-US" altLang="zh-CN" dirty="0"/>
              <a:t>2015</a:t>
            </a:r>
            <a:r>
              <a:rPr lang="zh-CN" altLang="en-US" dirty="0"/>
              <a:t>年</a:t>
            </a:r>
            <a:r>
              <a:rPr lang="en-US" altLang="zh-CN" dirty="0"/>
              <a:t>12</a:t>
            </a:r>
            <a:r>
              <a:rPr lang="zh-CN" altLang="en-US" dirty="0"/>
              <a:t>月</a:t>
            </a:r>
            <a:r>
              <a:rPr lang="en-US" altLang="zh-CN" dirty="0"/>
              <a:t>4</a:t>
            </a:r>
            <a:r>
              <a:rPr lang="zh-CN" altLang="en-US" dirty="0"/>
              <a:t>日，</a:t>
            </a:r>
            <a:r>
              <a:rPr lang="zh-CN" altLang="en-US" dirty="0">
                <a:hlinkClick r:id="rId6"/>
              </a:rPr>
              <a:t>苹果</a:t>
            </a:r>
            <a:r>
              <a:rPr lang="zh-CN" altLang="en-US" dirty="0"/>
              <a:t>公司宣布其</a:t>
            </a:r>
            <a:r>
              <a:rPr lang="en" altLang="zh-CN" dirty="0"/>
              <a:t>Swift</a:t>
            </a:r>
            <a:r>
              <a:rPr lang="zh-CN" altLang="en-US" dirty="0"/>
              <a:t>编程语言现在开放源代码。</a:t>
            </a:r>
            <a:endParaRPr lang="en-US" altLang="zh-CN" dirty="0"/>
          </a:p>
          <a:p>
            <a:endParaRPr kumimoji="1" lang="zh-CN" altLang="en-US" dirty="0"/>
          </a:p>
        </p:txBody>
      </p:sp>
      <p:grpSp>
        <p:nvGrpSpPr>
          <p:cNvPr id="10" name="组合 9">
            <a:extLst>
              <a:ext uri="{FF2B5EF4-FFF2-40B4-BE49-F238E27FC236}">
                <a16:creationId xmlns:a16="http://schemas.microsoft.com/office/drawing/2014/main" id="{6986A0B9-C998-8140-AE51-07E2AAC1323F}"/>
              </a:ext>
            </a:extLst>
          </p:cNvPr>
          <p:cNvGrpSpPr/>
          <p:nvPr/>
        </p:nvGrpSpPr>
        <p:grpSpPr>
          <a:xfrm>
            <a:off x="762525" y="3628947"/>
            <a:ext cx="9195667" cy="1720610"/>
            <a:chOff x="762525" y="3628947"/>
            <a:chExt cx="9195667" cy="1720610"/>
          </a:xfrm>
        </p:grpSpPr>
        <p:pic>
          <p:nvPicPr>
            <p:cNvPr id="1025" name="Picture 1" descr="page8image35021968">
              <a:extLst>
                <a:ext uri="{FF2B5EF4-FFF2-40B4-BE49-F238E27FC236}">
                  <a16:creationId xmlns:a16="http://schemas.microsoft.com/office/drawing/2014/main" id="{1879DA0E-6CFB-1E4E-B805-ED6C5D527E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25" y="3628947"/>
              <a:ext cx="8511477" cy="1720610"/>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 4">
              <a:extLst>
                <a:ext uri="{FF2B5EF4-FFF2-40B4-BE49-F238E27FC236}">
                  <a16:creationId xmlns:a16="http://schemas.microsoft.com/office/drawing/2014/main" id="{530B80B1-79B4-B94C-A1F5-F3AD4E3AC18B}"/>
                </a:ext>
              </a:extLst>
            </p:cNvPr>
            <p:cNvSpPr/>
            <p:nvPr/>
          </p:nvSpPr>
          <p:spPr>
            <a:xfrm>
              <a:off x="9274002" y="4684734"/>
              <a:ext cx="684190" cy="3507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Heiti SC Medium" pitchFamily="2" charset="-128"/>
                  <a:ea typeface="Heiti SC Medium" pitchFamily="2" charset="-128"/>
                </a:rPr>
                <a:t>2019-09</a:t>
              </a:r>
              <a:endParaRPr kumimoji="1" lang="zh-CN" altLang="en-US" sz="1000" dirty="0">
                <a:solidFill>
                  <a:schemeClr val="tx1"/>
                </a:solidFill>
                <a:latin typeface="Heiti SC Medium" pitchFamily="2" charset="-128"/>
                <a:ea typeface="Heiti SC Medium" pitchFamily="2" charset="-128"/>
              </a:endParaRPr>
            </a:p>
          </p:txBody>
        </p:sp>
        <p:cxnSp>
          <p:nvCxnSpPr>
            <p:cNvPr id="7" name="直线连接符 6">
              <a:extLst>
                <a:ext uri="{FF2B5EF4-FFF2-40B4-BE49-F238E27FC236}">
                  <a16:creationId xmlns:a16="http://schemas.microsoft.com/office/drawing/2014/main" id="{5A7F419B-6099-6245-92CA-A8227F378BA1}"/>
                </a:ext>
              </a:extLst>
            </p:cNvPr>
            <p:cNvCxnSpPr>
              <a:stCxn id="5" idx="0"/>
            </p:cNvCxnSpPr>
            <p:nvPr/>
          </p:nvCxnSpPr>
          <p:spPr>
            <a:xfrm flipV="1">
              <a:off x="9616097" y="4121063"/>
              <a:ext cx="0" cy="563671"/>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6F6FDCF-893A-5E49-93B0-33EF93F1BC66}"/>
                </a:ext>
              </a:extLst>
            </p:cNvPr>
            <p:cNvSpPr txBox="1"/>
            <p:nvPr/>
          </p:nvSpPr>
          <p:spPr>
            <a:xfrm>
              <a:off x="9188811" y="3844064"/>
              <a:ext cx="769381" cy="276999"/>
            </a:xfrm>
            <a:prstGeom prst="rect">
              <a:avLst/>
            </a:prstGeom>
            <a:noFill/>
          </p:spPr>
          <p:txBody>
            <a:bodyPr wrap="square" rtlCol="0">
              <a:spAutoFit/>
            </a:bodyPr>
            <a:lstStyle/>
            <a:p>
              <a:r>
                <a:rPr kumimoji="1" lang="en-US" altLang="zh-CN" sz="1200" dirty="0">
                  <a:latin typeface="Heiti SC Medium" pitchFamily="2" charset="-128"/>
                  <a:ea typeface="Heiti SC Medium" pitchFamily="2" charset="-128"/>
                </a:rPr>
                <a:t>5.1</a:t>
              </a:r>
              <a:r>
                <a:rPr kumimoji="1" lang="zh-CN" altLang="en-US" sz="1200" dirty="0">
                  <a:latin typeface="Heiti SC Medium" pitchFamily="2" charset="-128"/>
                  <a:ea typeface="Heiti SC Medium" pitchFamily="2" charset="-128"/>
                </a:rPr>
                <a:t>版本</a:t>
              </a:r>
            </a:p>
          </p:txBody>
        </p:sp>
      </p:grpSp>
      <p:sp>
        <p:nvSpPr>
          <p:cNvPr id="9" name="文本框 8">
            <a:extLst>
              <a:ext uri="{FF2B5EF4-FFF2-40B4-BE49-F238E27FC236}">
                <a16:creationId xmlns:a16="http://schemas.microsoft.com/office/drawing/2014/main" id="{50AC2A35-8F31-8348-9418-16FC46CEBE49}"/>
              </a:ext>
            </a:extLst>
          </p:cNvPr>
          <p:cNvSpPr txBox="1"/>
          <p:nvPr/>
        </p:nvSpPr>
        <p:spPr>
          <a:xfrm>
            <a:off x="762525" y="5289844"/>
            <a:ext cx="9006214"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从 </a:t>
            </a:r>
            <a:r>
              <a:rPr lang="en-US" altLang="zh-CN" dirty="0"/>
              <a:t>2014 </a:t>
            </a:r>
            <a:r>
              <a:rPr lang="zh-CN" altLang="en-US" dirty="0"/>
              <a:t>年至今，已经有 </a:t>
            </a:r>
            <a:r>
              <a:rPr lang="en-US" altLang="zh-CN" dirty="0"/>
              <a:t>15 </a:t>
            </a:r>
            <a:r>
              <a:rPr lang="zh-CN" altLang="en-US" dirty="0"/>
              <a:t>个版本发布，其中 </a:t>
            </a:r>
            <a:r>
              <a:rPr lang="en-US" altLang="zh-CN" dirty="0"/>
              <a:t>5 </a:t>
            </a:r>
            <a:r>
              <a:rPr lang="zh-CN" altLang="en-US" dirty="0"/>
              <a:t>个大版本，</a:t>
            </a:r>
            <a:r>
              <a:rPr lang="en-US" altLang="zh-CN" dirty="0"/>
              <a:t>10 </a:t>
            </a:r>
            <a:r>
              <a:rPr lang="zh-CN" altLang="en-US" dirty="0"/>
              <a:t>个小版本 </a:t>
            </a:r>
            <a:endParaRPr lang="en-US" altLang="zh-CN" dirty="0"/>
          </a:p>
          <a:p>
            <a:pPr marL="285750" indent="-285750">
              <a:buFont typeface="Arial" panose="020B0604020202020204" pitchFamily="34" charset="0"/>
              <a:buChar char="•"/>
            </a:pPr>
            <a:r>
              <a:rPr lang="zh-CN" altLang="en-US" dirty="0"/>
              <a:t>与之对比的是 </a:t>
            </a:r>
            <a:r>
              <a:rPr lang="en" altLang="zh-CN" dirty="0"/>
              <a:t>Objective-C </a:t>
            </a:r>
            <a:r>
              <a:rPr lang="zh-CN" altLang="en-US" dirty="0"/>
              <a:t>从</a:t>
            </a:r>
            <a:r>
              <a:rPr lang="en-US" altLang="zh-CN" dirty="0"/>
              <a:t>80</a:t>
            </a:r>
            <a:r>
              <a:rPr lang="zh-CN" altLang="en-US" dirty="0"/>
              <a:t>年代至今，只有两个版本 </a:t>
            </a:r>
          </a:p>
          <a:p>
            <a:pPr marL="285750" indent="-285750">
              <a:buFont typeface="Arial" panose="020B0604020202020204" pitchFamily="34" charset="0"/>
              <a:buChar char="•"/>
            </a:pPr>
            <a:r>
              <a:rPr lang="en-US" altLang="zh-CN" dirty="0"/>
              <a:t>2015 </a:t>
            </a:r>
            <a:r>
              <a:rPr lang="zh-CN" altLang="en-US" dirty="0"/>
              <a:t>年 </a:t>
            </a:r>
            <a:r>
              <a:rPr lang="en-US" altLang="zh-CN" dirty="0"/>
              <a:t>12 </a:t>
            </a:r>
            <a:r>
              <a:rPr lang="zh-CN" altLang="en-US" dirty="0"/>
              <a:t>月 </a:t>
            </a:r>
            <a:r>
              <a:rPr lang="en" altLang="zh-CN" dirty="0"/>
              <a:t>Swift </a:t>
            </a:r>
            <a:r>
              <a:rPr lang="zh-CN" altLang="en-US" dirty="0"/>
              <a:t>正式开源，目前 </a:t>
            </a:r>
            <a:r>
              <a:rPr lang="en" altLang="zh-CN" dirty="0"/>
              <a:t>Swift </a:t>
            </a:r>
            <a:r>
              <a:rPr lang="zh-CN" altLang="en-US" dirty="0"/>
              <a:t>可以应用到多个领域，甚至连 </a:t>
            </a:r>
            <a:r>
              <a:rPr lang="en" altLang="zh-CN" dirty="0"/>
              <a:t>TensorFlow </a:t>
            </a:r>
            <a:r>
              <a:rPr lang="zh-CN" altLang="en-US" dirty="0"/>
              <a:t>也有 </a:t>
            </a:r>
            <a:r>
              <a:rPr lang="en" altLang="zh-CN" dirty="0"/>
              <a:t>Swift </a:t>
            </a:r>
            <a:r>
              <a:rPr lang="zh-CN" altLang="en-US" dirty="0"/>
              <a:t>语言版本 </a:t>
            </a:r>
          </a:p>
          <a:p>
            <a:endParaRPr kumimoji="1" lang="zh-CN" altLang="en-US" dirty="0"/>
          </a:p>
        </p:txBody>
      </p:sp>
      <p:pic>
        <p:nvPicPr>
          <p:cNvPr id="4" name="图片 3">
            <a:extLst>
              <a:ext uri="{FF2B5EF4-FFF2-40B4-BE49-F238E27FC236}">
                <a16:creationId xmlns:a16="http://schemas.microsoft.com/office/drawing/2014/main" id="{D1A90DAB-8290-B34F-8D40-5824DFEF45E9}"/>
              </a:ext>
            </a:extLst>
          </p:cNvPr>
          <p:cNvPicPr>
            <a:picLocks noChangeAspect="1"/>
          </p:cNvPicPr>
          <p:nvPr/>
        </p:nvPicPr>
        <p:blipFill>
          <a:blip r:embed="rId8"/>
          <a:stretch>
            <a:fillRect/>
          </a:stretch>
        </p:blipFill>
        <p:spPr>
          <a:xfrm>
            <a:off x="2575902" y="1499992"/>
            <a:ext cx="5242142" cy="5242142"/>
          </a:xfrm>
          <a:prstGeom prst="rect">
            <a:avLst/>
          </a:prstGeom>
        </p:spPr>
      </p:pic>
    </p:spTree>
    <p:extLst>
      <p:ext uri="{BB962C8B-B14F-4D97-AF65-F5344CB8AC3E}">
        <p14:creationId xmlns:p14="http://schemas.microsoft.com/office/powerpoint/2010/main" val="364349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55D19-F382-C743-B8C8-A983C0E51A47}"/>
              </a:ext>
            </a:extLst>
          </p:cNvPr>
          <p:cNvSpPr>
            <a:spLocks noGrp="1"/>
          </p:cNvSpPr>
          <p:nvPr>
            <p:ph type="title"/>
          </p:nvPr>
        </p:nvSpPr>
        <p:spPr>
          <a:xfrm>
            <a:off x="677334" y="609600"/>
            <a:ext cx="8596668" cy="768263"/>
          </a:xfrm>
        </p:spPr>
        <p:txBody>
          <a:bodyPr/>
          <a:lstStyle/>
          <a:p>
            <a:r>
              <a:rPr kumimoji="1" lang="en-US" altLang="zh-CN" dirty="0"/>
              <a:t>Swift</a:t>
            </a:r>
            <a:r>
              <a:rPr kumimoji="1" lang="zh-CN" altLang="en-US" dirty="0"/>
              <a:t> 与 </a:t>
            </a:r>
            <a:r>
              <a:rPr kumimoji="1" lang="en-US" altLang="zh-CN" dirty="0"/>
              <a:t>objective-c</a:t>
            </a:r>
            <a:r>
              <a:rPr kumimoji="1" lang="zh-CN" altLang="en-US" dirty="0"/>
              <a:t> 有什么区别？</a:t>
            </a:r>
          </a:p>
        </p:txBody>
      </p:sp>
      <p:sp>
        <p:nvSpPr>
          <p:cNvPr id="3" name="内容占位符 2">
            <a:extLst>
              <a:ext uri="{FF2B5EF4-FFF2-40B4-BE49-F238E27FC236}">
                <a16:creationId xmlns:a16="http://schemas.microsoft.com/office/drawing/2014/main" id="{EF31E848-E76B-4149-A317-C3D2444F181F}"/>
              </a:ext>
            </a:extLst>
          </p:cNvPr>
          <p:cNvSpPr>
            <a:spLocks noGrp="1"/>
          </p:cNvSpPr>
          <p:nvPr>
            <p:ph idx="1"/>
          </p:nvPr>
        </p:nvSpPr>
        <p:spPr>
          <a:xfrm>
            <a:off x="677334" y="1477038"/>
            <a:ext cx="10558514" cy="4277789"/>
          </a:xfrm>
        </p:spPr>
        <p:txBody>
          <a:bodyPr>
            <a:normAutofit/>
          </a:bodyPr>
          <a:lstStyle/>
          <a:p>
            <a:r>
              <a:rPr lang="en" altLang="zh-CN" b="1" dirty="0"/>
              <a:t>swift</a:t>
            </a:r>
            <a:r>
              <a:rPr lang="zh-CN" altLang="en-US" b="1" dirty="0"/>
              <a:t>和</a:t>
            </a:r>
            <a:r>
              <a:rPr lang="en" altLang="zh-CN" b="1" dirty="0"/>
              <a:t>OC</a:t>
            </a:r>
            <a:r>
              <a:rPr lang="zh-CN" altLang="en-US" b="1" dirty="0"/>
              <a:t>的共同点：</a:t>
            </a:r>
            <a:endParaRPr lang="zh-CN" altLang="en-US" dirty="0"/>
          </a:p>
          <a:p>
            <a:r>
              <a:rPr lang="zh-CN" altLang="en-US" dirty="0"/>
              <a:t> </a:t>
            </a:r>
            <a:r>
              <a:rPr lang="en-US" altLang="zh-CN" dirty="0"/>
              <a:t>- </a:t>
            </a:r>
            <a:r>
              <a:rPr lang="en" altLang="zh-CN" dirty="0"/>
              <a:t>OC</a:t>
            </a:r>
            <a:r>
              <a:rPr lang="zh-CN" altLang="en-US" dirty="0"/>
              <a:t>出现过的绝大多数概念，比如引用计数、</a:t>
            </a:r>
            <a:r>
              <a:rPr lang="en" altLang="zh-CN" dirty="0"/>
              <a:t>ARC</a:t>
            </a:r>
            <a:r>
              <a:rPr lang="zh-CN" altLang="en" dirty="0"/>
              <a:t>（</a:t>
            </a:r>
            <a:r>
              <a:rPr lang="zh-CN" altLang="en-US" dirty="0"/>
              <a:t>自动引用计数）、属性、协议、接口、初始化、扩展类、命名参数、匿名函数等，在</a:t>
            </a:r>
            <a:r>
              <a:rPr lang="en" altLang="zh-CN" dirty="0"/>
              <a:t>Swift</a:t>
            </a:r>
            <a:r>
              <a:rPr lang="zh-CN" altLang="en-US" dirty="0"/>
              <a:t>中继续有效（可能最多换个术语）。</a:t>
            </a:r>
          </a:p>
          <a:p>
            <a:r>
              <a:rPr lang="zh-CN" altLang="en-US" dirty="0"/>
              <a:t> </a:t>
            </a:r>
            <a:r>
              <a:rPr lang="en-US" altLang="zh-CN" dirty="0"/>
              <a:t>- </a:t>
            </a:r>
            <a:r>
              <a:rPr lang="en" altLang="zh-CN" dirty="0"/>
              <a:t>Swift</a:t>
            </a:r>
            <a:r>
              <a:rPr lang="zh-CN" altLang="en-US" dirty="0"/>
              <a:t>和</a:t>
            </a:r>
            <a:r>
              <a:rPr lang="en" altLang="zh-CN" dirty="0"/>
              <a:t>Objective-C</a:t>
            </a:r>
            <a:r>
              <a:rPr lang="zh-CN" altLang="en-US" dirty="0"/>
              <a:t>共用一套运行时环境，</a:t>
            </a:r>
            <a:r>
              <a:rPr lang="en" altLang="zh-CN" dirty="0"/>
              <a:t>Swift</a:t>
            </a:r>
            <a:r>
              <a:rPr lang="zh-CN" altLang="en-US" dirty="0"/>
              <a:t>的类型可以桥接到</a:t>
            </a:r>
            <a:r>
              <a:rPr lang="en" altLang="zh-CN" dirty="0"/>
              <a:t>Objective-C</a:t>
            </a:r>
            <a:r>
              <a:rPr lang="zh-CN" altLang="en" dirty="0"/>
              <a:t>（</a:t>
            </a:r>
            <a:r>
              <a:rPr lang="zh-CN" altLang="en-US" dirty="0"/>
              <a:t>下面我简称</a:t>
            </a:r>
            <a:r>
              <a:rPr lang="en" altLang="zh-CN" dirty="0"/>
              <a:t>OC</a:t>
            </a:r>
            <a:r>
              <a:rPr lang="zh-CN" altLang="en" dirty="0"/>
              <a:t>）</a:t>
            </a:r>
            <a:r>
              <a:rPr lang="zh-CN" altLang="en-US" dirty="0"/>
              <a:t>。</a:t>
            </a:r>
            <a:endParaRPr lang="en-US" altLang="zh-CN" dirty="0"/>
          </a:p>
          <a:p>
            <a:r>
              <a:rPr lang="en" altLang="zh-CN" b="1" dirty="0"/>
              <a:t>swift</a:t>
            </a:r>
            <a:r>
              <a:rPr lang="zh-CN" altLang="en-US" b="1" dirty="0"/>
              <a:t>的优点：</a:t>
            </a:r>
            <a:endParaRPr lang="en-US" altLang="zh-CN" b="1" dirty="0"/>
          </a:p>
          <a:p>
            <a:r>
              <a:rPr kumimoji="1" lang="en-US" altLang="zh-CN" dirty="0"/>
              <a:t>1</a:t>
            </a:r>
            <a:r>
              <a:rPr kumimoji="1" lang="zh-CN" altLang="en-US" dirty="0"/>
              <a:t>，</a:t>
            </a:r>
            <a:r>
              <a:rPr kumimoji="1" lang="en-US" altLang="zh-CN" dirty="0"/>
              <a:t>swift</a:t>
            </a:r>
            <a:r>
              <a:rPr kumimoji="1" lang="zh-CN" altLang="en-US" dirty="0"/>
              <a:t> 代码简洁，可以省略分号。</a:t>
            </a:r>
            <a:endParaRPr kumimoji="1" lang="en-US" altLang="zh-CN" dirty="0"/>
          </a:p>
          <a:p>
            <a:r>
              <a:rPr kumimoji="1" lang="en-US" altLang="zh-CN" dirty="0"/>
              <a:t>2</a:t>
            </a:r>
            <a:r>
              <a:rPr kumimoji="1" lang="zh-CN" altLang="en-US" dirty="0"/>
              <a:t>，</a:t>
            </a:r>
            <a:r>
              <a:rPr kumimoji="1" lang="en" altLang="zh-CN" dirty="0"/>
              <a:t>Swift</a:t>
            </a:r>
            <a:r>
              <a:rPr kumimoji="1" lang="zh-CN" altLang="en-US" dirty="0"/>
              <a:t>非常快，</a:t>
            </a:r>
            <a:r>
              <a:rPr lang="en" altLang="zh-CN" dirty="0"/>
              <a:t>Swift</a:t>
            </a:r>
            <a:r>
              <a:rPr lang="zh-CN" altLang="en-US" dirty="0"/>
              <a:t>的运行速度与</a:t>
            </a:r>
            <a:r>
              <a:rPr lang="en" altLang="zh-CN" dirty="0"/>
              <a:t>C</a:t>
            </a:r>
            <a:r>
              <a:rPr lang="zh-CN" altLang="en-US" dirty="0"/>
              <a:t>代码一样快。</a:t>
            </a:r>
          </a:p>
          <a:p>
            <a:r>
              <a:rPr lang="zh-CN" altLang="en-US" dirty="0"/>
              <a:t> </a:t>
            </a:r>
            <a:r>
              <a:rPr lang="en-US" altLang="zh-CN" dirty="0"/>
              <a:t>- </a:t>
            </a:r>
            <a:r>
              <a:rPr lang="en" altLang="zh-CN" dirty="0"/>
              <a:t>swift</a:t>
            </a:r>
            <a:r>
              <a:rPr lang="zh-CN" altLang="en-US" dirty="0"/>
              <a:t>注重安全，</a:t>
            </a:r>
            <a:r>
              <a:rPr lang="en" altLang="zh-CN" dirty="0"/>
              <a:t>OC</a:t>
            </a:r>
            <a:r>
              <a:rPr lang="zh-CN" altLang="en-US" dirty="0"/>
              <a:t>注重灵活</a:t>
            </a:r>
          </a:p>
          <a:p>
            <a:r>
              <a:rPr lang="zh-CN" altLang="en-US" dirty="0"/>
              <a:t> </a:t>
            </a:r>
            <a:r>
              <a:rPr lang="en-US" altLang="zh-CN" dirty="0"/>
              <a:t>- </a:t>
            </a:r>
            <a:r>
              <a:rPr lang="en" altLang="zh-CN" dirty="0"/>
              <a:t>swift</a:t>
            </a:r>
            <a:r>
              <a:rPr lang="zh-CN" altLang="en-US" dirty="0"/>
              <a:t>注重面向协议编程、函数式编程、面向对象编程，</a:t>
            </a:r>
            <a:r>
              <a:rPr lang="en" altLang="zh-CN" dirty="0"/>
              <a:t>OC</a:t>
            </a:r>
            <a:r>
              <a:rPr lang="zh-CN" altLang="en-US" dirty="0"/>
              <a:t>注重面向对象编程</a:t>
            </a:r>
          </a:p>
          <a:p>
            <a:r>
              <a:rPr lang="zh-CN" altLang="en-US" dirty="0"/>
              <a:t> </a:t>
            </a:r>
            <a:r>
              <a:rPr lang="en-US" altLang="zh-CN" dirty="0"/>
              <a:t>- </a:t>
            </a:r>
            <a:r>
              <a:rPr lang="en" altLang="zh-CN" dirty="0"/>
              <a:t>swift</a:t>
            </a:r>
            <a:r>
              <a:rPr lang="zh-CN" altLang="en-US" dirty="0"/>
              <a:t>注重值类型，</a:t>
            </a:r>
            <a:r>
              <a:rPr lang="en" altLang="zh-CN" dirty="0"/>
              <a:t>OC</a:t>
            </a:r>
            <a:r>
              <a:rPr lang="zh-CN" altLang="en-US" dirty="0"/>
              <a:t>注重指针和引用</a:t>
            </a:r>
          </a:p>
          <a:p>
            <a:r>
              <a:rPr lang="zh-CN" altLang="en-US" dirty="0"/>
              <a:t> </a:t>
            </a:r>
            <a:r>
              <a:rPr lang="en-US" altLang="zh-CN" dirty="0"/>
              <a:t>- </a:t>
            </a:r>
            <a:r>
              <a:rPr lang="en" altLang="zh-CN" dirty="0"/>
              <a:t>swift</a:t>
            </a:r>
            <a:r>
              <a:rPr lang="zh-CN" altLang="en-US" dirty="0"/>
              <a:t>是静态类型语言，</a:t>
            </a:r>
            <a:r>
              <a:rPr lang="en" altLang="zh-CN" dirty="0"/>
              <a:t>OC</a:t>
            </a:r>
            <a:r>
              <a:rPr lang="zh-CN" altLang="en-US" dirty="0"/>
              <a:t>是动态类型语言</a:t>
            </a:r>
          </a:p>
          <a:p>
            <a:endParaRPr kumimoji="1" lang="zh-CN" altLang="en-US" dirty="0"/>
          </a:p>
        </p:txBody>
      </p:sp>
      <p:pic>
        <p:nvPicPr>
          <p:cNvPr id="2050" name="Picture 2" descr="page13image34906448">
            <a:extLst>
              <a:ext uri="{FF2B5EF4-FFF2-40B4-BE49-F238E27FC236}">
                <a16:creationId xmlns:a16="http://schemas.microsoft.com/office/drawing/2014/main" id="{2F192530-FFBA-8D42-9144-E74DA80BE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015" y="156237"/>
            <a:ext cx="3452094" cy="13208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73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040434-9D69-9146-B32A-A79B148CC7CE}"/>
              </a:ext>
            </a:extLst>
          </p:cNvPr>
          <p:cNvSpPr>
            <a:spLocks noGrp="1"/>
          </p:cNvSpPr>
          <p:nvPr>
            <p:ph idx="1"/>
          </p:nvPr>
        </p:nvSpPr>
        <p:spPr>
          <a:xfrm>
            <a:off x="677334" y="638827"/>
            <a:ext cx="8596668" cy="5402535"/>
          </a:xfrm>
        </p:spPr>
        <p:txBody>
          <a:bodyPr/>
          <a:lstStyle/>
          <a:p>
            <a:r>
              <a:rPr lang="zh-CN" altLang="en-US" dirty="0"/>
              <a:t> </a:t>
            </a:r>
            <a:r>
              <a:rPr lang="en-US" altLang="zh-CN" dirty="0"/>
              <a:t>- </a:t>
            </a:r>
            <a:r>
              <a:rPr lang="en" altLang="zh-CN" dirty="0"/>
              <a:t>swift</a:t>
            </a:r>
            <a:r>
              <a:rPr lang="zh-CN" altLang="en-US" dirty="0"/>
              <a:t>中的泛型类型更加方便和通用，而非</a:t>
            </a:r>
            <a:r>
              <a:rPr lang="en" altLang="zh-CN" dirty="0"/>
              <a:t>OC</a:t>
            </a:r>
            <a:r>
              <a:rPr lang="zh-CN" altLang="en-US" dirty="0"/>
              <a:t>中只能为集合类型添加泛型</a:t>
            </a:r>
          </a:p>
          <a:p>
            <a:r>
              <a:rPr lang="zh-CN" altLang="en-US" dirty="0"/>
              <a:t> </a:t>
            </a:r>
            <a:r>
              <a:rPr lang="en-US" altLang="zh-CN" dirty="0"/>
              <a:t>- </a:t>
            </a:r>
            <a:r>
              <a:rPr lang="en" altLang="zh-CN" dirty="0"/>
              <a:t>swift</a:t>
            </a:r>
            <a:r>
              <a:rPr lang="zh-CN" altLang="en-US" dirty="0"/>
              <a:t>中各种方便快捷的高阶函数（函数式编程） </a:t>
            </a:r>
            <a:r>
              <a:rPr lang="en-US" altLang="zh-CN" dirty="0"/>
              <a:t>(</a:t>
            </a:r>
            <a:r>
              <a:rPr lang="en" altLang="zh-CN" dirty="0"/>
              <a:t>Swift</a:t>
            </a:r>
            <a:r>
              <a:rPr lang="zh-CN" altLang="en-US" dirty="0"/>
              <a:t>的标准数组支持三个高阶函数：</a:t>
            </a:r>
            <a:r>
              <a:rPr lang="en" altLang="zh-CN" dirty="0"/>
              <a:t>map</a:t>
            </a:r>
            <a:r>
              <a:rPr lang="zh-CN" altLang="en" dirty="0"/>
              <a:t>，</a:t>
            </a:r>
            <a:r>
              <a:rPr lang="en" altLang="zh-CN" dirty="0"/>
              <a:t>filter</a:t>
            </a:r>
            <a:r>
              <a:rPr lang="zh-CN" altLang="en-US" dirty="0"/>
              <a:t>和</a:t>
            </a:r>
            <a:r>
              <a:rPr lang="en" altLang="zh-CN" dirty="0"/>
              <a:t>reduce,</a:t>
            </a:r>
            <a:r>
              <a:rPr lang="zh-CN" altLang="en-US" dirty="0"/>
              <a:t>以及</a:t>
            </a:r>
            <a:r>
              <a:rPr lang="en" altLang="zh-CN" dirty="0"/>
              <a:t>map</a:t>
            </a:r>
            <a:r>
              <a:rPr lang="zh-CN" altLang="en-US" dirty="0"/>
              <a:t>的扩展</a:t>
            </a:r>
            <a:r>
              <a:rPr lang="en" altLang="zh-CN" dirty="0" err="1"/>
              <a:t>flatMap</a:t>
            </a:r>
            <a:r>
              <a:rPr lang="en" altLang="zh-CN" dirty="0"/>
              <a:t>)</a:t>
            </a:r>
          </a:p>
          <a:p>
            <a:r>
              <a:rPr lang="en" altLang="zh-CN" dirty="0"/>
              <a:t> - swift</a:t>
            </a:r>
            <a:r>
              <a:rPr lang="zh-CN" altLang="en-US" dirty="0"/>
              <a:t>中独有的元组类型</a:t>
            </a:r>
            <a:r>
              <a:rPr lang="en-US" altLang="zh-CN" dirty="0"/>
              <a:t>(</a:t>
            </a:r>
            <a:r>
              <a:rPr lang="en" altLang="zh-CN" dirty="0"/>
              <a:t>tuples)</a:t>
            </a:r>
            <a:r>
              <a:rPr lang="zh-CN" altLang="en" dirty="0"/>
              <a:t>，</a:t>
            </a:r>
            <a:r>
              <a:rPr lang="zh-CN" altLang="en-US" dirty="0"/>
              <a:t>把多个值组合成复合值。元组内的值可以是任何类型，并不要求是相同类型的。</a:t>
            </a:r>
            <a:endParaRPr lang="en-US" altLang="zh-CN" b="1" dirty="0"/>
          </a:p>
          <a:p>
            <a:r>
              <a:rPr lang="en-US" altLang="zh-CN" b="1" dirty="0"/>
              <a:t>1.3</a:t>
            </a:r>
            <a:r>
              <a:rPr lang="zh-CN" altLang="en-US" b="1" dirty="0"/>
              <a:t>、</a:t>
            </a:r>
            <a:r>
              <a:rPr lang="en" altLang="zh-CN" b="1" dirty="0"/>
              <a:t>swift</a:t>
            </a:r>
            <a:r>
              <a:rPr lang="zh-CN" altLang="en-US" b="1" dirty="0"/>
              <a:t>的不足：</a:t>
            </a:r>
            <a:endParaRPr lang="zh-CN" altLang="en-US" dirty="0"/>
          </a:p>
          <a:p>
            <a:r>
              <a:rPr lang="zh-CN" altLang="en-US" dirty="0"/>
              <a:t> </a:t>
            </a:r>
            <a:r>
              <a:rPr lang="en-US" altLang="zh-CN" dirty="0"/>
              <a:t>- </a:t>
            </a:r>
            <a:r>
              <a:rPr lang="zh-CN" altLang="en-US" dirty="0"/>
              <a:t>版本不稳定</a:t>
            </a:r>
          </a:p>
          <a:p>
            <a:r>
              <a:rPr lang="zh-CN" altLang="en-US" dirty="0"/>
              <a:t> </a:t>
            </a:r>
            <a:r>
              <a:rPr lang="en-US" altLang="zh-CN" dirty="0"/>
              <a:t>- </a:t>
            </a:r>
            <a:r>
              <a:rPr lang="zh-CN" altLang="en-US" dirty="0"/>
              <a:t>公司使用比例不高，使用人数比例偏低</a:t>
            </a:r>
          </a:p>
          <a:p>
            <a:endParaRPr kumimoji="1" lang="en-US" altLang="zh-CN" dirty="0"/>
          </a:p>
        </p:txBody>
      </p:sp>
    </p:spTree>
    <p:extLst>
      <p:ext uri="{BB962C8B-B14F-4D97-AF65-F5344CB8AC3E}">
        <p14:creationId xmlns:p14="http://schemas.microsoft.com/office/powerpoint/2010/main" val="96054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B7647-A41E-1247-A8D9-95EBC21E564F}"/>
              </a:ext>
            </a:extLst>
          </p:cNvPr>
          <p:cNvSpPr>
            <a:spLocks noGrp="1"/>
          </p:cNvSpPr>
          <p:nvPr>
            <p:ph type="title"/>
          </p:nvPr>
        </p:nvSpPr>
        <p:spPr>
          <a:xfrm>
            <a:off x="677334" y="609600"/>
            <a:ext cx="8596668" cy="718159"/>
          </a:xfrm>
        </p:spPr>
        <p:txBody>
          <a:bodyPr/>
          <a:lstStyle/>
          <a:p>
            <a:pPr algn="ctr"/>
            <a:r>
              <a:rPr kumimoji="1" lang="zh-CN" altLang="en-US" dirty="0"/>
              <a:t>代码比较</a:t>
            </a:r>
          </a:p>
        </p:txBody>
      </p:sp>
      <p:sp>
        <p:nvSpPr>
          <p:cNvPr id="3" name="文本占位符 2">
            <a:extLst>
              <a:ext uri="{FF2B5EF4-FFF2-40B4-BE49-F238E27FC236}">
                <a16:creationId xmlns:a16="http://schemas.microsoft.com/office/drawing/2014/main" id="{54E9C548-7A59-0640-A8E3-E3A7B9AF1C79}"/>
              </a:ext>
            </a:extLst>
          </p:cNvPr>
          <p:cNvSpPr>
            <a:spLocks noGrp="1"/>
          </p:cNvSpPr>
          <p:nvPr>
            <p:ph type="body" idx="1"/>
          </p:nvPr>
        </p:nvSpPr>
        <p:spPr>
          <a:xfrm>
            <a:off x="675744" y="1462746"/>
            <a:ext cx="4185623" cy="576262"/>
          </a:xfrm>
        </p:spPr>
        <p:txBody>
          <a:bodyPr/>
          <a:lstStyle/>
          <a:p>
            <a:r>
              <a:rPr kumimoji="1" lang="en-US" altLang="zh-CN" dirty="0"/>
              <a:t>Objective-c</a:t>
            </a:r>
            <a:endParaRPr kumimoji="1" lang="zh-CN" altLang="en-US" dirty="0"/>
          </a:p>
        </p:txBody>
      </p:sp>
      <p:sp>
        <p:nvSpPr>
          <p:cNvPr id="4" name="内容占位符 3">
            <a:extLst>
              <a:ext uri="{FF2B5EF4-FFF2-40B4-BE49-F238E27FC236}">
                <a16:creationId xmlns:a16="http://schemas.microsoft.com/office/drawing/2014/main" id="{D20A4E47-6F40-D54C-AE0B-350A7EE4CCD1}"/>
              </a:ext>
            </a:extLst>
          </p:cNvPr>
          <p:cNvSpPr>
            <a:spLocks noGrp="1"/>
          </p:cNvSpPr>
          <p:nvPr>
            <p:ph sz="half" idx="2"/>
          </p:nvPr>
        </p:nvSpPr>
        <p:spPr>
          <a:xfrm>
            <a:off x="675745" y="2173996"/>
            <a:ext cx="4185623" cy="2747572"/>
          </a:xfrm>
        </p:spPr>
        <p:txBody>
          <a:bodyPr/>
          <a:lstStyle/>
          <a:p>
            <a:r>
              <a:rPr lang="en" altLang="zh-CN" b="1" dirty="0"/>
              <a:t>@property</a:t>
            </a:r>
            <a:r>
              <a:rPr lang="en" altLang="zh-CN" dirty="0"/>
              <a:t> (</a:t>
            </a:r>
            <a:r>
              <a:rPr lang="en" altLang="zh-CN" b="1" dirty="0" err="1"/>
              <a:t>nonatomic</a:t>
            </a:r>
            <a:r>
              <a:rPr lang="en" altLang="zh-CN" dirty="0"/>
              <a:t>, </a:t>
            </a:r>
            <a:r>
              <a:rPr lang="en" altLang="zh-CN" b="1" dirty="0"/>
              <a:t>assign</a:t>
            </a:r>
            <a:r>
              <a:rPr lang="en" altLang="zh-CN" dirty="0"/>
              <a:t>) </a:t>
            </a:r>
            <a:r>
              <a:rPr lang="en" altLang="zh-CN" dirty="0" err="1"/>
              <a:t>NSInteger</a:t>
            </a:r>
            <a:r>
              <a:rPr lang="en" altLang="zh-CN" dirty="0"/>
              <a:t> </a:t>
            </a:r>
            <a:r>
              <a:rPr lang="en" altLang="zh-CN" dirty="0" err="1"/>
              <a:t>topH</a:t>
            </a:r>
            <a:r>
              <a:rPr lang="en" altLang="zh-CN" dirty="0"/>
              <a:t>;</a:t>
            </a:r>
          </a:p>
          <a:p>
            <a:r>
              <a:rPr lang="en" altLang="zh-CN" b="1" dirty="0"/>
              <a:t>@property</a:t>
            </a:r>
            <a:r>
              <a:rPr lang="en" altLang="zh-CN" dirty="0"/>
              <a:t> (</a:t>
            </a:r>
            <a:r>
              <a:rPr lang="en" altLang="zh-CN" b="1" dirty="0" err="1"/>
              <a:t>nonatomic</a:t>
            </a:r>
            <a:r>
              <a:rPr lang="en" altLang="zh-CN" dirty="0"/>
              <a:t>, </a:t>
            </a:r>
            <a:r>
              <a:rPr lang="en" altLang="zh-CN" b="1" dirty="0"/>
              <a:t>copy</a:t>
            </a:r>
            <a:r>
              <a:rPr lang="en" altLang="zh-CN" dirty="0"/>
              <a:t>) </a:t>
            </a:r>
            <a:r>
              <a:rPr lang="en" altLang="zh-CN" dirty="0" err="1"/>
              <a:t>NSString</a:t>
            </a:r>
            <a:r>
              <a:rPr lang="en" altLang="zh-CN" dirty="0"/>
              <a:t> *str;</a:t>
            </a:r>
          </a:p>
          <a:p>
            <a:endParaRPr kumimoji="1" lang="zh-CN" altLang="en-US" dirty="0"/>
          </a:p>
        </p:txBody>
      </p:sp>
      <p:sp>
        <p:nvSpPr>
          <p:cNvPr id="5" name="文本占位符 4">
            <a:extLst>
              <a:ext uri="{FF2B5EF4-FFF2-40B4-BE49-F238E27FC236}">
                <a16:creationId xmlns:a16="http://schemas.microsoft.com/office/drawing/2014/main" id="{77B88AFE-63B0-F747-B831-7F80EC06D411}"/>
              </a:ext>
            </a:extLst>
          </p:cNvPr>
          <p:cNvSpPr>
            <a:spLocks noGrp="1"/>
          </p:cNvSpPr>
          <p:nvPr>
            <p:ph type="body" sz="quarter" idx="3"/>
          </p:nvPr>
        </p:nvSpPr>
        <p:spPr>
          <a:xfrm>
            <a:off x="4975668" y="1462746"/>
            <a:ext cx="4185618" cy="576262"/>
          </a:xfrm>
        </p:spPr>
        <p:txBody>
          <a:bodyPr/>
          <a:lstStyle/>
          <a:p>
            <a:r>
              <a:rPr kumimoji="1" lang="en-US" altLang="zh-CN" dirty="0"/>
              <a:t>Swift</a:t>
            </a:r>
            <a:endParaRPr kumimoji="1" lang="zh-CN" altLang="en-US" dirty="0"/>
          </a:p>
        </p:txBody>
      </p:sp>
      <p:pic>
        <p:nvPicPr>
          <p:cNvPr id="8" name="内容占位符 7">
            <a:extLst>
              <a:ext uri="{FF2B5EF4-FFF2-40B4-BE49-F238E27FC236}">
                <a16:creationId xmlns:a16="http://schemas.microsoft.com/office/drawing/2014/main" id="{1F9DB593-B8C7-144B-B04F-BFD6479B22B7}"/>
              </a:ext>
            </a:extLst>
          </p:cNvPr>
          <p:cNvPicPr>
            <a:picLocks noGrp="1" noChangeAspect="1"/>
          </p:cNvPicPr>
          <p:nvPr>
            <p:ph sz="quarter" idx="4"/>
          </p:nvPr>
        </p:nvPicPr>
        <p:blipFill>
          <a:blip r:embed="rId2"/>
          <a:stretch>
            <a:fillRect/>
          </a:stretch>
        </p:blipFill>
        <p:spPr>
          <a:xfrm>
            <a:off x="5087765" y="2173995"/>
            <a:ext cx="4080603" cy="1255005"/>
          </a:xfrm>
        </p:spPr>
      </p:pic>
      <p:pic>
        <p:nvPicPr>
          <p:cNvPr id="3073" name="Picture 1" descr="page5image34910400">
            <a:extLst>
              <a:ext uri="{FF2B5EF4-FFF2-40B4-BE49-F238E27FC236}">
                <a16:creationId xmlns:a16="http://schemas.microsoft.com/office/drawing/2014/main" id="{067440D1-7076-E943-BC34-15BE42AE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766" y="3447440"/>
            <a:ext cx="4080602" cy="76925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0B645EA-B841-CD48-AF22-65E8CA326E11}"/>
              </a:ext>
            </a:extLst>
          </p:cNvPr>
          <p:cNvSpPr txBox="1"/>
          <p:nvPr/>
        </p:nvSpPr>
        <p:spPr>
          <a:xfrm>
            <a:off x="5087764" y="4275236"/>
            <a:ext cx="4080603" cy="646331"/>
          </a:xfrm>
          <a:prstGeom prst="rect">
            <a:avLst/>
          </a:prstGeom>
          <a:noFill/>
        </p:spPr>
        <p:txBody>
          <a:bodyPr wrap="square" rtlCol="0">
            <a:spAutoFit/>
          </a:bodyPr>
          <a:lstStyle/>
          <a:p>
            <a:r>
              <a:rPr lang="en" altLang="zh-CN" b="1" dirty="0"/>
              <a:t>let</a:t>
            </a:r>
            <a:r>
              <a:rPr lang="en" altLang="zh-CN" dirty="0"/>
              <a:t> cat = "</a:t>
            </a:r>
            <a:r>
              <a:rPr lang="zh-CN" altLang="en-US" dirty="0"/>
              <a:t>🐱</a:t>
            </a:r>
            <a:r>
              <a:rPr lang="en-US" altLang="zh-CN" dirty="0"/>
              <a:t>"; </a:t>
            </a:r>
            <a:r>
              <a:rPr lang="en" altLang="zh-CN" dirty="0"/>
              <a:t>print(cat)</a:t>
            </a:r>
          </a:p>
          <a:p>
            <a:r>
              <a:rPr lang="en-US" altLang="zh-CN" dirty="0"/>
              <a:t>// </a:t>
            </a:r>
            <a:r>
              <a:rPr lang="zh-CN" altLang="en-US" dirty="0"/>
              <a:t>输出“🐱”</a:t>
            </a:r>
          </a:p>
        </p:txBody>
      </p:sp>
    </p:spTree>
    <p:extLst>
      <p:ext uri="{BB962C8B-B14F-4D97-AF65-F5344CB8AC3E}">
        <p14:creationId xmlns:p14="http://schemas.microsoft.com/office/powerpoint/2010/main" val="403597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CFEE5-2DAB-1D40-85E2-D844E3678E3F}"/>
              </a:ext>
            </a:extLst>
          </p:cNvPr>
          <p:cNvSpPr>
            <a:spLocks noGrp="1"/>
          </p:cNvSpPr>
          <p:nvPr>
            <p:ph type="title"/>
          </p:nvPr>
        </p:nvSpPr>
        <p:spPr>
          <a:xfrm>
            <a:off x="677334" y="609600"/>
            <a:ext cx="8596668" cy="673100"/>
          </a:xfrm>
        </p:spPr>
        <p:txBody>
          <a:bodyPr/>
          <a:lstStyle/>
          <a:p>
            <a:pPr algn="ctr"/>
            <a:r>
              <a:rPr lang="en" altLang="zh-CN" dirty="0"/>
              <a:t>Playground </a:t>
            </a:r>
            <a:endParaRPr kumimoji="1" lang="zh-CN" altLang="en-US" dirty="0"/>
          </a:p>
        </p:txBody>
      </p:sp>
      <p:pic>
        <p:nvPicPr>
          <p:cNvPr id="4097" name="Picture 1" descr="page33image34869312">
            <a:extLst>
              <a:ext uri="{FF2B5EF4-FFF2-40B4-BE49-F238E27FC236}">
                <a16:creationId xmlns:a16="http://schemas.microsoft.com/office/drawing/2014/main" id="{91D6906E-10B3-C449-9A60-ADFF3D3B2E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66153" y="1282700"/>
            <a:ext cx="4030531"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2DBC560-3A93-8544-941D-71BE10E08353}"/>
              </a:ext>
            </a:extLst>
          </p:cNvPr>
          <p:cNvSpPr txBox="1"/>
          <p:nvPr/>
        </p:nvSpPr>
        <p:spPr>
          <a:xfrm>
            <a:off x="677334" y="1282700"/>
            <a:ext cx="7388819" cy="22404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 altLang="zh-CN" sz="2400" dirty="0"/>
              <a:t>Swift Playground </a:t>
            </a:r>
            <a:r>
              <a:rPr lang="zh-CN" altLang="en-US" sz="2400" dirty="0"/>
              <a:t>首次公布于</a:t>
            </a:r>
            <a:r>
              <a:rPr lang="en" altLang="zh-CN" sz="2400" dirty="0"/>
              <a:t>WWDC2016 </a:t>
            </a:r>
          </a:p>
          <a:p>
            <a:pPr marL="342900" indent="-342900">
              <a:lnSpc>
                <a:spcPct val="150000"/>
              </a:lnSpc>
              <a:buFont typeface="Arial" panose="020B0604020202020204" pitchFamily="34" charset="0"/>
              <a:buChar char="•"/>
            </a:pPr>
            <a:r>
              <a:rPr lang="zh-CN" altLang="en-US" sz="2400" dirty="0"/>
              <a:t>最开始是为了让人人都能愉快的学习 </a:t>
            </a:r>
            <a:r>
              <a:rPr lang="en" altLang="zh-CN" sz="2400" dirty="0"/>
              <a:t>Swift </a:t>
            </a:r>
            <a:r>
              <a:rPr lang="zh-CN" altLang="en-US" sz="2400" dirty="0"/>
              <a:t>编程 </a:t>
            </a:r>
            <a:endParaRPr lang="en-US" altLang="zh-CN" sz="2400" dirty="0"/>
          </a:p>
          <a:p>
            <a:pPr marL="342900" indent="-342900">
              <a:lnSpc>
                <a:spcPct val="150000"/>
              </a:lnSpc>
              <a:buFont typeface="Arial" panose="020B0604020202020204" pitchFamily="34" charset="0"/>
              <a:buChar char="•"/>
            </a:pPr>
            <a:r>
              <a:rPr lang="zh-CN" altLang="en-US" sz="2400" dirty="0"/>
              <a:t>但发展至今</a:t>
            </a:r>
            <a:r>
              <a:rPr lang="en-US" altLang="zh-CN" sz="2400" dirty="0"/>
              <a:t>, </a:t>
            </a:r>
            <a:r>
              <a:rPr lang="zh-CN" altLang="en-US" sz="2400" dirty="0"/>
              <a:t>这个工具越来越强大</a:t>
            </a:r>
            <a:br>
              <a:rPr lang="zh-CN" altLang="en-US" sz="2400" dirty="0"/>
            </a:br>
            <a:r>
              <a:rPr lang="en" altLang="zh-CN" sz="2400" dirty="0"/>
              <a:t>iPad APP Playgrounds </a:t>
            </a:r>
            <a:endParaRPr lang="en" altLang="zh-CN" sz="2400" dirty="0">
              <a:effectLst/>
            </a:endParaRPr>
          </a:p>
        </p:txBody>
      </p:sp>
    </p:spTree>
    <p:extLst>
      <p:ext uri="{BB962C8B-B14F-4D97-AF65-F5344CB8AC3E}">
        <p14:creationId xmlns:p14="http://schemas.microsoft.com/office/powerpoint/2010/main" val="51935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DC77E8D-E41A-074F-B06A-E99E78E0C0B1}"/>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81088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705EC0E-71F2-3549-838B-D1F1256B32DE}"/>
              </a:ext>
            </a:extLst>
          </p:cNvPr>
          <p:cNvPicPr>
            <a:picLocks noChangeAspect="1"/>
          </p:cNvPicPr>
          <p:nvPr/>
        </p:nvPicPr>
        <p:blipFill>
          <a:blip r:embed="rId2"/>
          <a:stretch>
            <a:fillRect/>
          </a:stretch>
        </p:blipFill>
        <p:spPr>
          <a:xfrm>
            <a:off x="0" y="0"/>
            <a:ext cx="12192001" cy="6858000"/>
          </a:xfrm>
          <a:prstGeom prst="rect">
            <a:avLst/>
          </a:prstGeom>
        </p:spPr>
      </p:pic>
    </p:spTree>
    <p:extLst>
      <p:ext uri="{BB962C8B-B14F-4D97-AF65-F5344CB8AC3E}">
        <p14:creationId xmlns:p14="http://schemas.microsoft.com/office/powerpoint/2010/main" val="137792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AD0F8-3E90-5B4A-9865-2246684C9147}"/>
              </a:ext>
            </a:extLst>
          </p:cNvPr>
          <p:cNvSpPr>
            <a:spLocks noGrp="1"/>
          </p:cNvSpPr>
          <p:nvPr>
            <p:ph type="title"/>
          </p:nvPr>
        </p:nvSpPr>
        <p:spPr>
          <a:xfrm>
            <a:off x="677334" y="609600"/>
            <a:ext cx="8596668" cy="711200"/>
          </a:xfrm>
        </p:spPr>
        <p:txBody>
          <a:bodyPr>
            <a:normAutofit/>
          </a:bodyPr>
          <a:lstStyle/>
          <a:p>
            <a:pPr algn="ctr"/>
            <a:r>
              <a:rPr kumimoji="1" lang="en-US" altLang="zh-CN" dirty="0" err="1"/>
              <a:t>SwiftUI</a:t>
            </a:r>
            <a:endParaRPr kumimoji="1" lang="zh-CN" altLang="en-US" dirty="0"/>
          </a:p>
        </p:txBody>
      </p:sp>
      <p:pic>
        <p:nvPicPr>
          <p:cNvPr id="5122" name="Picture 2" descr="page3image34985248">
            <a:extLst>
              <a:ext uri="{FF2B5EF4-FFF2-40B4-BE49-F238E27FC236}">
                <a16:creationId xmlns:a16="http://schemas.microsoft.com/office/drawing/2014/main" id="{95B85176-B721-AA46-A306-BA4D13589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08100"/>
            <a:ext cx="8539480" cy="52959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19756C2-25B6-124B-A7F5-41C5824B5603}"/>
              </a:ext>
            </a:extLst>
          </p:cNvPr>
          <p:cNvSpPr txBox="1"/>
          <p:nvPr/>
        </p:nvSpPr>
        <p:spPr>
          <a:xfrm>
            <a:off x="215900" y="1333500"/>
            <a:ext cx="10960100" cy="923330"/>
          </a:xfrm>
          <a:prstGeom prst="rect">
            <a:avLst/>
          </a:prstGeom>
          <a:noFill/>
        </p:spPr>
        <p:txBody>
          <a:bodyPr wrap="square" rtlCol="0">
            <a:spAutoFit/>
          </a:bodyPr>
          <a:lstStyle/>
          <a:p>
            <a:r>
              <a:rPr lang="en" altLang="zh-CN" dirty="0" err="1">
                <a:solidFill>
                  <a:schemeClr val="accent1"/>
                </a:solidFill>
              </a:rPr>
              <a:t>SwiftUI</a:t>
            </a:r>
            <a:r>
              <a:rPr lang="en" altLang="zh-CN" dirty="0">
                <a:solidFill>
                  <a:schemeClr val="accent1"/>
                </a:solidFill>
              </a:rPr>
              <a:t> </a:t>
            </a:r>
            <a:r>
              <a:rPr lang="zh-CN" altLang="en-US" dirty="0">
                <a:solidFill>
                  <a:schemeClr val="accent1"/>
                </a:solidFill>
              </a:rPr>
              <a:t>是一种基于 </a:t>
            </a:r>
            <a:r>
              <a:rPr lang="en" altLang="zh-CN" dirty="0">
                <a:solidFill>
                  <a:schemeClr val="accent1"/>
                </a:solidFill>
              </a:rPr>
              <a:t>Swift </a:t>
            </a:r>
            <a:r>
              <a:rPr lang="zh-CN" altLang="en-US" dirty="0">
                <a:solidFill>
                  <a:schemeClr val="accent1"/>
                </a:solidFill>
              </a:rPr>
              <a:t>的强大能力，简单创新的构建用户界面的方法，并且可以运行在苹 果所有的平台上。 </a:t>
            </a:r>
          </a:p>
          <a:p>
            <a:endParaRPr kumimoji="1" lang="zh-CN" altLang="en-US" dirty="0"/>
          </a:p>
        </p:txBody>
      </p:sp>
    </p:spTree>
    <p:extLst>
      <p:ext uri="{BB962C8B-B14F-4D97-AF65-F5344CB8AC3E}">
        <p14:creationId xmlns:p14="http://schemas.microsoft.com/office/powerpoint/2010/main" val="786968589"/>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115</TotalTime>
  <Words>604</Words>
  <Application>Microsoft Macintosh PowerPoint</Application>
  <PresentationFormat>宽屏</PresentationFormat>
  <Paragraphs>43</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Heiti SC Medium</vt:lpstr>
      <vt:lpstr>Arial</vt:lpstr>
      <vt:lpstr>Trebuchet MS</vt:lpstr>
      <vt:lpstr>Wingdings 3</vt:lpstr>
      <vt:lpstr>平面</vt:lpstr>
      <vt:lpstr>Swift学习总结</vt:lpstr>
      <vt:lpstr>Swift是什么？</vt:lpstr>
      <vt:lpstr>Swift 与 objective-c 有什么区别？</vt:lpstr>
      <vt:lpstr>PowerPoint 演示文稿</vt:lpstr>
      <vt:lpstr>代码比较</vt:lpstr>
      <vt:lpstr>Playground </vt:lpstr>
      <vt:lpstr>PowerPoint 演示文稿</vt:lpstr>
      <vt:lpstr>PowerPoint 演示文稿</vt:lpstr>
      <vt:lpstr>SwiftUI</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Swift学习总结</dc:title>
  <dc:creator>18339689882@163.com</dc:creator>
  <cp:lastModifiedBy>18339689882@163.com</cp:lastModifiedBy>
  <cp:revision>7</cp:revision>
  <dcterms:created xsi:type="dcterms:W3CDTF">2019-12-12T12:16:28Z</dcterms:created>
  <dcterms:modified xsi:type="dcterms:W3CDTF">2019-12-12T14:11:35Z</dcterms:modified>
</cp:coreProperties>
</file>