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35" r:id="rId3"/>
    <p:sldId id="336" r:id="rId4"/>
    <p:sldId id="296" r:id="rId5"/>
    <p:sldId id="294" r:id="rId6"/>
    <p:sldId id="295" r:id="rId7"/>
    <p:sldId id="279" r:id="rId8"/>
    <p:sldId id="283" r:id="rId9"/>
    <p:sldId id="284" r:id="rId10"/>
    <p:sldId id="288" r:id="rId11"/>
    <p:sldId id="291" r:id="rId12"/>
    <p:sldId id="286" r:id="rId13"/>
    <p:sldId id="287" r:id="rId14"/>
    <p:sldId id="297" r:id="rId15"/>
    <p:sldId id="333" r:id="rId16"/>
    <p:sldId id="282" r:id="rId17"/>
    <p:sldId id="315" r:id="rId18"/>
    <p:sldId id="298" r:id="rId19"/>
    <p:sldId id="316" r:id="rId20"/>
    <p:sldId id="317" r:id="rId21"/>
    <p:sldId id="318" r:id="rId22"/>
    <p:sldId id="322" r:id="rId23"/>
    <p:sldId id="321" r:id="rId24"/>
    <p:sldId id="301" r:id="rId25"/>
    <p:sldId id="325" r:id="rId26"/>
    <p:sldId id="326" r:id="rId27"/>
    <p:sldId id="334" r:id="rId28"/>
    <p:sldId id="324" r:id="rId29"/>
    <p:sldId id="306" r:id="rId30"/>
    <p:sldId id="307" r:id="rId31"/>
    <p:sldId id="308" r:id="rId32"/>
    <p:sldId id="304" r:id="rId33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1"/>
    <p:restoredTop sz="95545"/>
  </p:normalViewPr>
  <p:slideViewPr>
    <p:cSldViewPr>
      <p:cViewPr>
        <p:scale>
          <a:sx n="110" d="100"/>
          <a:sy n="110" d="100"/>
        </p:scale>
        <p:origin x="177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44CCE-A796-49F0-9F0F-A23A7E1B1F0C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4457D-A3FC-41BF-A0CD-67BC1DE2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55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3AB46-FE32-46A4-A0EE-A59948136D58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662FD-5069-44ED-9124-E69B162F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4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C29A-9810-4442-93D1-7FCECD0022C7}" type="datetime1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6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1ED8-FA99-411D-B0CD-D414DA856D26}" type="datetime1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6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5B82-5795-48ED-883E-B93698EF3F61}" type="datetime1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1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EEB3-5178-491C-B8C1-3F4545E879D5}" type="datetime1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5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5CCC-654C-43EA-8732-522C44CCDC86}" type="datetime1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1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8372-F954-4192-8C17-6C38C26DCDC1}" type="datetime1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5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1EA9-A6A3-4865-9513-683DAF80B8FC}" type="datetime1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2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661E-65A6-475D-BA98-761F8D063452}" type="datetime1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2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6D93-DE16-4CA1-97CF-FF8113EC6079}" type="datetime1">
              <a:rPr lang="en-US" smtClean="0"/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7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3C0-5E4A-412E-A052-8D14F2A79B45}" type="datetime1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5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C4CB-8913-4628-8AE7-EAFE01D5804B}" type="datetime1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1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51010-DF5D-4835-8930-154248C6B048}" type="datetime1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9A60-B1F5-46B0-885C-D50BED9F3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3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5.wmf"/><Relationship Id="rId5" Type="http://schemas.openxmlformats.org/officeDocument/2006/relationships/image" Target="../media/image16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0"/>
            <a:ext cx="3810000" cy="3203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Chapter 11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Artificial Neural Networks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1</a:t>
            </a:fld>
            <a:endParaRPr lang="en-US"/>
          </a:p>
        </p:txBody>
      </p:sp>
      <p:sp>
        <p:nvSpPr>
          <p:cNvPr id="3" name="AutoShape 2" descr="Image result for neural net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63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7F7E-D1F3-4C56-AD42-B3440BB80108}" type="slidenum">
              <a:rPr lang="en-US"/>
              <a:pPr/>
              <a:t>10</a:t>
            </a:fld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2895600" cy="17970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Answer: </a:t>
            </a:r>
            <a:r>
              <a:rPr lang="en-US" sz="2800" dirty="0"/>
              <a:t>A neuron computes the </a:t>
            </a:r>
            <a:r>
              <a:rPr lang="en-US" sz="2800" i="1" dirty="0" smtClean="0">
                <a:solidFill>
                  <a:srgbClr val="FF0000"/>
                </a:solidFill>
              </a:rPr>
              <a:t>OR</a:t>
            </a:r>
            <a:r>
              <a:rPr lang="en-US" sz="2800" dirty="0" smtClean="0"/>
              <a:t> </a:t>
            </a:r>
            <a:r>
              <a:rPr lang="en-US" sz="2800" dirty="0"/>
              <a:t>function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981200"/>
            <a:ext cx="38766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90600" y="4800600"/>
            <a:ext cx="2057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</a:t>
            </a:r>
            <a:r>
              <a:rPr lang="en-US" sz="1200" dirty="0" smtClean="0"/>
              <a:t>1</a:t>
            </a:r>
            <a:r>
              <a:rPr lang="en-US" dirty="0" smtClean="0"/>
              <a:t> = 2, </a:t>
            </a:r>
            <a:r>
              <a:rPr lang="en-US" sz="2000" dirty="0" smtClean="0"/>
              <a:t>w</a:t>
            </a:r>
            <a:r>
              <a:rPr lang="en-US" sz="12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2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hreshold = 2 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29848"/>
              </p:ext>
            </p:extLst>
          </p:nvPr>
        </p:nvGraphicFramePr>
        <p:xfrm>
          <a:off x="5562600" y="242888"/>
          <a:ext cx="167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0"/>
                <a:gridCol w="558800"/>
                <a:gridCol w="558800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itchFamily="34" charset="0"/>
                        </a:rPr>
                        <a:t>x</a:t>
                      </a:r>
                      <a:r>
                        <a:rPr lang="en-US" sz="1800" baseline="-25000" dirty="0" smtClean="0">
                          <a:latin typeface="Arial Narrow" pitchFamily="34" charset="0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itchFamily="34" charset="0"/>
                        </a:rPr>
                        <a:t>x</a:t>
                      </a:r>
                      <a:r>
                        <a:rPr lang="en-US" sz="1800" baseline="-25000" dirty="0" smtClean="0">
                          <a:latin typeface="Arial Narrow" pitchFamily="34" charset="0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203926" y="2362200"/>
            <a:ext cx="4426857" cy="388068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93" tIns="43247" rIns="86493" bIns="43247">
            <a:spAutoFit/>
          </a:bodyPr>
          <a:lstStyle>
            <a:lvl1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50000"/>
              </a:spcBef>
            </a:pPr>
            <a:endParaRPr lang="en-US" sz="800" dirty="0">
              <a:latin typeface="Arial Narrow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sz="1700" dirty="0">
                <a:latin typeface="Arial Narrow" pitchFamily="34" charset="0"/>
              </a:rPr>
              <a:t>INPUT:  x</a:t>
            </a:r>
            <a:r>
              <a:rPr lang="en-US" sz="1700" baseline="-25000" dirty="0">
                <a:latin typeface="Arial Narrow" pitchFamily="34" charset="0"/>
              </a:rPr>
              <a:t>1</a:t>
            </a:r>
            <a:r>
              <a:rPr lang="en-US" sz="1700" dirty="0">
                <a:latin typeface="Arial Narrow" pitchFamily="34" charset="0"/>
              </a:rPr>
              <a:t> = 0, x</a:t>
            </a:r>
            <a:r>
              <a:rPr lang="en-US" sz="1700" baseline="-25000" dirty="0">
                <a:latin typeface="Arial Narrow" pitchFamily="34" charset="0"/>
              </a:rPr>
              <a:t>2</a:t>
            </a:r>
            <a:r>
              <a:rPr lang="en-US" sz="1700" dirty="0">
                <a:latin typeface="Arial Narrow" pitchFamily="34" charset="0"/>
              </a:rPr>
              <a:t> = 0</a:t>
            </a:r>
          </a:p>
          <a:p>
            <a:pPr lvl="1">
              <a:spcBef>
                <a:spcPct val="50000"/>
              </a:spcBef>
            </a:pPr>
            <a:r>
              <a:rPr lang="en-US" sz="1700" dirty="0">
                <a:latin typeface="Arial Narrow" pitchFamily="34" charset="0"/>
              </a:rPr>
              <a:t>2</a:t>
            </a:r>
            <a:r>
              <a:rPr lang="en-US" sz="1700" dirty="0" smtClean="0">
                <a:latin typeface="Arial Narrow" pitchFamily="34" charset="0"/>
              </a:rPr>
              <a:t>*0 </a:t>
            </a:r>
            <a:r>
              <a:rPr lang="en-US" sz="1700" dirty="0">
                <a:latin typeface="Arial Narrow" pitchFamily="34" charset="0"/>
              </a:rPr>
              <a:t>+ 2</a:t>
            </a:r>
            <a:r>
              <a:rPr lang="en-US" sz="1700" dirty="0" smtClean="0">
                <a:latin typeface="Arial Narrow" pitchFamily="34" charset="0"/>
              </a:rPr>
              <a:t>*0 </a:t>
            </a:r>
            <a:r>
              <a:rPr lang="en-US" sz="1700" dirty="0">
                <a:latin typeface="Arial Narrow" pitchFamily="34" charset="0"/>
              </a:rPr>
              <a:t>&lt; </a:t>
            </a:r>
            <a:r>
              <a:rPr lang="en-US" sz="1700" dirty="0" smtClean="0">
                <a:latin typeface="Arial Narrow" pitchFamily="34" charset="0"/>
                <a:sym typeface="Symbol" pitchFamily="18" charset="2"/>
              </a:rPr>
              <a:t>2</a:t>
            </a:r>
            <a:r>
              <a:rPr lang="en-US" sz="1700" dirty="0">
                <a:latin typeface="Arial Narrow" pitchFamily="34" charset="0"/>
              </a:rPr>
              <a:t>	</a:t>
            </a:r>
            <a:r>
              <a:rPr lang="en-US" sz="1700" dirty="0">
                <a:latin typeface="Arial Narrow" pitchFamily="34" charset="0"/>
                <a:sym typeface="Wingdings" pitchFamily="2" charset="2"/>
              </a:rPr>
              <a:t> OUTPUT: </a:t>
            </a:r>
            <a:r>
              <a:rPr lang="en-US" sz="1700" dirty="0" smtClean="0">
                <a:latin typeface="Arial Narrow" pitchFamily="34" charset="0"/>
                <a:sym typeface="Wingdings" pitchFamily="2" charset="2"/>
              </a:rPr>
              <a:t>0</a:t>
            </a:r>
          </a:p>
          <a:p>
            <a:pPr lvl="1">
              <a:lnSpc>
                <a:spcPct val="50000"/>
              </a:lnSpc>
            </a:pPr>
            <a:endParaRPr lang="en-US" sz="1700" dirty="0" smtClean="0">
              <a:latin typeface="Arial Narrow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sz="1700" dirty="0">
                <a:latin typeface="Arial Narrow" pitchFamily="34" charset="0"/>
              </a:rPr>
              <a:t>INPUT:  x</a:t>
            </a:r>
            <a:r>
              <a:rPr lang="en-US" sz="1700" baseline="-25000" dirty="0">
                <a:latin typeface="Arial Narrow" pitchFamily="34" charset="0"/>
              </a:rPr>
              <a:t>1</a:t>
            </a:r>
            <a:r>
              <a:rPr lang="en-US" sz="1700" dirty="0">
                <a:latin typeface="Arial Narrow" pitchFamily="34" charset="0"/>
              </a:rPr>
              <a:t> = 0, x</a:t>
            </a:r>
            <a:r>
              <a:rPr lang="en-US" sz="1700" baseline="-25000" dirty="0">
                <a:latin typeface="Arial Narrow" pitchFamily="34" charset="0"/>
              </a:rPr>
              <a:t>2</a:t>
            </a:r>
            <a:r>
              <a:rPr lang="en-US" sz="1700" dirty="0">
                <a:latin typeface="Arial Narrow" pitchFamily="34" charset="0"/>
              </a:rPr>
              <a:t> = 1</a:t>
            </a:r>
          </a:p>
          <a:p>
            <a:pPr lvl="1">
              <a:spcBef>
                <a:spcPct val="50000"/>
              </a:spcBef>
            </a:pPr>
            <a:r>
              <a:rPr lang="en-US" sz="1700" dirty="0">
                <a:latin typeface="Arial Narrow" pitchFamily="34" charset="0"/>
              </a:rPr>
              <a:t>2</a:t>
            </a:r>
            <a:r>
              <a:rPr lang="en-US" sz="1700" dirty="0" smtClean="0">
                <a:latin typeface="Arial Narrow" pitchFamily="34" charset="0"/>
              </a:rPr>
              <a:t>*0 </a:t>
            </a:r>
            <a:r>
              <a:rPr lang="en-US" sz="1700" dirty="0">
                <a:latin typeface="Arial Narrow" pitchFamily="34" charset="0"/>
              </a:rPr>
              <a:t>+ 2</a:t>
            </a:r>
            <a:r>
              <a:rPr lang="en-US" sz="1700" dirty="0" smtClean="0">
                <a:latin typeface="Arial Narrow" pitchFamily="34" charset="0"/>
              </a:rPr>
              <a:t>*1 </a:t>
            </a:r>
            <a:r>
              <a:rPr lang="en-US" sz="1700" dirty="0">
                <a:latin typeface="Arial Narrow" pitchFamily="34" charset="0"/>
              </a:rPr>
              <a:t>&gt;= </a:t>
            </a:r>
            <a:r>
              <a:rPr lang="en-US" sz="1700" dirty="0" smtClean="0">
                <a:latin typeface="Arial Narrow" pitchFamily="34" charset="0"/>
                <a:sym typeface="Symbol" pitchFamily="18" charset="2"/>
              </a:rPr>
              <a:t>2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>
                <a:latin typeface="Arial Narrow" pitchFamily="34" charset="0"/>
              </a:rPr>
              <a:t>	</a:t>
            </a:r>
            <a:r>
              <a:rPr lang="en-US" sz="1700" dirty="0">
                <a:latin typeface="Arial Narrow" pitchFamily="34" charset="0"/>
                <a:sym typeface="Wingdings" pitchFamily="2" charset="2"/>
              </a:rPr>
              <a:t> OUTPUT: </a:t>
            </a:r>
            <a:r>
              <a:rPr lang="en-US" sz="1700" dirty="0" smtClean="0">
                <a:latin typeface="Arial Narrow" pitchFamily="34" charset="0"/>
                <a:sym typeface="Wingdings" pitchFamily="2" charset="2"/>
              </a:rPr>
              <a:t>1</a:t>
            </a:r>
          </a:p>
          <a:p>
            <a:pPr>
              <a:lnSpc>
                <a:spcPct val="50000"/>
              </a:lnSpc>
            </a:pPr>
            <a:endParaRPr lang="en-US" sz="1700" dirty="0" smtClean="0">
              <a:latin typeface="Arial Narrow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700" dirty="0" smtClean="0">
                <a:latin typeface="Arial Narrow" pitchFamily="34" charset="0"/>
              </a:rPr>
              <a:t>INPUT</a:t>
            </a:r>
            <a:r>
              <a:rPr lang="en-US" sz="1700" dirty="0">
                <a:latin typeface="Arial Narrow" pitchFamily="34" charset="0"/>
              </a:rPr>
              <a:t>:  x</a:t>
            </a:r>
            <a:r>
              <a:rPr lang="en-US" sz="1700" baseline="-25000" dirty="0">
                <a:latin typeface="Arial Narrow" pitchFamily="34" charset="0"/>
              </a:rPr>
              <a:t>1</a:t>
            </a:r>
            <a:r>
              <a:rPr lang="en-US" sz="1700" dirty="0">
                <a:latin typeface="Arial Narrow" pitchFamily="34" charset="0"/>
              </a:rPr>
              <a:t> = 1, x</a:t>
            </a:r>
            <a:r>
              <a:rPr lang="en-US" sz="1700" baseline="-25000" dirty="0">
                <a:latin typeface="Arial Narrow" pitchFamily="34" charset="0"/>
              </a:rPr>
              <a:t>2</a:t>
            </a:r>
            <a:r>
              <a:rPr lang="en-US" sz="1700" dirty="0">
                <a:latin typeface="Arial Narrow" pitchFamily="34" charset="0"/>
              </a:rPr>
              <a:t> = 0</a:t>
            </a:r>
          </a:p>
          <a:p>
            <a:pPr lvl="1">
              <a:spcBef>
                <a:spcPct val="50000"/>
              </a:spcBef>
            </a:pPr>
            <a:r>
              <a:rPr lang="en-US" sz="1700" dirty="0">
                <a:latin typeface="Arial Narrow" pitchFamily="34" charset="0"/>
              </a:rPr>
              <a:t>2</a:t>
            </a:r>
            <a:r>
              <a:rPr lang="en-US" sz="1700" dirty="0" smtClean="0">
                <a:latin typeface="Arial Narrow" pitchFamily="34" charset="0"/>
              </a:rPr>
              <a:t>*1 </a:t>
            </a:r>
            <a:r>
              <a:rPr lang="en-US" sz="1700" dirty="0">
                <a:latin typeface="Arial Narrow" pitchFamily="34" charset="0"/>
              </a:rPr>
              <a:t>+ 2</a:t>
            </a:r>
            <a:r>
              <a:rPr lang="en-US" sz="1700" dirty="0" smtClean="0">
                <a:latin typeface="Arial Narrow" pitchFamily="34" charset="0"/>
              </a:rPr>
              <a:t>*0 </a:t>
            </a:r>
            <a:r>
              <a:rPr lang="en-US" sz="1700" dirty="0">
                <a:latin typeface="Arial Narrow" pitchFamily="34" charset="0"/>
              </a:rPr>
              <a:t>&gt;= </a:t>
            </a:r>
            <a:r>
              <a:rPr lang="en-US" sz="1700" dirty="0">
                <a:latin typeface="Arial Narrow" pitchFamily="34" charset="0"/>
                <a:sym typeface="Symbol" pitchFamily="18" charset="2"/>
              </a:rPr>
              <a:t>2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>
                <a:latin typeface="Arial Narrow" pitchFamily="34" charset="0"/>
              </a:rPr>
              <a:t>	</a:t>
            </a:r>
            <a:r>
              <a:rPr lang="en-US" sz="1700" dirty="0">
                <a:latin typeface="Arial Narrow" pitchFamily="34" charset="0"/>
                <a:sym typeface="Wingdings" pitchFamily="2" charset="2"/>
              </a:rPr>
              <a:t> OUTPUT: </a:t>
            </a:r>
            <a:r>
              <a:rPr lang="en-US" sz="1700" dirty="0" smtClean="0">
                <a:latin typeface="Arial Narrow" pitchFamily="34" charset="0"/>
                <a:sym typeface="Wingdings" pitchFamily="2" charset="2"/>
              </a:rPr>
              <a:t>1</a:t>
            </a:r>
          </a:p>
          <a:p>
            <a:pPr>
              <a:lnSpc>
                <a:spcPct val="50000"/>
              </a:lnSpc>
            </a:pPr>
            <a:endParaRPr lang="en-US" sz="1700" dirty="0" smtClean="0">
              <a:latin typeface="Arial Narrow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700" dirty="0" smtClean="0">
                <a:latin typeface="Arial Narrow" pitchFamily="34" charset="0"/>
              </a:rPr>
              <a:t>INPUT</a:t>
            </a:r>
            <a:r>
              <a:rPr lang="en-US" sz="1700" dirty="0">
                <a:latin typeface="Arial Narrow" pitchFamily="34" charset="0"/>
              </a:rPr>
              <a:t>:  x</a:t>
            </a:r>
            <a:r>
              <a:rPr lang="en-US" sz="1700" baseline="-25000" dirty="0">
                <a:latin typeface="Arial Narrow" pitchFamily="34" charset="0"/>
              </a:rPr>
              <a:t>1</a:t>
            </a:r>
            <a:r>
              <a:rPr lang="en-US" sz="1700" dirty="0">
                <a:latin typeface="Arial Narrow" pitchFamily="34" charset="0"/>
              </a:rPr>
              <a:t> = 1, x</a:t>
            </a:r>
            <a:r>
              <a:rPr lang="en-US" sz="1700" baseline="-25000" dirty="0">
                <a:latin typeface="Arial Narrow" pitchFamily="34" charset="0"/>
              </a:rPr>
              <a:t>2</a:t>
            </a:r>
            <a:r>
              <a:rPr lang="en-US" sz="1700" dirty="0">
                <a:latin typeface="Arial Narrow" pitchFamily="34" charset="0"/>
              </a:rPr>
              <a:t> = 1</a:t>
            </a:r>
          </a:p>
          <a:p>
            <a:pPr lvl="1">
              <a:spcBef>
                <a:spcPct val="50000"/>
              </a:spcBef>
            </a:pPr>
            <a:r>
              <a:rPr lang="en-US" sz="1700" dirty="0" smtClean="0">
                <a:latin typeface="Arial Narrow" pitchFamily="34" charset="0"/>
              </a:rPr>
              <a:t>2*1 </a:t>
            </a:r>
            <a:r>
              <a:rPr lang="en-US" sz="1700" dirty="0">
                <a:latin typeface="Arial Narrow" pitchFamily="34" charset="0"/>
              </a:rPr>
              <a:t>+ 2</a:t>
            </a:r>
            <a:r>
              <a:rPr lang="en-US" sz="1700" dirty="0" smtClean="0">
                <a:latin typeface="Arial Narrow" pitchFamily="34" charset="0"/>
              </a:rPr>
              <a:t>*1 </a:t>
            </a:r>
            <a:r>
              <a:rPr lang="en-US" sz="1700" dirty="0">
                <a:latin typeface="Arial Narrow" pitchFamily="34" charset="0"/>
              </a:rPr>
              <a:t>&gt;= </a:t>
            </a:r>
            <a:r>
              <a:rPr lang="en-US" sz="1700" dirty="0" smtClean="0">
                <a:latin typeface="Arial Narrow" pitchFamily="34" charset="0"/>
                <a:sym typeface="Symbol" pitchFamily="18" charset="2"/>
              </a:rPr>
              <a:t>2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>
                <a:latin typeface="Arial Narrow" pitchFamily="34" charset="0"/>
              </a:rPr>
              <a:t>	</a:t>
            </a:r>
            <a:r>
              <a:rPr lang="en-US" sz="1700" dirty="0">
                <a:latin typeface="Arial Narrow" pitchFamily="34" charset="0"/>
                <a:sym typeface="Wingdings" pitchFamily="2" charset="2"/>
              </a:rPr>
              <a:t> OUTPUT: </a:t>
            </a:r>
            <a:r>
              <a:rPr lang="en-US" sz="1700" dirty="0" smtClean="0">
                <a:latin typeface="Arial Narrow" pitchFamily="34" charset="0"/>
                <a:sym typeface="Wingdings" pitchFamily="2" charset="2"/>
              </a:rPr>
              <a:t>1</a:t>
            </a:r>
            <a:endParaRPr lang="en-US" sz="1700" dirty="0">
              <a:latin typeface="Arial Narrow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48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7F7E-D1F3-4C56-AD42-B3440BB80108}" type="slidenum">
              <a:rPr lang="en-US"/>
              <a:pPr/>
              <a:t>11</a:t>
            </a:fld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2895600" cy="1797050"/>
          </a:xfrm>
        </p:spPr>
        <p:txBody>
          <a:bodyPr>
            <a:normAutofit fontScale="90000"/>
          </a:bodyPr>
          <a:lstStyle/>
          <a:p>
            <a:r>
              <a:rPr lang="en-US" sz="2800" i="1" dirty="0" smtClean="0"/>
              <a:t>Another exercise: </a:t>
            </a:r>
            <a:r>
              <a:rPr lang="en-US" sz="2800" i="1" dirty="0"/>
              <a:t>A neuron computes the </a:t>
            </a:r>
            <a:r>
              <a:rPr lang="en-US" sz="2800" i="1" dirty="0" smtClean="0">
                <a:solidFill>
                  <a:srgbClr val="FF0000"/>
                </a:solidFill>
              </a:rPr>
              <a:t>XOR</a:t>
            </a:r>
            <a:r>
              <a:rPr lang="en-US" sz="2800" i="1" dirty="0" smtClean="0"/>
              <a:t> </a:t>
            </a:r>
            <a:r>
              <a:rPr lang="en-US" sz="2800" i="1" dirty="0"/>
              <a:t>function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4267200" y="2362200"/>
            <a:ext cx="4426857" cy="38345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93" tIns="43247" rIns="86493" bIns="43247">
            <a:spAutoFit/>
          </a:bodyPr>
          <a:lstStyle>
            <a:lvl1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700" dirty="0">
                <a:latin typeface="Arial Narrow" pitchFamily="34" charset="0"/>
              </a:rPr>
              <a:t>INPUT:  x</a:t>
            </a:r>
            <a:r>
              <a:rPr lang="en-US" sz="1700" baseline="-25000" dirty="0">
                <a:latin typeface="Arial Narrow" pitchFamily="34" charset="0"/>
              </a:rPr>
              <a:t>1</a:t>
            </a:r>
            <a:r>
              <a:rPr lang="en-US" sz="1700" dirty="0">
                <a:latin typeface="Arial Narrow" pitchFamily="34" charset="0"/>
              </a:rPr>
              <a:t> = </a:t>
            </a:r>
            <a:r>
              <a:rPr lang="en-US" sz="1700" dirty="0" smtClean="0">
                <a:latin typeface="Arial Narrow" pitchFamily="34" charset="0"/>
              </a:rPr>
              <a:t>0, </a:t>
            </a:r>
            <a:r>
              <a:rPr lang="en-US" sz="1700" dirty="0">
                <a:latin typeface="Arial Narrow" pitchFamily="34" charset="0"/>
              </a:rPr>
              <a:t>x</a:t>
            </a:r>
            <a:r>
              <a:rPr lang="en-US" sz="1700" baseline="-25000" dirty="0">
                <a:latin typeface="Arial Narrow" pitchFamily="34" charset="0"/>
              </a:rPr>
              <a:t>2</a:t>
            </a:r>
            <a:r>
              <a:rPr lang="en-US" sz="1700" dirty="0">
                <a:latin typeface="Arial Narrow" pitchFamily="34" charset="0"/>
              </a:rPr>
              <a:t> = </a:t>
            </a:r>
            <a:r>
              <a:rPr lang="en-US" sz="1700" dirty="0" smtClean="0">
                <a:latin typeface="Arial Narrow" pitchFamily="34" charset="0"/>
              </a:rPr>
              <a:t>0</a:t>
            </a:r>
            <a:endParaRPr lang="en-US" sz="1700" dirty="0">
              <a:latin typeface="Arial Narrow" pitchFamily="34" charset="0"/>
            </a:endParaRPr>
          </a:p>
          <a:p>
            <a:pPr lvl="1">
              <a:spcBef>
                <a:spcPct val="50000"/>
              </a:spcBef>
            </a:pPr>
            <a:r>
              <a:rPr lang="en-US" sz="1700" dirty="0" smtClean="0">
                <a:latin typeface="Arial Narrow" pitchFamily="34" charset="0"/>
              </a:rPr>
              <a:t>w</a:t>
            </a:r>
            <a:r>
              <a:rPr lang="en-US" sz="1700" baseline="-25000" dirty="0" smtClean="0">
                <a:latin typeface="Arial Narrow" pitchFamily="34" charset="0"/>
              </a:rPr>
              <a:t>1</a:t>
            </a:r>
            <a:r>
              <a:rPr lang="en-US" sz="1700" dirty="0" smtClean="0">
                <a:latin typeface="Arial Narrow" pitchFamily="34" charset="0"/>
              </a:rPr>
              <a:t>*0 </a:t>
            </a:r>
            <a:r>
              <a:rPr lang="en-US" sz="1700" dirty="0">
                <a:latin typeface="Arial Narrow" pitchFamily="34" charset="0"/>
              </a:rPr>
              <a:t>+ </a:t>
            </a:r>
            <a:r>
              <a:rPr lang="en-US" sz="1700" dirty="0" smtClean="0">
                <a:latin typeface="Arial Narrow" pitchFamily="34" charset="0"/>
              </a:rPr>
              <a:t>w</a:t>
            </a:r>
            <a:r>
              <a:rPr lang="en-US" sz="1700" baseline="-25000" dirty="0" smtClean="0">
                <a:latin typeface="Arial Narrow" pitchFamily="34" charset="0"/>
              </a:rPr>
              <a:t>2</a:t>
            </a:r>
            <a:r>
              <a:rPr lang="en-US" sz="1700" dirty="0" smtClean="0">
                <a:latin typeface="Arial Narrow" pitchFamily="34" charset="0"/>
              </a:rPr>
              <a:t>*0 &lt; </a:t>
            </a:r>
            <a:r>
              <a:rPr lang="en-US" sz="1900" dirty="0">
                <a:latin typeface="Arial Narrow" pitchFamily="34" charset="0"/>
                <a:sym typeface="Symbol" pitchFamily="18" charset="2"/>
              </a:rPr>
              <a:t>t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>
                <a:latin typeface="Arial Narrow" pitchFamily="34" charset="0"/>
              </a:rPr>
              <a:t>	</a:t>
            </a:r>
            <a:r>
              <a:rPr lang="en-US" sz="1700" dirty="0">
                <a:latin typeface="Arial Narrow" pitchFamily="34" charset="0"/>
                <a:sym typeface="Wingdings" pitchFamily="2" charset="2"/>
              </a:rPr>
              <a:t> OUTPUT: </a:t>
            </a:r>
            <a:r>
              <a:rPr lang="en-US" sz="1700" dirty="0" smtClean="0">
                <a:latin typeface="Arial Narrow" pitchFamily="34" charset="0"/>
                <a:sym typeface="Wingdings" pitchFamily="2" charset="2"/>
              </a:rPr>
              <a:t>0</a:t>
            </a:r>
            <a:endParaRPr lang="en-US" sz="1700" dirty="0">
              <a:latin typeface="Arial Narrow" pitchFamily="34" charset="0"/>
              <a:sym typeface="Wingdings" pitchFamily="2" charset="2"/>
            </a:endParaRPr>
          </a:p>
          <a:p>
            <a:pPr lvl="1">
              <a:spcBef>
                <a:spcPct val="50000"/>
              </a:spcBef>
            </a:pPr>
            <a:endParaRPr lang="en-US" sz="800" dirty="0">
              <a:latin typeface="Arial Narrow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sz="1700" dirty="0">
                <a:latin typeface="Arial Narrow" pitchFamily="34" charset="0"/>
              </a:rPr>
              <a:t>INPUT:  x</a:t>
            </a:r>
            <a:r>
              <a:rPr lang="en-US" sz="1700" baseline="-25000" dirty="0">
                <a:latin typeface="Arial Narrow" pitchFamily="34" charset="0"/>
              </a:rPr>
              <a:t>1</a:t>
            </a:r>
            <a:r>
              <a:rPr lang="en-US" sz="1700" dirty="0">
                <a:latin typeface="Arial Narrow" pitchFamily="34" charset="0"/>
              </a:rPr>
              <a:t> = </a:t>
            </a:r>
            <a:r>
              <a:rPr lang="en-US" sz="1700" dirty="0" smtClean="0">
                <a:latin typeface="Arial Narrow" pitchFamily="34" charset="0"/>
              </a:rPr>
              <a:t>0, </a:t>
            </a:r>
            <a:r>
              <a:rPr lang="en-US" sz="1700" dirty="0">
                <a:latin typeface="Arial Narrow" pitchFamily="34" charset="0"/>
              </a:rPr>
              <a:t>x</a:t>
            </a:r>
            <a:r>
              <a:rPr lang="en-US" sz="1700" baseline="-25000" dirty="0">
                <a:latin typeface="Arial Narrow" pitchFamily="34" charset="0"/>
              </a:rPr>
              <a:t>2</a:t>
            </a:r>
            <a:r>
              <a:rPr lang="en-US" sz="1700" dirty="0">
                <a:latin typeface="Arial Narrow" pitchFamily="34" charset="0"/>
              </a:rPr>
              <a:t> = </a:t>
            </a:r>
            <a:r>
              <a:rPr lang="en-US" sz="1700" dirty="0" smtClean="0">
                <a:latin typeface="Arial Narrow" pitchFamily="34" charset="0"/>
              </a:rPr>
              <a:t>1</a:t>
            </a:r>
            <a:endParaRPr lang="en-US" sz="1700" dirty="0">
              <a:latin typeface="Arial Narrow" pitchFamily="34" charset="0"/>
            </a:endParaRPr>
          </a:p>
          <a:p>
            <a:pPr lvl="1">
              <a:spcBef>
                <a:spcPct val="50000"/>
              </a:spcBef>
            </a:pPr>
            <a:r>
              <a:rPr lang="en-US" sz="1700" dirty="0" smtClean="0">
                <a:latin typeface="Arial Narrow" pitchFamily="34" charset="0"/>
              </a:rPr>
              <a:t>w</a:t>
            </a:r>
            <a:r>
              <a:rPr lang="en-US" sz="1700" baseline="-25000" dirty="0" smtClean="0">
                <a:latin typeface="Arial Narrow" pitchFamily="34" charset="0"/>
              </a:rPr>
              <a:t>1</a:t>
            </a:r>
            <a:r>
              <a:rPr lang="en-US" sz="1700" dirty="0" smtClean="0">
                <a:latin typeface="Arial Narrow" pitchFamily="34" charset="0"/>
              </a:rPr>
              <a:t>*0 </a:t>
            </a:r>
            <a:r>
              <a:rPr lang="en-US" sz="1700" dirty="0">
                <a:latin typeface="Arial Narrow" pitchFamily="34" charset="0"/>
              </a:rPr>
              <a:t>+ </a:t>
            </a:r>
            <a:r>
              <a:rPr lang="en-US" sz="1700" dirty="0" smtClean="0">
                <a:latin typeface="Arial Narrow" pitchFamily="34" charset="0"/>
              </a:rPr>
              <a:t>w</a:t>
            </a:r>
            <a:r>
              <a:rPr lang="en-US" sz="1700" baseline="-25000" dirty="0" smtClean="0">
                <a:latin typeface="Arial Narrow" pitchFamily="34" charset="0"/>
              </a:rPr>
              <a:t>2</a:t>
            </a:r>
            <a:r>
              <a:rPr lang="en-US" sz="1700" dirty="0" smtClean="0">
                <a:latin typeface="Arial Narrow" pitchFamily="34" charset="0"/>
              </a:rPr>
              <a:t>*1 </a:t>
            </a:r>
            <a:r>
              <a:rPr lang="en-US" sz="1700" dirty="0">
                <a:latin typeface="Arial Narrow" pitchFamily="34" charset="0"/>
              </a:rPr>
              <a:t>&gt;= </a:t>
            </a:r>
            <a:r>
              <a:rPr lang="en-US" sz="1900" dirty="0">
                <a:latin typeface="Arial Narrow" pitchFamily="34" charset="0"/>
                <a:sym typeface="Symbol" pitchFamily="18" charset="2"/>
              </a:rPr>
              <a:t>t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>
                <a:latin typeface="Arial Narrow" pitchFamily="34" charset="0"/>
              </a:rPr>
              <a:t>	</a:t>
            </a:r>
            <a:r>
              <a:rPr lang="en-US" sz="1700" dirty="0">
                <a:latin typeface="Arial Narrow" pitchFamily="34" charset="0"/>
                <a:sym typeface="Wingdings" pitchFamily="2" charset="2"/>
              </a:rPr>
              <a:t> OUTPUT: </a:t>
            </a:r>
            <a:r>
              <a:rPr lang="en-US" sz="1700" dirty="0" smtClean="0">
                <a:latin typeface="Arial Narrow" pitchFamily="34" charset="0"/>
                <a:sym typeface="Wingdings" pitchFamily="2" charset="2"/>
              </a:rPr>
              <a:t>1</a:t>
            </a:r>
            <a:endParaRPr lang="en-US" sz="1700" dirty="0">
              <a:latin typeface="Arial Narrow" pitchFamily="34" charset="0"/>
              <a:sym typeface="Wingdings" pitchFamily="2" charset="2"/>
            </a:endParaRPr>
          </a:p>
          <a:p>
            <a:pPr lvl="1">
              <a:spcBef>
                <a:spcPct val="50000"/>
              </a:spcBef>
            </a:pPr>
            <a:endParaRPr lang="en-US" sz="800" dirty="0">
              <a:latin typeface="Arial Narrow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sz="1700" dirty="0">
                <a:latin typeface="Arial Narrow" pitchFamily="34" charset="0"/>
              </a:rPr>
              <a:t>INPUT:  x</a:t>
            </a:r>
            <a:r>
              <a:rPr lang="en-US" sz="1700" baseline="-25000" dirty="0">
                <a:latin typeface="Arial Narrow" pitchFamily="34" charset="0"/>
              </a:rPr>
              <a:t>1</a:t>
            </a:r>
            <a:r>
              <a:rPr lang="en-US" sz="1700" dirty="0">
                <a:latin typeface="Arial Narrow" pitchFamily="34" charset="0"/>
              </a:rPr>
              <a:t> = </a:t>
            </a:r>
            <a:r>
              <a:rPr lang="en-US" sz="1700" dirty="0" smtClean="0">
                <a:latin typeface="Arial Narrow" pitchFamily="34" charset="0"/>
              </a:rPr>
              <a:t>1, </a:t>
            </a:r>
            <a:r>
              <a:rPr lang="en-US" sz="1700" dirty="0">
                <a:latin typeface="Arial Narrow" pitchFamily="34" charset="0"/>
              </a:rPr>
              <a:t>x</a:t>
            </a:r>
            <a:r>
              <a:rPr lang="en-US" sz="1700" baseline="-25000" dirty="0">
                <a:latin typeface="Arial Narrow" pitchFamily="34" charset="0"/>
              </a:rPr>
              <a:t>2</a:t>
            </a:r>
            <a:r>
              <a:rPr lang="en-US" sz="1700" dirty="0">
                <a:latin typeface="Arial Narrow" pitchFamily="34" charset="0"/>
              </a:rPr>
              <a:t> = </a:t>
            </a:r>
            <a:r>
              <a:rPr lang="en-US" sz="1700" dirty="0" smtClean="0">
                <a:latin typeface="Arial Narrow" pitchFamily="34" charset="0"/>
              </a:rPr>
              <a:t>0</a:t>
            </a:r>
            <a:endParaRPr lang="en-US" sz="1700" dirty="0">
              <a:latin typeface="Arial Narrow" pitchFamily="34" charset="0"/>
            </a:endParaRPr>
          </a:p>
          <a:p>
            <a:pPr lvl="1">
              <a:spcBef>
                <a:spcPct val="50000"/>
              </a:spcBef>
            </a:pPr>
            <a:r>
              <a:rPr lang="en-US" sz="1700" dirty="0" smtClean="0">
                <a:latin typeface="Arial Narrow" pitchFamily="34" charset="0"/>
              </a:rPr>
              <a:t>w</a:t>
            </a:r>
            <a:r>
              <a:rPr lang="en-US" sz="1700" baseline="-25000" dirty="0" smtClean="0">
                <a:latin typeface="Arial Narrow" pitchFamily="34" charset="0"/>
              </a:rPr>
              <a:t>1</a:t>
            </a:r>
            <a:r>
              <a:rPr lang="en-US" sz="1700" dirty="0" smtClean="0">
                <a:latin typeface="Arial Narrow" pitchFamily="34" charset="0"/>
              </a:rPr>
              <a:t>*1 </a:t>
            </a:r>
            <a:r>
              <a:rPr lang="en-US" sz="1700" dirty="0">
                <a:latin typeface="Arial Narrow" pitchFamily="34" charset="0"/>
              </a:rPr>
              <a:t>+ </a:t>
            </a:r>
            <a:r>
              <a:rPr lang="en-US" sz="1700" dirty="0" smtClean="0">
                <a:latin typeface="Arial Narrow" pitchFamily="34" charset="0"/>
              </a:rPr>
              <a:t>w</a:t>
            </a:r>
            <a:r>
              <a:rPr lang="en-US" sz="1700" baseline="-25000" dirty="0" smtClean="0">
                <a:latin typeface="Arial Narrow" pitchFamily="34" charset="0"/>
              </a:rPr>
              <a:t>2</a:t>
            </a:r>
            <a:r>
              <a:rPr lang="en-US" sz="1700" dirty="0" smtClean="0">
                <a:latin typeface="Arial Narrow" pitchFamily="34" charset="0"/>
              </a:rPr>
              <a:t>*0 </a:t>
            </a:r>
            <a:r>
              <a:rPr lang="en-US" sz="1700" dirty="0">
                <a:latin typeface="Arial Narrow" pitchFamily="34" charset="0"/>
              </a:rPr>
              <a:t>&gt;= </a:t>
            </a:r>
            <a:r>
              <a:rPr lang="en-US" sz="1900" dirty="0">
                <a:latin typeface="Arial Narrow" pitchFamily="34" charset="0"/>
                <a:sym typeface="Symbol" pitchFamily="18" charset="2"/>
              </a:rPr>
              <a:t>t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>
                <a:latin typeface="Arial Narrow" pitchFamily="34" charset="0"/>
              </a:rPr>
              <a:t>	</a:t>
            </a:r>
            <a:r>
              <a:rPr lang="en-US" sz="1700" dirty="0">
                <a:latin typeface="Arial Narrow" pitchFamily="34" charset="0"/>
                <a:sym typeface="Wingdings" pitchFamily="2" charset="2"/>
              </a:rPr>
              <a:t> OUTPUT: </a:t>
            </a:r>
            <a:r>
              <a:rPr lang="en-US" sz="1700" dirty="0" smtClean="0">
                <a:latin typeface="Arial Narrow" pitchFamily="34" charset="0"/>
                <a:sym typeface="Wingdings" pitchFamily="2" charset="2"/>
              </a:rPr>
              <a:t>1</a:t>
            </a:r>
            <a:endParaRPr lang="en-US" sz="1700" dirty="0">
              <a:latin typeface="Arial Narrow" pitchFamily="34" charset="0"/>
              <a:sym typeface="Wingdings" pitchFamily="2" charset="2"/>
            </a:endParaRPr>
          </a:p>
          <a:p>
            <a:pPr lvl="1">
              <a:spcBef>
                <a:spcPct val="50000"/>
              </a:spcBef>
            </a:pPr>
            <a:endParaRPr lang="en-US" sz="800" dirty="0">
              <a:latin typeface="Arial Narrow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sz="1700" dirty="0">
                <a:latin typeface="Arial Narrow" pitchFamily="34" charset="0"/>
              </a:rPr>
              <a:t>INPUT:  x</a:t>
            </a:r>
            <a:r>
              <a:rPr lang="en-US" sz="1700" baseline="-25000" dirty="0">
                <a:latin typeface="Arial Narrow" pitchFamily="34" charset="0"/>
              </a:rPr>
              <a:t>1</a:t>
            </a:r>
            <a:r>
              <a:rPr lang="en-US" sz="1700" dirty="0">
                <a:latin typeface="Arial Narrow" pitchFamily="34" charset="0"/>
              </a:rPr>
              <a:t> = </a:t>
            </a:r>
            <a:r>
              <a:rPr lang="en-US" sz="1700" dirty="0" smtClean="0">
                <a:latin typeface="Arial Narrow" pitchFamily="34" charset="0"/>
              </a:rPr>
              <a:t>1, </a:t>
            </a:r>
            <a:r>
              <a:rPr lang="en-US" sz="1700" dirty="0">
                <a:latin typeface="Arial Narrow" pitchFamily="34" charset="0"/>
              </a:rPr>
              <a:t>x</a:t>
            </a:r>
            <a:r>
              <a:rPr lang="en-US" sz="1700" baseline="-25000" dirty="0">
                <a:latin typeface="Arial Narrow" pitchFamily="34" charset="0"/>
              </a:rPr>
              <a:t>2</a:t>
            </a:r>
            <a:r>
              <a:rPr lang="en-US" sz="1700" dirty="0">
                <a:latin typeface="Arial Narrow" pitchFamily="34" charset="0"/>
              </a:rPr>
              <a:t> = </a:t>
            </a:r>
            <a:r>
              <a:rPr lang="en-US" sz="1700" dirty="0" smtClean="0">
                <a:latin typeface="Arial Narrow" pitchFamily="34" charset="0"/>
              </a:rPr>
              <a:t>1</a:t>
            </a:r>
            <a:endParaRPr lang="en-US" sz="1700" dirty="0">
              <a:latin typeface="Arial Narrow" pitchFamily="34" charset="0"/>
            </a:endParaRPr>
          </a:p>
          <a:p>
            <a:pPr lvl="1">
              <a:spcBef>
                <a:spcPct val="50000"/>
              </a:spcBef>
            </a:pPr>
            <a:r>
              <a:rPr lang="en-US" sz="1700" dirty="0" smtClean="0">
                <a:latin typeface="Arial Narrow" pitchFamily="34" charset="0"/>
              </a:rPr>
              <a:t>w</a:t>
            </a:r>
            <a:r>
              <a:rPr lang="en-US" sz="1700" baseline="-25000" dirty="0" smtClean="0">
                <a:latin typeface="Arial Narrow" pitchFamily="34" charset="0"/>
              </a:rPr>
              <a:t>1</a:t>
            </a:r>
            <a:r>
              <a:rPr lang="en-US" sz="1700" dirty="0" smtClean="0">
                <a:latin typeface="Arial Narrow" pitchFamily="34" charset="0"/>
              </a:rPr>
              <a:t>*1 </a:t>
            </a:r>
            <a:r>
              <a:rPr lang="en-US" sz="1700" dirty="0">
                <a:latin typeface="Arial Narrow" pitchFamily="34" charset="0"/>
              </a:rPr>
              <a:t>+ </a:t>
            </a:r>
            <a:r>
              <a:rPr lang="en-US" sz="1700" dirty="0" smtClean="0">
                <a:latin typeface="Arial Narrow" pitchFamily="34" charset="0"/>
              </a:rPr>
              <a:t>w</a:t>
            </a:r>
            <a:r>
              <a:rPr lang="en-US" sz="1700" baseline="-25000" dirty="0" smtClean="0">
                <a:latin typeface="Arial Narrow" pitchFamily="34" charset="0"/>
              </a:rPr>
              <a:t>2</a:t>
            </a:r>
            <a:r>
              <a:rPr lang="en-US" sz="1700" dirty="0" smtClean="0">
                <a:latin typeface="Arial Narrow" pitchFamily="34" charset="0"/>
              </a:rPr>
              <a:t>*1 </a:t>
            </a:r>
            <a:r>
              <a:rPr lang="en-US" sz="1700" dirty="0">
                <a:latin typeface="Arial Narrow" pitchFamily="34" charset="0"/>
              </a:rPr>
              <a:t>&lt; </a:t>
            </a:r>
            <a:r>
              <a:rPr lang="en-US" sz="1900" dirty="0">
                <a:latin typeface="Arial Narrow" pitchFamily="34" charset="0"/>
                <a:sym typeface="Symbol" pitchFamily="18" charset="2"/>
              </a:rPr>
              <a:t>t</a:t>
            </a:r>
            <a:r>
              <a:rPr lang="en-US" sz="1700" dirty="0" smtClean="0">
                <a:latin typeface="Arial Narrow" pitchFamily="34" charset="0"/>
              </a:rPr>
              <a:t> </a:t>
            </a:r>
            <a:r>
              <a:rPr lang="en-US" sz="1700" dirty="0">
                <a:latin typeface="Arial Narrow" pitchFamily="34" charset="0"/>
              </a:rPr>
              <a:t>	</a:t>
            </a:r>
            <a:r>
              <a:rPr lang="en-US" sz="1700" dirty="0">
                <a:latin typeface="Arial Narrow" pitchFamily="34" charset="0"/>
                <a:sym typeface="Wingdings" pitchFamily="2" charset="2"/>
              </a:rPr>
              <a:t> OUTPUT: </a:t>
            </a:r>
            <a:r>
              <a:rPr lang="en-US" sz="1700" dirty="0" smtClean="0">
                <a:latin typeface="Arial Narrow" pitchFamily="34" charset="0"/>
                <a:sym typeface="Wingdings" pitchFamily="2" charset="2"/>
              </a:rPr>
              <a:t>0</a:t>
            </a:r>
            <a:endParaRPr lang="en-US" sz="1700" dirty="0">
              <a:latin typeface="Arial Narrow" pitchFamily="34" charset="0"/>
              <a:sym typeface="Wingdings" pitchFamily="2" charset="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211153"/>
              </p:ext>
            </p:extLst>
          </p:nvPr>
        </p:nvGraphicFramePr>
        <p:xfrm>
          <a:off x="5562600" y="242888"/>
          <a:ext cx="167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0"/>
                <a:gridCol w="558800"/>
                <a:gridCol w="558800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itchFamily="34" charset="0"/>
                        </a:rPr>
                        <a:t>x</a:t>
                      </a:r>
                      <a:r>
                        <a:rPr lang="en-US" sz="1800" baseline="-25000" dirty="0" smtClean="0">
                          <a:latin typeface="Arial Narrow" pitchFamily="34" charset="0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itchFamily="34" charset="0"/>
                        </a:rPr>
                        <a:t>x</a:t>
                      </a:r>
                      <a:r>
                        <a:rPr lang="en-US" sz="1800" baseline="-25000" dirty="0" smtClean="0">
                          <a:latin typeface="Arial Narrow" pitchFamily="34" charset="0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38766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14400" y="4919246"/>
            <a:ext cx="2057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</a:t>
            </a:r>
            <a:r>
              <a:rPr lang="en-US" sz="1200" dirty="0" smtClean="0"/>
              <a:t>1</a:t>
            </a:r>
            <a:r>
              <a:rPr lang="en-US" dirty="0" smtClean="0"/>
              <a:t> = ?, </a:t>
            </a:r>
            <a:r>
              <a:rPr lang="en-US" sz="2000" dirty="0" smtClean="0"/>
              <a:t>w</a:t>
            </a:r>
            <a:r>
              <a:rPr lang="en-US" sz="12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?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hreshold =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4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20" y="2610532"/>
            <a:ext cx="4343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A6C61-A906-4600-9F6C-366A85031680}" type="slidenum">
              <a:rPr lang="en-US"/>
              <a:pPr/>
              <a:t>12</a:t>
            </a:fld>
            <a:endParaRPr 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Normalizing </a:t>
            </a:r>
            <a:r>
              <a:rPr lang="en-US" dirty="0" smtClean="0">
                <a:solidFill>
                  <a:srgbClr val="FF0000"/>
                </a:solidFill>
              </a:rPr>
              <a:t>Thresholds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88262" cy="91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To </a:t>
            </a:r>
            <a:r>
              <a:rPr lang="en-US" sz="2800" dirty="0"/>
              <a:t>make </a:t>
            </a:r>
            <a:r>
              <a:rPr lang="en-US" sz="2800" dirty="0" smtClean="0"/>
              <a:t>neurons more </a:t>
            </a:r>
            <a:r>
              <a:rPr lang="en-US" sz="2800" dirty="0"/>
              <a:t>uniform, </a:t>
            </a:r>
            <a:r>
              <a:rPr lang="en-US" sz="2800" dirty="0" smtClean="0">
                <a:solidFill>
                  <a:srgbClr val="FF0000"/>
                </a:solidFill>
              </a:rPr>
              <a:t>we can </a:t>
            </a:r>
            <a:r>
              <a:rPr lang="en-US" sz="2800" dirty="0">
                <a:solidFill>
                  <a:srgbClr val="FF0000"/>
                </a:solidFill>
              </a:rPr>
              <a:t>normalize </a:t>
            </a:r>
            <a:r>
              <a:rPr lang="en-US" sz="2800" dirty="0" smtClean="0">
                <a:solidFill>
                  <a:srgbClr val="FF0000"/>
                </a:solidFill>
              </a:rPr>
              <a:t> thresholds </a:t>
            </a:r>
            <a:r>
              <a:rPr lang="en-US" sz="2800" dirty="0">
                <a:solidFill>
                  <a:srgbClr val="FF0000"/>
                </a:solidFill>
              </a:rPr>
              <a:t>to </a:t>
            </a:r>
            <a:r>
              <a:rPr lang="en-US" sz="2800" dirty="0" smtClean="0">
                <a:solidFill>
                  <a:srgbClr val="FF0000"/>
                </a:solidFill>
              </a:rPr>
              <a:t>0 for all neurons.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</a:rPr>
              <a:t>imply </a:t>
            </a:r>
            <a:r>
              <a:rPr lang="en-US" sz="2400" b="1" dirty="0">
                <a:solidFill>
                  <a:srgbClr val="FF0000"/>
                </a:solidFill>
              </a:rPr>
              <a:t>add an additional input x</a:t>
            </a:r>
            <a:r>
              <a:rPr lang="en-US" sz="2400" b="1" baseline="-25000" dirty="0">
                <a:solidFill>
                  <a:srgbClr val="FF0000"/>
                </a:solidFill>
              </a:rPr>
              <a:t>0</a:t>
            </a:r>
            <a:r>
              <a:rPr lang="en-US" sz="2400" b="1" dirty="0">
                <a:solidFill>
                  <a:srgbClr val="FF0000"/>
                </a:solidFill>
              </a:rPr>
              <a:t> = 1, w</a:t>
            </a:r>
            <a:r>
              <a:rPr lang="en-US" sz="2400" b="1" baseline="-25000" dirty="0">
                <a:solidFill>
                  <a:srgbClr val="FF0000"/>
                </a:solidFill>
              </a:rPr>
              <a:t>0</a:t>
            </a:r>
            <a:r>
              <a:rPr lang="en-US" sz="2400" b="1" dirty="0">
                <a:solidFill>
                  <a:srgbClr val="FF0000"/>
                </a:solidFill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</a:rPr>
              <a:t>-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49863" name="AutoShape 7"/>
          <p:cNvSpPr>
            <a:spLocks noChangeArrowheads="1"/>
          </p:cNvSpPr>
          <p:nvPr/>
        </p:nvSpPr>
        <p:spPr bwMode="auto">
          <a:xfrm>
            <a:off x="3111349" y="3484788"/>
            <a:ext cx="1741714" cy="5715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685800" y="4724400"/>
            <a:ext cx="84582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094" tIns="43547" rIns="87094" bIns="43547"/>
          <a:lstStyle/>
          <a:p>
            <a:pPr marL="324349" indent="-324349">
              <a:spcBef>
                <a:spcPct val="20000"/>
              </a:spcBef>
              <a:tabLst>
                <a:tab pos="3139880" algn="l"/>
                <a:tab pos="4751114" algn="l"/>
              </a:tabLst>
            </a:pPr>
            <a:endParaRPr lang="en-US" sz="900" dirty="0">
              <a:solidFill>
                <a:schemeClr val="accent2"/>
              </a:solidFill>
              <a:latin typeface="Arial Narrow" pitchFamily="34" charset="0"/>
            </a:endParaRPr>
          </a:p>
          <a:p>
            <a:pPr marL="702756" lvl="1" indent="-270291">
              <a:lnSpc>
                <a:spcPct val="80000"/>
              </a:lnSpc>
              <a:spcBef>
                <a:spcPct val="20000"/>
              </a:spcBef>
              <a:tabLst>
                <a:tab pos="3139880" algn="l"/>
                <a:tab pos="4751114" algn="l"/>
              </a:tabLst>
            </a:pPr>
            <a:r>
              <a:rPr lang="en-US" dirty="0">
                <a:sym typeface="Symbol" pitchFamily="18" charset="2"/>
              </a:rPr>
              <a:t>	</a:t>
            </a:r>
            <a:r>
              <a:rPr lang="en-US" sz="2800" dirty="0">
                <a:sym typeface="Symbol" pitchFamily="18" charset="2"/>
              </a:rPr>
              <a:t></a:t>
            </a:r>
            <a:r>
              <a:rPr lang="en-US" sz="2800" dirty="0" err="1"/>
              <a:t>w</a:t>
            </a:r>
            <a:r>
              <a:rPr lang="en-US" sz="2800" baseline="-25000" dirty="0" err="1"/>
              <a:t>i</a:t>
            </a:r>
            <a:r>
              <a:rPr lang="en-US" sz="2800" dirty="0" err="1"/>
              <a:t>x</a:t>
            </a:r>
            <a:r>
              <a:rPr lang="en-US" sz="2800" baseline="-25000" dirty="0" err="1"/>
              <a:t>i</a:t>
            </a:r>
            <a:r>
              <a:rPr lang="en-US" sz="2800" dirty="0"/>
              <a:t> &gt;= </a:t>
            </a:r>
            <a:r>
              <a:rPr lang="en-US" sz="2800" dirty="0">
                <a:sym typeface="Symbol" pitchFamily="18" charset="2"/>
              </a:rPr>
              <a:t>t</a:t>
            </a:r>
            <a:r>
              <a:rPr lang="en-US" sz="2800" dirty="0" smtClean="0">
                <a:sym typeface="Symbol" pitchFamily="18" charset="2"/>
              </a:rPr>
              <a:t>    	    	</a:t>
            </a:r>
            <a:r>
              <a:rPr lang="en-US" sz="2800" dirty="0" smtClean="0"/>
              <a:t>-</a:t>
            </a:r>
            <a:r>
              <a:rPr lang="en-US" sz="2800" dirty="0">
                <a:sym typeface="Symbol" pitchFamily="18" charset="2"/>
              </a:rPr>
              <a:t>t</a:t>
            </a:r>
            <a:r>
              <a:rPr lang="en-US" sz="2800" dirty="0" smtClean="0"/>
              <a:t>*1 </a:t>
            </a:r>
            <a:r>
              <a:rPr lang="en-US" sz="2800" dirty="0"/>
              <a:t>+</a:t>
            </a:r>
            <a:r>
              <a:rPr lang="en-US" sz="2800" dirty="0">
                <a:sym typeface="Symbol" pitchFamily="18" charset="2"/>
              </a:rPr>
              <a:t> </a:t>
            </a:r>
            <a:r>
              <a:rPr lang="en-US" sz="2800" dirty="0" err="1"/>
              <a:t>w</a:t>
            </a:r>
            <a:r>
              <a:rPr lang="en-US" sz="2800" baseline="-25000" dirty="0" err="1"/>
              <a:t>i</a:t>
            </a:r>
            <a:r>
              <a:rPr lang="en-US" sz="2800" dirty="0" err="1"/>
              <a:t>x</a:t>
            </a:r>
            <a:r>
              <a:rPr lang="en-US" sz="2800" baseline="-25000" dirty="0" err="1"/>
              <a:t>i</a:t>
            </a:r>
            <a:r>
              <a:rPr lang="en-US" sz="2800" dirty="0"/>
              <a:t> &gt;= </a:t>
            </a:r>
            <a:r>
              <a:rPr lang="en-US" sz="2800" dirty="0">
                <a:sym typeface="Symbol" pitchFamily="18" charset="2"/>
              </a:rPr>
              <a:t>0 </a:t>
            </a:r>
          </a:p>
        </p:txBody>
      </p:sp>
      <p:pic>
        <p:nvPicPr>
          <p:cNvPr id="5155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08500"/>
            <a:ext cx="2771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99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B99F-0403-4FEE-A272-8A1E37747D66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75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1437"/>
            <a:ext cx="8229600" cy="1143000"/>
          </a:xfrm>
        </p:spPr>
        <p:txBody>
          <a:bodyPr/>
          <a:lstStyle/>
          <a:p>
            <a:r>
              <a:rPr lang="en-US" dirty="0"/>
              <a:t>Normalized </a:t>
            </a:r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275470" name="Group 1038"/>
          <p:cNvGrpSpPr>
            <a:grpSpLocks/>
          </p:cNvGrpSpPr>
          <p:nvPr/>
        </p:nvGrpSpPr>
        <p:grpSpPr bwMode="auto">
          <a:xfrm>
            <a:off x="653143" y="1581150"/>
            <a:ext cx="7805964" cy="3421559"/>
            <a:chOff x="432" y="1008"/>
            <a:chExt cx="5163" cy="2299"/>
          </a:xfrm>
        </p:grpSpPr>
        <p:sp>
          <p:nvSpPr>
            <p:cNvPr id="275460" name="Text Box 1028"/>
            <p:cNvSpPr txBox="1">
              <a:spLocks noChangeArrowheads="1"/>
            </p:cNvSpPr>
            <p:nvPr/>
          </p:nvSpPr>
          <p:spPr bwMode="auto">
            <a:xfrm>
              <a:off x="2621" y="1328"/>
              <a:ext cx="2974" cy="197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29146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29146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29146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29146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29146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9146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9146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9146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9146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dirty="0" smtClean="0">
                  <a:latin typeface="Arial Narrow" pitchFamily="34" charset="0"/>
                </a:rPr>
                <a:t>INPUT</a:t>
              </a:r>
              <a:r>
                <a:rPr lang="en-US" sz="1800" dirty="0">
                  <a:latin typeface="Arial Narrow" pitchFamily="34" charset="0"/>
                </a:rPr>
                <a:t>:  x</a:t>
              </a:r>
              <a:r>
                <a:rPr lang="en-US" sz="1800" baseline="-25000" dirty="0">
                  <a:latin typeface="Arial Narrow" pitchFamily="34" charset="0"/>
                </a:rPr>
                <a:t>1</a:t>
              </a:r>
              <a:r>
                <a:rPr lang="en-US" sz="1800" dirty="0">
                  <a:latin typeface="Arial Narrow" pitchFamily="34" charset="0"/>
                </a:rPr>
                <a:t> = 0, x</a:t>
              </a:r>
              <a:r>
                <a:rPr lang="en-US" sz="1800" baseline="-25000" dirty="0">
                  <a:latin typeface="Arial Narrow" pitchFamily="34" charset="0"/>
                </a:rPr>
                <a:t>2</a:t>
              </a:r>
              <a:r>
                <a:rPr lang="en-US" sz="1800" dirty="0">
                  <a:latin typeface="Arial Narrow" pitchFamily="34" charset="0"/>
                </a:rPr>
                <a:t> = 0</a:t>
              </a:r>
            </a:p>
            <a:p>
              <a:pPr lvl="1">
                <a:spcBef>
                  <a:spcPct val="20000"/>
                </a:spcBef>
              </a:pPr>
              <a:r>
                <a:rPr lang="en-US" sz="1800" dirty="0">
                  <a:latin typeface="Arial Narrow" pitchFamily="34" charset="0"/>
                </a:rPr>
                <a:t>-2*1 +1*0 + 1*0 = -2 &lt; 0 	</a:t>
              </a:r>
              <a:r>
                <a:rPr lang="en-US" sz="1800" dirty="0">
                  <a:latin typeface="Arial Narrow" pitchFamily="34" charset="0"/>
                  <a:sym typeface="Wingdings" pitchFamily="2" charset="2"/>
                </a:rPr>
                <a:t> OUTPUT: </a:t>
              </a:r>
              <a:r>
                <a:rPr lang="en-US" sz="1800" dirty="0" smtClean="0">
                  <a:latin typeface="Arial Narrow" pitchFamily="34" charset="0"/>
                  <a:sym typeface="Wingdings" pitchFamily="2" charset="2"/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sz="1800" dirty="0">
                  <a:latin typeface="Arial Narrow" pitchFamily="34" charset="0"/>
                </a:rPr>
                <a:t>INPUT:  x</a:t>
              </a:r>
              <a:r>
                <a:rPr lang="en-US" sz="1800" baseline="-25000" dirty="0">
                  <a:latin typeface="Arial Narrow" pitchFamily="34" charset="0"/>
                </a:rPr>
                <a:t>1</a:t>
              </a:r>
              <a:r>
                <a:rPr lang="en-US" sz="1800" dirty="0">
                  <a:latin typeface="Arial Narrow" pitchFamily="34" charset="0"/>
                </a:rPr>
                <a:t> = 0, x</a:t>
              </a:r>
              <a:r>
                <a:rPr lang="en-US" sz="1800" baseline="-25000" dirty="0">
                  <a:latin typeface="Arial Narrow" pitchFamily="34" charset="0"/>
                </a:rPr>
                <a:t>2</a:t>
              </a:r>
              <a:r>
                <a:rPr lang="en-US" sz="1800" dirty="0">
                  <a:latin typeface="Arial Narrow" pitchFamily="34" charset="0"/>
                </a:rPr>
                <a:t> = 1</a:t>
              </a:r>
            </a:p>
            <a:p>
              <a:pPr lvl="1">
                <a:spcBef>
                  <a:spcPct val="20000"/>
                </a:spcBef>
              </a:pPr>
              <a:r>
                <a:rPr lang="en-US" sz="1800" dirty="0">
                  <a:latin typeface="Arial Narrow" pitchFamily="34" charset="0"/>
                </a:rPr>
                <a:t>-2*1 +1*0 + 1*1 = -1 &lt; 0	</a:t>
              </a:r>
              <a:r>
                <a:rPr lang="en-US" sz="1800" dirty="0">
                  <a:latin typeface="Arial Narrow" pitchFamily="34" charset="0"/>
                  <a:sym typeface="Wingdings" pitchFamily="2" charset="2"/>
                </a:rPr>
                <a:t> OUTPUT: </a:t>
              </a:r>
              <a:r>
                <a:rPr lang="en-US" sz="1800" dirty="0" smtClean="0">
                  <a:latin typeface="Arial Narrow" pitchFamily="34" charset="0"/>
                  <a:sym typeface="Wingdings" pitchFamily="2" charset="2"/>
                </a:rPr>
                <a:t>0</a:t>
              </a:r>
              <a:endParaRPr lang="en-US" sz="1800" dirty="0">
                <a:latin typeface="Arial Narrow" pitchFamily="34" charset="0"/>
                <a:sym typeface="Wingdings" pitchFamily="2" charset="2"/>
              </a:endParaRPr>
            </a:p>
            <a:p>
              <a:pPr>
                <a:spcBef>
                  <a:spcPct val="50000"/>
                </a:spcBef>
              </a:pPr>
              <a:r>
                <a:rPr lang="en-US" sz="1800" dirty="0">
                  <a:latin typeface="Arial Narrow" pitchFamily="34" charset="0"/>
                </a:rPr>
                <a:t>INPUT:  x</a:t>
              </a:r>
              <a:r>
                <a:rPr lang="en-US" sz="1800" baseline="-25000" dirty="0">
                  <a:latin typeface="Arial Narrow" pitchFamily="34" charset="0"/>
                </a:rPr>
                <a:t>1</a:t>
              </a:r>
              <a:r>
                <a:rPr lang="en-US" sz="1800" dirty="0">
                  <a:latin typeface="Arial Narrow" pitchFamily="34" charset="0"/>
                </a:rPr>
                <a:t> = 1, x</a:t>
              </a:r>
              <a:r>
                <a:rPr lang="en-US" sz="1800" baseline="-25000" dirty="0">
                  <a:latin typeface="Arial Narrow" pitchFamily="34" charset="0"/>
                </a:rPr>
                <a:t>2</a:t>
              </a:r>
              <a:r>
                <a:rPr lang="en-US" sz="1800" dirty="0">
                  <a:latin typeface="Arial Narrow" pitchFamily="34" charset="0"/>
                </a:rPr>
                <a:t> = 0</a:t>
              </a:r>
            </a:p>
            <a:p>
              <a:pPr lvl="1">
                <a:spcBef>
                  <a:spcPct val="20000"/>
                </a:spcBef>
              </a:pPr>
              <a:r>
                <a:rPr lang="en-US" sz="1800" dirty="0" smtClean="0">
                  <a:latin typeface="Arial Narrow" pitchFamily="34" charset="0"/>
                </a:rPr>
                <a:t>-2*1 +1*1 </a:t>
              </a:r>
              <a:r>
                <a:rPr lang="en-US" sz="1800" dirty="0">
                  <a:latin typeface="Arial Narrow" pitchFamily="34" charset="0"/>
                </a:rPr>
                <a:t>+ </a:t>
              </a:r>
              <a:r>
                <a:rPr lang="en-US" sz="1800" dirty="0" smtClean="0">
                  <a:latin typeface="Arial Narrow" pitchFamily="34" charset="0"/>
                </a:rPr>
                <a:t>1*0 </a:t>
              </a:r>
              <a:r>
                <a:rPr lang="en-US" sz="1800" dirty="0">
                  <a:latin typeface="Arial Narrow" pitchFamily="34" charset="0"/>
                </a:rPr>
                <a:t>= </a:t>
              </a:r>
              <a:r>
                <a:rPr lang="en-US" sz="1800" dirty="0" smtClean="0">
                  <a:latin typeface="Arial Narrow" pitchFamily="34" charset="0"/>
                </a:rPr>
                <a:t>-1 </a:t>
              </a:r>
              <a:r>
                <a:rPr lang="en-US" sz="1800" dirty="0">
                  <a:latin typeface="Arial Narrow" pitchFamily="34" charset="0"/>
                </a:rPr>
                <a:t>&lt; </a:t>
              </a:r>
              <a:r>
                <a:rPr lang="en-US" sz="1800" dirty="0" smtClean="0">
                  <a:latin typeface="Arial Narrow" pitchFamily="34" charset="0"/>
                </a:rPr>
                <a:t>0</a:t>
              </a:r>
              <a:r>
                <a:rPr lang="en-US" sz="1800" dirty="0">
                  <a:latin typeface="Arial Narrow" pitchFamily="34" charset="0"/>
                </a:rPr>
                <a:t>	</a:t>
              </a:r>
              <a:r>
                <a:rPr lang="en-US" sz="1800" dirty="0">
                  <a:latin typeface="Arial Narrow" pitchFamily="34" charset="0"/>
                  <a:sym typeface="Wingdings" pitchFamily="2" charset="2"/>
                </a:rPr>
                <a:t> OUTPUT: </a:t>
              </a:r>
              <a:r>
                <a:rPr lang="en-US" sz="1800" dirty="0" smtClean="0">
                  <a:latin typeface="Arial Narrow" pitchFamily="34" charset="0"/>
                  <a:sym typeface="Wingdings" pitchFamily="2" charset="2"/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sz="1800" dirty="0">
                  <a:latin typeface="Arial Narrow" pitchFamily="34" charset="0"/>
                </a:rPr>
                <a:t>INPUT:  x</a:t>
              </a:r>
              <a:r>
                <a:rPr lang="en-US" sz="1800" baseline="-25000" dirty="0">
                  <a:latin typeface="Arial Narrow" pitchFamily="34" charset="0"/>
                </a:rPr>
                <a:t>1</a:t>
              </a:r>
              <a:r>
                <a:rPr lang="en-US" sz="1800" dirty="0">
                  <a:latin typeface="Arial Narrow" pitchFamily="34" charset="0"/>
                </a:rPr>
                <a:t> = 1, x</a:t>
              </a:r>
              <a:r>
                <a:rPr lang="en-US" sz="1800" baseline="-25000" dirty="0">
                  <a:latin typeface="Arial Narrow" pitchFamily="34" charset="0"/>
                </a:rPr>
                <a:t>2</a:t>
              </a:r>
              <a:r>
                <a:rPr lang="en-US" sz="1800" dirty="0">
                  <a:latin typeface="Arial Narrow" pitchFamily="34" charset="0"/>
                </a:rPr>
                <a:t> = 1</a:t>
              </a:r>
            </a:p>
            <a:p>
              <a:pPr lvl="1">
                <a:spcBef>
                  <a:spcPct val="20000"/>
                </a:spcBef>
              </a:pPr>
              <a:r>
                <a:rPr lang="en-US" sz="1800" dirty="0">
                  <a:latin typeface="Arial Narrow" pitchFamily="34" charset="0"/>
                </a:rPr>
                <a:t>-2*1 + 1*1 + 1*1 = 0&gt;= 0	</a:t>
              </a:r>
              <a:r>
                <a:rPr lang="en-US" sz="1800" dirty="0">
                  <a:latin typeface="Arial Narrow" pitchFamily="34" charset="0"/>
                  <a:sym typeface="Wingdings" pitchFamily="2" charset="2"/>
                </a:rPr>
                <a:t> OUTPUT: </a:t>
              </a:r>
              <a:r>
                <a:rPr lang="en-US" sz="1800" dirty="0" smtClean="0">
                  <a:latin typeface="Arial Narrow" pitchFamily="34" charset="0"/>
                  <a:sym typeface="Wingdings" pitchFamily="2" charset="2"/>
                </a:rPr>
                <a:t>1</a:t>
              </a:r>
              <a:endParaRPr lang="en-US" sz="1800" dirty="0">
                <a:latin typeface="Arial Narrow" pitchFamily="34" charset="0"/>
                <a:sym typeface="Wingdings" pitchFamily="2" charset="2"/>
              </a:endParaRPr>
            </a:p>
          </p:txBody>
        </p:sp>
        <p:sp>
          <p:nvSpPr>
            <p:cNvPr id="275464" name="Text Box 1032"/>
            <p:cNvSpPr txBox="1">
              <a:spLocks noChangeArrowheads="1"/>
            </p:cNvSpPr>
            <p:nvPr/>
          </p:nvSpPr>
          <p:spPr bwMode="auto">
            <a:xfrm>
              <a:off x="432" y="1008"/>
              <a:ext cx="62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Arial Narrow" pitchFamily="34" charset="0"/>
                </a:rPr>
                <a:t>AND</a:t>
              </a:r>
            </a:p>
          </p:txBody>
        </p:sp>
      </p:grpSp>
      <p:pic>
        <p:nvPicPr>
          <p:cNvPr id="6180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2201316"/>
            <a:ext cx="30384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9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42009"/>
            <a:ext cx="3504590" cy="333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1039"/>
          <p:cNvGrpSpPr>
            <a:grpSpLocks/>
          </p:cNvGrpSpPr>
          <p:nvPr/>
        </p:nvGrpSpPr>
        <p:grpSpPr bwMode="auto">
          <a:xfrm>
            <a:off x="609298" y="1676547"/>
            <a:ext cx="7845273" cy="3478114"/>
            <a:chOff x="331" y="2001"/>
            <a:chExt cx="5189" cy="2337"/>
          </a:xfrm>
        </p:grpSpPr>
        <p:sp>
          <p:nvSpPr>
            <p:cNvPr id="6" name="Text Box 1033"/>
            <p:cNvSpPr txBox="1">
              <a:spLocks noChangeArrowheads="1"/>
            </p:cNvSpPr>
            <p:nvPr/>
          </p:nvSpPr>
          <p:spPr bwMode="auto">
            <a:xfrm>
              <a:off x="2549" y="2359"/>
              <a:ext cx="2971" cy="197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29146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29146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29146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29146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29146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9146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9146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9146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9146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dirty="0">
                  <a:latin typeface="Arial Narrow" pitchFamily="34" charset="0"/>
                </a:rPr>
                <a:t>INPUT:  x</a:t>
              </a:r>
              <a:r>
                <a:rPr lang="en-US" sz="1800" baseline="-25000" dirty="0">
                  <a:latin typeface="Arial Narrow" pitchFamily="34" charset="0"/>
                </a:rPr>
                <a:t>1</a:t>
              </a:r>
              <a:r>
                <a:rPr lang="en-US" sz="1800" dirty="0">
                  <a:latin typeface="Arial Narrow" pitchFamily="34" charset="0"/>
                </a:rPr>
                <a:t> = 0, x</a:t>
              </a:r>
              <a:r>
                <a:rPr lang="en-US" sz="1800" baseline="-25000" dirty="0">
                  <a:latin typeface="Arial Narrow" pitchFamily="34" charset="0"/>
                </a:rPr>
                <a:t>2</a:t>
              </a:r>
              <a:r>
                <a:rPr lang="en-US" sz="1800" dirty="0">
                  <a:latin typeface="Arial Narrow" pitchFamily="34" charset="0"/>
                </a:rPr>
                <a:t> = 0</a:t>
              </a:r>
            </a:p>
            <a:p>
              <a:pPr lvl="1">
                <a:spcBef>
                  <a:spcPct val="20000"/>
                </a:spcBef>
              </a:pPr>
              <a:r>
                <a:rPr lang="en-US" sz="1800" dirty="0">
                  <a:latin typeface="Arial Narrow" pitchFamily="34" charset="0"/>
                </a:rPr>
                <a:t>-2*1 </a:t>
              </a:r>
              <a:r>
                <a:rPr lang="en-US" sz="1800" dirty="0" smtClean="0">
                  <a:latin typeface="Arial Narrow" pitchFamily="34" charset="0"/>
                </a:rPr>
                <a:t>+2*0 </a:t>
              </a:r>
              <a:r>
                <a:rPr lang="en-US" sz="1800" dirty="0">
                  <a:latin typeface="Arial Narrow" pitchFamily="34" charset="0"/>
                </a:rPr>
                <a:t>+ </a:t>
              </a:r>
              <a:r>
                <a:rPr lang="en-US" sz="1800" dirty="0" smtClean="0">
                  <a:latin typeface="Arial Narrow" pitchFamily="34" charset="0"/>
                </a:rPr>
                <a:t>2*0 </a:t>
              </a:r>
              <a:r>
                <a:rPr lang="en-US" sz="1800" dirty="0">
                  <a:latin typeface="Arial Narrow" pitchFamily="34" charset="0"/>
                </a:rPr>
                <a:t>= -2 &lt; 0 	</a:t>
              </a:r>
              <a:r>
                <a:rPr lang="en-US" sz="1800" dirty="0">
                  <a:latin typeface="Arial Narrow" pitchFamily="34" charset="0"/>
                  <a:sym typeface="Wingdings" pitchFamily="2" charset="2"/>
                </a:rPr>
                <a:t> OUTPUT: </a:t>
              </a:r>
              <a:r>
                <a:rPr lang="en-US" sz="1800" dirty="0" smtClean="0">
                  <a:latin typeface="Arial Narrow" pitchFamily="34" charset="0"/>
                  <a:sym typeface="Wingdings" pitchFamily="2" charset="2"/>
                </a:rPr>
                <a:t>0</a:t>
              </a:r>
              <a:endParaRPr lang="en-US" sz="1800" dirty="0" smtClean="0">
                <a:latin typeface="Arial Narrow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1800" dirty="0">
                  <a:latin typeface="Arial Narrow" pitchFamily="34" charset="0"/>
                </a:rPr>
                <a:t>INPUT:  x</a:t>
              </a:r>
              <a:r>
                <a:rPr lang="en-US" sz="1800" baseline="-25000" dirty="0">
                  <a:latin typeface="Arial Narrow" pitchFamily="34" charset="0"/>
                </a:rPr>
                <a:t>1</a:t>
              </a:r>
              <a:r>
                <a:rPr lang="en-US" sz="1800" dirty="0">
                  <a:latin typeface="Arial Narrow" pitchFamily="34" charset="0"/>
                </a:rPr>
                <a:t> = 0, x</a:t>
              </a:r>
              <a:r>
                <a:rPr lang="en-US" sz="1800" baseline="-25000" dirty="0">
                  <a:latin typeface="Arial Narrow" pitchFamily="34" charset="0"/>
                </a:rPr>
                <a:t>2</a:t>
              </a:r>
              <a:r>
                <a:rPr lang="en-US" sz="1800" dirty="0">
                  <a:latin typeface="Arial Narrow" pitchFamily="34" charset="0"/>
                </a:rPr>
                <a:t> = 1</a:t>
              </a:r>
            </a:p>
            <a:p>
              <a:pPr lvl="1">
                <a:spcBef>
                  <a:spcPct val="20000"/>
                </a:spcBef>
              </a:pPr>
              <a:r>
                <a:rPr lang="en-US" sz="1800" dirty="0">
                  <a:latin typeface="Arial Narrow" pitchFamily="34" charset="0"/>
                </a:rPr>
                <a:t>-2*1 </a:t>
              </a:r>
              <a:r>
                <a:rPr lang="en-US" sz="1800" dirty="0" smtClean="0">
                  <a:latin typeface="Arial Narrow" pitchFamily="34" charset="0"/>
                </a:rPr>
                <a:t>+2*0 </a:t>
              </a:r>
              <a:r>
                <a:rPr lang="en-US" sz="1800" dirty="0">
                  <a:latin typeface="Arial Narrow" pitchFamily="34" charset="0"/>
                </a:rPr>
                <a:t>+ </a:t>
              </a:r>
              <a:r>
                <a:rPr lang="en-US" sz="1800" dirty="0" smtClean="0">
                  <a:latin typeface="Arial Narrow" pitchFamily="34" charset="0"/>
                </a:rPr>
                <a:t>2*1 </a:t>
              </a:r>
              <a:r>
                <a:rPr lang="en-US" sz="1800" dirty="0">
                  <a:latin typeface="Arial Narrow" pitchFamily="34" charset="0"/>
                </a:rPr>
                <a:t>= 0 &gt;= 0	</a:t>
              </a:r>
              <a:r>
                <a:rPr lang="en-US" sz="1800" dirty="0">
                  <a:latin typeface="Arial Narrow" pitchFamily="34" charset="0"/>
                  <a:sym typeface="Wingdings" pitchFamily="2" charset="2"/>
                </a:rPr>
                <a:t> OUTPUT: </a:t>
              </a:r>
              <a:r>
                <a:rPr lang="en-US" sz="1800" dirty="0" smtClean="0">
                  <a:latin typeface="Arial Narrow" pitchFamily="34" charset="0"/>
                  <a:sym typeface="Wingdings" pitchFamily="2" charset="2"/>
                </a:rPr>
                <a:t>1</a:t>
              </a:r>
              <a:endParaRPr lang="en-US" sz="1800" dirty="0" smtClean="0">
                <a:latin typeface="Arial Narrow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1800" dirty="0" smtClean="0">
                  <a:latin typeface="Arial Narrow" pitchFamily="34" charset="0"/>
                </a:rPr>
                <a:t>INPUT</a:t>
              </a:r>
              <a:r>
                <a:rPr lang="en-US" sz="1800" dirty="0">
                  <a:latin typeface="Arial Narrow" pitchFamily="34" charset="0"/>
                </a:rPr>
                <a:t>:  x</a:t>
              </a:r>
              <a:r>
                <a:rPr lang="en-US" sz="1800" baseline="-25000" dirty="0">
                  <a:latin typeface="Arial Narrow" pitchFamily="34" charset="0"/>
                </a:rPr>
                <a:t>1</a:t>
              </a:r>
              <a:r>
                <a:rPr lang="en-US" sz="1800" dirty="0">
                  <a:latin typeface="Arial Narrow" pitchFamily="34" charset="0"/>
                </a:rPr>
                <a:t> = 1, x</a:t>
              </a:r>
              <a:r>
                <a:rPr lang="en-US" sz="1800" baseline="-25000" dirty="0">
                  <a:latin typeface="Arial Narrow" pitchFamily="34" charset="0"/>
                </a:rPr>
                <a:t>2</a:t>
              </a:r>
              <a:r>
                <a:rPr lang="en-US" sz="1800" dirty="0">
                  <a:latin typeface="Arial Narrow" pitchFamily="34" charset="0"/>
                </a:rPr>
                <a:t> = 0</a:t>
              </a:r>
            </a:p>
            <a:p>
              <a:pPr lvl="1">
                <a:spcBef>
                  <a:spcPct val="20000"/>
                </a:spcBef>
              </a:pPr>
              <a:r>
                <a:rPr lang="en-US" sz="1800" dirty="0" smtClean="0">
                  <a:latin typeface="Arial Narrow" pitchFamily="34" charset="0"/>
                </a:rPr>
                <a:t>-2*1 +2*1 </a:t>
              </a:r>
              <a:r>
                <a:rPr lang="en-US" sz="1800" dirty="0">
                  <a:latin typeface="Arial Narrow" pitchFamily="34" charset="0"/>
                </a:rPr>
                <a:t>+ 2</a:t>
              </a:r>
              <a:r>
                <a:rPr lang="en-US" sz="1800" dirty="0" smtClean="0">
                  <a:latin typeface="Arial Narrow" pitchFamily="34" charset="0"/>
                </a:rPr>
                <a:t>*0 </a:t>
              </a:r>
              <a:r>
                <a:rPr lang="en-US" sz="1800" dirty="0">
                  <a:latin typeface="Arial Narrow" pitchFamily="34" charset="0"/>
                </a:rPr>
                <a:t>= </a:t>
              </a:r>
              <a:r>
                <a:rPr lang="en-US" sz="1800" dirty="0" smtClean="0">
                  <a:latin typeface="Arial Narrow" pitchFamily="34" charset="0"/>
                </a:rPr>
                <a:t>0 &gt;= 0</a:t>
              </a:r>
              <a:r>
                <a:rPr lang="en-US" sz="1800" dirty="0">
                  <a:latin typeface="Arial Narrow" pitchFamily="34" charset="0"/>
                </a:rPr>
                <a:t>	</a:t>
              </a:r>
              <a:r>
                <a:rPr lang="en-US" sz="1800" dirty="0">
                  <a:latin typeface="Arial Narrow" pitchFamily="34" charset="0"/>
                  <a:sym typeface="Wingdings" pitchFamily="2" charset="2"/>
                </a:rPr>
                <a:t> OUTPUT: </a:t>
              </a:r>
              <a:r>
                <a:rPr lang="en-US" sz="1800" dirty="0" smtClean="0">
                  <a:latin typeface="Arial Narrow" pitchFamily="34" charset="0"/>
                  <a:sym typeface="Wingdings" pitchFamily="2" charset="2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sz="1800" dirty="0">
                  <a:latin typeface="Arial Narrow" pitchFamily="34" charset="0"/>
                </a:rPr>
                <a:t>INPUT:  x</a:t>
              </a:r>
              <a:r>
                <a:rPr lang="en-US" sz="1800" baseline="-25000" dirty="0">
                  <a:latin typeface="Arial Narrow" pitchFamily="34" charset="0"/>
                </a:rPr>
                <a:t>1</a:t>
              </a:r>
              <a:r>
                <a:rPr lang="en-US" sz="1800" dirty="0">
                  <a:latin typeface="Arial Narrow" pitchFamily="34" charset="0"/>
                </a:rPr>
                <a:t> = 1, x</a:t>
              </a:r>
              <a:r>
                <a:rPr lang="en-US" sz="1800" baseline="-25000" dirty="0">
                  <a:latin typeface="Arial Narrow" pitchFamily="34" charset="0"/>
                </a:rPr>
                <a:t>2</a:t>
              </a:r>
              <a:r>
                <a:rPr lang="en-US" sz="1800" dirty="0">
                  <a:latin typeface="Arial Narrow" pitchFamily="34" charset="0"/>
                </a:rPr>
                <a:t> = 1</a:t>
              </a:r>
            </a:p>
            <a:p>
              <a:pPr lvl="1">
                <a:spcBef>
                  <a:spcPct val="20000"/>
                </a:spcBef>
              </a:pPr>
              <a:r>
                <a:rPr lang="en-US" sz="1800" dirty="0">
                  <a:latin typeface="Arial Narrow" pitchFamily="34" charset="0"/>
                </a:rPr>
                <a:t>-2* 1</a:t>
              </a:r>
              <a:r>
                <a:rPr lang="en-US" sz="1800">
                  <a:latin typeface="Arial Narrow" pitchFamily="34" charset="0"/>
                </a:rPr>
                <a:t>+ </a:t>
              </a:r>
              <a:r>
                <a:rPr lang="en-US" sz="1800" smtClean="0">
                  <a:latin typeface="Arial Narrow" pitchFamily="34" charset="0"/>
                </a:rPr>
                <a:t>2*1 </a:t>
              </a:r>
              <a:r>
                <a:rPr lang="en-US" sz="1800">
                  <a:latin typeface="Arial Narrow" pitchFamily="34" charset="0"/>
                </a:rPr>
                <a:t>+ </a:t>
              </a:r>
              <a:r>
                <a:rPr lang="en-US" sz="1800" smtClean="0">
                  <a:latin typeface="Arial Narrow" pitchFamily="34" charset="0"/>
                </a:rPr>
                <a:t>2*1 </a:t>
              </a:r>
              <a:r>
                <a:rPr lang="en-US" sz="1800">
                  <a:latin typeface="Arial Narrow" pitchFamily="34" charset="0"/>
                </a:rPr>
                <a:t>= </a:t>
              </a:r>
              <a:r>
                <a:rPr lang="en-US" sz="1800" smtClean="0">
                  <a:latin typeface="Arial Narrow" pitchFamily="34" charset="0"/>
                </a:rPr>
                <a:t>2 </a:t>
              </a:r>
              <a:r>
                <a:rPr lang="en-US" sz="1800" dirty="0">
                  <a:latin typeface="Arial Narrow" pitchFamily="34" charset="0"/>
                </a:rPr>
                <a:t>&gt;= 0	</a:t>
              </a:r>
              <a:r>
                <a:rPr lang="en-US" sz="1800" dirty="0">
                  <a:latin typeface="Arial Narrow" pitchFamily="34" charset="0"/>
                  <a:sym typeface="Wingdings" pitchFamily="2" charset="2"/>
                </a:rPr>
                <a:t> OUTPUT: </a:t>
              </a:r>
              <a:r>
                <a:rPr lang="en-US" sz="1800" dirty="0" smtClean="0">
                  <a:latin typeface="Arial Narrow" pitchFamily="34" charset="0"/>
                  <a:sym typeface="Wingdings" pitchFamily="2" charset="2"/>
                </a:rPr>
                <a:t>1</a:t>
              </a:r>
              <a:endParaRPr lang="en-US" sz="1800" dirty="0">
                <a:latin typeface="Arial Narrow" pitchFamily="34" charset="0"/>
                <a:sym typeface="Wingdings" pitchFamily="2" charset="2"/>
              </a:endParaRPr>
            </a:p>
          </p:txBody>
        </p:sp>
        <p:sp>
          <p:nvSpPr>
            <p:cNvPr id="8" name="Text Box 1035"/>
            <p:cNvSpPr txBox="1">
              <a:spLocks noChangeArrowheads="1"/>
            </p:cNvSpPr>
            <p:nvPr/>
          </p:nvSpPr>
          <p:spPr bwMode="auto">
            <a:xfrm>
              <a:off x="331" y="2001"/>
              <a:ext cx="62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accent2"/>
                  </a:solidFill>
                  <a:latin typeface="Arial Narrow" pitchFamily="34" charset="0"/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625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24871"/>
            <a:ext cx="8229600" cy="1143000"/>
          </a:xfrm>
        </p:spPr>
        <p:txBody>
          <a:bodyPr/>
          <a:lstStyle/>
          <a:p>
            <a:r>
              <a:rPr lang="en-US" smtClean="0"/>
              <a:t>Perceptron</a:t>
            </a:r>
            <a:r>
              <a:rPr lang="en-US" b="1" smtClean="0"/>
              <a:t>感知</a:t>
            </a:r>
            <a:r>
              <a:rPr lang="en-US" dirty="0" smtClean="0"/>
              <a:t> </a:t>
            </a:r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2677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perceptron is </a:t>
            </a:r>
            <a:r>
              <a:rPr lang="en-US" dirty="0" smtClean="0">
                <a:solidFill>
                  <a:srgbClr val="FF0000"/>
                </a:solidFill>
              </a:rPr>
              <a:t>also called binary </a:t>
            </a:r>
            <a:r>
              <a:rPr lang="en-US" dirty="0">
                <a:solidFill>
                  <a:srgbClr val="FF0000"/>
                </a:solidFill>
              </a:rPr>
              <a:t>classifier </a:t>
            </a:r>
            <a:r>
              <a:rPr lang="en-US" dirty="0"/>
              <a:t>which maps its input </a:t>
            </a:r>
            <a:r>
              <a:rPr lang="en-US" i="1" dirty="0"/>
              <a:t>x</a:t>
            </a:r>
            <a:r>
              <a:rPr lang="en-US" dirty="0"/>
              <a:t> (a </a:t>
            </a:r>
            <a:r>
              <a:rPr lang="en-US" dirty="0" smtClean="0"/>
              <a:t>Boolean or real-valued </a:t>
            </a:r>
            <a:r>
              <a:rPr lang="en-US" dirty="0"/>
              <a:t>vector) to an output value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 smtClean="0"/>
              <a:t>) (a single binary value):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 smtClean="0"/>
              <a:t>      where x</a:t>
            </a:r>
            <a:r>
              <a:rPr lang="en-US" baseline="-25000" dirty="0" smtClean="0"/>
              <a:t>0</a:t>
            </a:r>
            <a:r>
              <a:rPr lang="en-US" dirty="0" smtClean="0"/>
              <a:t> (called bias) has a constant  value of 1, x</a:t>
            </a:r>
            <a:r>
              <a:rPr lang="en-US" baseline="-25000" dirty="0" smtClean="0"/>
              <a:t>1 </a:t>
            </a:r>
            <a:r>
              <a:rPr lang="en-US" dirty="0" smtClean="0"/>
              <a:t>….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are inputs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The value of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(1 or 0) is used to classify </a:t>
            </a:r>
            <a:r>
              <a:rPr lang="en-US" i="1" dirty="0" smtClean="0"/>
              <a:t>x</a:t>
            </a:r>
            <a:r>
              <a:rPr lang="en-US" dirty="0" smtClean="0"/>
              <a:t> as either a positive or a negative instance.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466648"/>
              </p:ext>
            </p:extLst>
          </p:nvPr>
        </p:nvGraphicFramePr>
        <p:xfrm>
          <a:off x="2895600" y="3581400"/>
          <a:ext cx="32623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4" name="Equation" r:id="rId3" imgW="1180800" imgH="304560" progId="Equation.3">
                  <p:embed/>
                </p:oleObj>
              </mc:Choice>
              <mc:Fallback>
                <p:oleObj name="Equation" r:id="rId3" imgW="1180800" imgH="304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81400"/>
                        <a:ext cx="326231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1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8150" indent="-381000"/>
            <a:r>
              <a:rPr lang="en-US" dirty="0" smtClean="0"/>
              <a:t>Basic idea:</a:t>
            </a:r>
          </a:p>
          <a:p>
            <a:pPr marL="838200" lvl="1" indent="-381000"/>
            <a:r>
              <a:rPr lang="en-US" dirty="0" smtClean="0"/>
              <a:t>Start </a:t>
            </a:r>
            <a:r>
              <a:rPr lang="en-US" dirty="0"/>
              <a:t>with a training set (example inputs &amp; corresponding desired outputs</a:t>
            </a:r>
            <a:r>
              <a:rPr lang="en-US" dirty="0" smtClean="0"/>
              <a:t>).</a:t>
            </a:r>
            <a:endParaRPr lang="en-US" dirty="0"/>
          </a:p>
          <a:p>
            <a:pPr marL="838200" lvl="1" indent="-381000"/>
            <a:r>
              <a:rPr lang="en-US" dirty="0" smtClean="0"/>
              <a:t>Train </a:t>
            </a:r>
            <a:r>
              <a:rPr lang="en-US" dirty="0"/>
              <a:t>the network to recognize the examples in the training set (by adjusting the weights on the connections</a:t>
            </a:r>
            <a:r>
              <a:rPr lang="en-US" dirty="0" smtClean="0"/>
              <a:t>).</a:t>
            </a:r>
            <a:endParaRPr lang="en-US" dirty="0"/>
          </a:p>
          <a:p>
            <a:pPr marL="838200" lvl="1" indent="-381000"/>
            <a:r>
              <a:rPr lang="en-US" dirty="0" smtClean="0"/>
              <a:t>Once </a:t>
            </a:r>
            <a:r>
              <a:rPr lang="en-US" dirty="0"/>
              <a:t>trained, the network can be applied to new </a:t>
            </a:r>
            <a:r>
              <a:rPr lang="en-US" dirty="0" smtClean="0"/>
              <a:t>instances.</a:t>
            </a:r>
          </a:p>
          <a:p>
            <a:pPr marL="438150" indent="-381000"/>
            <a:r>
              <a:rPr lang="en-US" dirty="0" smtClean="0">
                <a:solidFill>
                  <a:srgbClr val="FF0000"/>
                </a:solidFill>
              </a:rPr>
              <a:t>It is supervised learning.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Training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Begin</a:t>
            </a:r>
          </a:p>
          <a:p>
            <a:pPr marL="0" indent="0">
              <a:buNone/>
            </a:pPr>
            <a:r>
              <a:rPr lang="en-US" sz="2400" dirty="0" smtClean="0"/>
              <a:t>Initialize </a:t>
            </a:r>
            <a:r>
              <a:rPr lang="en-US" sz="2400" dirty="0"/>
              <a:t>weights to </a:t>
            </a:r>
            <a:r>
              <a:rPr lang="en-US" sz="2400" dirty="0" smtClean="0"/>
              <a:t>small random values</a:t>
            </a:r>
          </a:p>
          <a:p>
            <a:pPr marL="0" indent="0">
              <a:buNone/>
            </a:pPr>
            <a:r>
              <a:rPr lang="en-US" sz="2400" dirty="0" smtClean="0"/>
              <a:t>Repeat </a:t>
            </a:r>
          </a:p>
          <a:p>
            <a:pPr marL="0" indent="0">
              <a:buNone/>
            </a:pPr>
            <a:r>
              <a:rPr lang="en-US" sz="2400" dirty="0" smtClean="0"/>
              <a:t>      For </a:t>
            </a:r>
            <a:r>
              <a:rPr lang="en-US" sz="2400" dirty="0"/>
              <a:t>each training </a:t>
            </a:r>
            <a:r>
              <a:rPr lang="en-US" sz="2400" dirty="0" smtClean="0"/>
              <a:t>example </a:t>
            </a:r>
            <a:r>
              <a:rPr lang="en-US" sz="2400" i="1" dirty="0" smtClean="0"/>
              <a:t>E</a:t>
            </a:r>
            <a:r>
              <a:rPr lang="en-US" sz="2400" dirty="0" smtClean="0"/>
              <a:t>, do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             Compute </a:t>
            </a:r>
            <a:r>
              <a:rPr lang="en-US" sz="2400" dirty="0" smtClean="0"/>
              <a:t>the actual output </a:t>
            </a:r>
            <a:r>
              <a:rPr lang="en-US" sz="2400" i="1" dirty="0" smtClean="0"/>
              <a:t>o</a:t>
            </a:r>
            <a:r>
              <a:rPr lang="en-US" sz="2400" dirty="0" smtClean="0"/>
              <a:t> </a:t>
            </a:r>
            <a:r>
              <a:rPr lang="en-US" sz="2400" dirty="0"/>
              <a:t>for </a:t>
            </a:r>
            <a:r>
              <a:rPr lang="en-US" sz="2400" i="1" dirty="0"/>
              <a:t>E</a:t>
            </a:r>
            <a:r>
              <a:rPr lang="en-US" sz="2400" dirty="0"/>
              <a:t> given its inputs</a:t>
            </a:r>
          </a:p>
          <a:p>
            <a:pPr marL="0" indent="0">
              <a:buNone/>
            </a:pPr>
            <a:r>
              <a:rPr lang="en-US" sz="2400" dirty="0"/>
              <a:t>             Compare </a:t>
            </a:r>
            <a:r>
              <a:rPr lang="en-US" sz="2400" dirty="0" smtClean="0"/>
              <a:t>the actual </a:t>
            </a:r>
            <a:r>
              <a:rPr lang="en-US" sz="2400" dirty="0"/>
              <a:t>output </a:t>
            </a:r>
            <a:r>
              <a:rPr lang="en-US" sz="2400" dirty="0" smtClean="0"/>
              <a:t>with the desired value, </a:t>
            </a:r>
            <a:r>
              <a:rPr lang="en-US" sz="2400" i="1" dirty="0"/>
              <a:t>d</a:t>
            </a:r>
            <a:r>
              <a:rPr lang="en-US" sz="2400" baseline="-25000" dirty="0" smtClean="0"/>
              <a:t> </a:t>
            </a:r>
            <a:r>
              <a:rPr lang="en-US" sz="2400" dirty="0"/>
              <a:t>for </a:t>
            </a:r>
            <a:r>
              <a:rPr lang="en-US" sz="2400" i="1" dirty="0"/>
              <a:t>E</a:t>
            </a:r>
            <a:endParaRPr lang="en-US" sz="2400" i="1" baseline="-25000" dirty="0"/>
          </a:p>
          <a:p>
            <a:pPr marL="0" indent="0">
              <a:buNone/>
            </a:pPr>
            <a:r>
              <a:rPr lang="en-US" sz="2400" dirty="0"/>
              <a:t>             Update </a:t>
            </a:r>
            <a:r>
              <a:rPr lang="en-US" sz="2400" dirty="0" smtClean="0"/>
              <a:t>weights using the learning rules</a:t>
            </a:r>
          </a:p>
          <a:p>
            <a:pPr marL="0" indent="0">
              <a:buNone/>
            </a:pPr>
            <a:r>
              <a:rPr lang="en-US" sz="2400" dirty="0" smtClean="0"/>
              <a:t>Until </a:t>
            </a:r>
            <a:r>
              <a:rPr lang="en-US" sz="2400" dirty="0"/>
              <a:t>outputs of all training examples are </a:t>
            </a:r>
            <a:r>
              <a:rPr lang="en-US" sz="2400" dirty="0" smtClean="0"/>
              <a:t>correct</a:t>
            </a:r>
          </a:p>
          <a:p>
            <a:pPr marL="0" indent="0">
              <a:buNone/>
            </a:pPr>
            <a:r>
              <a:rPr lang="en-US" sz="2400" dirty="0" smtClean="0"/>
              <a:t>End 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38150" indent="-381000">
              <a:lnSpc>
                <a:spcPct val="120000"/>
              </a:lnSpc>
            </a:pPr>
            <a:r>
              <a:rPr lang="en-US" sz="3600" dirty="0" smtClean="0"/>
              <a:t>Compare the actual output of the network with the desired </a:t>
            </a:r>
            <a:r>
              <a:rPr lang="en-US" sz="3600" dirty="0" err="1" smtClean="0"/>
              <a:t>outpu</a:t>
            </a:r>
            <a:r>
              <a:rPr lang="en-US" sz="3600" dirty="0" smtClean="0"/>
              <a:t>.</a:t>
            </a:r>
          </a:p>
          <a:p>
            <a:pPr marL="10287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100" dirty="0" smtClean="0"/>
              <a:t>If the actual output and desired output are equal, do nothing.</a:t>
            </a:r>
          </a:p>
          <a:p>
            <a:pPr marL="10287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100" dirty="0" smtClean="0"/>
              <a:t>If the actual output is lower than the desired output, increment the weight on each line: </a:t>
            </a:r>
            <a:r>
              <a:rPr lang="en-US" sz="3100" dirty="0" err="1" smtClean="0">
                <a:solidFill>
                  <a:srgbClr val="FF0000"/>
                </a:solidFill>
              </a:rPr>
              <a:t>w</a:t>
            </a:r>
            <a:r>
              <a:rPr lang="en-US" sz="31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3100" dirty="0" smtClean="0">
                <a:solidFill>
                  <a:srgbClr val="FF0000"/>
                </a:solidFill>
              </a:rPr>
              <a:t> </a:t>
            </a:r>
            <a:r>
              <a:rPr lang="en-US" sz="3100" dirty="0">
                <a:solidFill>
                  <a:srgbClr val="FF0000"/>
                </a:solidFill>
              </a:rPr>
              <a:t>+= </a:t>
            </a:r>
            <a:r>
              <a:rPr lang="en-US" sz="3100" dirty="0" smtClean="0">
                <a:solidFill>
                  <a:srgbClr val="FF0000"/>
                </a:solidFill>
              </a:rPr>
              <a:t>c * x</a:t>
            </a:r>
            <a:r>
              <a:rPr lang="en-US" sz="3100" baseline="-25000" dirty="0" smtClean="0">
                <a:solidFill>
                  <a:srgbClr val="FF0000"/>
                </a:solidFill>
              </a:rPr>
              <a:t>i  </a:t>
            </a:r>
            <a:r>
              <a:rPr lang="en-US" sz="3100" dirty="0"/>
              <a:t>(0 &lt;= i &lt;= n</a:t>
            </a:r>
            <a:r>
              <a:rPr lang="en-US" sz="3100" dirty="0" smtClean="0"/>
              <a:t>).</a:t>
            </a:r>
            <a:endParaRPr lang="en-US" sz="3100" dirty="0"/>
          </a:p>
          <a:p>
            <a:pPr marL="10287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100" dirty="0" smtClean="0"/>
              <a:t>If the actual output is higher, decrement the weight on each line: </a:t>
            </a:r>
            <a:r>
              <a:rPr lang="en-US" sz="3100" dirty="0" err="1" smtClean="0">
                <a:solidFill>
                  <a:srgbClr val="FF0000"/>
                </a:solidFill>
              </a:rPr>
              <a:t>w</a:t>
            </a:r>
            <a:r>
              <a:rPr lang="en-US" sz="31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3100" dirty="0" smtClean="0">
                <a:solidFill>
                  <a:srgbClr val="FF0000"/>
                </a:solidFill>
              </a:rPr>
              <a:t> </a:t>
            </a:r>
            <a:r>
              <a:rPr lang="en-US" sz="3100" dirty="0">
                <a:solidFill>
                  <a:srgbClr val="FF0000"/>
                </a:solidFill>
              </a:rPr>
              <a:t>-= </a:t>
            </a:r>
            <a:r>
              <a:rPr lang="en-US" sz="3100" dirty="0" smtClean="0">
                <a:solidFill>
                  <a:srgbClr val="FF0000"/>
                </a:solidFill>
              </a:rPr>
              <a:t>c* x</a:t>
            </a:r>
            <a:r>
              <a:rPr lang="en-US" sz="3100" baseline="-25000" dirty="0" smtClean="0">
                <a:solidFill>
                  <a:srgbClr val="FF0000"/>
                </a:solidFill>
              </a:rPr>
              <a:t>i   </a:t>
            </a:r>
            <a:r>
              <a:rPr lang="en-US" sz="3100" dirty="0"/>
              <a:t>(0 &lt;= i &lt;= n</a:t>
            </a:r>
            <a:r>
              <a:rPr lang="en-US" sz="3100" dirty="0" smtClean="0"/>
              <a:t>).</a:t>
            </a:r>
          </a:p>
          <a:p>
            <a:pPr marL="495300" indent="-381000">
              <a:lnSpc>
                <a:spcPct val="120000"/>
              </a:lnSpc>
              <a:buFontTx/>
              <a:buChar char="•"/>
            </a:pPr>
            <a:r>
              <a:rPr lang="en-US" sz="3600" b="1" dirty="0">
                <a:solidFill>
                  <a:srgbClr val="FF0000"/>
                </a:solidFill>
              </a:rPr>
              <a:t>c</a:t>
            </a:r>
            <a:r>
              <a:rPr lang="en-US" sz="3600" b="1" dirty="0" smtClean="0">
                <a:solidFill>
                  <a:srgbClr val="FF0000"/>
                </a:solidFill>
              </a:rPr>
              <a:t> (0 &lt; c &lt;= 1) is a constant whose size determines the learning rate .</a:t>
            </a:r>
            <a:endParaRPr lang="en-US" sz="3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rain </a:t>
            </a:r>
            <a:r>
              <a:rPr lang="en-US" dirty="0"/>
              <a:t>a perceptron to compute </a:t>
            </a:r>
            <a:r>
              <a:rPr lang="en-US" dirty="0" smtClean="0"/>
              <a:t>AND.</a:t>
            </a:r>
          </a:p>
          <a:p>
            <a:r>
              <a:rPr lang="en-US" dirty="0" smtClean="0"/>
              <a:t>Training set: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42073"/>
              </p:ext>
            </p:extLst>
          </p:nvPr>
        </p:nvGraphicFramePr>
        <p:xfrm>
          <a:off x="1371600" y="3200400"/>
          <a:ext cx="167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0"/>
                <a:gridCol w="558800"/>
                <a:gridCol w="558800"/>
              </a:tblGrid>
              <a:tr h="330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 Narrow" pitchFamily="34" charset="0"/>
                        </a:rPr>
                        <a:t>x</a:t>
                      </a:r>
                      <a:r>
                        <a:rPr lang="en-US" sz="1800" baseline="-25000" dirty="0" smtClean="0">
                          <a:latin typeface="Arial Narrow" pitchFamily="34" charset="0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itchFamily="34" charset="0"/>
                        </a:rPr>
                        <a:t>x</a:t>
                      </a:r>
                      <a:r>
                        <a:rPr lang="en-US" sz="1800" baseline="-25000" dirty="0" smtClean="0">
                          <a:latin typeface="Arial Narrow" pitchFamily="34" charset="0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3600450" cy="314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2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206" y="3810000"/>
            <a:ext cx="4484794" cy="274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Biological Neural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Artificial Neuron</a:t>
            </a:r>
          </a:p>
          <a:p>
            <a:r>
              <a:rPr lang="en-US" dirty="0" smtClean="0"/>
              <a:t>Perceptron Learning</a:t>
            </a:r>
          </a:p>
          <a:p>
            <a:r>
              <a:rPr lang="en-US" dirty="0" smtClean="0"/>
              <a:t>Backpropagation Learning</a:t>
            </a:r>
          </a:p>
          <a:p>
            <a:r>
              <a:rPr lang="en-US" dirty="0" smtClean="0"/>
              <a:t>Neural Networks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7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Randomly initialize w</a:t>
            </a:r>
            <a:r>
              <a:rPr lang="en-US" baseline="-25000" dirty="0" smtClean="0"/>
              <a:t>0 </a:t>
            </a:r>
            <a:r>
              <a:rPr lang="en-US" dirty="0" smtClean="0"/>
              <a:t>= 0.1, w</a:t>
            </a:r>
            <a:r>
              <a:rPr lang="en-US" baseline="-25000" dirty="0" smtClean="0"/>
              <a:t>1</a:t>
            </a:r>
            <a:r>
              <a:rPr lang="en-US" dirty="0" smtClean="0"/>
              <a:t>=-0.4, w</a:t>
            </a:r>
            <a:r>
              <a:rPr lang="en-US" baseline="-25000" dirty="0" smtClean="0"/>
              <a:t>2</a:t>
            </a:r>
            <a:r>
              <a:rPr lang="en-US" dirty="0" smtClean="0"/>
              <a:t>=1.2 and let c = 0.5.</a:t>
            </a:r>
          </a:p>
          <a:p>
            <a:r>
              <a:rPr lang="en-US" dirty="0" smtClean="0"/>
              <a:t>Iteration #1 (training example 1):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dirty="0" smtClean="0"/>
              <a:t>Sum: w</a:t>
            </a:r>
            <a:r>
              <a:rPr lang="en-US" baseline="-25000" dirty="0" smtClean="0"/>
              <a:t>0</a:t>
            </a:r>
            <a:r>
              <a:rPr lang="en-US" dirty="0" smtClean="0"/>
              <a:t>x</a:t>
            </a:r>
            <a:r>
              <a:rPr lang="en-US" baseline="-25000" dirty="0" smtClean="0"/>
              <a:t>0 </a:t>
            </a:r>
            <a:r>
              <a:rPr lang="en-US" dirty="0" smtClean="0"/>
              <a:t>+</a:t>
            </a:r>
            <a:r>
              <a:rPr lang="en-US" baseline="-25000" dirty="0" smtClean="0"/>
              <a:t> 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/>
              <a:t>1</a:t>
            </a:r>
            <a:r>
              <a:rPr lang="en-US" dirty="0" smtClean="0"/>
              <a:t> + w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 </a:t>
            </a:r>
            <a:r>
              <a:rPr lang="en-US" dirty="0" smtClean="0"/>
              <a:t>= 0.1 ( &gt;= 0)</a:t>
            </a:r>
          </a:p>
          <a:p>
            <a:pPr marL="0" indent="0">
              <a:buNone/>
            </a:pPr>
            <a:endParaRPr lang="en-US" dirty="0" smtClean="0"/>
          </a:p>
          <a:p>
            <a:pPr marL="228600" lvl="1" indent="0">
              <a:lnSpc>
                <a:spcPct val="120000"/>
              </a:lnSpc>
              <a:buNone/>
            </a:pPr>
            <a:r>
              <a:rPr lang="en-US" dirty="0"/>
              <a:t>The actual output is </a:t>
            </a:r>
            <a:r>
              <a:rPr lang="en-US" dirty="0" smtClean="0"/>
              <a:t>higher </a:t>
            </a:r>
            <a:r>
              <a:rPr lang="en-US" dirty="0"/>
              <a:t>than the desired output, </a:t>
            </a:r>
            <a:r>
              <a:rPr lang="en-US" dirty="0" smtClean="0"/>
              <a:t>decrement </a:t>
            </a:r>
            <a:r>
              <a:rPr lang="en-US" dirty="0"/>
              <a:t>the weight on each line by </a:t>
            </a:r>
            <a:r>
              <a:rPr lang="en-US" dirty="0" smtClean="0"/>
              <a:t>the product of its </a:t>
            </a:r>
            <a:r>
              <a:rPr lang="en-US" dirty="0"/>
              <a:t>corresponding </a:t>
            </a:r>
            <a:r>
              <a:rPr lang="en-US" dirty="0" smtClean="0"/>
              <a:t>input and the leaning rate </a:t>
            </a:r>
            <a:r>
              <a:rPr lang="en-US" dirty="0" err="1">
                <a:solidFill>
                  <a:srgbClr val="FF0000"/>
                </a:solidFill>
              </a:rPr>
              <a:t>w</a:t>
            </a:r>
            <a:r>
              <a:rPr lang="en-US" baseline="-25000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-= </a:t>
            </a:r>
            <a:r>
              <a:rPr lang="en-US" dirty="0">
                <a:solidFill>
                  <a:srgbClr val="FF0000"/>
                </a:solidFill>
              </a:rPr>
              <a:t>c *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</a:p>
          <a:p>
            <a:pPr marL="228600" lvl="1" indent="0">
              <a:lnSpc>
                <a:spcPct val="120000"/>
              </a:lnSpc>
              <a:buNone/>
            </a:pPr>
            <a:r>
              <a:rPr lang="en-US" dirty="0"/>
              <a:t>w</a:t>
            </a:r>
            <a:r>
              <a:rPr lang="en-US" baseline="-25000" dirty="0"/>
              <a:t>0</a:t>
            </a:r>
            <a:r>
              <a:rPr lang="en-US" dirty="0"/>
              <a:t> = w</a:t>
            </a:r>
            <a:r>
              <a:rPr lang="en-US" baseline="-25000" dirty="0"/>
              <a:t>0 </a:t>
            </a:r>
            <a:r>
              <a:rPr lang="en-US" baseline="-25000" dirty="0" smtClean="0"/>
              <a:t> </a:t>
            </a:r>
            <a:r>
              <a:rPr lang="en-US" dirty="0" smtClean="0"/>
              <a:t>-</a:t>
            </a:r>
            <a:r>
              <a:rPr lang="en-US" baseline="-25000" dirty="0" smtClean="0"/>
              <a:t>  </a:t>
            </a:r>
            <a:r>
              <a:rPr lang="en-US" dirty="0"/>
              <a:t>c *</a:t>
            </a:r>
            <a:r>
              <a:rPr lang="en-US" baseline="-25000" dirty="0"/>
              <a:t> </a:t>
            </a: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= </a:t>
            </a:r>
            <a:r>
              <a:rPr lang="en-US" dirty="0" smtClean="0"/>
              <a:t>0.1 - </a:t>
            </a:r>
            <a:r>
              <a:rPr lang="en-US" dirty="0"/>
              <a:t>0.5 * 1 = -0.4</a:t>
            </a:r>
          </a:p>
          <a:p>
            <a:pPr marL="228600" lvl="1" indent="0">
              <a:lnSpc>
                <a:spcPct val="120000"/>
              </a:lnSpc>
              <a:buNone/>
            </a:pPr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 = w</a:t>
            </a:r>
            <a:r>
              <a:rPr lang="en-US" baseline="-25000" dirty="0"/>
              <a:t>1 </a:t>
            </a:r>
            <a:r>
              <a:rPr lang="en-US" baseline="-25000" dirty="0" smtClean="0"/>
              <a:t> </a:t>
            </a:r>
            <a:r>
              <a:rPr lang="en-US" dirty="0" smtClean="0"/>
              <a:t>-</a:t>
            </a:r>
            <a:r>
              <a:rPr lang="en-US" baseline="-25000" dirty="0" smtClean="0"/>
              <a:t>  </a:t>
            </a:r>
            <a:r>
              <a:rPr lang="en-US" dirty="0"/>
              <a:t>c *</a:t>
            </a:r>
            <a:r>
              <a:rPr lang="en-US" baseline="-25000" dirty="0"/>
              <a:t>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smtClean="0"/>
              <a:t>-0.4 - </a:t>
            </a:r>
            <a:r>
              <a:rPr lang="en-US" dirty="0"/>
              <a:t>0.5 * </a:t>
            </a:r>
            <a:r>
              <a:rPr lang="en-US" dirty="0" smtClean="0"/>
              <a:t>0 </a:t>
            </a:r>
            <a:r>
              <a:rPr lang="en-US" dirty="0"/>
              <a:t>= </a:t>
            </a:r>
            <a:r>
              <a:rPr lang="en-US" dirty="0" smtClean="0"/>
              <a:t>-0.4</a:t>
            </a:r>
            <a:endParaRPr lang="en-US" dirty="0"/>
          </a:p>
          <a:p>
            <a:pPr marL="228600" lvl="1" indent="0">
              <a:lnSpc>
                <a:spcPct val="120000"/>
              </a:lnSpc>
              <a:buNone/>
            </a:pPr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 = w</a:t>
            </a:r>
            <a:r>
              <a:rPr lang="en-US" baseline="-25000" dirty="0"/>
              <a:t>2 </a:t>
            </a:r>
            <a:r>
              <a:rPr lang="en-US" dirty="0" smtClean="0"/>
              <a:t> -</a:t>
            </a:r>
            <a:r>
              <a:rPr lang="en-US" baseline="-25000" dirty="0" smtClean="0"/>
              <a:t>  </a:t>
            </a:r>
            <a:r>
              <a:rPr lang="en-US" dirty="0"/>
              <a:t>c *</a:t>
            </a:r>
            <a:r>
              <a:rPr lang="en-US" baseline="-25000" dirty="0"/>
              <a:t> 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 smtClean="0"/>
              <a:t>1.2 - </a:t>
            </a:r>
            <a:r>
              <a:rPr lang="en-US" dirty="0"/>
              <a:t>0.5 * </a:t>
            </a:r>
            <a:r>
              <a:rPr lang="en-US" dirty="0" smtClean="0"/>
              <a:t>0 </a:t>
            </a:r>
            <a:r>
              <a:rPr lang="en-US" dirty="0"/>
              <a:t>= </a:t>
            </a:r>
            <a:r>
              <a:rPr lang="en-US" dirty="0" smtClean="0"/>
              <a:t>1.2</a:t>
            </a:r>
            <a:endParaRPr lang="en-US" dirty="0"/>
          </a:p>
          <a:p>
            <a:pPr marL="228600" lvl="1" indent="0">
              <a:lnSpc>
                <a:spcPct val="120000"/>
              </a:lnSpc>
              <a:buNone/>
            </a:pPr>
            <a:endParaRPr lang="en-US" baseline="-25000" dirty="0">
              <a:solidFill>
                <a:srgbClr val="FF0000"/>
              </a:solidFill>
            </a:endParaRPr>
          </a:p>
          <a:p>
            <a:pPr marL="514350" lvl="1">
              <a:lnSpc>
                <a:spcPct val="120000"/>
              </a:lnSpc>
            </a:pPr>
            <a:endParaRPr lang="en-US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5986"/>
              </p:ext>
            </p:extLst>
          </p:nvPr>
        </p:nvGraphicFramePr>
        <p:xfrm>
          <a:off x="1600200" y="2743200"/>
          <a:ext cx="6124574" cy="9961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2753"/>
                <a:gridCol w="507304"/>
                <a:gridCol w="422753"/>
                <a:gridCol w="1009390"/>
                <a:gridCol w="533400"/>
                <a:gridCol w="609600"/>
                <a:gridCol w="533400"/>
                <a:gridCol w="962260"/>
                <a:gridCol w="1123714"/>
              </a:tblGrid>
              <a:tr h="5762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x</a:t>
                      </a:r>
                      <a:r>
                        <a:rPr lang="en-US" sz="1600" baseline="-25000" dirty="0" smtClean="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x</a:t>
                      </a:r>
                      <a:r>
                        <a:rPr lang="en-US" sz="1600" baseline="-25000" dirty="0" smtClean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x</a:t>
                      </a:r>
                      <a:r>
                        <a:rPr lang="en-US" sz="1600" baseline="-25000" dirty="0" smtClean="0">
                          <a:latin typeface="+mn-lt"/>
                        </a:rPr>
                        <a:t>2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Desired</a:t>
                      </a:r>
                      <a:r>
                        <a:rPr lang="en-US" sz="1600" baseline="0" dirty="0" smtClean="0">
                          <a:latin typeface="+mn-lt"/>
                        </a:rPr>
                        <a:t> output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+mn-lt"/>
                        </a:rPr>
                        <a:t>w</a:t>
                      </a:r>
                      <a:r>
                        <a:rPr lang="en-US" sz="1600" baseline="-25000" dirty="0" smtClean="0">
                          <a:latin typeface="+mn-lt"/>
                        </a:rPr>
                        <a:t>0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+mn-lt"/>
                        </a:rPr>
                        <a:t>w</a:t>
                      </a:r>
                      <a:r>
                        <a:rPr lang="en-US" sz="1600" baseline="-25000" dirty="0" smtClean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+mn-lt"/>
                        </a:rPr>
                        <a:t>w</a:t>
                      </a:r>
                      <a:r>
                        <a:rPr lang="en-US" sz="1600" baseline="-25000" dirty="0" smtClean="0">
                          <a:latin typeface="+mn-lt"/>
                        </a:rPr>
                        <a:t>2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Actual 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Equal?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0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7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89429"/>
              </p:ext>
            </p:extLst>
          </p:nvPr>
        </p:nvGraphicFramePr>
        <p:xfrm>
          <a:off x="1752600" y="1676400"/>
          <a:ext cx="6172199" cy="1066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2753"/>
                <a:gridCol w="507304"/>
                <a:gridCol w="422753"/>
                <a:gridCol w="933190"/>
                <a:gridCol w="631730"/>
                <a:gridCol w="587470"/>
                <a:gridCol w="609600"/>
                <a:gridCol w="886060"/>
                <a:gridCol w="1171339"/>
              </a:tblGrid>
              <a:tr h="6189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x</a:t>
                      </a:r>
                      <a:r>
                        <a:rPr lang="en-US" sz="1600" baseline="-25000" dirty="0" smtClean="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x</a:t>
                      </a:r>
                      <a:r>
                        <a:rPr lang="en-US" sz="1600" baseline="-25000" dirty="0" smtClean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x</a:t>
                      </a:r>
                      <a:r>
                        <a:rPr lang="en-US" sz="1600" baseline="-25000" dirty="0" smtClean="0">
                          <a:latin typeface="+mn-lt"/>
                        </a:rPr>
                        <a:t>2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Desired</a:t>
                      </a:r>
                      <a:r>
                        <a:rPr lang="en-US" sz="1600" baseline="0" dirty="0" smtClean="0">
                          <a:latin typeface="+mn-lt"/>
                        </a:rPr>
                        <a:t> output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+mn-lt"/>
                        </a:rPr>
                        <a:t>w</a:t>
                      </a:r>
                      <a:r>
                        <a:rPr lang="en-US" sz="1600" baseline="-25000" dirty="0" smtClean="0">
                          <a:latin typeface="+mn-lt"/>
                        </a:rPr>
                        <a:t>0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+mn-lt"/>
                        </a:rPr>
                        <a:t>w</a:t>
                      </a:r>
                      <a:r>
                        <a:rPr lang="en-US" sz="1600" baseline="-25000" dirty="0" smtClean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+mn-lt"/>
                        </a:rPr>
                        <a:t>w</a:t>
                      </a:r>
                      <a:r>
                        <a:rPr lang="en-US" sz="1600" baseline="-25000" dirty="0" smtClean="0">
                          <a:latin typeface="+mn-lt"/>
                        </a:rPr>
                        <a:t>2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Actual 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Equal?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914400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Iteration #</a:t>
            </a:r>
            <a:r>
              <a:rPr lang="en-US" sz="2400" dirty="0" smtClean="0"/>
              <a:t>1 (training example #2):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3178629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Sum: </a:t>
            </a:r>
            <a:r>
              <a:rPr lang="en-US" dirty="0"/>
              <a:t>w</a:t>
            </a:r>
            <a:r>
              <a:rPr lang="en-US" baseline="-25000" dirty="0"/>
              <a:t>0</a:t>
            </a:r>
            <a:r>
              <a:rPr lang="en-US" dirty="0"/>
              <a:t>x</a:t>
            </a:r>
            <a:r>
              <a:rPr lang="en-US" baseline="-25000" dirty="0"/>
              <a:t>0 </a:t>
            </a:r>
            <a:r>
              <a:rPr lang="en-US" dirty="0"/>
              <a:t>+</a:t>
            </a:r>
            <a:r>
              <a:rPr lang="en-US" baseline="-25000" dirty="0"/>
              <a:t> </a:t>
            </a:r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= </a:t>
            </a:r>
            <a:r>
              <a:rPr lang="en-US" dirty="0" smtClean="0"/>
              <a:t>0.8 ( &gt;= 0)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3744686"/>
            <a:ext cx="624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0">
              <a:lnSpc>
                <a:spcPct val="120000"/>
              </a:lnSpc>
              <a:buNone/>
            </a:pPr>
            <a:r>
              <a:rPr lang="en-US" dirty="0"/>
              <a:t>The actual output is higher than the desired output, decrement the weight </a:t>
            </a:r>
            <a:r>
              <a:rPr lang="en-US" dirty="0" smtClean="0"/>
              <a:t>on each line  </a:t>
            </a:r>
            <a:r>
              <a:rPr lang="en-US" dirty="0" err="1" smtClean="0">
                <a:solidFill>
                  <a:srgbClr val="FF0000"/>
                </a:solidFill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-= c * x</a:t>
            </a:r>
            <a:r>
              <a:rPr lang="en-US" baseline="-25000" dirty="0">
                <a:solidFill>
                  <a:srgbClr val="FF0000"/>
                </a:solidFill>
              </a:rPr>
              <a:t>i</a:t>
            </a:r>
          </a:p>
          <a:p>
            <a:pPr marL="228600" lvl="1" indent="0">
              <a:lnSpc>
                <a:spcPct val="120000"/>
              </a:lnSpc>
              <a:buNone/>
            </a:pPr>
            <a:r>
              <a:rPr lang="en-US" dirty="0"/>
              <a:t>w</a:t>
            </a:r>
            <a:r>
              <a:rPr lang="en-US" baseline="-25000" dirty="0"/>
              <a:t>0</a:t>
            </a:r>
            <a:r>
              <a:rPr lang="en-US" dirty="0"/>
              <a:t> = w</a:t>
            </a:r>
            <a:r>
              <a:rPr lang="en-US" baseline="-25000" dirty="0"/>
              <a:t>0  </a:t>
            </a:r>
            <a:r>
              <a:rPr lang="en-US" dirty="0"/>
              <a:t>-</a:t>
            </a:r>
            <a:r>
              <a:rPr lang="en-US" baseline="-25000" dirty="0"/>
              <a:t>  </a:t>
            </a:r>
            <a:r>
              <a:rPr lang="en-US" dirty="0"/>
              <a:t>c *</a:t>
            </a:r>
            <a:r>
              <a:rPr lang="en-US" baseline="-25000" dirty="0"/>
              <a:t> </a:t>
            </a: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= </a:t>
            </a:r>
            <a:r>
              <a:rPr lang="en-US" dirty="0" smtClean="0"/>
              <a:t>-0.4 </a:t>
            </a:r>
            <a:r>
              <a:rPr lang="en-US" dirty="0"/>
              <a:t>- 0.5 * 1 = -</a:t>
            </a:r>
            <a:r>
              <a:rPr lang="en-US" dirty="0" smtClean="0"/>
              <a:t>0.9</a:t>
            </a:r>
            <a:endParaRPr lang="en-US" dirty="0"/>
          </a:p>
          <a:p>
            <a:pPr marL="228600" lvl="1" indent="0">
              <a:lnSpc>
                <a:spcPct val="120000"/>
              </a:lnSpc>
              <a:buNone/>
            </a:pPr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 = w</a:t>
            </a:r>
            <a:r>
              <a:rPr lang="en-US" baseline="-25000" dirty="0"/>
              <a:t>1  </a:t>
            </a:r>
            <a:r>
              <a:rPr lang="en-US" dirty="0"/>
              <a:t>-</a:t>
            </a:r>
            <a:r>
              <a:rPr lang="en-US" baseline="-25000" dirty="0"/>
              <a:t>  </a:t>
            </a:r>
            <a:r>
              <a:rPr lang="en-US" dirty="0"/>
              <a:t>c *</a:t>
            </a:r>
            <a:r>
              <a:rPr lang="en-US" baseline="-25000" dirty="0"/>
              <a:t>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-0.4 - 0.5 * 0 = -0.4</a:t>
            </a:r>
          </a:p>
          <a:p>
            <a:pPr marL="228600" lvl="1" indent="0">
              <a:lnSpc>
                <a:spcPct val="120000"/>
              </a:lnSpc>
              <a:buNone/>
            </a:pPr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 = w</a:t>
            </a:r>
            <a:r>
              <a:rPr lang="en-US" baseline="-25000" dirty="0"/>
              <a:t>2 </a:t>
            </a:r>
            <a:r>
              <a:rPr lang="en-US" dirty="0"/>
              <a:t> -</a:t>
            </a:r>
            <a:r>
              <a:rPr lang="en-US" baseline="-25000" dirty="0"/>
              <a:t>  </a:t>
            </a:r>
            <a:r>
              <a:rPr lang="en-US" dirty="0"/>
              <a:t>c *</a:t>
            </a:r>
            <a:r>
              <a:rPr lang="en-US" baseline="-25000" dirty="0"/>
              <a:t> 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1.2 - 0.5 * </a:t>
            </a:r>
            <a:r>
              <a:rPr lang="en-US" dirty="0" smtClean="0"/>
              <a:t>1 </a:t>
            </a:r>
            <a:r>
              <a:rPr lang="en-US" dirty="0"/>
              <a:t>= </a:t>
            </a:r>
            <a:r>
              <a:rPr lang="en-US" dirty="0" smtClean="0"/>
              <a:t>0.7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327224"/>
              </p:ext>
            </p:extLst>
          </p:nvPr>
        </p:nvGraphicFramePr>
        <p:xfrm>
          <a:off x="1752600" y="1676400"/>
          <a:ext cx="6172199" cy="1066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2753"/>
                <a:gridCol w="507304"/>
                <a:gridCol w="422753"/>
                <a:gridCol w="933190"/>
                <a:gridCol w="631730"/>
                <a:gridCol w="587470"/>
                <a:gridCol w="533400"/>
                <a:gridCol w="962260"/>
                <a:gridCol w="1171339"/>
              </a:tblGrid>
              <a:tr h="6189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x</a:t>
                      </a:r>
                      <a:r>
                        <a:rPr lang="en-US" sz="1600" baseline="-25000" dirty="0" smtClean="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x</a:t>
                      </a:r>
                      <a:r>
                        <a:rPr lang="en-US" sz="1600" baseline="-25000" dirty="0" smtClean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x</a:t>
                      </a:r>
                      <a:r>
                        <a:rPr lang="en-US" sz="1600" baseline="-25000" dirty="0" smtClean="0">
                          <a:latin typeface="+mn-lt"/>
                        </a:rPr>
                        <a:t>2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Desired</a:t>
                      </a:r>
                      <a:r>
                        <a:rPr lang="en-US" sz="1600" baseline="0" dirty="0" smtClean="0">
                          <a:latin typeface="+mn-lt"/>
                        </a:rPr>
                        <a:t> output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+mn-lt"/>
                        </a:rPr>
                        <a:t>w</a:t>
                      </a:r>
                      <a:r>
                        <a:rPr lang="en-US" sz="1600" baseline="-25000" dirty="0" smtClean="0">
                          <a:latin typeface="+mn-lt"/>
                        </a:rPr>
                        <a:t>0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+mn-lt"/>
                        </a:rPr>
                        <a:t>w</a:t>
                      </a:r>
                      <a:r>
                        <a:rPr lang="en-US" sz="1600" baseline="-25000" dirty="0" smtClean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+mn-lt"/>
                        </a:rPr>
                        <a:t>w</a:t>
                      </a:r>
                      <a:r>
                        <a:rPr lang="en-US" sz="1600" baseline="-25000" dirty="0" smtClean="0">
                          <a:latin typeface="+mn-lt"/>
                        </a:rPr>
                        <a:t>2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Actual 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Equal?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914400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Iteration #</a:t>
            </a:r>
            <a:r>
              <a:rPr lang="en-US" sz="2400" dirty="0" smtClean="0"/>
              <a:t>1 (training example #3):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3178629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Sum: </a:t>
            </a:r>
            <a:r>
              <a:rPr lang="en-US" dirty="0"/>
              <a:t>w</a:t>
            </a:r>
            <a:r>
              <a:rPr lang="en-US" baseline="-25000" dirty="0"/>
              <a:t>0</a:t>
            </a:r>
            <a:r>
              <a:rPr lang="en-US" dirty="0"/>
              <a:t>x</a:t>
            </a:r>
            <a:r>
              <a:rPr lang="en-US" baseline="-25000" dirty="0"/>
              <a:t>0 </a:t>
            </a:r>
            <a:r>
              <a:rPr lang="en-US" dirty="0"/>
              <a:t>+</a:t>
            </a:r>
            <a:r>
              <a:rPr lang="en-US" baseline="-25000" dirty="0"/>
              <a:t> </a:t>
            </a:r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= </a:t>
            </a:r>
            <a:r>
              <a:rPr lang="en-US" dirty="0" smtClean="0"/>
              <a:t>-1.3 ( &lt; 0)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3810000"/>
            <a:ext cx="69342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0">
              <a:lnSpc>
                <a:spcPct val="120000"/>
              </a:lnSpc>
              <a:buNone/>
            </a:pPr>
            <a:r>
              <a:rPr lang="en-US" dirty="0"/>
              <a:t>The actual output and desired output are equal, do </a:t>
            </a:r>
            <a:r>
              <a:rPr lang="en-US" dirty="0" smtClean="0"/>
              <a:t>nothing.</a:t>
            </a:r>
            <a:endParaRPr lang="en-US" dirty="0"/>
          </a:p>
          <a:p>
            <a:pPr marL="514350" lvl="1">
              <a:lnSpc>
                <a:spcPct val="120000"/>
              </a:lnSpc>
            </a:pPr>
            <a:endParaRPr lang="en-US" baseline="-25000" dirty="0">
              <a:solidFill>
                <a:srgbClr val="FF0000"/>
              </a:solidFill>
            </a:endParaRPr>
          </a:p>
          <a:p>
            <a:pPr marL="514350"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55715"/>
              </p:ext>
            </p:extLst>
          </p:nvPr>
        </p:nvGraphicFramePr>
        <p:xfrm>
          <a:off x="1600200" y="1066800"/>
          <a:ext cx="6172199" cy="1066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2753"/>
                <a:gridCol w="507304"/>
                <a:gridCol w="422753"/>
                <a:gridCol w="856990"/>
                <a:gridCol w="609600"/>
                <a:gridCol w="609600"/>
                <a:gridCol w="544881"/>
                <a:gridCol w="1026979"/>
                <a:gridCol w="1171339"/>
              </a:tblGrid>
              <a:tr h="6189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x</a:t>
                      </a:r>
                      <a:r>
                        <a:rPr lang="en-US" sz="1600" baseline="-25000" dirty="0" smtClean="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x</a:t>
                      </a:r>
                      <a:r>
                        <a:rPr lang="en-US" sz="1600" baseline="-25000" dirty="0" smtClean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x</a:t>
                      </a:r>
                      <a:r>
                        <a:rPr lang="en-US" sz="1600" baseline="-25000" dirty="0" smtClean="0">
                          <a:latin typeface="+mn-lt"/>
                        </a:rPr>
                        <a:t>2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Desired</a:t>
                      </a:r>
                      <a:r>
                        <a:rPr lang="en-US" sz="1600" baseline="0" dirty="0" smtClean="0">
                          <a:latin typeface="+mn-lt"/>
                        </a:rPr>
                        <a:t> output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+mn-lt"/>
                        </a:rPr>
                        <a:t>w</a:t>
                      </a:r>
                      <a:r>
                        <a:rPr lang="en-US" sz="1600" baseline="-25000" dirty="0" smtClean="0">
                          <a:latin typeface="+mn-lt"/>
                        </a:rPr>
                        <a:t>0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+mn-lt"/>
                        </a:rPr>
                        <a:t>w</a:t>
                      </a:r>
                      <a:r>
                        <a:rPr lang="en-US" sz="1600" baseline="-25000" dirty="0" smtClean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+mn-lt"/>
                        </a:rPr>
                        <a:t>w</a:t>
                      </a:r>
                      <a:r>
                        <a:rPr lang="en-US" sz="1600" baseline="-25000" dirty="0" smtClean="0">
                          <a:latin typeface="+mn-lt"/>
                        </a:rPr>
                        <a:t>2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Actual 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Equal?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304800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Iteration #</a:t>
            </a:r>
            <a:r>
              <a:rPr lang="en-US" sz="2400" dirty="0" smtClean="0"/>
              <a:t>1 (training example #4):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2569029"/>
            <a:ext cx="464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Sum: </a:t>
            </a:r>
            <a:r>
              <a:rPr lang="en-US" dirty="0"/>
              <a:t>w</a:t>
            </a:r>
            <a:r>
              <a:rPr lang="en-US" baseline="-25000" dirty="0"/>
              <a:t>0</a:t>
            </a:r>
            <a:r>
              <a:rPr lang="en-US" dirty="0"/>
              <a:t>x</a:t>
            </a:r>
            <a:r>
              <a:rPr lang="en-US" baseline="-25000" dirty="0"/>
              <a:t>0 </a:t>
            </a:r>
            <a:r>
              <a:rPr lang="en-US" dirty="0"/>
              <a:t>+</a:t>
            </a:r>
            <a:r>
              <a:rPr lang="en-US" baseline="-25000" dirty="0"/>
              <a:t> </a:t>
            </a:r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= </a:t>
            </a:r>
            <a:r>
              <a:rPr lang="en-US" dirty="0" smtClean="0"/>
              <a:t>-0.6 ( &lt;0 )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3200399"/>
            <a:ext cx="693420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>
              <a:lnSpc>
                <a:spcPct val="12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actual output is </a:t>
            </a:r>
            <a:r>
              <a:rPr lang="en-US" dirty="0" smtClean="0"/>
              <a:t>lower </a:t>
            </a:r>
            <a:r>
              <a:rPr lang="en-US" dirty="0"/>
              <a:t>than the desired output, </a:t>
            </a:r>
            <a:r>
              <a:rPr lang="en-US" dirty="0" smtClean="0"/>
              <a:t>increment </a:t>
            </a:r>
            <a:r>
              <a:rPr lang="en-US" dirty="0"/>
              <a:t>the weight </a:t>
            </a:r>
            <a:r>
              <a:rPr lang="en-US" dirty="0" smtClean="0"/>
              <a:t> on each line </a:t>
            </a:r>
            <a:r>
              <a:rPr lang="en-US" dirty="0" err="1" smtClean="0">
                <a:solidFill>
                  <a:srgbClr val="FF0000"/>
                </a:solidFill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c *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</a:p>
          <a:p>
            <a:pPr marL="514350" lvl="1">
              <a:lnSpc>
                <a:spcPct val="120000"/>
              </a:lnSpc>
            </a:pPr>
            <a:endParaRPr lang="en-US" baseline="-25000" dirty="0">
              <a:solidFill>
                <a:srgbClr val="FF0000"/>
              </a:solidFill>
            </a:endParaRPr>
          </a:p>
          <a:p>
            <a:pPr marL="514350" lvl="1">
              <a:lnSpc>
                <a:spcPct val="120000"/>
              </a:lnSpc>
            </a:pPr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= </a:t>
            </a:r>
            <a:r>
              <a:rPr lang="en-US" dirty="0"/>
              <a:t>w</a:t>
            </a:r>
            <a:r>
              <a:rPr lang="en-US" baseline="-25000" dirty="0"/>
              <a:t>0 </a:t>
            </a:r>
            <a:r>
              <a:rPr lang="en-US" dirty="0" smtClean="0"/>
              <a:t>+</a:t>
            </a:r>
            <a:r>
              <a:rPr lang="en-US" baseline="-25000" dirty="0" smtClean="0"/>
              <a:t>  </a:t>
            </a:r>
            <a:r>
              <a:rPr lang="en-US" dirty="0" smtClean="0"/>
              <a:t>c *</a:t>
            </a:r>
            <a:r>
              <a:rPr lang="en-US" baseline="-25000" dirty="0" smtClean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 = -0.9 + 0.5 * 1 = -0.4</a:t>
            </a:r>
          </a:p>
          <a:p>
            <a:pPr marL="514350" lvl="1">
              <a:lnSpc>
                <a:spcPct val="120000"/>
              </a:lnSpc>
            </a:pP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w</a:t>
            </a:r>
            <a:r>
              <a:rPr lang="en-US" baseline="-25000" dirty="0" smtClean="0"/>
              <a:t>1 </a:t>
            </a:r>
            <a:r>
              <a:rPr lang="en-US" dirty="0"/>
              <a:t>+</a:t>
            </a:r>
            <a:r>
              <a:rPr lang="en-US" baseline="-25000" dirty="0"/>
              <a:t>  </a:t>
            </a:r>
            <a:r>
              <a:rPr lang="en-US" dirty="0"/>
              <a:t>c *</a:t>
            </a:r>
            <a:r>
              <a:rPr lang="en-US" baseline="-25000" dirty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-0.4 + </a:t>
            </a:r>
            <a:r>
              <a:rPr lang="en-US" dirty="0"/>
              <a:t>0.5 * 1</a:t>
            </a:r>
            <a:r>
              <a:rPr lang="en-US" dirty="0" smtClean="0"/>
              <a:t> </a:t>
            </a:r>
            <a:r>
              <a:rPr lang="en-US" dirty="0"/>
              <a:t>= 0</a:t>
            </a:r>
            <a:r>
              <a:rPr lang="en-US" dirty="0" smtClean="0"/>
              <a:t>.1</a:t>
            </a:r>
            <a:endParaRPr lang="en-US" dirty="0"/>
          </a:p>
          <a:p>
            <a:pPr marL="514350" lvl="1">
              <a:lnSpc>
                <a:spcPct val="120000"/>
              </a:lnSpc>
            </a:pP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w</a:t>
            </a:r>
            <a:r>
              <a:rPr lang="en-US" baseline="-25000" dirty="0" smtClean="0"/>
              <a:t>2 </a:t>
            </a:r>
            <a:r>
              <a:rPr lang="en-US" dirty="0"/>
              <a:t>+</a:t>
            </a:r>
            <a:r>
              <a:rPr lang="en-US" baseline="-25000" dirty="0"/>
              <a:t>  </a:t>
            </a:r>
            <a:r>
              <a:rPr lang="en-US" dirty="0"/>
              <a:t>c *</a:t>
            </a:r>
            <a:r>
              <a:rPr lang="en-US" baseline="-25000" dirty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0.7 + </a:t>
            </a:r>
            <a:r>
              <a:rPr lang="en-US" dirty="0"/>
              <a:t>0.5 * 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1.2</a:t>
            </a:r>
            <a:endParaRPr lang="en-US" dirty="0"/>
          </a:p>
          <a:p>
            <a:pPr marL="514350" lvl="1">
              <a:lnSpc>
                <a:spcPct val="120000"/>
              </a:lnSpc>
            </a:pPr>
            <a:endParaRPr lang="en-US" baseline="-25000" dirty="0">
              <a:solidFill>
                <a:srgbClr val="FF0000"/>
              </a:solidFill>
            </a:endParaRPr>
          </a:p>
          <a:p>
            <a:pPr marL="514350"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3635-59E3-48A8-8A8C-C98F6CE99314}" type="slidenum">
              <a:rPr lang="en-US"/>
              <a:pPr/>
              <a:t>24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470921"/>
              </p:ext>
            </p:extLst>
          </p:nvPr>
        </p:nvGraphicFramePr>
        <p:xfrm>
          <a:off x="533400" y="1676400"/>
          <a:ext cx="81534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914400"/>
                <a:gridCol w="800100"/>
                <a:gridCol w="800100"/>
                <a:gridCol w="800100"/>
                <a:gridCol w="800100"/>
                <a:gridCol w="914400"/>
                <a:gridCol w="838200"/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Desired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Actual 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Equal?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14400" y="609600"/>
            <a:ext cx="1704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Iteration </a:t>
            </a:r>
            <a:r>
              <a:rPr lang="en-US" sz="2400" dirty="0" smtClean="0"/>
              <a:t>#2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94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3635-59E3-48A8-8A8C-C98F6CE99314}" type="slidenum">
              <a:rPr lang="en-US"/>
              <a:pPr/>
              <a:t>25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25709"/>
              </p:ext>
            </p:extLst>
          </p:nvPr>
        </p:nvGraphicFramePr>
        <p:xfrm>
          <a:off x="533400" y="1676400"/>
          <a:ext cx="81534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914400"/>
                <a:gridCol w="800100"/>
                <a:gridCol w="800100"/>
                <a:gridCol w="800100"/>
                <a:gridCol w="800100"/>
                <a:gridCol w="914400"/>
                <a:gridCol w="838200"/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Desired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Actual 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Equal?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14400" y="609600"/>
            <a:ext cx="1704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Iteration </a:t>
            </a:r>
            <a:r>
              <a:rPr lang="en-US" sz="2400" dirty="0" smtClean="0"/>
              <a:t>#3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59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3635-59E3-48A8-8A8C-C98F6CE99314}" type="slidenum">
              <a:rPr lang="en-US"/>
              <a:pPr/>
              <a:t>26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43410"/>
              </p:ext>
            </p:extLst>
          </p:nvPr>
        </p:nvGraphicFramePr>
        <p:xfrm>
          <a:off x="533400" y="1676400"/>
          <a:ext cx="81534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914400"/>
                <a:gridCol w="800100"/>
                <a:gridCol w="800100"/>
                <a:gridCol w="800100"/>
                <a:gridCol w="800100"/>
                <a:gridCol w="914400"/>
                <a:gridCol w="838200"/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Desired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Actual 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Equal?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14400" y="609600"/>
            <a:ext cx="1704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Iteration </a:t>
            </a:r>
            <a:r>
              <a:rPr lang="en-US" sz="2400" dirty="0" smtClean="0"/>
              <a:t>#4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0" y="5257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Converged after 4 iterations!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0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Exercise:  Use a perceptron to compute the majority function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Task: Output 1 if at least two of the three inputs are 1.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29129"/>
              </p:ext>
            </p:extLst>
          </p:nvPr>
        </p:nvGraphicFramePr>
        <p:xfrm>
          <a:off x="1524001" y="2971800"/>
          <a:ext cx="27432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666750"/>
                <a:gridCol w="666750"/>
                <a:gridCol w="666750"/>
              </a:tblGrid>
              <a:tr h="364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64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4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4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4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4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64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4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4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00400"/>
            <a:ext cx="26860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05400" y="554355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weights:  w</a:t>
            </a:r>
            <a:r>
              <a:rPr lang="en-US" baseline="-25000" dirty="0" smtClean="0"/>
              <a:t>0</a:t>
            </a:r>
            <a:r>
              <a:rPr lang="en-US" dirty="0" smtClean="0"/>
              <a:t> = -0.4, w</a:t>
            </a:r>
            <a:r>
              <a:rPr lang="en-US" baseline="-25000" dirty="0" smtClean="0"/>
              <a:t>1</a:t>
            </a:r>
            <a:r>
              <a:rPr lang="en-US" dirty="0" smtClean="0"/>
              <a:t> = 0.3, </a:t>
            </a:r>
          </a:p>
          <a:p>
            <a:r>
              <a:rPr lang="en-US" dirty="0" smtClean="0"/>
              <a:t>w</a:t>
            </a:r>
            <a:r>
              <a:rPr lang="en-US" baseline="-25000" dirty="0"/>
              <a:t>2</a:t>
            </a:r>
            <a:r>
              <a:rPr lang="en-US" dirty="0" smtClean="0"/>
              <a:t> = 0.3, w</a:t>
            </a:r>
            <a:r>
              <a:rPr lang="en-US" baseline="-25000" dirty="0"/>
              <a:t>3</a:t>
            </a:r>
            <a:r>
              <a:rPr lang="en-US" dirty="0" smtClean="0"/>
              <a:t> = 0.3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5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spcBef>
                <a:spcPts val="600"/>
              </a:spcBef>
            </a:pPr>
            <a:r>
              <a:rPr lang="en-US" sz="2800" u="sng" dirty="0"/>
              <a:t>Perceptron Convergence </a:t>
            </a:r>
            <a:r>
              <a:rPr lang="en-US" sz="2800" u="sng" dirty="0" smtClean="0"/>
              <a:t>Theorem:</a:t>
            </a:r>
            <a:r>
              <a:rPr lang="en-US" sz="2800" dirty="0"/>
              <a:t> </a:t>
            </a:r>
            <a:r>
              <a:rPr lang="en-US" sz="2800" dirty="0" smtClean="0"/>
              <a:t>The perceptron training algorithm </a:t>
            </a:r>
            <a:r>
              <a:rPr lang="en-US" sz="2800" dirty="0"/>
              <a:t>will always </a:t>
            </a:r>
            <a:r>
              <a:rPr lang="en-US" sz="2800" dirty="0" smtClean="0"/>
              <a:t>converge (find weights) </a:t>
            </a:r>
            <a:r>
              <a:rPr lang="en-US" sz="2800" i="1" dirty="0" smtClean="0"/>
              <a:t>if </a:t>
            </a:r>
            <a:r>
              <a:rPr lang="en-US" sz="2800" i="1" dirty="0"/>
              <a:t>such a set of weights </a:t>
            </a:r>
            <a:r>
              <a:rPr lang="en-US" sz="2800" i="1" dirty="0" smtClean="0"/>
              <a:t>exists.</a:t>
            </a:r>
          </a:p>
          <a:p>
            <a:pPr marL="342900" lvl="2" indent="-342900">
              <a:spcBef>
                <a:spcPts val="600"/>
              </a:spcBef>
            </a:pPr>
            <a:r>
              <a:rPr lang="en-US" sz="2800" u="sng" dirty="0"/>
              <a:t>Perceptron cycling theorem</a:t>
            </a:r>
            <a:r>
              <a:rPr lang="en-US" sz="2800" dirty="0"/>
              <a:t>: If the data is not linearly separable, the </a:t>
            </a:r>
            <a:r>
              <a:rPr lang="en-US" sz="2800" dirty="0" smtClean="0"/>
              <a:t>perceptron training algorithm </a:t>
            </a:r>
            <a:r>
              <a:rPr lang="en-US" sz="2800" dirty="0"/>
              <a:t>will eventually </a:t>
            </a:r>
            <a:r>
              <a:rPr lang="en-US" sz="2800" dirty="0" smtClean="0"/>
              <a:t>repeat the same sets of weights  and therefore enter </a:t>
            </a:r>
            <a:r>
              <a:rPr lang="en-US" sz="2800" dirty="0"/>
              <a:t>an infinite </a:t>
            </a:r>
            <a:r>
              <a:rPr lang="en-US" sz="2800" dirty="0" smtClean="0"/>
              <a:t>loop.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dirty="0" smtClean="0"/>
              <a:t>Minsky </a:t>
            </a:r>
            <a:r>
              <a:rPr lang="en-US" dirty="0"/>
              <a:t>&amp; </a:t>
            </a:r>
            <a:r>
              <a:rPr lang="en-US" dirty="0" err="1"/>
              <a:t>Papert</a:t>
            </a:r>
            <a:r>
              <a:rPr lang="en-US" dirty="0"/>
              <a:t> showed weights exist if and only if the </a:t>
            </a:r>
            <a:r>
              <a:rPr lang="en-US" dirty="0" smtClean="0"/>
              <a:t>problem (data) is </a:t>
            </a:r>
            <a:r>
              <a:rPr lang="en-US" i="1" dirty="0"/>
              <a:t>linearly </a:t>
            </a:r>
            <a:r>
              <a:rPr lang="en-US" i="1" dirty="0" smtClean="0"/>
              <a:t>separable.</a:t>
            </a:r>
            <a:endParaRPr lang="en-US" i="1" dirty="0"/>
          </a:p>
          <a:p>
            <a:pPr marL="342900" lvl="2" indent="-342900"/>
            <a:r>
              <a:rPr lang="en-US" dirty="0"/>
              <a:t>C</a:t>
            </a:r>
            <a:r>
              <a:rPr lang="en-US" dirty="0" smtClean="0"/>
              <a:t>onsider </a:t>
            </a:r>
            <a:r>
              <a:rPr lang="en-US" dirty="0"/>
              <a:t>the case with 2 inputs, x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/>
              <a:t>.</a:t>
            </a:r>
          </a:p>
          <a:p>
            <a:pPr marL="342900" lvl="2" indent="-34290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840649"/>
              </p:ext>
            </p:extLst>
          </p:nvPr>
        </p:nvGraphicFramePr>
        <p:xfrm>
          <a:off x="838200" y="3352800"/>
          <a:ext cx="2246690" cy="2025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" name="Visio" r:id="rId3" imgW="2838427" imgH="2491864" progId="Visio.Drawing.6">
                  <p:embed/>
                </p:oleObj>
              </mc:Choice>
              <mc:Fallback>
                <p:oleObj name="Visio" r:id="rId3" imgW="2838427" imgH="249186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2800"/>
                        <a:ext cx="2246690" cy="2025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733800" y="3276600"/>
            <a:ext cx="4862286" cy="202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93" tIns="43247" rIns="86493" bIns="43247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If </a:t>
            </a:r>
            <a:r>
              <a:rPr lang="en-US" dirty="0"/>
              <a:t>you can draw a line and separate the </a:t>
            </a:r>
            <a:r>
              <a:rPr lang="en-US" dirty="0" smtClean="0"/>
              <a:t>accepting (output: 1) </a:t>
            </a:r>
            <a:r>
              <a:rPr lang="en-US" dirty="0"/>
              <a:t>&amp; non-accepting (output: </a:t>
            </a:r>
            <a:r>
              <a:rPr lang="en-US" dirty="0" smtClean="0"/>
              <a:t>0) examples</a:t>
            </a:r>
            <a:r>
              <a:rPr lang="en-US" dirty="0"/>
              <a:t>, </a:t>
            </a:r>
            <a:r>
              <a:rPr lang="en-US" dirty="0" smtClean="0"/>
              <a:t>then </a:t>
            </a:r>
            <a:r>
              <a:rPr lang="en-US" i="1" dirty="0"/>
              <a:t>linearly </a:t>
            </a:r>
            <a:r>
              <a:rPr lang="en-US" i="1" dirty="0" smtClean="0"/>
              <a:t>separable.</a:t>
            </a:r>
            <a:endParaRPr lang="en-US" i="1" dirty="0"/>
          </a:p>
          <a:p>
            <a:pPr>
              <a:spcBef>
                <a:spcPct val="50000"/>
              </a:spcBef>
            </a:pPr>
            <a:endParaRPr lang="en-US" i="1" dirty="0"/>
          </a:p>
          <a:p>
            <a:pPr>
              <a:spcBef>
                <a:spcPct val="50000"/>
              </a:spcBef>
            </a:pP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n inputs, </a:t>
            </a:r>
            <a:r>
              <a:rPr lang="en-US" dirty="0" smtClean="0"/>
              <a:t>we must </a:t>
            </a:r>
            <a:r>
              <a:rPr lang="en-US" dirty="0"/>
              <a:t>be able to separate with an (n-1)-dimensional plane.</a:t>
            </a:r>
          </a:p>
        </p:txBody>
      </p:sp>
    </p:spTree>
    <p:extLst>
      <p:ext uri="{BB962C8B-B14F-4D97-AF65-F5344CB8AC3E}">
        <p14:creationId xmlns:p14="http://schemas.microsoft.com/office/powerpoint/2010/main" val="32795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CA" sz="2800" dirty="0"/>
              <a:t>An </a:t>
            </a:r>
            <a:r>
              <a:rPr lang="en-CA" sz="2800" i="1" dirty="0">
                <a:solidFill>
                  <a:srgbClr val="FF0000"/>
                </a:solidFill>
              </a:rPr>
              <a:t>artificial neural network</a:t>
            </a:r>
            <a:r>
              <a:rPr lang="en-CA" sz="2800" dirty="0">
                <a:solidFill>
                  <a:srgbClr val="FF0000"/>
                </a:solidFill>
              </a:rPr>
              <a:t> </a:t>
            </a:r>
            <a:r>
              <a:rPr lang="en-CA" sz="2800" dirty="0" smtClean="0">
                <a:solidFill>
                  <a:srgbClr val="FF0000"/>
                </a:solidFill>
              </a:rPr>
              <a:t>(</a:t>
            </a:r>
            <a:r>
              <a:rPr lang="en-CA" sz="2800" dirty="0" err="1" smtClean="0">
                <a:solidFill>
                  <a:srgbClr val="FF0000"/>
                </a:solidFill>
              </a:rPr>
              <a:t>ann</a:t>
            </a:r>
            <a:r>
              <a:rPr lang="en-CA" sz="2800" dirty="0" smtClean="0">
                <a:solidFill>
                  <a:srgbClr val="FF0000"/>
                </a:solidFill>
              </a:rPr>
              <a:t>) </a:t>
            </a:r>
            <a:r>
              <a:rPr lang="en-CA" sz="2800" dirty="0" smtClean="0"/>
              <a:t>is </a:t>
            </a:r>
            <a:r>
              <a:rPr lang="en-CA" sz="2800" dirty="0"/>
              <a:t>a system formed by interconnecting a number of trivially simple computing </a:t>
            </a:r>
            <a:r>
              <a:rPr lang="en-CA" sz="2800" dirty="0" smtClean="0"/>
              <a:t>devices </a:t>
            </a:r>
            <a:r>
              <a:rPr lang="en-CA" sz="2800" dirty="0"/>
              <a:t>in a network in order to solve pattern recognition problems without explicit </a:t>
            </a:r>
            <a:r>
              <a:rPr lang="en-CA" sz="2800" dirty="0" smtClean="0"/>
              <a:t>programming.</a:t>
            </a:r>
          </a:p>
          <a:p>
            <a:pPr lvl="1">
              <a:lnSpc>
                <a:spcPct val="110000"/>
              </a:lnSpc>
            </a:pPr>
            <a:r>
              <a:rPr lang="en-CA" sz="2400" dirty="0"/>
              <a:t>Pattern recognition is the process of classifying input data into objects or classes based on key features. </a:t>
            </a:r>
            <a:endParaRPr lang="en-CA" sz="2400" dirty="0" smtClean="0"/>
          </a:p>
          <a:p>
            <a:pPr marL="342900" lvl="1" indent="-342900">
              <a:lnSpc>
                <a:spcPct val="110000"/>
              </a:lnSpc>
              <a:buFontTx/>
              <a:buChar char="•"/>
            </a:pPr>
            <a:r>
              <a:rPr lang="en-US" dirty="0" smtClean="0"/>
              <a:t>Also called neural </a:t>
            </a:r>
            <a:r>
              <a:rPr lang="en-US" dirty="0"/>
              <a:t>networks </a:t>
            </a:r>
            <a:r>
              <a:rPr lang="en-US" dirty="0" smtClean="0"/>
              <a:t>(</a:t>
            </a:r>
            <a:r>
              <a:rPr lang="en-US" dirty="0" err="1" smtClean="0"/>
              <a:t>nn</a:t>
            </a:r>
            <a:r>
              <a:rPr lang="en-US" dirty="0" smtClean="0"/>
              <a:t>)</a:t>
            </a:r>
            <a:r>
              <a:rPr lang="en-CA" dirty="0" smtClean="0"/>
              <a:t>, </a:t>
            </a:r>
            <a:r>
              <a:rPr lang="en-US" dirty="0" smtClean="0"/>
              <a:t>connectionist computing, parallel distributed processing.</a:t>
            </a:r>
          </a:p>
          <a:p>
            <a:pPr marL="342900" lvl="1" indent="-342900">
              <a:lnSpc>
                <a:spcPct val="110000"/>
              </a:lnSpc>
              <a:buFontTx/>
              <a:buChar char="•"/>
            </a:pPr>
            <a:r>
              <a:rPr lang="en-US" dirty="0"/>
              <a:t>Neural </a:t>
            </a:r>
            <a:r>
              <a:rPr lang="en-US" dirty="0" smtClean="0"/>
              <a:t>network learning algorithms: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</a:rPr>
              <a:t>Perceptron  </a:t>
            </a:r>
            <a:r>
              <a:rPr lang="en-US" dirty="0" smtClean="0">
                <a:solidFill>
                  <a:srgbClr val="00B0F0"/>
                </a:solidFill>
              </a:rPr>
              <a:t>single layer of training examples</a:t>
            </a:r>
            <a:endParaRPr lang="en-US" dirty="0">
              <a:solidFill>
                <a:srgbClr val="00B0F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Backpropagation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multi layer of training examples</a:t>
            </a:r>
            <a:endParaRPr lang="en-US" sz="2800" dirty="0" smtClean="0">
              <a:solidFill>
                <a:srgbClr val="00B0F0"/>
              </a:solidFill>
            </a:endParaRPr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153400" cy="2209800"/>
          </a:xfrm>
        </p:spPr>
        <p:txBody>
          <a:bodyPr>
            <a:normAutofit fontScale="70000" lnSpcReduction="20000"/>
          </a:bodyPr>
          <a:lstStyle/>
          <a:p>
            <a:pPr marL="57150" indent="0">
              <a:buNone/>
            </a:pPr>
            <a:r>
              <a:rPr lang="en-US" dirty="0" smtClean="0"/>
              <a:t>The output </a:t>
            </a:r>
            <a:r>
              <a:rPr lang="en-US" dirty="0"/>
              <a:t>depends on	</a:t>
            </a:r>
            <a:r>
              <a:rPr lang="en-US" dirty="0" smtClean="0"/>
              <a:t>     w</a:t>
            </a:r>
            <a:r>
              <a:rPr lang="en-US" baseline="-25000" dirty="0" smtClean="0"/>
              <a:t>0 </a:t>
            </a:r>
            <a:r>
              <a:rPr lang="en-US" dirty="0" smtClean="0"/>
              <a:t> </a:t>
            </a:r>
            <a:r>
              <a:rPr lang="en-US" dirty="0"/>
              <a:t>+ w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&gt;= 0</a:t>
            </a:r>
          </a:p>
          <a:p>
            <a:pPr marL="57150" indent="0">
              <a:buNone/>
            </a:pPr>
            <a:r>
              <a:rPr lang="en-US" dirty="0"/>
              <a:t>border case is when 	</a:t>
            </a:r>
            <a:r>
              <a:rPr lang="en-US" dirty="0" smtClean="0"/>
              <a:t>      w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+ w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= 0</a:t>
            </a:r>
          </a:p>
          <a:p>
            <a:pPr marL="57150" indent="0">
              <a:buNone/>
            </a:pPr>
            <a:r>
              <a:rPr lang="en-US" dirty="0" smtClean="0"/>
              <a:t> i.e</a:t>
            </a:r>
            <a:r>
              <a:rPr lang="en-US" dirty="0"/>
              <a:t>.,	x</a:t>
            </a:r>
            <a:r>
              <a:rPr lang="en-US" baseline="-25000" dirty="0"/>
              <a:t>2</a:t>
            </a:r>
            <a:r>
              <a:rPr lang="en-US" dirty="0"/>
              <a:t> = (-w</a:t>
            </a:r>
            <a:r>
              <a:rPr lang="en-US" baseline="-25000" dirty="0"/>
              <a:t>1</a:t>
            </a:r>
            <a:r>
              <a:rPr lang="en-US" dirty="0"/>
              <a:t>/w</a:t>
            </a:r>
            <a:r>
              <a:rPr lang="en-US" baseline="-25000" dirty="0"/>
              <a:t>2</a:t>
            </a:r>
            <a:r>
              <a:rPr lang="en-US" dirty="0"/>
              <a:t>) x</a:t>
            </a:r>
            <a:r>
              <a:rPr lang="en-US" baseline="-25000" dirty="0"/>
              <a:t>1</a:t>
            </a:r>
            <a:r>
              <a:rPr lang="en-US" dirty="0"/>
              <a:t> + (-w</a:t>
            </a:r>
            <a:r>
              <a:rPr lang="en-US" baseline="-25000" dirty="0"/>
              <a:t>0</a:t>
            </a:r>
            <a:r>
              <a:rPr lang="en-US" dirty="0"/>
              <a:t> /w</a:t>
            </a:r>
            <a:r>
              <a:rPr lang="en-US" baseline="-25000" dirty="0"/>
              <a:t>2</a:t>
            </a:r>
            <a:r>
              <a:rPr lang="en-US" dirty="0"/>
              <a:t>)      </a:t>
            </a:r>
            <a:r>
              <a:rPr lang="en-US" i="1" dirty="0"/>
              <a:t>the equation of a line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The </a:t>
            </a:r>
            <a:r>
              <a:rPr lang="en-US" dirty="0"/>
              <a:t>training algorithm simply shifts the line around (by changing the weight) until the classes are </a:t>
            </a:r>
            <a:r>
              <a:rPr lang="en-US" dirty="0" smtClean="0"/>
              <a:t>separated.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979437"/>
              </p:ext>
            </p:extLst>
          </p:nvPr>
        </p:nvGraphicFramePr>
        <p:xfrm>
          <a:off x="1447800" y="3276600"/>
          <a:ext cx="5689600" cy="255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1" name="VISIO" r:id="rId3" imgW="5847588" imgH="2526792" progId="Visio.Drawing.5">
                  <p:embed/>
                </p:oleObj>
              </mc:Choice>
              <mc:Fallback>
                <p:oleObj name="VISIO" r:id="rId3" imgW="5847588" imgH="2526792" progId="Visio.Drawing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5689600" cy="255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86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868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Example: Inadequacy </a:t>
            </a:r>
            <a:r>
              <a:rPr lang="en-US" sz="3200" dirty="0"/>
              <a:t>of </a:t>
            </a:r>
            <a:r>
              <a:rPr lang="en-US" sz="3200" dirty="0" err="1" smtClean="0"/>
              <a:t>Perceptrons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38400"/>
            <a:ext cx="4191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1695271"/>
            <a:ext cx="43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1" dirty="0"/>
              <a:t>The exclusive-or problem</a:t>
            </a:r>
            <a:r>
              <a:rPr lang="en-GB" dirty="0"/>
              <a:t>: No straight line in two-dimensions can </a:t>
            </a:r>
            <a:r>
              <a:rPr lang="en-GB" dirty="0" smtClean="0"/>
              <a:t>separate </a:t>
            </a:r>
            <a:r>
              <a:rPr lang="en-GB" dirty="0"/>
              <a:t>the (0, 1) and (1, 0) data points from (0, 0) and (1, 1).</a:t>
            </a:r>
          </a:p>
        </p:txBody>
      </p:sp>
    </p:spTree>
    <p:extLst>
      <p:ext uri="{BB962C8B-B14F-4D97-AF65-F5344CB8AC3E}">
        <p14:creationId xmlns:p14="http://schemas.microsoft.com/office/powerpoint/2010/main" val="18200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EC3C-760D-49EC-BF15-BDAAB495C57F}" type="slidenum">
              <a:rPr lang="en-US"/>
              <a:pPr/>
              <a:t>32</a:t>
            </a:fld>
            <a:endParaRPr 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Solution!</a:t>
            </a:r>
            <a:endParaRPr lang="en-US" dirty="0"/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914400" y="1600200"/>
            <a:ext cx="71628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However</a:t>
            </a:r>
            <a:r>
              <a:rPr lang="en-US" sz="2400" dirty="0"/>
              <a:t>, </a:t>
            </a:r>
            <a:r>
              <a:rPr lang="en-US" sz="2400" dirty="0" smtClean="0"/>
              <a:t>we can </a:t>
            </a:r>
            <a:r>
              <a:rPr lang="en-US" sz="2400" dirty="0"/>
              <a:t>compute XOR by introducing </a:t>
            </a:r>
            <a:r>
              <a:rPr lang="en-US" sz="2400" dirty="0" smtClean="0"/>
              <a:t>a </a:t>
            </a:r>
            <a:r>
              <a:rPr lang="en-US" sz="2400" dirty="0"/>
              <a:t>hidden </a:t>
            </a:r>
            <a:r>
              <a:rPr lang="en-US" sz="2400" dirty="0" smtClean="0"/>
              <a:t>layer.</a:t>
            </a:r>
            <a:endParaRPr lang="en-US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600325"/>
            <a:ext cx="24003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6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</a:t>
            </a:r>
            <a:r>
              <a:rPr lang="en-US" dirty="0" smtClean="0"/>
              <a:t>Neuron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 </a:t>
            </a:r>
            <a:r>
              <a:rPr lang="en-US" sz="2800" dirty="0"/>
              <a:t>artificial neural network is modeled as a graph with </a:t>
            </a:r>
            <a:r>
              <a:rPr lang="en-US" sz="2800" dirty="0" smtClean="0"/>
              <a:t>neuron cells </a:t>
            </a:r>
            <a:r>
              <a:rPr lang="en-US" sz="2800" dirty="0"/>
              <a:t>as nodes and synaptic connections as weighted </a:t>
            </a:r>
            <a:r>
              <a:rPr lang="en-US" sz="2800" dirty="0" smtClean="0"/>
              <a:t>edges.</a:t>
            </a:r>
            <a:endParaRPr lang="en-US" sz="2800" dirty="0"/>
          </a:p>
          <a:p>
            <a:r>
              <a:rPr lang="en-US" sz="2800" dirty="0"/>
              <a:t>The basis of neural networks is the </a:t>
            </a:r>
            <a:r>
              <a:rPr lang="en-US" sz="2800" dirty="0">
                <a:solidFill>
                  <a:srgbClr val="FF0000"/>
                </a:solidFill>
              </a:rPr>
              <a:t>artificial </a:t>
            </a:r>
            <a:r>
              <a:rPr lang="en-US" sz="2800" dirty="0" smtClean="0">
                <a:solidFill>
                  <a:srgbClr val="FF0000"/>
                </a:solidFill>
              </a:rPr>
              <a:t>neuron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4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33800"/>
            <a:ext cx="51625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27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266700" y="609599"/>
            <a:ext cx="861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1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1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1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1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400" b="1" dirty="0" smtClean="0">
                <a:solidFill>
                  <a:srgbClr val="FF0000"/>
                </a:solidFill>
              </a:rPr>
              <a:t>An </a:t>
            </a:r>
            <a:r>
              <a:rPr lang="en-GB" sz="2400" b="1" dirty="0">
                <a:solidFill>
                  <a:srgbClr val="FF0000"/>
                </a:solidFill>
              </a:rPr>
              <a:t>artificial neuron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input vector </a:t>
            </a:r>
            <a:r>
              <a:rPr lang="en-GB" sz="2400" dirty="0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GB" sz="2400" baseline="-30000" dirty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GB" sz="2400" dirty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GB" sz="240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weights</a:t>
            </a:r>
            <a:r>
              <a:rPr lang="en-GB" sz="2400" dirty="0">
                <a:ea typeface="Arial Unicode MS" pitchFamily="34" charset="-128"/>
                <a:cs typeface="Arial Unicode MS" pitchFamily="34" charset="-128"/>
              </a:rPr>
              <a:t> on each input line, and </a:t>
            </a:r>
            <a:r>
              <a:rPr lang="en-GB" sz="240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a </a:t>
            </a:r>
            <a:r>
              <a:rPr lang="en-GB" sz="2400" dirty="0" smtClean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threshold </a:t>
            </a:r>
            <a:r>
              <a:rPr lang="en-GB" sz="240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function f </a:t>
            </a:r>
            <a:r>
              <a:rPr lang="en-GB" sz="2400" dirty="0">
                <a:ea typeface="Arial Unicode MS" pitchFamily="34" charset="-128"/>
                <a:cs typeface="Arial Unicode MS" pitchFamily="34" charset="-128"/>
              </a:rPr>
              <a:t>that determines the neuron’s </a:t>
            </a:r>
            <a:r>
              <a:rPr lang="en-GB" sz="240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output</a:t>
            </a:r>
            <a:r>
              <a:rPr lang="en-GB" sz="2400" dirty="0">
                <a:ea typeface="Arial Unicode MS" pitchFamily="34" charset="-128"/>
                <a:cs typeface="Arial Unicode MS" pitchFamily="34" charset="-128"/>
              </a:rPr>
              <a:t> value.  </a:t>
            </a:r>
            <a:r>
              <a:rPr lang="en-GB" dirty="0">
                <a:ea typeface="Arial Unicode MS" pitchFamily="34" charset="-128"/>
                <a:cs typeface="Arial Unicode MS" pitchFamily="34" charset="-128"/>
              </a:rPr>
              <a:t>	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066925"/>
            <a:ext cx="55340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8382000" y="6577013"/>
            <a:ext cx="762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1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1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1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1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/>
              <a:t>2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035150"/>
              </p:ext>
            </p:extLst>
          </p:nvPr>
        </p:nvGraphicFramePr>
        <p:xfrm>
          <a:off x="3733800" y="3064668"/>
          <a:ext cx="1325562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" name="Equation" r:id="rId4" imgW="622080" imgH="342720" progId="Equation.3">
                  <p:embed/>
                </p:oleObj>
              </mc:Choice>
              <mc:Fallback>
                <p:oleObj name="Equation" r:id="rId4" imgW="62208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64668"/>
                        <a:ext cx="1325562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81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3283"/>
            <a:ext cx="86868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An artificial neuron consists of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Input signals 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/>
              <a:t>, 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dirty="0"/>
              <a:t>, …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):  could come from the environment, or the activation of other neurons. Input values could be from {0, 1}, or real numbers.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A set of real valued weights (</a:t>
            </a:r>
            <a:r>
              <a:rPr lang="en-US" sz="2400" i="1" dirty="0"/>
              <a:t>w</a:t>
            </a:r>
            <a:r>
              <a:rPr lang="en-US" sz="2400" baseline="-25000" dirty="0" smtClean="0"/>
              <a:t>1</a:t>
            </a:r>
            <a:r>
              <a:rPr lang="en-US" sz="2400" dirty="0"/>
              <a:t>, </a:t>
            </a:r>
            <a:r>
              <a:rPr lang="en-US" sz="2400" i="1" dirty="0"/>
              <a:t>w</a:t>
            </a:r>
            <a:r>
              <a:rPr lang="en-US" sz="2400" baseline="-25000" dirty="0" smtClean="0"/>
              <a:t>2</a:t>
            </a:r>
            <a:r>
              <a:rPr lang="en-US" sz="2400" dirty="0"/>
              <a:t>, …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): describe connection strengths.</a:t>
            </a:r>
          </a:p>
          <a:p>
            <a:pPr lvl="1">
              <a:lnSpc>
                <a:spcPct val="120000"/>
              </a:lnSpc>
            </a:pPr>
            <a:endParaRPr lang="en-US" sz="2400" dirty="0" smtClean="0"/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An activation level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2400" dirty="0" smtClean="0"/>
          </a:p>
          <a:p>
            <a:pPr lvl="2">
              <a:lnSpc>
                <a:spcPct val="120000"/>
              </a:lnSpc>
            </a:pPr>
            <a:r>
              <a:rPr lang="en-US" sz="2200" dirty="0" smtClean="0"/>
              <a:t>Determined by the cumulative strength of its input signals where each input signal is scaled by its connection weight along that input line.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A threshold function </a:t>
            </a:r>
            <a:r>
              <a:rPr lang="en-US" sz="2400" i="1" dirty="0" smtClean="0"/>
              <a:t>f</a:t>
            </a:r>
            <a:r>
              <a:rPr lang="en-US" sz="2400" dirty="0" smtClean="0"/>
              <a:t>: computes the neuron’s output by determining how far the neuron’s activation level is below or above some threshold value (</a:t>
            </a:r>
            <a:r>
              <a:rPr lang="en-US" sz="2400" i="1" dirty="0"/>
              <a:t>t</a:t>
            </a:r>
            <a:r>
              <a:rPr lang="en-US" sz="2400" dirty="0" smtClean="0"/>
              <a:t>).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733127"/>
              </p:ext>
            </p:extLst>
          </p:nvPr>
        </p:nvGraphicFramePr>
        <p:xfrm>
          <a:off x="3200400" y="2514600"/>
          <a:ext cx="132556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1" name="Equation" r:id="rId3" imgW="622080" imgH="342720" progId="Equation.3">
                  <p:embed/>
                </p:oleObj>
              </mc:Choice>
              <mc:Fallback>
                <p:oleObj name="Equation" r:id="rId3" imgW="622080" imgH="3427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1325563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87274"/>
              </p:ext>
            </p:extLst>
          </p:nvPr>
        </p:nvGraphicFramePr>
        <p:xfrm>
          <a:off x="1524000" y="4938957"/>
          <a:ext cx="26654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2" name="Equation" r:id="rId5" imgW="965160" imgH="304560" progId="Equation.3">
                  <p:embed/>
                </p:oleObj>
              </mc:Choice>
              <mc:Fallback>
                <p:oleObj name="Equation" r:id="rId5" imgW="965160" imgH="3045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38957"/>
                        <a:ext cx="266541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30"/>
          <p:cNvSpPr>
            <a:spLocks noChangeShapeType="1"/>
          </p:cNvSpPr>
          <p:nvPr/>
        </p:nvSpPr>
        <p:spPr bwMode="auto">
          <a:xfrm flipV="1">
            <a:off x="5519645" y="4700833"/>
            <a:ext cx="0" cy="1560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auto">
          <a:xfrm>
            <a:off x="5519645" y="6261345"/>
            <a:ext cx="280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7667532" y="6262933"/>
            <a:ext cx="48671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i="1" dirty="0" smtClean="0"/>
              <a:t>net</a:t>
            </a:r>
            <a:endParaRPr lang="en-US" i="1" baseline="-25000" dirty="0"/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4677450" y="4700833"/>
            <a:ext cx="84219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i="1" dirty="0" smtClean="0"/>
              <a:t>Output</a:t>
            </a:r>
            <a:endParaRPr lang="en-US" i="1" baseline="-25000" dirty="0"/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6654707" y="6251820"/>
            <a:ext cx="25870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i="1" dirty="0" smtClean="0"/>
              <a:t>t</a:t>
            </a:r>
            <a:endParaRPr lang="en-US" i="1" baseline="-25000" dirty="0"/>
          </a:p>
        </p:txBody>
      </p:sp>
      <p:sp>
        <p:nvSpPr>
          <p:cNvPr id="13" name="Line 35"/>
          <p:cNvSpPr>
            <a:spLocks noChangeShapeType="1"/>
          </p:cNvSpPr>
          <p:nvPr/>
        </p:nvSpPr>
        <p:spPr bwMode="auto">
          <a:xfrm>
            <a:off x="6835682" y="6139108"/>
            <a:ext cx="0" cy="182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5135470" y="606925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5127532" y="5161208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16" name="Line 38"/>
          <p:cNvSpPr>
            <a:spLocks noChangeShapeType="1"/>
          </p:cNvSpPr>
          <p:nvPr/>
        </p:nvSpPr>
        <p:spPr bwMode="auto">
          <a:xfrm flipV="1">
            <a:off x="5519645" y="5334245"/>
            <a:ext cx="268288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Line 39"/>
          <p:cNvSpPr>
            <a:spLocks noChangeShapeType="1"/>
          </p:cNvSpPr>
          <p:nvPr/>
        </p:nvSpPr>
        <p:spPr bwMode="auto">
          <a:xfrm flipV="1">
            <a:off x="5519645" y="6248645"/>
            <a:ext cx="1304925" cy="12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" name="Line 40"/>
          <p:cNvSpPr>
            <a:spLocks noChangeShapeType="1"/>
          </p:cNvSpPr>
          <p:nvPr/>
        </p:nvSpPr>
        <p:spPr bwMode="auto">
          <a:xfrm flipV="1">
            <a:off x="6824570" y="5334245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9" name="Line 41"/>
          <p:cNvSpPr>
            <a:spLocks noChangeShapeType="1"/>
          </p:cNvSpPr>
          <p:nvPr/>
        </p:nvSpPr>
        <p:spPr bwMode="auto">
          <a:xfrm flipV="1">
            <a:off x="6807107" y="5304083"/>
            <a:ext cx="1304925" cy="12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Examples</a:t>
            </a:r>
            <a:r>
              <a:rPr lang="en-US" sz="2800" dirty="0" smtClean="0"/>
              <a:t>:  simulate </a:t>
            </a:r>
            <a:r>
              <a:rPr lang="en-US" sz="2800" dirty="0"/>
              <a:t>logic </a:t>
            </a:r>
            <a:r>
              <a:rPr lang="en-US" sz="2800" dirty="0" smtClean="0"/>
              <a:t>gates</a:t>
            </a:r>
            <a:endParaRPr lang="en-US" sz="2800" dirty="0"/>
          </a:p>
          <a:p>
            <a:pPr lvl="1">
              <a:spcBef>
                <a:spcPts val="600"/>
              </a:spcBef>
            </a:pPr>
            <a:r>
              <a:rPr lang="en-US" sz="2400" dirty="0" smtClean="0"/>
              <a:t>AND: Let each weight be </a:t>
            </a:r>
            <a:r>
              <a:rPr lang="en-US" sz="2400" i="1" dirty="0" smtClean="0"/>
              <a:t>threshold/n</a:t>
            </a:r>
            <a:r>
              <a:rPr lang="en-US" sz="2400" dirty="0" smtClean="0"/>
              <a:t>, where </a:t>
            </a:r>
            <a:r>
              <a:rPr lang="en-US" sz="2400" i="1" dirty="0" smtClean="0"/>
              <a:t>n</a:t>
            </a:r>
            <a:r>
              <a:rPr lang="en-US" sz="2400" dirty="0" smtClean="0"/>
              <a:t> is the number of inputs.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OR: Let each weight be threshold.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NOT: Let threshold be 0, single input with a negative weight.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9A60-B1F5-46B0-885C-D50BED9F3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3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F742-218E-4F56-914A-7940DB6C690F}" type="slidenum">
              <a:rPr lang="en-US"/>
              <a:pPr/>
              <a:t>8</a:t>
            </a:fld>
            <a:endParaRPr lang="en-US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347" y="457200"/>
            <a:ext cx="3429000" cy="18288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Example: </a:t>
            </a:r>
            <a:r>
              <a:rPr lang="en-US" sz="3100" dirty="0">
                <a:latin typeface="+mn-lt"/>
              </a:rPr>
              <a:t>A</a:t>
            </a:r>
            <a:r>
              <a:rPr lang="en-US" sz="3100" dirty="0" smtClean="0">
                <a:latin typeface="+mn-lt"/>
              </a:rPr>
              <a:t> </a:t>
            </a:r>
            <a:r>
              <a:rPr lang="en-US" sz="3100" dirty="0">
                <a:latin typeface="+mn-lt"/>
              </a:rPr>
              <a:t>neuron computes the </a:t>
            </a:r>
            <a:r>
              <a:rPr lang="en-US" sz="3100" i="1" dirty="0">
                <a:solidFill>
                  <a:srgbClr val="FF0000"/>
                </a:solidFill>
                <a:latin typeface="+mn-lt"/>
              </a:rPr>
              <a:t>AND</a:t>
            </a:r>
            <a:r>
              <a:rPr lang="en-US" sz="3100" dirty="0">
                <a:latin typeface="+mn-lt"/>
              </a:rPr>
              <a:t> function</a:t>
            </a:r>
            <a:r>
              <a:rPr lang="en-US" sz="3100" dirty="0">
                <a:solidFill>
                  <a:srgbClr val="FF0033"/>
                </a:solidFill>
                <a:latin typeface="Arial Narrow" pitchFamily="34" charset="0"/>
              </a:rPr>
              <a:t/>
            </a:r>
            <a:br>
              <a:rPr lang="en-US" sz="3100" dirty="0">
                <a:solidFill>
                  <a:srgbClr val="FF0033"/>
                </a:solidFill>
                <a:latin typeface="Arial Narrow" pitchFamily="34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4190999" y="2514600"/>
            <a:ext cx="4644571" cy="40012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93" tIns="43247" rIns="86493" bIns="43247">
            <a:spAutoFit/>
          </a:bodyPr>
          <a:lstStyle>
            <a:lvl1pPr>
              <a:tabLst>
                <a:tab pos="2914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2914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2914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2914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914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914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914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914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9146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ts val="1140"/>
              </a:spcBef>
            </a:pPr>
            <a:endParaRPr lang="en-US" sz="800" dirty="0">
              <a:latin typeface="Arial Narrow" pitchFamily="34" charset="0"/>
              <a:sym typeface="Wingdings" pitchFamily="2" charset="2"/>
            </a:endParaRPr>
          </a:p>
          <a:p>
            <a:pPr>
              <a:spcBef>
                <a:spcPts val="1140"/>
              </a:spcBef>
            </a:pPr>
            <a:r>
              <a:rPr lang="en-US" sz="1700" dirty="0" smtClean="0">
                <a:latin typeface="Arial Narrow" pitchFamily="34" charset="0"/>
              </a:rPr>
              <a:t>INPUT</a:t>
            </a:r>
            <a:r>
              <a:rPr lang="en-US" sz="1700" dirty="0">
                <a:latin typeface="Arial Narrow" pitchFamily="34" charset="0"/>
              </a:rPr>
              <a:t>:  x</a:t>
            </a:r>
            <a:r>
              <a:rPr lang="en-US" sz="1700" baseline="-25000" dirty="0">
                <a:latin typeface="Arial Narrow" pitchFamily="34" charset="0"/>
              </a:rPr>
              <a:t>1</a:t>
            </a:r>
            <a:r>
              <a:rPr lang="en-US" sz="1700" dirty="0">
                <a:latin typeface="Arial Narrow" pitchFamily="34" charset="0"/>
              </a:rPr>
              <a:t> = 0, x</a:t>
            </a:r>
            <a:r>
              <a:rPr lang="en-US" sz="1700" baseline="-25000" dirty="0">
                <a:latin typeface="Arial Narrow" pitchFamily="34" charset="0"/>
              </a:rPr>
              <a:t>2</a:t>
            </a:r>
            <a:r>
              <a:rPr lang="en-US" sz="1700" dirty="0">
                <a:latin typeface="Arial Narrow" pitchFamily="34" charset="0"/>
              </a:rPr>
              <a:t> = 0</a:t>
            </a:r>
          </a:p>
          <a:p>
            <a:pPr lvl="1">
              <a:spcBef>
                <a:spcPts val="1140"/>
              </a:spcBef>
            </a:pPr>
            <a:r>
              <a:rPr lang="en-US" sz="1700" dirty="0">
                <a:latin typeface="Arial Narrow" pitchFamily="34" charset="0"/>
              </a:rPr>
              <a:t>1*0 + 1*0 = 0 &lt; 2 	</a:t>
            </a:r>
            <a:r>
              <a:rPr lang="en-US" sz="1700" dirty="0">
                <a:latin typeface="Arial Narrow" pitchFamily="34" charset="0"/>
                <a:sym typeface="Wingdings" pitchFamily="2" charset="2"/>
              </a:rPr>
              <a:t> OUTPUT: </a:t>
            </a:r>
            <a:r>
              <a:rPr lang="en-US" sz="1700" dirty="0" smtClean="0">
                <a:latin typeface="Arial Narrow" pitchFamily="34" charset="0"/>
                <a:sym typeface="Wingdings" pitchFamily="2" charset="2"/>
              </a:rPr>
              <a:t>0</a:t>
            </a:r>
            <a:endParaRPr lang="en-US" sz="800" dirty="0" smtClean="0">
              <a:latin typeface="Arial Narrow" pitchFamily="34" charset="0"/>
              <a:sym typeface="Wingdings" pitchFamily="2" charset="2"/>
            </a:endParaRPr>
          </a:p>
          <a:p>
            <a:endParaRPr lang="en-US" sz="800" dirty="0">
              <a:latin typeface="Arial Narrow" pitchFamily="34" charset="0"/>
              <a:sym typeface="Wingdings" pitchFamily="2" charset="2"/>
            </a:endParaRPr>
          </a:p>
          <a:p>
            <a:pPr>
              <a:spcBef>
                <a:spcPts val="1140"/>
              </a:spcBef>
            </a:pPr>
            <a:r>
              <a:rPr lang="en-US" sz="1700" dirty="0" smtClean="0">
                <a:latin typeface="Arial Narrow" pitchFamily="34" charset="0"/>
              </a:rPr>
              <a:t>INPUT:  x</a:t>
            </a:r>
            <a:r>
              <a:rPr lang="en-US" sz="1700" baseline="-25000" dirty="0" smtClean="0">
                <a:latin typeface="Arial Narrow" pitchFamily="34" charset="0"/>
              </a:rPr>
              <a:t>1</a:t>
            </a:r>
            <a:r>
              <a:rPr lang="en-US" sz="1700" dirty="0" smtClean="0">
                <a:latin typeface="Arial Narrow" pitchFamily="34" charset="0"/>
              </a:rPr>
              <a:t> = 0, x</a:t>
            </a:r>
            <a:r>
              <a:rPr lang="en-US" sz="1700" baseline="-25000" dirty="0" smtClean="0">
                <a:latin typeface="Arial Narrow" pitchFamily="34" charset="0"/>
              </a:rPr>
              <a:t>2</a:t>
            </a:r>
            <a:r>
              <a:rPr lang="en-US" sz="1700" dirty="0" smtClean="0">
                <a:latin typeface="Arial Narrow" pitchFamily="34" charset="0"/>
              </a:rPr>
              <a:t> = 1</a:t>
            </a:r>
          </a:p>
          <a:p>
            <a:pPr lvl="1">
              <a:spcBef>
                <a:spcPts val="1140"/>
              </a:spcBef>
            </a:pPr>
            <a:r>
              <a:rPr lang="en-US" sz="1700" dirty="0" smtClean="0">
                <a:latin typeface="Arial Narrow" pitchFamily="34" charset="0"/>
              </a:rPr>
              <a:t>1*0 + 1*1 = 1 &lt; 2	</a:t>
            </a:r>
            <a:r>
              <a:rPr lang="en-US" sz="1700" dirty="0" smtClean="0">
                <a:latin typeface="Arial Narrow" pitchFamily="34" charset="0"/>
                <a:sym typeface="Wingdings" pitchFamily="2" charset="2"/>
              </a:rPr>
              <a:t> OUTPUT: 0</a:t>
            </a:r>
            <a:endParaRPr lang="en-US" sz="1700" dirty="0" smtClean="0">
              <a:latin typeface="Arial Narrow" pitchFamily="34" charset="0"/>
            </a:endParaRPr>
          </a:p>
          <a:p>
            <a:pPr>
              <a:lnSpc>
                <a:spcPct val="50000"/>
              </a:lnSpc>
            </a:pPr>
            <a:endParaRPr lang="en-US" sz="1700" dirty="0" smtClean="0">
              <a:latin typeface="Arial Narrow" pitchFamily="34" charset="0"/>
            </a:endParaRPr>
          </a:p>
          <a:p>
            <a:pPr>
              <a:spcBef>
                <a:spcPts val="1140"/>
              </a:spcBef>
            </a:pPr>
            <a:r>
              <a:rPr lang="en-US" sz="1700" dirty="0" smtClean="0">
                <a:latin typeface="Arial Narrow" pitchFamily="34" charset="0"/>
              </a:rPr>
              <a:t>INPUT</a:t>
            </a:r>
            <a:r>
              <a:rPr lang="en-US" sz="1700" dirty="0">
                <a:latin typeface="Arial Narrow" pitchFamily="34" charset="0"/>
              </a:rPr>
              <a:t>:  x</a:t>
            </a:r>
            <a:r>
              <a:rPr lang="en-US" sz="1700" baseline="-25000" dirty="0">
                <a:latin typeface="Arial Narrow" pitchFamily="34" charset="0"/>
              </a:rPr>
              <a:t>1</a:t>
            </a:r>
            <a:r>
              <a:rPr lang="en-US" sz="1700" dirty="0">
                <a:latin typeface="Arial Narrow" pitchFamily="34" charset="0"/>
              </a:rPr>
              <a:t> = 1, x</a:t>
            </a:r>
            <a:r>
              <a:rPr lang="en-US" sz="1700" baseline="-25000" dirty="0">
                <a:latin typeface="Arial Narrow" pitchFamily="34" charset="0"/>
              </a:rPr>
              <a:t>2</a:t>
            </a:r>
            <a:r>
              <a:rPr lang="en-US" sz="1700" dirty="0">
                <a:latin typeface="Arial Narrow" pitchFamily="34" charset="0"/>
              </a:rPr>
              <a:t> = 0</a:t>
            </a:r>
          </a:p>
          <a:p>
            <a:pPr lvl="1">
              <a:spcBef>
                <a:spcPts val="1140"/>
              </a:spcBef>
            </a:pPr>
            <a:r>
              <a:rPr lang="en-US" sz="1700" dirty="0">
                <a:latin typeface="Arial Narrow" pitchFamily="34" charset="0"/>
              </a:rPr>
              <a:t>1*1 + 1*0 = 1 &lt; 2	</a:t>
            </a:r>
            <a:r>
              <a:rPr lang="en-US" sz="1700" dirty="0">
                <a:latin typeface="Arial Narrow" pitchFamily="34" charset="0"/>
                <a:sym typeface="Wingdings" pitchFamily="2" charset="2"/>
              </a:rPr>
              <a:t> OUTPUT: </a:t>
            </a:r>
            <a:r>
              <a:rPr lang="en-US" sz="1700" dirty="0" smtClean="0">
                <a:latin typeface="Arial Narrow" pitchFamily="34" charset="0"/>
                <a:sym typeface="Wingdings" pitchFamily="2" charset="2"/>
              </a:rPr>
              <a:t>0</a:t>
            </a:r>
          </a:p>
          <a:p>
            <a:pPr>
              <a:lnSpc>
                <a:spcPct val="50000"/>
              </a:lnSpc>
            </a:pPr>
            <a:endParaRPr lang="en-US" sz="1700" dirty="0" smtClean="0">
              <a:latin typeface="Arial Narrow" pitchFamily="34" charset="0"/>
            </a:endParaRPr>
          </a:p>
          <a:p>
            <a:pPr>
              <a:spcBef>
                <a:spcPts val="1140"/>
              </a:spcBef>
            </a:pPr>
            <a:r>
              <a:rPr lang="en-US" sz="1700" dirty="0" smtClean="0">
                <a:latin typeface="Arial Narrow" pitchFamily="34" charset="0"/>
              </a:rPr>
              <a:t>INPUT</a:t>
            </a:r>
            <a:r>
              <a:rPr lang="en-US" sz="1700" dirty="0">
                <a:latin typeface="Arial Narrow" pitchFamily="34" charset="0"/>
              </a:rPr>
              <a:t>:  x</a:t>
            </a:r>
            <a:r>
              <a:rPr lang="en-US" sz="1700" baseline="-25000" dirty="0">
                <a:latin typeface="Arial Narrow" pitchFamily="34" charset="0"/>
              </a:rPr>
              <a:t>1</a:t>
            </a:r>
            <a:r>
              <a:rPr lang="en-US" sz="1700" dirty="0">
                <a:latin typeface="Arial Narrow" pitchFamily="34" charset="0"/>
              </a:rPr>
              <a:t> = 1, x</a:t>
            </a:r>
            <a:r>
              <a:rPr lang="en-US" sz="1700" baseline="-25000" dirty="0">
                <a:latin typeface="Arial Narrow" pitchFamily="34" charset="0"/>
              </a:rPr>
              <a:t>2</a:t>
            </a:r>
            <a:r>
              <a:rPr lang="en-US" sz="1700" dirty="0">
                <a:latin typeface="Arial Narrow" pitchFamily="34" charset="0"/>
              </a:rPr>
              <a:t> = 1</a:t>
            </a:r>
          </a:p>
          <a:p>
            <a:pPr lvl="1">
              <a:spcBef>
                <a:spcPts val="1140"/>
              </a:spcBef>
            </a:pPr>
            <a:r>
              <a:rPr lang="en-US" sz="1700" dirty="0">
                <a:latin typeface="Arial Narrow" pitchFamily="34" charset="0"/>
              </a:rPr>
              <a:t>1*1 + 1*1 = 2 &gt;= 2	</a:t>
            </a:r>
            <a:r>
              <a:rPr lang="en-US" sz="1700" dirty="0">
                <a:latin typeface="Arial Narrow" pitchFamily="34" charset="0"/>
                <a:sym typeface="Wingdings" pitchFamily="2" charset="2"/>
              </a:rPr>
              <a:t> OUTPUT: </a:t>
            </a:r>
            <a:r>
              <a:rPr lang="en-US" sz="1700" dirty="0" smtClean="0">
                <a:latin typeface="Arial Narrow" pitchFamily="34" charset="0"/>
                <a:sym typeface="Wingdings" pitchFamily="2" charset="2"/>
              </a:rPr>
              <a:t>1</a:t>
            </a:r>
          </a:p>
          <a:p>
            <a:pPr lvl="1">
              <a:spcBef>
                <a:spcPct val="50000"/>
              </a:spcBef>
            </a:pPr>
            <a:endParaRPr lang="en-US" sz="800" dirty="0">
              <a:latin typeface="Arial Narrow" pitchFamily="34" charset="0"/>
              <a:sym typeface="Wingdings" pitchFamily="2" charset="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25650"/>
              </p:ext>
            </p:extLst>
          </p:nvPr>
        </p:nvGraphicFramePr>
        <p:xfrm>
          <a:off x="5370285" y="304800"/>
          <a:ext cx="167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0"/>
                <a:gridCol w="558800"/>
                <a:gridCol w="558800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itchFamily="34" charset="0"/>
                        </a:rPr>
                        <a:t>x</a:t>
                      </a:r>
                      <a:r>
                        <a:rPr lang="en-US" sz="1800" baseline="-25000" dirty="0" smtClean="0">
                          <a:latin typeface="Arial Narrow" pitchFamily="34" charset="0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itchFamily="34" charset="0"/>
                        </a:rPr>
                        <a:t>x</a:t>
                      </a:r>
                      <a:r>
                        <a:rPr lang="en-US" sz="1800" baseline="-25000" dirty="0" smtClean="0">
                          <a:latin typeface="Arial Narrow" pitchFamily="34" charset="0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" y="2046514"/>
            <a:ext cx="38766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4733092"/>
            <a:ext cx="2057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</a:t>
            </a:r>
            <a:r>
              <a:rPr lang="en-US" sz="1200" dirty="0" smtClean="0"/>
              <a:t>1</a:t>
            </a:r>
            <a:r>
              <a:rPr lang="en-US" dirty="0" smtClean="0"/>
              <a:t> = 1, </a:t>
            </a:r>
            <a:r>
              <a:rPr lang="en-US" sz="2000" dirty="0" smtClean="0"/>
              <a:t>w</a:t>
            </a:r>
            <a:r>
              <a:rPr lang="en-US" sz="12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</a:t>
            </a:r>
          </a:p>
          <a:p>
            <a:r>
              <a:rPr lang="en-US" dirty="0"/>
              <a:t>t</a:t>
            </a:r>
            <a:r>
              <a:rPr lang="en-US" dirty="0" smtClean="0"/>
              <a:t>hreshold =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" y="1905000"/>
            <a:ext cx="38766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67F7E-D1F3-4C56-AD42-B3440BB80108}" type="slidenum">
              <a:rPr lang="en-US"/>
              <a:pPr/>
              <a:t>9</a:t>
            </a:fld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2895600" cy="1797050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Exercise: </a:t>
            </a:r>
            <a:r>
              <a:rPr lang="en-US" sz="2800" i="1" dirty="0"/>
              <a:t>A neuron computes the </a:t>
            </a:r>
            <a:r>
              <a:rPr lang="en-US" sz="2800" i="1" dirty="0" smtClean="0">
                <a:solidFill>
                  <a:srgbClr val="FF0000"/>
                </a:solidFill>
              </a:rPr>
              <a:t>OR</a:t>
            </a:r>
            <a:r>
              <a:rPr lang="en-US" sz="2800" i="1" dirty="0" smtClean="0"/>
              <a:t> </a:t>
            </a:r>
            <a:r>
              <a:rPr lang="en-US" sz="2800" i="1" dirty="0"/>
              <a:t>function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4299857" y="2192485"/>
            <a:ext cx="4426857" cy="388068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93" tIns="43247" rIns="86493" bIns="43247">
            <a:spAutoFit/>
          </a:bodyPr>
          <a:lstStyle>
            <a:lvl1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50000"/>
              </a:spcBef>
            </a:pPr>
            <a:endParaRPr lang="en-US" sz="800" dirty="0">
              <a:latin typeface="Arial Narrow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sz="1700" dirty="0">
                <a:latin typeface="Arial Narrow" pitchFamily="34" charset="0"/>
              </a:rPr>
              <a:t>INPUT:  x</a:t>
            </a:r>
            <a:r>
              <a:rPr lang="en-US" sz="1700" baseline="-25000" dirty="0">
                <a:latin typeface="Arial Narrow" pitchFamily="34" charset="0"/>
              </a:rPr>
              <a:t>1</a:t>
            </a:r>
            <a:r>
              <a:rPr lang="en-US" sz="1700" dirty="0">
                <a:latin typeface="Arial Narrow" pitchFamily="34" charset="0"/>
              </a:rPr>
              <a:t> = 0, x</a:t>
            </a:r>
            <a:r>
              <a:rPr lang="en-US" sz="1700" baseline="-25000" dirty="0">
                <a:latin typeface="Arial Narrow" pitchFamily="34" charset="0"/>
              </a:rPr>
              <a:t>2</a:t>
            </a:r>
            <a:r>
              <a:rPr lang="en-US" sz="1700" dirty="0">
                <a:latin typeface="Arial Narrow" pitchFamily="34" charset="0"/>
              </a:rPr>
              <a:t> = 0</a:t>
            </a:r>
          </a:p>
          <a:p>
            <a:pPr lvl="1">
              <a:spcBef>
                <a:spcPct val="50000"/>
              </a:spcBef>
            </a:pPr>
            <a:r>
              <a:rPr lang="en-US" sz="1700" dirty="0" smtClean="0">
                <a:latin typeface="Arial Narrow" pitchFamily="34" charset="0"/>
              </a:rPr>
              <a:t>w</a:t>
            </a:r>
            <a:r>
              <a:rPr lang="en-US" sz="1700" baseline="-25000" dirty="0" smtClean="0">
                <a:latin typeface="Arial Narrow" pitchFamily="34" charset="0"/>
              </a:rPr>
              <a:t>1</a:t>
            </a:r>
            <a:r>
              <a:rPr lang="en-US" sz="1700" dirty="0" smtClean="0">
                <a:latin typeface="Arial Narrow" pitchFamily="34" charset="0"/>
              </a:rPr>
              <a:t>*0 </a:t>
            </a:r>
            <a:r>
              <a:rPr lang="en-US" sz="1700" dirty="0">
                <a:latin typeface="Arial Narrow" pitchFamily="34" charset="0"/>
              </a:rPr>
              <a:t>+ </a:t>
            </a:r>
            <a:r>
              <a:rPr lang="en-US" sz="1700" dirty="0" smtClean="0">
                <a:latin typeface="Arial Narrow" pitchFamily="34" charset="0"/>
              </a:rPr>
              <a:t>w</a:t>
            </a:r>
            <a:r>
              <a:rPr lang="en-US" sz="1700" baseline="-25000" dirty="0" smtClean="0">
                <a:latin typeface="Arial Narrow" pitchFamily="34" charset="0"/>
              </a:rPr>
              <a:t>2</a:t>
            </a:r>
            <a:r>
              <a:rPr lang="en-US" sz="1700" dirty="0" smtClean="0">
                <a:latin typeface="Arial Narrow" pitchFamily="34" charset="0"/>
              </a:rPr>
              <a:t>*0 </a:t>
            </a:r>
            <a:r>
              <a:rPr lang="en-US" sz="1700" dirty="0">
                <a:latin typeface="Arial Narrow" pitchFamily="34" charset="0"/>
              </a:rPr>
              <a:t>&lt; </a:t>
            </a:r>
            <a:r>
              <a:rPr lang="en-US" sz="1700" dirty="0" smtClean="0">
                <a:latin typeface="Arial Narrow" pitchFamily="34" charset="0"/>
                <a:sym typeface="Symbol" pitchFamily="18" charset="2"/>
              </a:rPr>
              <a:t>t</a:t>
            </a:r>
            <a:r>
              <a:rPr lang="en-US" sz="1700" dirty="0">
                <a:latin typeface="Arial Narrow" pitchFamily="34" charset="0"/>
              </a:rPr>
              <a:t>	</a:t>
            </a:r>
            <a:r>
              <a:rPr lang="en-US" sz="1700" dirty="0">
                <a:latin typeface="Arial Narrow" pitchFamily="34" charset="0"/>
                <a:sym typeface="Wingdings" pitchFamily="2" charset="2"/>
              </a:rPr>
              <a:t> OUTPUT: </a:t>
            </a:r>
            <a:r>
              <a:rPr lang="en-US" sz="1700" dirty="0" smtClean="0">
                <a:latin typeface="Arial Narrow" pitchFamily="34" charset="0"/>
                <a:sym typeface="Wingdings" pitchFamily="2" charset="2"/>
              </a:rPr>
              <a:t>0</a:t>
            </a:r>
          </a:p>
          <a:p>
            <a:pPr lvl="1">
              <a:lnSpc>
                <a:spcPct val="50000"/>
              </a:lnSpc>
            </a:pPr>
            <a:endParaRPr lang="en-US" sz="1700" dirty="0" smtClean="0">
              <a:latin typeface="Arial Narrow" pitchFamily="34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sz="1700" dirty="0">
                <a:latin typeface="Arial Narrow" pitchFamily="34" charset="0"/>
              </a:rPr>
              <a:t>INPUT:  x</a:t>
            </a:r>
            <a:r>
              <a:rPr lang="en-US" sz="1700" baseline="-25000" dirty="0">
                <a:latin typeface="Arial Narrow" pitchFamily="34" charset="0"/>
              </a:rPr>
              <a:t>1</a:t>
            </a:r>
            <a:r>
              <a:rPr lang="en-US" sz="1700" dirty="0">
                <a:latin typeface="Arial Narrow" pitchFamily="34" charset="0"/>
              </a:rPr>
              <a:t> = 0, x</a:t>
            </a:r>
            <a:r>
              <a:rPr lang="en-US" sz="1700" baseline="-25000" dirty="0">
                <a:latin typeface="Arial Narrow" pitchFamily="34" charset="0"/>
              </a:rPr>
              <a:t>2</a:t>
            </a:r>
            <a:r>
              <a:rPr lang="en-US" sz="1700" dirty="0">
                <a:latin typeface="Arial Narrow" pitchFamily="34" charset="0"/>
              </a:rPr>
              <a:t> = 1</a:t>
            </a:r>
          </a:p>
          <a:p>
            <a:pPr lvl="1">
              <a:spcBef>
                <a:spcPct val="50000"/>
              </a:spcBef>
            </a:pPr>
            <a:r>
              <a:rPr lang="en-US" sz="1700" dirty="0">
                <a:latin typeface="Arial Narrow" pitchFamily="34" charset="0"/>
              </a:rPr>
              <a:t>w</a:t>
            </a:r>
            <a:r>
              <a:rPr lang="en-US" sz="1700" baseline="-25000" dirty="0">
                <a:latin typeface="Arial Narrow" pitchFamily="34" charset="0"/>
              </a:rPr>
              <a:t>1</a:t>
            </a:r>
            <a:r>
              <a:rPr lang="en-US" sz="1700" dirty="0">
                <a:latin typeface="Arial Narrow" pitchFamily="34" charset="0"/>
              </a:rPr>
              <a:t>*0 + w</a:t>
            </a:r>
            <a:r>
              <a:rPr lang="en-US" sz="1700" baseline="-25000" dirty="0">
                <a:latin typeface="Arial Narrow" pitchFamily="34" charset="0"/>
              </a:rPr>
              <a:t>2</a:t>
            </a:r>
            <a:r>
              <a:rPr lang="en-US" sz="1700" dirty="0">
                <a:latin typeface="Arial Narrow" pitchFamily="34" charset="0"/>
              </a:rPr>
              <a:t>*1 &gt;= </a:t>
            </a:r>
            <a:r>
              <a:rPr lang="en-US" sz="1900" dirty="0">
                <a:latin typeface="Arial Narrow" pitchFamily="34" charset="0"/>
                <a:sym typeface="Symbol" pitchFamily="18" charset="2"/>
              </a:rPr>
              <a:t>t</a:t>
            </a:r>
            <a:r>
              <a:rPr lang="en-US" sz="1700" dirty="0">
                <a:latin typeface="Arial Narrow" pitchFamily="34" charset="0"/>
              </a:rPr>
              <a:t> 	</a:t>
            </a:r>
            <a:r>
              <a:rPr lang="en-US" sz="1700" dirty="0">
                <a:latin typeface="Arial Narrow" pitchFamily="34" charset="0"/>
                <a:sym typeface="Wingdings" pitchFamily="2" charset="2"/>
              </a:rPr>
              <a:t> OUTPUT: </a:t>
            </a:r>
            <a:r>
              <a:rPr lang="en-US" sz="1700" dirty="0" smtClean="0">
                <a:latin typeface="Arial Narrow" pitchFamily="34" charset="0"/>
                <a:sym typeface="Wingdings" pitchFamily="2" charset="2"/>
              </a:rPr>
              <a:t>1</a:t>
            </a:r>
          </a:p>
          <a:p>
            <a:pPr>
              <a:lnSpc>
                <a:spcPct val="50000"/>
              </a:lnSpc>
            </a:pPr>
            <a:endParaRPr lang="en-US" sz="1700" dirty="0" smtClean="0">
              <a:latin typeface="Arial Narrow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700" dirty="0" smtClean="0">
                <a:latin typeface="Arial Narrow" pitchFamily="34" charset="0"/>
              </a:rPr>
              <a:t>INPUT</a:t>
            </a:r>
            <a:r>
              <a:rPr lang="en-US" sz="1700" dirty="0">
                <a:latin typeface="Arial Narrow" pitchFamily="34" charset="0"/>
              </a:rPr>
              <a:t>:  x</a:t>
            </a:r>
            <a:r>
              <a:rPr lang="en-US" sz="1700" baseline="-25000" dirty="0">
                <a:latin typeface="Arial Narrow" pitchFamily="34" charset="0"/>
              </a:rPr>
              <a:t>1</a:t>
            </a:r>
            <a:r>
              <a:rPr lang="en-US" sz="1700" dirty="0">
                <a:latin typeface="Arial Narrow" pitchFamily="34" charset="0"/>
              </a:rPr>
              <a:t> = 1, x</a:t>
            </a:r>
            <a:r>
              <a:rPr lang="en-US" sz="1700" baseline="-25000" dirty="0">
                <a:latin typeface="Arial Narrow" pitchFamily="34" charset="0"/>
              </a:rPr>
              <a:t>2</a:t>
            </a:r>
            <a:r>
              <a:rPr lang="en-US" sz="1700" dirty="0">
                <a:latin typeface="Arial Narrow" pitchFamily="34" charset="0"/>
              </a:rPr>
              <a:t> = 0</a:t>
            </a:r>
          </a:p>
          <a:p>
            <a:pPr lvl="1">
              <a:spcBef>
                <a:spcPct val="50000"/>
              </a:spcBef>
            </a:pPr>
            <a:r>
              <a:rPr lang="en-US" sz="1700" dirty="0">
                <a:latin typeface="Arial Narrow" pitchFamily="34" charset="0"/>
              </a:rPr>
              <a:t>w</a:t>
            </a:r>
            <a:r>
              <a:rPr lang="en-US" sz="1700" baseline="-25000" dirty="0">
                <a:latin typeface="Arial Narrow" pitchFamily="34" charset="0"/>
              </a:rPr>
              <a:t>1</a:t>
            </a:r>
            <a:r>
              <a:rPr lang="en-US" sz="1700" dirty="0">
                <a:latin typeface="Arial Narrow" pitchFamily="34" charset="0"/>
              </a:rPr>
              <a:t>*1 + w</a:t>
            </a:r>
            <a:r>
              <a:rPr lang="en-US" sz="1700" baseline="-25000" dirty="0">
                <a:latin typeface="Arial Narrow" pitchFamily="34" charset="0"/>
              </a:rPr>
              <a:t>2</a:t>
            </a:r>
            <a:r>
              <a:rPr lang="en-US" sz="1700" dirty="0">
                <a:latin typeface="Arial Narrow" pitchFamily="34" charset="0"/>
              </a:rPr>
              <a:t>*0 &gt;= </a:t>
            </a:r>
            <a:r>
              <a:rPr lang="en-US" sz="1900" dirty="0">
                <a:latin typeface="Arial Narrow" pitchFamily="34" charset="0"/>
                <a:sym typeface="Symbol" pitchFamily="18" charset="2"/>
              </a:rPr>
              <a:t>t</a:t>
            </a:r>
            <a:r>
              <a:rPr lang="en-US" sz="1700" dirty="0">
                <a:latin typeface="Arial Narrow" pitchFamily="34" charset="0"/>
              </a:rPr>
              <a:t> 	</a:t>
            </a:r>
            <a:r>
              <a:rPr lang="en-US" sz="1700" dirty="0">
                <a:latin typeface="Arial Narrow" pitchFamily="34" charset="0"/>
                <a:sym typeface="Wingdings" pitchFamily="2" charset="2"/>
              </a:rPr>
              <a:t> OUTPUT: </a:t>
            </a:r>
            <a:r>
              <a:rPr lang="en-US" sz="1700" dirty="0" smtClean="0">
                <a:latin typeface="Arial Narrow" pitchFamily="34" charset="0"/>
                <a:sym typeface="Wingdings" pitchFamily="2" charset="2"/>
              </a:rPr>
              <a:t>1</a:t>
            </a:r>
          </a:p>
          <a:p>
            <a:pPr>
              <a:lnSpc>
                <a:spcPct val="50000"/>
              </a:lnSpc>
            </a:pPr>
            <a:endParaRPr lang="en-US" sz="1700" dirty="0" smtClean="0">
              <a:latin typeface="Arial Narrow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700" dirty="0" smtClean="0">
                <a:latin typeface="Arial Narrow" pitchFamily="34" charset="0"/>
              </a:rPr>
              <a:t>INPUT</a:t>
            </a:r>
            <a:r>
              <a:rPr lang="en-US" sz="1700" dirty="0">
                <a:latin typeface="Arial Narrow" pitchFamily="34" charset="0"/>
              </a:rPr>
              <a:t>:  x</a:t>
            </a:r>
            <a:r>
              <a:rPr lang="en-US" sz="1700" baseline="-25000" dirty="0">
                <a:latin typeface="Arial Narrow" pitchFamily="34" charset="0"/>
              </a:rPr>
              <a:t>1</a:t>
            </a:r>
            <a:r>
              <a:rPr lang="en-US" sz="1700" dirty="0">
                <a:latin typeface="Arial Narrow" pitchFamily="34" charset="0"/>
              </a:rPr>
              <a:t> = 1, x</a:t>
            </a:r>
            <a:r>
              <a:rPr lang="en-US" sz="1700" baseline="-25000" dirty="0">
                <a:latin typeface="Arial Narrow" pitchFamily="34" charset="0"/>
              </a:rPr>
              <a:t>2</a:t>
            </a:r>
            <a:r>
              <a:rPr lang="en-US" sz="1700" dirty="0">
                <a:latin typeface="Arial Narrow" pitchFamily="34" charset="0"/>
              </a:rPr>
              <a:t> = 1</a:t>
            </a:r>
          </a:p>
          <a:p>
            <a:pPr lvl="1">
              <a:spcBef>
                <a:spcPct val="50000"/>
              </a:spcBef>
            </a:pPr>
            <a:r>
              <a:rPr lang="en-US" sz="1700" dirty="0">
                <a:latin typeface="Arial Narrow" pitchFamily="34" charset="0"/>
              </a:rPr>
              <a:t>w</a:t>
            </a:r>
            <a:r>
              <a:rPr lang="en-US" sz="1700" baseline="-25000" dirty="0">
                <a:latin typeface="Arial Narrow" pitchFamily="34" charset="0"/>
              </a:rPr>
              <a:t>1</a:t>
            </a:r>
            <a:r>
              <a:rPr lang="en-US" sz="1700" dirty="0">
                <a:latin typeface="Arial Narrow" pitchFamily="34" charset="0"/>
              </a:rPr>
              <a:t>*1 + w</a:t>
            </a:r>
            <a:r>
              <a:rPr lang="en-US" sz="1700" baseline="-25000" dirty="0">
                <a:latin typeface="Arial Narrow" pitchFamily="34" charset="0"/>
              </a:rPr>
              <a:t>2</a:t>
            </a:r>
            <a:r>
              <a:rPr lang="en-US" sz="1700" dirty="0">
                <a:latin typeface="Arial Narrow" pitchFamily="34" charset="0"/>
              </a:rPr>
              <a:t>*1 &gt;= </a:t>
            </a:r>
            <a:r>
              <a:rPr lang="en-US" sz="1900" dirty="0">
                <a:latin typeface="Arial Narrow" pitchFamily="34" charset="0"/>
                <a:sym typeface="Symbol" pitchFamily="18" charset="2"/>
              </a:rPr>
              <a:t>t</a:t>
            </a:r>
            <a:r>
              <a:rPr lang="en-US" sz="1700" dirty="0">
                <a:latin typeface="Arial Narrow" pitchFamily="34" charset="0"/>
              </a:rPr>
              <a:t> 	</a:t>
            </a:r>
            <a:r>
              <a:rPr lang="en-US" sz="1700" dirty="0">
                <a:latin typeface="Arial Narrow" pitchFamily="34" charset="0"/>
                <a:sym typeface="Wingdings" pitchFamily="2" charset="2"/>
              </a:rPr>
              <a:t> OUTPUT: </a:t>
            </a:r>
            <a:r>
              <a:rPr lang="en-US" sz="1700" dirty="0" smtClean="0">
                <a:latin typeface="Arial Narrow" pitchFamily="34" charset="0"/>
                <a:sym typeface="Wingdings" pitchFamily="2" charset="2"/>
              </a:rPr>
              <a:t>1</a:t>
            </a:r>
            <a:endParaRPr lang="en-US" sz="1700" dirty="0">
              <a:latin typeface="Arial Narrow" pitchFamily="34" charset="0"/>
              <a:sym typeface="Wingdings" pitchFamily="2" charset="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89103"/>
              </p:ext>
            </p:extLst>
          </p:nvPr>
        </p:nvGraphicFramePr>
        <p:xfrm>
          <a:off x="5562600" y="242888"/>
          <a:ext cx="167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800"/>
                <a:gridCol w="558800"/>
                <a:gridCol w="558800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itchFamily="34" charset="0"/>
                        </a:rPr>
                        <a:t>x</a:t>
                      </a:r>
                      <a:r>
                        <a:rPr lang="en-US" sz="1800" baseline="-25000" dirty="0" smtClean="0">
                          <a:latin typeface="Arial Narrow" pitchFamily="34" charset="0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 Narrow" pitchFamily="34" charset="0"/>
                        </a:rPr>
                        <a:t>x</a:t>
                      </a:r>
                      <a:r>
                        <a:rPr lang="en-US" sz="1800" baseline="-25000" dirty="0" smtClean="0">
                          <a:latin typeface="Arial Narrow" pitchFamily="34" charset="0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66800" y="4776635"/>
            <a:ext cx="2057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</a:t>
            </a:r>
            <a:r>
              <a:rPr lang="en-US" sz="1200" dirty="0" smtClean="0"/>
              <a:t>1</a:t>
            </a:r>
            <a:r>
              <a:rPr lang="en-US" dirty="0" smtClean="0"/>
              <a:t> = ?, </a:t>
            </a:r>
            <a:r>
              <a:rPr lang="en-US" sz="2000" dirty="0" smtClean="0"/>
              <a:t>w</a:t>
            </a:r>
            <a:r>
              <a:rPr lang="en-US" sz="12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?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hreshold =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14298</TotalTime>
  <Words>1748</Words>
  <Application>Microsoft Macintosh PowerPoint</Application>
  <PresentationFormat>On-screen Show (4:3)</PresentationFormat>
  <Paragraphs>585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 Narrow</vt:lpstr>
      <vt:lpstr>Arial Unicode MS</vt:lpstr>
      <vt:lpstr>Calibri</vt:lpstr>
      <vt:lpstr>ＭＳ Ｐゴシック</vt:lpstr>
      <vt:lpstr>Symbol</vt:lpstr>
      <vt:lpstr>Times New Roman</vt:lpstr>
      <vt:lpstr>Wingdings</vt:lpstr>
      <vt:lpstr>Arial</vt:lpstr>
      <vt:lpstr>Office Theme</vt:lpstr>
      <vt:lpstr>Equation</vt:lpstr>
      <vt:lpstr>Visio</vt:lpstr>
      <vt:lpstr>VISIO</vt:lpstr>
      <vt:lpstr>Chapter 11   Artificial Neural Networks   Part 1</vt:lpstr>
      <vt:lpstr>Outline</vt:lpstr>
      <vt:lpstr>Introduction to ANN</vt:lpstr>
      <vt:lpstr>Artificial Neuron</vt:lpstr>
      <vt:lpstr>PowerPoint Presentation</vt:lpstr>
      <vt:lpstr>PowerPoint Presentation</vt:lpstr>
      <vt:lpstr>Artificial Neuron</vt:lpstr>
      <vt:lpstr>Example: A neuron computes the AND function  </vt:lpstr>
      <vt:lpstr>Exercise: A neuron computes the OR function</vt:lpstr>
      <vt:lpstr>Answer: A neuron computes the OR function</vt:lpstr>
      <vt:lpstr>Another exercise: A neuron computes the XOR function</vt:lpstr>
      <vt:lpstr>Normalizing Thresholds</vt:lpstr>
      <vt:lpstr>Normalized Example</vt:lpstr>
      <vt:lpstr>Normalized Example</vt:lpstr>
      <vt:lpstr>Perceptron感知 Learning</vt:lpstr>
      <vt:lpstr>Perceptron Learning</vt:lpstr>
      <vt:lpstr>Perceptron Training Algorithm</vt:lpstr>
      <vt:lpstr>Perceptron Learning Rules</vt:lpstr>
      <vt:lpstr>Example 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Exercise:  Use a perceptron to compute the majority function</vt:lpstr>
      <vt:lpstr>Convergence</vt:lpstr>
      <vt:lpstr>Convergence</vt:lpstr>
      <vt:lpstr>PowerPoint Presentation</vt:lpstr>
      <vt:lpstr>Example: Inadequacy of Perceptrons</vt:lpstr>
      <vt:lpstr>Solution!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  Neural Networks</dc:title>
  <dc:creator>Yi Feng</dc:creator>
  <cp:lastModifiedBy>Matthew Yen</cp:lastModifiedBy>
  <cp:revision>255</cp:revision>
  <cp:lastPrinted>2013-11-14T14:39:05Z</cp:lastPrinted>
  <dcterms:created xsi:type="dcterms:W3CDTF">2011-11-17T03:27:51Z</dcterms:created>
  <dcterms:modified xsi:type="dcterms:W3CDTF">2016-12-11T23:41:23Z</dcterms:modified>
</cp:coreProperties>
</file>