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94" r:id="rId3"/>
    <p:sldId id="298" r:id="rId4"/>
    <p:sldId id="288" r:id="rId5"/>
    <p:sldId id="290" r:id="rId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7"/>
    <p:restoredTop sz="95545"/>
  </p:normalViewPr>
  <p:slideViewPr>
    <p:cSldViewPr>
      <p:cViewPr>
        <p:scale>
          <a:sx n="120" d="100"/>
          <a:sy n="120" d="100"/>
        </p:scale>
        <p:origin x="115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237E95-9534-443A-87E0-16A066AF28A2}" type="datetimeFigureOut">
              <a:rPr lang="en-CA" smtClean="0"/>
              <a:t>2016-12-11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10A5-1AF1-498C-BDC9-25C22523A5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330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9F941-11EE-4210-82A6-3C7A85BB5951}" type="datetimeFigureOut">
              <a:rPr lang="en-CA" smtClean="0"/>
              <a:t>2016-12-11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7922D-628C-4AE4-8AA4-6AA872251D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FC20-90B6-444E-AC2A-8428BDDD6BDE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0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3EEB-A1AF-4F50-AAB0-BAF0EC22768F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4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5928-3529-4ACA-9DF3-9CD68C95CE8C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28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3336-4EFD-4631-A9C4-215001F0E081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9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454-B133-4B63-93C9-083882822BF9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504D-EDF5-4F82-B9B0-16667C34886D}" type="datetime1">
              <a:rPr lang="en-CA" smtClean="0"/>
              <a:t>2016-12-11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1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73CE-D494-40CF-A189-008451F1F81B}" type="datetime1">
              <a:rPr lang="en-CA" smtClean="0"/>
              <a:t>2016-12-11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66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41D57-9E5B-485B-A69E-295748ADF339}" type="datetime1">
              <a:rPr lang="en-CA" smtClean="0"/>
              <a:t>2016-12-11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1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DFFE-C8A3-43DF-9464-87DEDE66096B}" type="datetime1">
              <a:rPr lang="en-CA" smtClean="0"/>
              <a:t>2016-12-11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28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0244-CFE3-4B43-8159-F06B63721969}" type="datetime1">
              <a:rPr lang="en-CA" smtClean="0"/>
              <a:t>2016-12-11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9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FD6E-72DB-43FE-992C-D0D46E4B4B27}" type="datetime1">
              <a:rPr lang="en-CA" smtClean="0"/>
              <a:t>2016-12-11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97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5733-968E-4B6F-9CB8-9AFEDFA0FC78}" type="datetime1">
              <a:rPr lang="en-CA" smtClean="0"/>
              <a:t>2016-12-11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57C2-BC24-459D-88B1-E8995C114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5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Deep Neural Networks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CA" dirty="0" smtClean="0"/>
              <a:t>A </a:t>
            </a:r>
            <a:r>
              <a:rPr lang="en-CA" i="1" dirty="0" smtClean="0">
                <a:solidFill>
                  <a:srgbClr val="FF0000"/>
                </a:solidFill>
              </a:rPr>
              <a:t>deep neural network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smtClean="0"/>
              <a:t>(DNN) is an artificial neural network (ANN) with multiple hidden layers of units between the input and output layers.</a:t>
            </a:r>
          </a:p>
          <a:p>
            <a:r>
              <a:rPr lang="en-CA" sz="2800" dirty="0" smtClean="0">
                <a:solidFill>
                  <a:srgbClr val="FF0000"/>
                </a:solidFill>
              </a:rPr>
              <a:t>Deep learning </a:t>
            </a:r>
            <a:r>
              <a:rPr lang="en-CA" sz="2800" dirty="0" smtClean="0"/>
              <a:t>is a branch of machine learning using DNNs. 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 fast-growing field, and new architectures or algorithms appear every few weeks.</a:t>
            </a:r>
          </a:p>
          <a:p>
            <a:endParaRPr lang="en-CA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20" y="4966189"/>
            <a:ext cx="1201737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65" y="4899704"/>
            <a:ext cx="2982912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1</a:t>
            </a:fld>
            <a:endParaRPr lang="en-CA" dirty="0"/>
          </a:p>
        </p:txBody>
      </p:sp>
      <p:pic>
        <p:nvPicPr>
          <p:cNvPr id="4098" name="Picture 2" descr="Image result for arro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157192"/>
            <a:ext cx="595674" cy="3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Convolutional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1" y="1598066"/>
            <a:ext cx="8229600" cy="4525963"/>
          </a:xfrm>
        </p:spPr>
        <p:txBody>
          <a:bodyPr>
            <a:normAutofit/>
          </a:bodyPr>
          <a:lstStyle/>
          <a:p>
            <a:r>
              <a:rPr lang="en-CA" sz="2800" dirty="0"/>
              <a:t>Convolutional Neural Networks </a:t>
            </a:r>
            <a:r>
              <a:rPr lang="en-CA" sz="2800" dirty="0" smtClean="0"/>
              <a:t>are </a:t>
            </a:r>
            <a:r>
              <a:rPr lang="en-CA" sz="2800" dirty="0"/>
              <a:t>extensions of </a:t>
            </a:r>
            <a:r>
              <a:rPr lang="en-CA" sz="2800" dirty="0" smtClean="0"/>
              <a:t>multilayer </a:t>
            </a:r>
            <a:r>
              <a:rPr lang="en-CA" sz="2800" dirty="0"/>
              <a:t>neural networks. </a:t>
            </a:r>
            <a:endParaRPr lang="en-CA" sz="2800" dirty="0" smtClean="0"/>
          </a:p>
          <a:p>
            <a:r>
              <a:rPr lang="en-CA" sz="2800" dirty="0" smtClean="0"/>
              <a:t>CNNs have </a:t>
            </a:r>
            <a:r>
              <a:rPr lang="en-CA" sz="2800" dirty="0"/>
              <a:t>shown </a:t>
            </a:r>
            <a:r>
              <a:rPr lang="en-CA" sz="2800" dirty="0">
                <a:solidFill>
                  <a:srgbClr val="FF0000"/>
                </a:solidFill>
              </a:rPr>
              <a:t>superior results in both image and speech recognition </a:t>
            </a:r>
            <a:r>
              <a:rPr lang="en-CA" sz="2800" dirty="0" smtClean="0">
                <a:solidFill>
                  <a:srgbClr val="FF0000"/>
                </a:solidFill>
              </a:rPr>
              <a:t>tasks </a:t>
            </a:r>
            <a:r>
              <a:rPr lang="en-CA" sz="2800" dirty="0" smtClean="0"/>
              <a:t>- matching </a:t>
            </a:r>
            <a:r>
              <a:rPr lang="en-CA" sz="2800" dirty="0"/>
              <a:t>or exceeding human performance in some domains</a:t>
            </a:r>
            <a:r>
              <a:rPr lang="en-CA" sz="2800" dirty="0" smtClean="0"/>
              <a:t>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2</a:t>
            </a:fld>
            <a:endParaRPr lang="en-CA"/>
          </a:p>
        </p:txBody>
      </p:sp>
      <p:pic>
        <p:nvPicPr>
          <p:cNvPr id="6" name="Picture 4" descr="Image result for BMO che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55682"/>
            <a:ext cx="271462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103" y="4005064"/>
            <a:ext cx="48965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CNNs are </a:t>
            </a:r>
            <a:r>
              <a:rPr lang="en-CA" sz="2800" dirty="0" smtClean="0"/>
              <a:t>used </a:t>
            </a:r>
            <a:r>
              <a:rPr lang="en-CA" sz="2800" dirty="0"/>
              <a:t>by most of banks to recognise hand-written numbers on checks.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16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3</a:t>
            </a:fld>
            <a:endParaRPr lang="en-CA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871221" cy="618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2602632" cy="1066130"/>
          </a:xfrm>
        </p:spPr>
        <p:txBody>
          <a:bodyPr>
            <a:noAutofit/>
          </a:bodyPr>
          <a:lstStyle/>
          <a:p>
            <a:r>
              <a:rPr lang="en-CA" sz="2400" dirty="0" smtClean="0"/>
              <a:t>A Convolutional </a:t>
            </a:r>
            <a:r>
              <a:rPr lang="en-CA" sz="2400" dirty="0"/>
              <a:t>Neural </a:t>
            </a:r>
            <a:r>
              <a:rPr lang="en-CA" sz="2400" dirty="0" smtClean="0"/>
              <a:t>Network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0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Convolutional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Convolutional layers are the </a:t>
            </a:r>
            <a:r>
              <a:rPr lang="en-CA" sz="2400" dirty="0"/>
              <a:t>core building block of a CNN. </a:t>
            </a:r>
            <a:endParaRPr lang="en-CA" sz="2400" dirty="0" smtClean="0"/>
          </a:p>
          <a:p>
            <a:r>
              <a:rPr lang="en-CA" sz="2400" dirty="0" smtClean="0"/>
              <a:t>The primary purpose for a convolutional layer is to detect features such as edges, lines, and other visual elements. </a:t>
            </a:r>
            <a:endParaRPr lang="en-CA" sz="2400" dirty="0"/>
          </a:p>
          <a:p>
            <a:r>
              <a:rPr lang="en-CA" sz="2400" dirty="0" smtClean="0"/>
              <a:t>Each </a:t>
            </a:r>
            <a:r>
              <a:rPr lang="en-CA" sz="2400" dirty="0"/>
              <a:t>neuron in the </a:t>
            </a:r>
            <a:r>
              <a:rPr lang="en-CA" sz="2400" dirty="0" smtClean="0"/>
              <a:t>convolutional layer is connected </a:t>
            </a:r>
            <a:r>
              <a:rPr lang="en-CA" sz="2400" dirty="0"/>
              <a:t>to a small region of the </a:t>
            </a:r>
            <a:r>
              <a:rPr lang="en-CA" sz="2400" dirty="0" smtClean="0"/>
              <a:t>inputs.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4</a:t>
            </a:fld>
            <a:endParaRPr lang="en-CA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39616"/>
            <a:ext cx="3789040" cy="279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Max-Pool Layers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Max-pool layers </a:t>
            </a:r>
            <a:r>
              <a:rPr lang="en-CA" dirty="0"/>
              <a:t>are usually used immediately after convolutional layers. </a:t>
            </a:r>
            <a:endParaRPr lang="en-CA" dirty="0" smtClean="0"/>
          </a:p>
          <a:p>
            <a:r>
              <a:rPr lang="en-CA" dirty="0" smtClean="0"/>
              <a:t>Using max-pooling is to simplify </a:t>
            </a:r>
            <a:r>
              <a:rPr lang="en-CA" dirty="0"/>
              <a:t>the information in the output from the </a:t>
            </a:r>
            <a:r>
              <a:rPr lang="en-CA" dirty="0" smtClean="0"/>
              <a:t>previous convolutional </a:t>
            </a:r>
            <a:r>
              <a:rPr lang="en-CA" dirty="0"/>
              <a:t>layer</a:t>
            </a:r>
            <a:r>
              <a:rPr lang="en-CA" dirty="0" smtClean="0"/>
              <a:t>.</a:t>
            </a:r>
          </a:p>
          <a:p>
            <a:r>
              <a:rPr lang="en-CA" dirty="0"/>
              <a:t>The intuition is that once </a:t>
            </a:r>
            <a:r>
              <a:rPr lang="en-CA" dirty="0" smtClean="0"/>
              <a:t>a visual </a:t>
            </a:r>
            <a:r>
              <a:rPr lang="en-CA" dirty="0"/>
              <a:t>feature has been </a:t>
            </a:r>
            <a:r>
              <a:rPr lang="en-CA" dirty="0" smtClean="0"/>
              <a:t>detected, </a:t>
            </a:r>
            <a:r>
              <a:rPr lang="en-CA" dirty="0"/>
              <a:t>its exact location </a:t>
            </a:r>
            <a:r>
              <a:rPr lang="en-CA" dirty="0" smtClean="0"/>
              <a:t>is not </a:t>
            </a:r>
            <a:r>
              <a:rPr lang="en-CA" dirty="0"/>
              <a:t>as important as its rough location relative to other features. </a:t>
            </a:r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7C2-BC24-459D-88B1-E8995C114DD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4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221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Deep Neural Networks</vt:lpstr>
      <vt:lpstr>Convolutional Neural Networks</vt:lpstr>
      <vt:lpstr>A Convolutional Neural Network</vt:lpstr>
      <vt:lpstr>Convolutional Layers</vt:lpstr>
      <vt:lpstr>Max-Pool Layers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Yi Feng</dc:creator>
  <cp:lastModifiedBy>Matthew Yen</cp:lastModifiedBy>
  <cp:revision>88</cp:revision>
  <cp:lastPrinted>2016-11-22T02:28:02Z</cp:lastPrinted>
  <dcterms:created xsi:type="dcterms:W3CDTF">2016-11-15T14:47:24Z</dcterms:created>
  <dcterms:modified xsi:type="dcterms:W3CDTF">2016-12-11T23:44:40Z</dcterms:modified>
</cp:coreProperties>
</file>