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72"/>
  </p:notesMasterIdLst>
  <p:sldIdLst>
    <p:sldId id="265" r:id="rId2"/>
    <p:sldId id="266" r:id="rId3"/>
    <p:sldId id="330" r:id="rId4"/>
    <p:sldId id="267" r:id="rId5"/>
    <p:sldId id="268" r:id="rId6"/>
    <p:sldId id="269" r:id="rId7"/>
    <p:sldId id="270" r:id="rId8"/>
    <p:sldId id="332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331" r:id="rId28"/>
    <p:sldId id="289" r:id="rId29"/>
    <p:sldId id="290" r:id="rId30"/>
    <p:sldId id="291" r:id="rId31"/>
    <p:sldId id="293" r:id="rId32"/>
    <p:sldId id="296" r:id="rId33"/>
    <p:sldId id="335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33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34" r:id="rId64"/>
    <p:sldId id="325" r:id="rId65"/>
    <p:sldId id="336" r:id="rId66"/>
    <p:sldId id="326" r:id="rId67"/>
    <p:sldId id="327" r:id="rId68"/>
    <p:sldId id="328" r:id="rId69"/>
    <p:sldId id="329" r:id="rId70"/>
    <p:sldId id="337" r:id="rId7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J WAN" initials="AP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00"/>
    <a:srgbClr val="00CC00"/>
    <a:srgbClr val="FF3300"/>
    <a:srgbClr val="F9F9F9"/>
    <a:srgbClr val="FFFFED"/>
    <a:srgbClr val="FFFFE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70" autoAdjust="0"/>
    <p:restoredTop sz="94690" autoAdjust="0"/>
  </p:normalViewPr>
  <p:slideViewPr>
    <p:cSldViewPr>
      <p:cViewPr>
        <p:scale>
          <a:sx n="66" d="100"/>
          <a:sy n="66" d="100"/>
        </p:scale>
        <p:origin x="-1014" y="-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10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517E80-4203-47BE-B292-3E3D10709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FCC14E-EEF6-48F1-B469-52F84036B8E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517E80-4203-47BE-B292-3E3D107091C6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517E80-4203-47BE-B292-3E3D107091C6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FCC14E-EEF6-48F1-B469-52F84036B8E4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517E80-4203-47BE-B292-3E3D107091C6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517E80-4203-47BE-B292-3E3D107091C6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FCC14E-EEF6-48F1-B469-52F84036B8E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FCC14E-EEF6-48F1-B469-52F84036B8E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FCC14E-EEF6-48F1-B469-52F84036B8E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573EC7-0F83-4296-A2C9-0DC2888D32A6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FCC14E-EEF6-48F1-B469-52F84036B8E4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FCC14E-EEF6-48F1-B469-52F84036B8E4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FCC14E-EEF6-48F1-B469-52F84036B8E4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FCC14E-EEF6-48F1-B469-52F84036B8E4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723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 b="1">
                <a:ea typeface="楷体_GB2312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>
            <a:lvl1pPr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581400"/>
            <a:ext cx="3810000" cy="2514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752600"/>
            <a:ext cx="8540750" cy="2058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1625" y="3963988"/>
            <a:ext cx="8540750" cy="2058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DA200-D986-4086-8ACD-760E6453F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752600"/>
            <a:ext cx="8540750" cy="42703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BB771-9B56-49A1-832D-D2472A0F1D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38F94-CE9F-46B1-99DF-794F42B910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400"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2400"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0" y="228600"/>
            <a:ext cx="9144000" cy="7620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52" name="Picture 5" descr="校徽2n 拷贝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459788" y="6096000"/>
            <a:ext cx="6842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swjtu-blue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477000" y="645795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703" name="Rectangle 7"/>
          <p:cNvSpPr>
            <a:spLocks noChangeArrowheads="1"/>
          </p:cNvSpPr>
          <p:nvPr/>
        </p:nvSpPr>
        <p:spPr bwMode="auto">
          <a:xfrm>
            <a:off x="0" y="6308725"/>
            <a:ext cx="8316913" cy="93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33CC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79512" y="6443663"/>
            <a:ext cx="5832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CC"/>
                </a:solidFill>
              </a:rPr>
              <a:t>工程材料   第</a:t>
            </a:r>
            <a:r>
              <a:rPr lang="en-US" altLang="zh-CN" b="1" dirty="0" smtClean="0">
                <a:solidFill>
                  <a:srgbClr val="0000CC"/>
                </a:solidFill>
              </a:rPr>
              <a:t>6</a:t>
            </a:r>
            <a:r>
              <a:rPr lang="zh-CN" altLang="en-US" b="1" dirty="0" smtClean="0">
                <a:solidFill>
                  <a:srgbClr val="0000CC"/>
                </a:solidFill>
              </a:rPr>
              <a:t>章  第 </a:t>
            </a:r>
            <a:fld id="{C6A805AE-7E21-4A1A-8096-2F49462DB618}" type="slidenum">
              <a:rPr lang="zh-CN" altLang="en-US" b="1" smtClean="0">
                <a:solidFill>
                  <a:srgbClr val="0000CC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zh-CN" altLang="en-US" b="1" dirty="0" smtClean="0">
                <a:solidFill>
                  <a:srgbClr val="0000CC"/>
                </a:solidFill>
              </a:rPr>
              <a:t> 页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1" r:id="rId14"/>
    <p:sldLayoutId id="2147483712" r:id="rId15"/>
    <p:sldLayoutId id="2147483713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p"/>
        <a:defRPr sz="3200" b="1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sz="28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Font typeface="Wingdings" pitchFamily="2" charset="2"/>
        <a:buChar char="l"/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 typeface="Wingdings" pitchFamily="2" charset="2"/>
        <a:buChar char="Ø"/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B050"/>
        </a:buClr>
        <a:buFontTx/>
        <a:buNone/>
        <a:defRPr sz="24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slide" Target="slide31.xml"/><Relationship Id="rId4" Type="http://schemas.openxmlformats.org/officeDocument/2006/relationships/slide" Target="slide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2.png"/><Relationship Id="rId7" Type="http://schemas.openxmlformats.org/officeDocument/2006/relationships/image" Target="../media/image21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43.png"/><Relationship Id="rId3" Type="http://schemas.openxmlformats.org/officeDocument/2006/relationships/image" Target="../media/image10.jpeg"/><Relationship Id="rId7" Type="http://schemas.openxmlformats.org/officeDocument/2006/relationships/image" Target="../media/image17.jpeg"/><Relationship Id="rId12" Type="http://schemas.openxmlformats.org/officeDocument/2006/relationships/image" Target="../media/image4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11" Type="http://schemas.openxmlformats.org/officeDocument/2006/relationships/image" Target="../media/image22.jpeg"/><Relationship Id="rId5" Type="http://schemas.openxmlformats.org/officeDocument/2006/relationships/image" Target="../media/image16.jpeg"/><Relationship Id="rId15" Type="http://schemas.openxmlformats.org/officeDocument/2006/relationships/image" Target="../media/image45.jpeg"/><Relationship Id="rId10" Type="http://schemas.openxmlformats.org/officeDocument/2006/relationships/image" Target="../media/image21.jpeg"/><Relationship Id="rId4" Type="http://schemas.openxmlformats.org/officeDocument/2006/relationships/image" Target="../media/image14.jpeg"/><Relationship Id="rId9" Type="http://schemas.openxmlformats.org/officeDocument/2006/relationships/image" Target="../media/image20.jpeg"/><Relationship Id="rId14" Type="http://schemas.openxmlformats.org/officeDocument/2006/relationships/image" Target="../media/image4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31800" y="2174999"/>
            <a:ext cx="8402638" cy="1470025"/>
          </a:xfrm>
        </p:spPr>
        <p:txBody>
          <a:bodyPr/>
          <a:lstStyle/>
          <a:p>
            <a:pPr eaLnBrk="1" hangingPunct="1"/>
            <a:r>
              <a:rPr lang="zh-CN" altLang="en-US" sz="6000" dirty="0" smtClean="0">
                <a:solidFill>
                  <a:schemeClr val="tx1"/>
                </a:solidFill>
              </a:rPr>
              <a:t>工程材料</a:t>
            </a:r>
            <a:r>
              <a:rPr lang="en-US" altLang="zh-CN" sz="6000" dirty="0" smtClean="0">
                <a:solidFill>
                  <a:schemeClr val="tx1"/>
                </a:solidFill>
              </a:rPr>
              <a:t/>
            </a:r>
            <a:br>
              <a:rPr lang="en-US" altLang="zh-CN" sz="6000" dirty="0" smtClean="0">
                <a:solidFill>
                  <a:schemeClr val="tx1"/>
                </a:solidFill>
              </a:rPr>
            </a:br>
            <a:r>
              <a:rPr lang="zh-CN" altLang="en-US" sz="6000" dirty="0" smtClean="0">
                <a:solidFill>
                  <a:schemeClr val="tx1"/>
                </a:solidFill>
              </a:rPr>
              <a:t>第</a:t>
            </a:r>
            <a:r>
              <a:rPr lang="en-US" altLang="zh-CN" sz="6000" dirty="0" smtClean="0">
                <a:solidFill>
                  <a:schemeClr val="tx1"/>
                </a:solidFill>
              </a:rPr>
              <a:t>6</a:t>
            </a:r>
            <a:r>
              <a:rPr lang="zh-CN" altLang="en-US" sz="6000" dirty="0" smtClean="0">
                <a:solidFill>
                  <a:schemeClr val="tx1"/>
                </a:solidFill>
              </a:rPr>
              <a:t>章  钢的热处理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4941168"/>
            <a:ext cx="5894388" cy="10976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 smtClean="0"/>
              <a:t>西南交通大学</a:t>
            </a:r>
            <a:endParaRPr lang="en-US" altLang="zh-CN" b="1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杨苹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381000"/>
            <a:ext cx="8662987" cy="887413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/>
              <a:t>一、过冷奥氏体的等温转变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41438"/>
            <a:ext cx="4341813" cy="46815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CC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．共析钢过冷奥氏体的等温转变曲线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TTT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曲线）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 dirty="0" err="1" smtClean="0"/>
              <a:t>A1</a:t>
            </a:r>
            <a:r>
              <a:rPr lang="zh-CN" altLang="en-US" sz="2400" b="1" dirty="0" smtClean="0"/>
              <a:t>以上：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稳定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 dirty="0" err="1" smtClean="0"/>
              <a:t>A1</a:t>
            </a:r>
            <a:r>
              <a:rPr lang="zh-CN" altLang="en-US" sz="2400" b="1" dirty="0" smtClean="0"/>
              <a:t>以下：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不稳定，过冷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u="sng" dirty="0" smtClean="0"/>
              <a:t>最小孕育期</a:t>
            </a:r>
            <a:r>
              <a:rPr lang="en-US" altLang="zh-CN" sz="2400" b="1" dirty="0" smtClean="0"/>
              <a:t>——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C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曲线</a:t>
            </a:r>
          </a:p>
          <a:p>
            <a:pPr lvl="2" eaLnBrk="1" hangingPunct="1">
              <a:lnSpc>
                <a:spcPct val="13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b="1" dirty="0" smtClean="0"/>
              <a:t>T↓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A→P</a:t>
            </a:r>
            <a:r>
              <a:rPr lang="zh-CN" altLang="en-US" b="1" dirty="0" smtClean="0"/>
              <a:t>的驱动力提高</a:t>
            </a:r>
          </a:p>
          <a:p>
            <a:pPr lvl="2" eaLnBrk="1" hangingPunct="1">
              <a:lnSpc>
                <a:spcPct val="13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b="1" dirty="0" smtClean="0"/>
              <a:t>T↓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D↓</a:t>
            </a:r>
          </a:p>
        </p:txBody>
      </p:sp>
      <p:pic>
        <p:nvPicPr>
          <p:cNvPr id="35844" name="Picture 4" descr="fig461.gif (21752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33"/>
              </a:clrFrom>
              <a:clrTo>
                <a:srgbClr val="FFFF33">
                  <a:alpha val="0"/>
                </a:srgbClr>
              </a:clrTo>
            </a:clrChange>
            <a:lum contrast="48000"/>
          </a:blip>
          <a:srcRect l="8197" t="2554" r="7348" b="18603"/>
          <a:stretch>
            <a:fillRect/>
          </a:stretch>
        </p:blipFill>
        <p:spPr bwMode="auto">
          <a:xfrm>
            <a:off x="5220072" y="692696"/>
            <a:ext cx="392392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5507707" y="2924944"/>
            <a:ext cx="576461" cy="575494"/>
          </a:xfrm>
          <a:prstGeom prst="ellips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5796855" y="2607884"/>
            <a:ext cx="3095625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17131" y="2348880"/>
            <a:ext cx="57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0" dirty="0" err="1" smtClean="0">
                <a:solidFill>
                  <a:srgbClr val="C00000"/>
                </a:solidFill>
                <a:latin typeface="Arial"/>
                <a:ea typeface="华文细黑"/>
              </a:rPr>
              <a:t>A1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662988" cy="11430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0000CC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．共析钢过冷奥氏体等温转变产物的组织和特征</a:t>
            </a:r>
          </a:p>
        </p:txBody>
      </p:sp>
      <p:pic>
        <p:nvPicPr>
          <p:cNvPr id="36873" name="Picture 9" descr="fig461.gif (21752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33"/>
              </a:clrFrom>
              <a:clrTo>
                <a:srgbClr val="FFFF33">
                  <a:alpha val="0"/>
                </a:srgbClr>
              </a:clrTo>
            </a:clrChange>
            <a:lum contrast="48000"/>
          </a:blip>
          <a:srcRect l="6383" t="23920" r="4256" b="17326"/>
          <a:stretch>
            <a:fillRect/>
          </a:stretch>
        </p:blipFill>
        <p:spPr bwMode="auto">
          <a:xfrm>
            <a:off x="0" y="1124744"/>
            <a:ext cx="601980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227763" y="1340272"/>
            <a:ext cx="2667000" cy="3744912"/>
            <a:chOff x="793" y="1706"/>
            <a:chExt cx="1816" cy="681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13326" name="AutoShape 11">
              <a:hlinkClick r:id="rId3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793" y="2160"/>
              <a:ext cx="1815" cy="227"/>
            </a:xfrm>
            <a:prstGeom prst="actionButtonBlank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低温转变区</a:t>
              </a:r>
            </a:p>
            <a:p>
              <a:pPr algn="ctr"/>
              <a:r>
                <a:rPr lang="en-US" altLang="zh-CN" sz="2400" b="1" dirty="0">
                  <a:latin typeface="黑体" pitchFamily="2" charset="-122"/>
                  <a:ea typeface="黑体" pitchFamily="2" charset="-122"/>
                </a:rPr>
                <a:t>M</a:t>
              </a:r>
              <a:r>
                <a:rPr lang="en-US" altLang="zh-CN" sz="2400" b="1" baseline="-25000" dirty="0">
                  <a:latin typeface="黑体" pitchFamily="2" charset="-122"/>
                  <a:ea typeface="黑体" pitchFamily="2" charset="-122"/>
                </a:rPr>
                <a:t>s</a:t>
              </a:r>
              <a:r>
                <a:rPr lang="en-US" altLang="zh-CN" sz="2400" b="1" dirty="0">
                  <a:latin typeface="黑体" pitchFamily="2" charset="-122"/>
                  <a:ea typeface="黑体" pitchFamily="2" charset="-122"/>
                </a:rPr>
                <a:t>——M</a:t>
              </a:r>
              <a:r>
                <a:rPr lang="en-US" altLang="zh-CN" sz="2400" b="1" baseline="-25000" dirty="0">
                  <a:latin typeface="黑体" pitchFamily="2" charset="-122"/>
                  <a:ea typeface="黑体" pitchFamily="2" charset="-122"/>
                </a:rPr>
                <a:t>f</a:t>
              </a:r>
              <a:endParaRPr lang="en-US" altLang="zh-CN" sz="1800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327" name="AutoShape 12">
              <a:hlinkClick r:id="rId4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793" y="1933"/>
              <a:ext cx="1815" cy="227"/>
            </a:xfrm>
            <a:prstGeom prst="actionButtonBlank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中温转变区</a:t>
              </a:r>
            </a:p>
            <a:p>
              <a:pPr algn="ctr"/>
              <a:r>
                <a:rPr lang="en-US" altLang="zh-CN" sz="2400" b="1" dirty="0">
                  <a:latin typeface="黑体" pitchFamily="2" charset="-122"/>
                  <a:ea typeface="黑体" pitchFamily="2" charset="-122"/>
                </a:rPr>
                <a:t>550℃——M</a:t>
              </a:r>
              <a:r>
                <a:rPr lang="en-US" altLang="zh-CN" sz="2400" b="1" baseline="-25000" dirty="0">
                  <a:latin typeface="黑体" pitchFamily="2" charset="-122"/>
                  <a:ea typeface="黑体" pitchFamily="2" charset="-122"/>
                </a:rPr>
                <a:t>s</a:t>
              </a:r>
              <a:endParaRPr lang="en-US" altLang="zh-CN" sz="1800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328" name="AutoShape 13">
              <a:hlinkClick r:id="rId5" action="ppaction://hlinksldjump" highlightClick="1"/>
            </p:cNvPr>
            <p:cNvSpPr>
              <a:spLocks noChangeArrowheads="1"/>
            </p:cNvSpPr>
            <p:nvPr/>
          </p:nvSpPr>
          <p:spPr bwMode="auto">
            <a:xfrm>
              <a:off x="793" y="1706"/>
              <a:ext cx="1816" cy="227"/>
            </a:xfrm>
            <a:prstGeom prst="actionButtonBlank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rgbClr val="C00000"/>
                  </a:solidFill>
                  <a:latin typeface="黑体" pitchFamily="2" charset="-122"/>
                  <a:ea typeface="黑体" pitchFamily="2" charset="-122"/>
                </a:rPr>
                <a:t>高温转变区</a:t>
              </a:r>
            </a:p>
            <a:p>
              <a:pPr algn="ctr"/>
              <a:r>
                <a:rPr lang="en-US" altLang="zh-CN" sz="2400" b="1" dirty="0" err="1">
                  <a:latin typeface="黑体" pitchFamily="2" charset="-122"/>
                  <a:ea typeface="黑体" pitchFamily="2" charset="-122"/>
                </a:rPr>
                <a:t>A</a:t>
              </a:r>
              <a:r>
                <a:rPr lang="en-US" altLang="zh-CN" sz="2400" b="1" baseline="-25000" dirty="0" err="1"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400" b="1" dirty="0">
                  <a:latin typeface="黑体" pitchFamily="2" charset="-122"/>
                  <a:ea typeface="黑体" pitchFamily="2" charset="-122"/>
                </a:rPr>
                <a:t>——</a:t>
              </a:r>
              <a:r>
                <a:rPr lang="zh-CN" altLang="en-US" sz="2400" b="1" dirty="0">
                  <a:latin typeface="黑体" pitchFamily="2" charset="-122"/>
                  <a:ea typeface="黑体" pitchFamily="2" charset="-122"/>
                </a:rPr>
                <a:t>鼻尖</a:t>
              </a:r>
              <a:r>
                <a:rPr lang="en-US" altLang="zh-CN" sz="2400" b="1" dirty="0">
                  <a:latin typeface="黑体" pitchFamily="2" charset="-122"/>
                  <a:ea typeface="黑体" pitchFamily="2" charset="-122"/>
                </a:rPr>
                <a:t>550℃</a:t>
              </a:r>
              <a:endParaRPr lang="en-US" altLang="zh-CN" sz="1800" dirty="0"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916238" y="1916732"/>
            <a:ext cx="3311525" cy="2592388"/>
            <a:chOff x="1837" y="1570"/>
            <a:chExt cx="2086" cy="1633"/>
          </a:xfrm>
        </p:grpSpPr>
        <p:sp>
          <p:nvSpPr>
            <p:cNvPr id="13323" name="Line 14"/>
            <p:cNvSpPr>
              <a:spLocks noChangeShapeType="1"/>
            </p:cNvSpPr>
            <p:nvPr/>
          </p:nvSpPr>
          <p:spPr bwMode="auto">
            <a:xfrm flipH="1">
              <a:off x="1837" y="1570"/>
              <a:ext cx="2086" cy="182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15"/>
            <p:cNvSpPr>
              <a:spLocks noChangeShapeType="1"/>
            </p:cNvSpPr>
            <p:nvPr/>
          </p:nvSpPr>
          <p:spPr bwMode="auto">
            <a:xfrm flipH="1">
              <a:off x="1882" y="2341"/>
              <a:ext cx="204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16"/>
            <p:cNvSpPr>
              <a:spLocks noChangeShapeType="1"/>
            </p:cNvSpPr>
            <p:nvPr/>
          </p:nvSpPr>
          <p:spPr bwMode="auto">
            <a:xfrm flipH="1">
              <a:off x="2109" y="3158"/>
              <a:ext cx="1814" cy="45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900113" y="1614286"/>
            <a:ext cx="4248150" cy="3702050"/>
            <a:chOff x="567" y="1434"/>
            <a:chExt cx="2676" cy="2332"/>
          </a:xfrm>
        </p:grpSpPr>
        <p:sp>
          <p:nvSpPr>
            <p:cNvPr id="13319" name="Line 17"/>
            <p:cNvSpPr>
              <a:spLocks noChangeShapeType="1"/>
            </p:cNvSpPr>
            <p:nvPr/>
          </p:nvSpPr>
          <p:spPr bwMode="auto">
            <a:xfrm>
              <a:off x="567" y="1434"/>
              <a:ext cx="263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Line 18"/>
            <p:cNvSpPr>
              <a:spLocks noChangeShapeType="1"/>
            </p:cNvSpPr>
            <p:nvPr/>
          </p:nvSpPr>
          <p:spPr bwMode="auto">
            <a:xfrm>
              <a:off x="567" y="2886"/>
              <a:ext cx="2676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" name="Line 19"/>
            <p:cNvSpPr>
              <a:spLocks noChangeShapeType="1"/>
            </p:cNvSpPr>
            <p:nvPr/>
          </p:nvSpPr>
          <p:spPr bwMode="auto">
            <a:xfrm>
              <a:off x="567" y="3766"/>
              <a:ext cx="2676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20"/>
            <p:cNvSpPr>
              <a:spLocks noChangeShapeType="1"/>
            </p:cNvSpPr>
            <p:nvPr/>
          </p:nvSpPr>
          <p:spPr bwMode="auto">
            <a:xfrm>
              <a:off x="567" y="1979"/>
              <a:ext cx="2676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815975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）高温转变区（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A1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鼻尖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550℃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80728"/>
            <a:ext cx="8540750" cy="34925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1" dirty="0" smtClean="0"/>
              <a:t>珠光体型转变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过冷→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T</a:t>
            </a:r>
            <a:r>
              <a:rPr lang="zh-CN" altLang="en-US" sz="2400" b="1" dirty="0" smtClean="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/>
              <a:t>扩散型相变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/>
              <a:t>综合性能好，</a:t>
            </a:r>
            <a:r>
              <a:rPr lang="en-US" altLang="zh-CN" sz="2400" b="1" dirty="0" err="1" smtClean="0"/>
              <a:t>HB</a:t>
            </a:r>
            <a:r>
              <a:rPr lang="zh-CN" altLang="en-US" sz="2400" b="1" dirty="0" smtClean="0"/>
              <a:t>较低，韧性好。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663825" y="2947283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15816" y="3429000"/>
            <a:ext cx="5760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0"/>
              </a:spcBef>
              <a:buClr>
                <a:srgbClr val="800080"/>
              </a:buClr>
              <a:buFont typeface="Wingdings" pitchFamily="2" charset="2"/>
              <a:buChar char="Ø"/>
              <a:defRPr/>
            </a:pPr>
            <a:r>
              <a:rPr lang="en-US" altLang="zh-CN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sz="24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↓</a:t>
            </a:r>
            <a:r>
              <a:rPr lang="zh-CN" altLang="en-US" sz="24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，生核↑ ，长大↑</a:t>
            </a:r>
          </a:p>
          <a:p>
            <a:pPr marL="228600" indent="-228600">
              <a:spcBef>
                <a:spcPts val="0"/>
              </a:spcBef>
              <a:buClr>
                <a:srgbClr val="800080"/>
              </a:buClr>
              <a:buFont typeface="Wingdings" pitchFamily="2" charset="2"/>
              <a:buChar char="Ø"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T↓→600℃</a:t>
            </a:r>
            <a:r>
              <a:rPr lang="zh-CN" altLang="en-US" sz="24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D↓</a:t>
            </a:r>
            <a:r>
              <a:rPr lang="zh-CN" altLang="en-US" sz="24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，长大慢→层间距↓</a:t>
            </a:r>
            <a:endParaRPr lang="zh-CN" altLang="en-US" sz="240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4213" y="2852936"/>
            <a:ext cx="228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ts val="600"/>
              </a:spcBef>
              <a:buClr>
                <a:srgbClr val="800080"/>
              </a:buClr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珠光体</a:t>
            </a:r>
            <a:r>
              <a:rPr lang="en-US" altLang="zh-CN" sz="24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P</a:t>
            </a:r>
          </a:p>
          <a:p>
            <a:pPr marL="742950" lvl="1" indent="-285750">
              <a:spcBef>
                <a:spcPts val="600"/>
              </a:spcBef>
              <a:buClr>
                <a:srgbClr val="800080"/>
              </a:buClr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索氏体</a:t>
            </a:r>
            <a:r>
              <a:rPr lang="en-US" altLang="zh-CN" sz="24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S</a:t>
            </a:r>
          </a:p>
          <a:p>
            <a:pPr marL="742950" lvl="1" indent="-285750">
              <a:spcBef>
                <a:spcPts val="600"/>
              </a:spcBef>
              <a:buClr>
                <a:srgbClr val="800080"/>
              </a:buClr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屈氏体</a:t>
            </a:r>
            <a:r>
              <a:rPr lang="en-US" altLang="zh-CN" sz="24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T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4344" name="内容占位符 3" descr="珠光体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980728"/>
            <a:ext cx="41402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图片 4" descr="索氏体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4253448"/>
            <a:ext cx="41402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图片 5" descr="屈氏体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24413" y="4253448"/>
            <a:ext cx="4140200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7" name="TextBox 6"/>
          <p:cNvSpPr txBox="1">
            <a:spLocks noChangeArrowheads="1"/>
          </p:cNvSpPr>
          <p:nvPr/>
        </p:nvSpPr>
        <p:spPr bwMode="auto">
          <a:xfrm>
            <a:off x="7920038" y="2564904"/>
            <a:ext cx="95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珠光体</a:t>
            </a:r>
          </a:p>
        </p:txBody>
      </p:sp>
      <p:sp>
        <p:nvSpPr>
          <p:cNvPr id="14348" name="TextBox 7"/>
          <p:cNvSpPr txBox="1">
            <a:spLocks noChangeArrowheads="1"/>
          </p:cNvSpPr>
          <p:nvPr/>
        </p:nvSpPr>
        <p:spPr bwMode="auto">
          <a:xfrm>
            <a:off x="323528" y="5877272"/>
            <a:ext cx="95891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索氏体</a:t>
            </a:r>
          </a:p>
        </p:txBody>
      </p:sp>
      <p:sp>
        <p:nvSpPr>
          <p:cNvPr id="14349" name="TextBox 8"/>
          <p:cNvSpPr txBox="1">
            <a:spLocks noChangeArrowheads="1"/>
          </p:cNvSpPr>
          <p:nvPr/>
        </p:nvSpPr>
        <p:spPr bwMode="auto">
          <a:xfrm>
            <a:off x="4860032" y="5877272"/>
            <a:ext cx="958917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屈氏体</a:t>
            </a:r>
          </a:p>
        </p:txBody>
      </p:sp>
      <p:sp>
        <p:nvSpPr>
          <p:cNvPr id="14" name="矩形 13"/>
          <p:cNvSpPr/>
          <p:nvPr/>
        </p:nvSpPr>
        <p:spPr>
          <a:xfrm>
            <a:off x="2771800" y="2924944"/>
            <a:ext cx="4680520" cy="4985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ct val="20000"/>
              </a:spcBef>
              <a:buClr>
                <a:srgbClr val="800080"/>
              </a:buClr>
              <a:defRPr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T↓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→层间距</a:t>
            </a:r>
            <a:r>
              <a:rPr lang="en-US" altLang="zh-CN" sz="24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↓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→ </a:t>
            </a:r>
            <a:r>
              <a:rPr lang="en-US" altLang="zh-CN" sz="2400" b="1" kern="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HB</a:t>
            </a:r>
            <a:r>
              <a:rPr lang="en-US" altLang="zh-CN" sz="24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↑</a:t>
            </a:r>
            <a:r>
              <a:rPr lang="zh-CN" altLang="en-US" sz="24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，强度↑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6" grpId="0"/>
      <p:bldP spid="7" grpId="0"/>
      <p:bldP spid="14347" grpId="0"/>
      <p:bldP spid="14348" grpId="0" animBg="1"/>
      <p:bldP spid="14349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744538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）中温区转变（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550℃——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Ms230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℃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60463"/>
            <a:ext cx="8540750" cy="3095625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贝氏体转变</a:t>
            </a:r>
          </a:p>
          <a:p>
            <a:pPr lvl="1" eaLnBrk="1" hangingPunct="1"/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过冷→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，</a:t>
            </a:r>
          </a:p>
          <a:p>
            <a:pPr lvl="1" eaLnBrk="1" hangingPunct="1"/>
            <a:r>
              <a:rPr lang="zh-CN" altLang="en-US" sz="2400" b="1" dirty="0" smtClean="0"/>
              <a:t>半扩散型</a:t>
            </a:r>
          </a:p>
          <a:p>
            <a:pPr lvl="2" eaLnBrk="1" hangingPunct="1"/>
            <a:r>
              <a:rPr lang="en-US" altLang="zh-CN" sz="2000" b="1" dirty="0" smtClean="0"/>
              <a:t>Fe</a:t>
            </a:r>
            <a:r>
              <a:rPr lang="zh-CN" altLang="en-US" sz="2000" b="1" dirty="0" smtClean="0"/>
              <a:t>不扩散</a:t>
            </a:r>
          </a:p>
          <a:p>
            <a:pPr lvl="2" eaLnBrk="1" hangingPunct="1"/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原子有一定的扩散能力 </a:t>
            </a:r>
          </a:p>
          <a:p>
            <a:pPr eaLnBrk="1" hangingPunct="1"/>
            <a:r>
              <a:rPr lang="zh-CN" altLang="en-US" sz="2400" b="1" dirty="0" smtClean="0"/>
              <a:t>贝氏体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：</a:t>
            </a:r>
            <a:r>
              <a:rPr lang="zh-CN" altLang="en-US" sz="2400" b="1" u="sng" dirty="0" smtClean="0"/>
              <a:t>碳化物＋过饱和碳的</a:t>
            </a:r>
            <a:r>
              <a:rPr lang="en-US" altLang="zh-CN" sz="2400" b="1" u="sng" dirty="0" smtClean="0"/>
              <a:t>F</a:t>
            </a:r>
            <a:r>
              <a:rPr lang="en-US" altLang="zh-CN" sz="2400" b="1" dirty="0" smtClean="0">
                <a:latin typeface="华文细黑" pitchFamily="2" charset="-122"/>
              </a:rPr>
              <a:t>——</a:t>
            </a:r>
            <a:r>
              <a:rPr lang="zh-CN" altLang="en-US" sz="2400" b="1" dirty="0" smtClean="0"/>
              <a:t>两相机械混合物。</a:t>
            </a:r>
          </a:p>
        </p:txBody>
      </p:sp>
      <p:graphicFrame>
        <p:nvGraphicFramePr>
          <p:cNvPr id="38939" name="Group 27"/>
          <p:cNvGraphicFramePr>
            <a:graphicFrameLocks noGrp="1"/>
          </p:cNvGraphicFramePr>
          <p:nvPr>
            <p:ph sz="half" idx="2"/>
          </p:nvPr>
        </p:nvGraphicFramePr>
        <p:xfrm>
          <a:off x="323850" y="4077072"/>
          <a:ext cx="8540750" cy="1843088"/>
        </p:xfrm>
        <a:graphic>
          <a:graphicData uri="http://schemas.openxmlformats.org/drawingml/2006/table">
            <a:tbl>
              <a:tblPr/>
              <a:tblGrid>
                <a:gridCol w="1727200"/>
                <a:gridCol w="2016125"/>
                <a:gridCol w="1441450"/>
                <a:gridCol w="3355975"/>
              </a:tblGrid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550-350℃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上贝氏体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  <a:r>
                        <a:rPr kumimoji="0" lang="zh-CN" alt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上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羽毛状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碳化物在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间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韧性差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090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350℃-Ms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下贝氏体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B</a:t>
                      </a:r>
                      <a:r>
                        <a:rPr kumimoji="0" lang="zh-CN" alt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下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针状 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碳化物在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内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韧性高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综合机械性能好 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381" name="图片 4" descr="B上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1163" y="1268760"/>
            <a:ext cx="2908300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82" name="图片 5" descr="B下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1863" y="1787873"/>
            <a:ext cx="276225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987824" y="1304665"/>
            <a:ext cx="542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CC"/>
                </a:solidFill>
                <a:ea typeface="幼圆" pitchFamily="49" charset="-122"/>
              </a:rPr>
              <a:t>B</a:t>
            </a:r>
            <a:r>
              <a:rPr lang="zh-CN" altLang="en-US" sz="2000" b="1" baseline="-25000" dirty="0" smtClean="0">
                <a:solidFill>
                  <a:srgbClr val="0000CC"/>
                </a:solidFill>
                <a:ea typeface="幼圆" pitchFamily="49" charset="-122"/>
              </a:rPr>
              <a:t>上</a:t>
            </a:r>
            <a:endParaRPr lang="zh-CN" altLang="en-US" sz="2000" dirty="0">
              <a:solidFill>
                <a:srgbClr val="0000C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48164" y="1808721"/>
            <a:ext cx="542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CC"/>
                </a:solidFill>
                <a:ea typeface="幼圆" pitchFamily="49" charset="-122"/>
              </a:rPr>
              <a:t>B</a:t>
            </a:r>
            <a:r>
              <a:rPr lang="zh-CN" altLang="en-US" sz="2000" b="1" baseline="-25000" dirty="0" smtClean="0">
                <a:solidFill>
                  <a:srgbClr val="0000CC"/>
                </a:solidFill>
                <a:ea typeface="幼圆" pitchFamily="49" charset="-122"/>
              </a:rPr>
              <a:t>下</a:t>
            </a:r>
            <a:endParaRPr lang="zh-CN" altLang="en-US" sz="2000" dirty="0">
              <a:solidFill>
                <a:srgbClr val="0000CC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704348" y="4243995"/>
            <a:ext cx="1044116" cy="4932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704348" y="4915371"/>
            <a:ext cx="1044116" cy="4932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7" grpId="0"/>
      <p:bldP spid="8" grpId="0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01625" y="531813"/>
            <a:ext cx="8540750" cy="1143000"/>
          </a:xfrm>
        </p:spPr>
        <p:txBody>
          <a:bodyPr anchor="t"/>
          <a:lstStyle/>
          <a:p>
            <a:endParaRPr lang="zh-CN" altLang="en-US" smtClean="0"/>
          </a:p>
        </p:txBody>
      </p:sp>
      <p:pic>
        <p:nvPicPr>
          <p:cNvPr id="16387" name="内容占位符 4" descr="上贝氏体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85838" y="519113"/>
            <a:ext cx="3225800" cy="2438400"/>
          </a:xfrm>
          <a:noFill/>
        </p:spPr>
      </p:pic>
      <p:pic>
        <p:nvPicPr>
          <p:cNvPr id="16388" name="图片 5" descr="下贝氏体.jpg"/>
          <p:cNvPicPr>
            <a:picLocks noChangeAspect="1"/>
          </p:cNvPicPr>
          <p:nvPr/>
        </p:nvPicPr>
        <p:blipFill>
          <a:blip r:embed="rId3" cstate="print"/>
          <a:srcRect l="1546" r="2686" b="6877"/>
          <a:stretch>
            <a:fillRect/>
          </a:stretch>
        </p:blipFill>
        <p:spPr bwMode="auto">
          <a:xfrm>
            <a:off x="5486400" y="519113"/>
            <a:ext cx="3216275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图片 6" descr="B上TEM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2025" y="3284984"/>
            <a:ext cx="3246438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图片 7" descr="B下TEM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290888"/>
            <a:ext cx="3225800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971600" y="5733256"/>
            <a:ext cx="121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上贝氏体</a:t>
            </a:r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5508104" y="5733256"/>
            <a:ext cx="121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下贝氏体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815975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00000"/>
                </a:solidFill>
              </a:rPr>
              <a:t>（</a:t>
            </a:r>
            <a:r>
              <a:rPr lang="en-US" altLang="zh-CN" sz="2800" b="1" smtClean="0">
                <a:solidFill>
                  <a:srgbClr val="C00000"/>
                </a:solidFill>
              </a:rPr>
              <a:t>3</a:t>
            </a:r>
            <a:r>
              <a:rPr lang="zh-CN" altLang="en-US" sz="2800" b="1" smtClean="0">
                <a:solidFill>
                  <a:srgbClr val="C00000"/>
                </a:solidFill>
              </a:rPr>
              <a:t>）低温区转变（</a:t>
            </a:r>
            <a:r>
              <a:rPr lang="en-US" altLang="zh-CN" sz="2800" b="1" smtClean="0">
                <a:solidFill>
                  <a:srgbClr val="C00000"/>
                </a:solidFill>
              </a:rPr>
              <a:t>M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S</a:t>
            </a:r>
            <a:r>
              <a:rPr lang="zh-CN" altLang="en-US" sz="2800" b="1" smtClean="0">
                <a:solidFill>
                  <a:srgbClr val="C00000"/>
                </a:solidFill>
              </a:rPr>
              <a:t>－</a:t>
            </a:r>
            <a:r>
              <a:rPr lang="en-US" altLang="zh-CN" sz="2800" b="1" smtClean="0">
                <a:solidFill>
                  <a:srgbClr val="C00000"/>
                </a:solidFill>
              </a:rPr>
              <a:t>M</a:t>
            </a:r>
            <a:r>
              <a:rPr lang="en-US" altLang="zh-CN" sz="2800" b="1" baseline="-25000" smtClean="0">
                <a:solidFill>
                  <a:srgbClr val="C00000"/>
                </a:solidFill>
              </a:rPr>
              <a:t>f</a:t>
            </a:r>
            <a:r>
              <a:rPr lang="en-US" altLang="zh-CN" sz="2800" b="1" smtClean="0">
                <a:solidFill>
                  <a:srgbClr val="C00000"/>
                </a:solidFill>
              </a:rPr>
              <a:t>-55 ℃ </a:t>
            </a:r>
            <a:r>
              <a:rPr lang="zh-CN" altLang="en-US" sz="2800" b="1" smtClean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24744"/>
            <a:ext cx="5566519" cy="4465637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 smtClean="0"/>
              <a:t>马氏体转变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b="1" dirty="0" smtClean="0"/>
              <a:t>A</a:t>
            </a:r>
            <a:r>
              <a:rPr lang="zh-CN" altLang="en-US" sz="2400" b="1" baseline="-25000" dirty="0" smtClean="0"/>
              <a:t>过冷</a:t>
            </a:r>
            <a:r>
              <a:rPr lang="zh-CN" altLang="en-US" sz="2400" b="1" dirty="0" smtClean="0"/>
              <a:t>→</a:t>
            </a:r>
            <a:r>
              <a:rPr lang="en-US" altLang="zh-CN" sz="2400" b="1" dirty="0" err="1" smtClean="0"/>
              <a:t>M+A</a:t>
            </a:r>
            <a:r>
              <a:rPr lang="en-US" altLang="zh-CN" sz="2400" b="1" dirty="0" smtClean="0"/>
              <a:t>’</a:t>
            </a:r>
            <a:r>
              <a:rPr lang="zh-CN" altLang="en-US" sz="2400" b="1" dirty="0" smtClean="0"/>
              <a:t>（残余奥氏体）</a:t>
            </a:r>
          </a:p>
          <a:p>
            <a:pPr lvl="2" eaLnBrk="1" hangingPunct="1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b="1" dirty="0" smtClean="0"/>
              <a:t>M</a:t>
            </a:r>
            <a:r>
              <a:rPr lang="en-US" altLang="zh-CN" b="1" baseline="-25000" dirty="0" smtClean="0"/>
              <a:t>S</a:t>
            </a:r>
            <a:r>
              <a:rPr lang="zh-CN" altLang="en-US" b="1" dirty="0" smtClean="0"/>
              <a:t>－</a:t>
            </a:r>
            <a:r>
              <a:rPr lang="en-US" altLang="zh-CN" b="1" dirty="0" smtClean="0"/>
              <a:t>M</a:t>
            </a:r>
            <a:r>
              <a:rPr lang="en-US" altLang="zh-CN" b="1" baseline="-25000" dirty="0" smtClean="0"/>
              <a:t>f</a:t>
            </a:r>
            <a:r>
              <a:rPr lang="zh-CN" altLang="en-US" b="1" dirty="0" smtClean="0"/>
              <a:t>温度范围内连续冷却完成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b="1" dirty="0" smtClean="0"/>
              <a:t>马氏体转变的特征：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b="1" dirty="0" smtClean="0"/>
              <a:t>非扩散型转变： </a:t>
            </a:r>
          </a:p>
          <a:p>
            <a:pPr lvl="2" eaLnBrk="1" hangingPunct="1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b="1" dirty="0" smtClean="0"/>
              <a:t>T</a:t>
            </a:r>
            <a:r>
              <a:rPr lang="zh-CN" altLang="en-US" b="1" dirty="0" smtClean="0"/>
              <a:t>低</a:t>
            </a:r>
            <a:r>
              <a:rPr lang="en-US" altLang="zh-CN" b="1" dirty="0" smtClean="0"/>
              <a:t>——C</a:t>
            </a:r>
            <a:r>
              <a:rPr lang="zh-CN" altLang="en-US" b="1" dirty="0" smtClean="0"/>
              <a:t>无法扩散→非扩散性→过饱和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的铁素体。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b="1" dirty="0" smtClean="0"/>
              <a:t>晶格切变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b="1" dirty="0" smtClean="0"/>
              <a:t>瞬时性（</a:t>
            </a:r>
            <a:r>
              <a:rPr lang="en-US" altLang="zh-CN" sz="2400" b="1" dirty="0" smtClean="0">
                <a:cs typeface="Arial" pitchFamily="34" charset="0"/>
              </a:rPr>
              <a:t>~</a:t>
            </a:r>
            <a:r>
              <a:rPr lang="zh-CN" altLang="en-US" sz="2400" b="1" dirty="0" smtClean="0">
                <a:cs typeface="Arial" pitchFamily="34" charset="0"/>
              </a:rPr>
              <a:t>声速</a:t>
            </a:r>
            <a:r>
              <a:rPr lang="zh-CN" altLang="en-US" sz="2400" b="1" dirty="0" smtClean="0"/>
              <a:t>）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b="1" dirty="0" smtClean="0"/>
              <a:t>体积膨胀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b="1" dirty="0" smtClean="0"/>
              <a:t>转变不完全性（</a:t>
            </a:r>
            <a:r>
              <a:rPr lang="en-US" altLang="zh-CN" sz="2400" b="1" dirty="0" err="1" smtClean="0"/>
              <a:t>M+A</a:t>
            </a:r>
            <a:r>
              <a:rPr lang="en-US" altLang="zh-CN" sz="2400" b="1" dirty="0" smtClean="0"/>
              <a:t>’</a:t>
            </a:r>
            <a:r>
              <a:rPr lang="zh-CN" altLang="en-US" sz="2400" b="1" dirty="0" smtClean="0"/>
              <a:t>）</a:t>
            </a:r>
          </a:p>
        </p:txBody>
      </p:sp>
      <p:pic>
        <p:nvPicPr>
          <p:cNvPr id="4" name="图片 3" descr="image00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564904"/>
            <a:ext cx="3491880" cy="329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60232" y="5877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马氏体硬度</a:t>
            </a:r>
            <a:endParaRPr lang="zh-CN" altLang="en-US" sz="20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287338" y="333375"/>
            <a:ext cx="8540750" cy="185578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b="1" dirty="0" smtClean="0"/>
              <a:t>转变产物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马氏体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碳在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α-Fe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中的过饱和固溶体。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2400" b="1" dirty="0" smtClean="0"/>
              <a:t>C%&lt;0.23%</a:t>
            </a:r>
            <a:r>
              <a:rPr lang="zh-CN" altLang="en-US" sz="2400" b="1" dirty="0" smtClean="0"/>
              <a:t>，板条状马氏体；</a:t>
            </a:r>
            <a:endParaRPr lang="en-US" altLang="zh-CN" sz="2400" b="1" dirty="0" smtClean="0"/>
          </a:p>
          <a:p>
            <a:pPr lvl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2400" b="1" dirty="0" smtClean="0"/>
              <a:t>C%&gt;1.0%</a:t>
            </a:r>
            <a:r>
              <a:rPr lang="zh-CN" altLang="en-US" sz="2400" b="1" dirty="0" smtClean="0"/>
              <a:t>，针状马氏体</a:t>
            </a:r>
          </a:p>
        </p:txBody>
      </p:sp>
      <p:pic>
        <p:nvPicPr>
          <p:cNvPr id="18435" name="图片 3" descr="板条状马氏体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9438" y="2024063"/>
            <a:ext cx="2735262" cy="20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图片 6" descr="M条TE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024844"/>
            <a:ext cx="2746375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图片 7" descr="M针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293096"/>
            <a:ext cx="2733675" cy="20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图片 8" descr="M针TEM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0138" y="4294188"/>
            <a:ext cx="2746375" cy="205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907704" y="3604954"/>
            <a:ext cx="1088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kern="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板</a:t>
            </a:r>
            <a:r>
              <a:rPr lang="zh-CN" altLang="en-US" sz="2000" b="1" kern="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条状</a:t>
            </a:r>
            <a:r>
              <a:rPr lang="en-US" altLang="zh-CN" sz="2000" b="1" kern="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M</a:t>
            </a:r>
            <a:endParaRPr lang="zh-CN" altLang="en-US" sz="1600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5799" y="5909210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kern="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针状</a:t>
            </a:r>
            <a:r>
              <a:rPr lang="en-US" altLang="zh-CN" sz="2000" b="1" kern="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M</a:t>
            </a:r>
            <a:endParaRPr lang="zh-CN" altLang="en-US" sz="1600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80012" y="908720"/>
            <a:ext cx="428447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lnSpc>
                <a:spcPct val="130000"/>
              </a:lnSpc>
              <a:spcBef>
                <a:spcPct val="20000"/>
              </a:spcBef>
              <a:buClr>
                <a:srgbClr val="800080"/>
              </a:buClr>
              <a:buFont typeface="Wingdings" pitchFamily="2" charset="2"/>
              <a:buChar char="Ø"/>
            </a:pPr>
            <a:r>
              <a:rPr lang="en-US" altLang="zh-CN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0.23-1.0%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，混合型马氏体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744538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．等温转变组织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性能的关系</a:t>
            </a:r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52736"/>
            <a:ext cx="8540750" cy="54006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）珠光体型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 smtClean="0"/>
              <a:t>转变温度降低，片间距小，细晶强化</a:t>
            </a:r>
          </a:p>
          <a:p>
            <a:pPr lvl="2" eaLnBrk="1" hangingPunct="1">
              <a:lnSpc>
                <a:spcPct val="120000"/>
              </a:lnSpc>
              <a:buNone/>
            </a:pPr>
            <a:r>
              <a:rPr lang="zh-CN" altLang="en-US" b="1" dirty="0" smtClean="0"/>
              <a:t>→强度、硬度、塑性、韧性提高　　　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）贝氏体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上：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塑、韧性差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下：硬度高，韧性好　　　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）马氏体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 smtClean="0"/>
              <a:t>硬度　　</a:t>
            </a:r>
            <a:r>
              <a:rPr lang="en-US" altLang="zh-CN" sz="2400" b="1" dirty="0" smtClean="0"/>
              <a:t>C%↑→</a:t>
            </a:r>
            <a:r>
              <a:rPr lang="en-US" altLang="zh-CN" sz="2400" b="1" dirty="0" err="1" smtClean="0"/>
              <a:t>HRC</a:t>
            </a:r>
            <a:r>
              <a:rPr lang="en-US" altLang="zh-CN" sz="2400" b="1" dirty="0" smtClean="0"/>
              <a:t>↑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 smtClean="0"/>
              <a:t>针状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：硬度高，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塑、韧性差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 smtClean="0"/>
              <a:t>板条状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：强度高，塑性，韧性较好</a:t>
            </a:r>
            <a:endParaRPr lang="zh-CN" altLang="en-US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5184068" y="3755376"/>
            <a:ext cx="3672408" cy="7694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kern="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具有高硬度</a:t>
            </a:r>
            <a:endParaRPr lang="en-US" altLang="zh-CN" sz="2400" b="1" kern="0" dirty="0" smtClean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针状</a:t>
            </a: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M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4068" y="2631714"/>
            <a:ext cx="3672408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kern="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具有优良的综合机械性能</a:t>
            </a:r>
            <a:endParaRPr lang="en-US" altLang="zh-CN" sz="2400" b="1" kern="0" dirty="0" smtClean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下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板条状</a:t>
            </a: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M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7092" y="4584030"/>
            <a:ext cx="3672408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kern="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脆性大</a:t>
            </a:r>
            <a:endParaRPr lang="en-US" altLang="zh-CN" sz="2400" b="1" kern="0" dirty="0" smtClean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上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针状</a:t>
            </a: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M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笑脸 7"/>
          <p:cNvSpPr/>
          <p:nvPr/>
        </p:nvSpPr>
        <p:spPr>
          <a:xfrm>
            <a:off x="503548" y="5733256"/>
            <a:ext cx="360040" cy="324036"/>
          </a:xfrm>
          <a:prstGeom prst="smileyFac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/>
          <p:cNvSpPr/>
          <p:nvPr/>
        </p:nvSpPr>
        <p:spPr>
          <a:xfrm>
            <a:off x="503548" y="3717032"/>
            <a:ext cx="360040" cy="324036"/>
          </a:xfrm>
          <a:prstGeom prst="smileyFac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笑脸 9"/>
          <p:cNvSpPr/>
          <p:nvPr/>
        </p:nvSpPr>
        <p:spPr>
          <a:xfrm>
            <a:off x="503548" y="5265204"/>
            <a:ext cx="360040" cy="324036"/>
          </a:xfrm>
          <a:prstGeom prst="smileyFac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/>
          <p:cNvSpPr/>
          <p:nvPr/>
        </p:nvSpPr>
        <p:spPr>
          <a:xfrm>
            <a:off x="467544" y="3140968"/>
            <a:ext cx="468052" cy="396044"/>
          </a:xfrm>
          <a:prstGeom prst="mathMultiply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/>
          <p:cNvSpPr/>
          <p:nvPr/>
        </p:nvSpPr>
        <p:spPr>
          <a:xfrm>
            <a:off x="107504" y="5229200"/>
            <a:ext cx="468052" cy="396044"/>
          </a:xfrm>
          <a:prstGeom prst="mathMultiply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815975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．亚（过）共析钢的等温冷却转变曲线</a:t>
            </a:r>
          </a:p>
        </p:txBody>
      </p:sp>
      <p:pic>
        <p:nvPicPr>
          <p:cNvPr id="20483" name="Picture 6" descr="fig464.gif (16439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 l="2605" t="5132" r="67288" b="24846"/>
          <a:stretch>
            <a:fillRect/>
          </a:stretch>
        </p:blipFill>
        <p:spPr bwMode="auto">
          <a:xfrm>
            <a:off x="323850" y="1341438"/>
            <a:ext cx="3714750" cy="460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8824"/>
          <a:stretch>
            <a:fillRect/>
          </a:stretch>
        </p:blipFill>
        <p:spPr bwMode="auto">
          <a:xfrm>
            <a:off x="5148263" y="1377442"/>
            <a:ext cx="3619500" cy="446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96988" y="1557338"/>
            <a:ext cx="5580062" cy="1193800"/>
            <a:chOff x="817" y="981"/>
            <a:chExt cx="3515" cy="752"/>
          </a:xfrm>
        </p:grpSpPr>
        <p:sp>
          <p:nvSpPr>
            <p:cNvPr id="20486" name="Freeform 7"/>
            <p:cNvSpPr>
              <a:spLocks/>
            </p:cNvSpPr>
            <p:nvPr/>
          </p:nvSpPr>
          <p:spPr bwMode="auto">
            <a:xfrm>
              <a:off x="817" y="1144"/>
              <a:ext cx="817" cy="589"/>
            </a:xfrm>
            <a:custGeom>
              <a:avLst/>
              <a:gdLst>
                <a:gd name="T0" fmla="*/ 1704 w 680"/>
                <a:gd name="T1" fmla="*/ 0 h 499"/>
                <a:gd name="T2" fmla="*/ 910 w 680"/>
                <a:gd name="T3" fmla="*/ 312 h 499"/>
                <a:gd name="T4" fmla="*/ 339 w 680"/>
                <a:gd name="T5" fmla="*/ 728 h 499"/>
                <a:gd name="T6" fmla="*/ 0 w 680"/>
                <a:gd name="T7" fmla="*/ 1143 h 4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0"/>
                <a:gd name="T13" fmla="*/ 0 h 499"/>
                <a:gd name="T14" fmla="*/ 680 w 680"/>
                <a:gd name="T15" fmla="*/ 499 h 4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0" h="499">
                  <a:moveTo>
                    <a:pt x="680" y="0"/>
                  </a:moveTo>
                  <a:cubicBezTo>
                    <a:pt x="567" y="41"/>
                    <a:pt x="454" y="83"/>
                    <a:pt x="363" y="136"/>
                  </a:cubicBezTo>
                  <a:cubicBezTo>
                    <a:pt x="272" y="189"/>
                    <a:pt x="196" y="258"/>
                    <a:pt x="136" y="318"/>
                  </a:cubicBezTo>
                  <a:cubicBezTo>
                    <a:pt x="76" y="378"/>
                    <a:pt x="23" y="462"/>
                    <a:pt x="0" y="499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Freeform 12"/>
            <p:cNvSpPr>
              <a:spLocks/>
            </p:cNvSpPr>
            <p:nvPr/>
          </p:nvSpPr>
          <p:spPr bwMode="auto">
            <a:xfrm>
              <a:off x="3761" y="1026"/>
              <a:ext cx="571" cy="636"/>
            </a:xfrm>
            <a:custGeom>
              <a:avLst/>
              <a:gdLst>
                <a:gd name="T0" fmla="*/ 373 w 635"/>
                <a:gd name="T1" fmla="*/ 0 h 681"/>
                <a:gd name="T2" fmla="*/ 240 w 635"/>
                <a:gd name="T3" fmla="*/ 64 h 681"/>
                <a:gd name="T4" fmla="*/ 107 w 635"/>
                <a:gd name="T5" fmla="*/ 193 h 681"/>
                <a:gd name="T6" fmla="*/ 26 w 635"/>
                <a:gd name="T7" fmla="*/ 354 h 681"/>
                <a:gd name="T8" fmla="*/ 0 w 635"/>
                <a:gd name="T9" fmla="*/ 484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681"/>
                <a:gd name="T17" fmla="*/ 635 w 635"/>
                <a:gd name="T18" fmla="*/ 681 h 6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681">
                  <a:moveTo>
                    <a:pt x="635" y="0"/>
                  </a:moveTo>
                  <a:cubicBezTo>
                    <a:pt x="559" y="23"/>
                    <a:pt x="484" y="46"/>
                    <a:pt x="408" y="91"/>
                  </a:cubicBezTo>
                  <a:cubicBezTo>
                    <a:pt x="332" y="136"/>
                    <a:pt x="242" y="205"/>
                    <a:pt x="181" y="273"/>
                  </a:cubicBezTo>
                  <a:cubicBezTo>
                    <a:pt x="120" y="341"/>
                    <a:pt x="75" y="431"/>
                    <a:pt x="45" y="499"/>
                  </a:cubicBezTo>
                  <a:cubicBezTo>
                    <a:pt x="15" y="567"/>
                    <a:pt x="7" y="624"/>
                    <a:pt x="0" y="68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Text Box 14"/>
            <p:cNvSpPr txBox="1">
              <a:spLocks noChangeArrowheads="1"/>
            </p:cNvSpPr>
            <p:nvPr/>
          </p:nvSpPr>
          <p:spPr bwMode="auto">
            <a:xfrm>
              <a:off x="2336" y="981"/>
              <a:ext cx="894" cy="29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  <a:ea typeface="楷体_GB2312" pitchFamily="49" charset="-122"/>
                </a:rPr>
                <a:t>先共析线</a:t>
              </a:r>
            </a:p>
          </p:txBody>
        </p:sp>
        <p:sp>
          <p:nvSpPr>
            <p:cNvPr id="20489" name="Line 15"/>
            <p:cNvSpPr>
              <a:spLocks noChangeShapeType="1"/>
            </p:cNvSpPr>
            <p:nvPr/>
          </p:nvSpPr>
          <p:spPr bwMode="auto">
            <a:xfrm flipH="1">
              <a:off x="1610" y="1071"/>
              <a:ext cx="726" cy="9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Line 16"/>
            <p:cNvSpPr>
              <a:spLocks noChangeShapeType="1"/>
            </p:cNvSpPr>
            <p:nvPr/>
          </p:nvSpPr>
          <p:spPr bwMode="auto">
            <a:xfrm>
              <a:off x="3243" y="1071"/>
              <a:ext cx="862" cy="4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115616" y="5913276"/>
            <a:ext cx="228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kern="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j-cs"/>
              </a:rPr>
              <a:t>亚共析钢</a:t>
            </a:r>
            <a:endParaRPr lang="zh-CN" altLang="en-US" sz="1400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30416" y="5894112"/>
            <a:ext cx="228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kern="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j-cs"/>
              </a:rPr>
              <a:t>过共析钢</a:t>
            </a:r>
            <a:endParaRPr lang="zh-CN" altLang="en-US" sz="1400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744538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/>
              <a:t>二、过冷奥氏体的连续冷却转变</a:t>
            </a:r>
            <a:r>
              <a:rPr lang="zh-CN" altLang="en-US" sz="3200" dirty="0" smtClean="0"/>
              <a:t> 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25538"/>
            <a:ext cx="4775200" cy="53990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．过冷奥氏体的连续冷却转变图（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CCT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dirty="0" smtClean="0"/>
              <a:t>Ps</a:t>
            </a:r>
            <a:r>
              <a:rPr lang="zh-CN" altLang="en-US" sz="2400" b="1" dirty="0" smtClean="0"/>
              <a:t>：</a:t>
            </a:r>
            <a:r>
              <a:rPr lang="en-US" altLang="zh-CN" sz="2400" b="1" dirty="0" err="1" smtClean="0"/>
              <a:t>A→P</a:t>
            </a:r>
            <a:r>
              <a:rPr lang="zh-CN" altLang="en-US" sz="2400" b="1" dirty="0" smtClean="0"/>
              <a:t>开始线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dirty="0" smtClean="0"/>
              <a:t>Pf</a:t>
            </a:r>
            <a:r>
              <a:rPr lang="zh-CN" altLang="en-US" sz="2400" b="1" dirty="0" smtClean="0"/>
              <a:t>：</a:t>
            </a:r>
            <a:r>
              <a:rPr lang="en-US" altLang="zh-CN" sz="2400" b="1" dirty="0" err="1" smtClean="0"/>
              <a:t>A→P</a:t>
            </a:r>
            <a:r>
              <a:rPr lang="zh-CN" altLang="en-US" sz="2400" b="1" dirty="0" smtClean="0"/>
              <a:t>终止线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dirty="0" err="1" smtClean="0"/>
              <a:t>KK</a:t>
            </a:r>
            <a:r>
              <a:rPr lang="en-US" altLang="zh-CN" sz="2400" b="1" dirty="0" smtClean="0">
                <a:latin typeface="华文细黑" pitchFamily="2" charset="-122"/>
              </a:rPr>
              <a:t>’</a:t>
            </a:r>
            <a:r>
              <a:rPr lang="zh-CN" altLang="en-US" sz="2400" b="1" dirty="0" smtClean="0"/>
              <a:t>：珠光体型转变终止线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dirty="0" err="1" smtClean="0"/>
              <a:t>V</a:t>
            </a:r>
            <a:r>
              <a:rPr lang="en-US" altLang="zh-CN" sz="2400" b="1" baseline="-25000" dirty="0" err="1" smtClean="0"/>
              <a:t>k</a:t>
            </a:r>
            <a:r>
              <a:rPr lang="zh-CN" altLang="en-US" sz="2400" b="1" dirty="0" smtClean="0"/>
              <a:t>：上临界冷却速度（马氏体临界冷却速度）→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最小冷速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dirty="0" err="1" smtClean="0"/>
              <a:t>V</a:t>
            </a:r>
            <a:r>
              <a:rPr lang="en-US" altLang="zh-CN" sz="2400" b="1" baseline="-25000" dirty="0" err="1" smtClean="0"/>
              <a:t>k</a:t>
            </a:r>
            <a:r>
              <a:rPr lang="en-US" altLang="zh-CN" sz="2400" b="1" baseline="-25000" dirty="0" smtClean="0">
                <a:latin typeface="华文细黑" pitchFamily="2" charset="-122"/>
              </a:rPr>
              <a:t>’</a:t>
            </a:r>
            <a:r>
              <a:rPr lang="zh-CN" altLang="en-US" sz="2400" b="1" dirty="0" smtClean="0"/>
              <a:t>：下临界冷却速度→完全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最大冷速</a:t>
            </a:r>
          </a:p>
        </p:txBody>
      </p:sp>
      <p:pic>
        <p:nvPicPr>
          <p:cNvPr id="45061" name="Picture 5" descr="fig462.gif (5681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 b="19302"/>
          <a:stretch>
            <a:fillRect/>
          </a:stretch>
        </p:blipFill>
        <p:spPr bwMode="auto">
          <a:xfrm>
            <a:off x="4932363" y="1484313"/>
            <a:ext cx="399891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任意多边形 4"/>
          <p:cNvSpPr/>
          <p:nvPr/>
        </p:nvSpPr>
        <p:spPr>
          <a:xfrm>
            <a:off x="5537200" y="2057400"/>
            <a:ext cx="1720850" cy="2434167"/>
          </a:xfrm>
          <a:custGeom>
            <a:avLst/>
            <a:gdLst>
              <a:gd name="connsiteX0" fmla="*/ 0 w 1720850"/>
              <a:gd name="connsiteY0" fmla="*/ 0 h 2434167"/>
              <a:gd name="connsiteX1" fmla="*/ 292100 w 1720850"/>
              <a:gd name="connsiteY1" fmla="*/ 228600 h 2434167"/>
              <a:gd name="connsiteX2" fmla="*/ 609600 w 1720850"/>
              <a:gd name="connsiteY2" fmla="*/ 520700 h 2434167"/>
              <a:gd name="connsiteX3" fmla="*/ 939800 w 1720850"/>
              <a:gd name="connsiteY3" fmla="*/ 850900 h 2434167"/>
              <a:gd name="connsiteX4" fmla="*/ 1282700 w 1720850"/>
              <a:gd name="connsiteY4" fmla="*/ 1295400 h 2434167"/>
              <a:gd name="connsiteX5" fmla="*/ 1600200 w 1720850"/>
              <a:gd name="connsiteY5" fmla="*/ 1968500 h 2434167"/>
              <a:gd name="connsiteX6" fmla="*/ 1701800 w 1720850"/>
              <a:gd name="connsiteY6" fmla="*/ 2362200 h 2434167"/>
              <a:gd name="connsiteX7" fmla="*/ 1714500 w 1720850"/>
              <a:gd name="connsiteY7" fmla="*/ 2400300 h 2434167"/>
              <a:gd name="connsiteX8" fmla="*/ 1714500 w 1720850"/>
              <a:gd name="connsiteY8" fmla="*/ 2400300 h 243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0850" h="2434167">
                <a:moveTo>
                  <a:pt x="0" y="0"/>
                </a:moveTo>
                <a:cubicBezTo>
                  <a:pt x="95250" y="70908"/>
                  <a:pt x="190500" y="141817"/>
                  <a:pt x="292100" y="228600"/>
                </a:cubicBezTo>
                <a:cubicBezTo>
                  <a:pt x="393700" y="315383"/>
                  <a:pt x="501650" y="416983"/>
                  <a:pt x="609600" y="520700"/>
                </a:cubicBezTo>
                <a:cubicBezTo>
                  <a:pt x="717550" y="624417"/>
                  <a:pt x="827617" y="721783"/>
                  <a:pt x="939800" y="850900"/>
                </a:cubicBezTo>
                <a:cubicBezTo>
                  <a:pt x="1051983" y="980017"/>
                  <a:pt x="1172633" y="1109133"/>
                  <a:pt x="1282700" y="1295400"/>
                </a:cubicBezTo>
                <a:cubicBezTo>
                  <a:pt x="1392767" y="1481667"/>
                  <a:pt x="1530350" y="1790700"/>
                  <a:pt x="1600200" y="1968500"/>
                </a:cubicBezTo>
                <a:cubicBezTo>
                  <a:pt x="1670050" y="2146300"/>
                  <a:pt x="1682750" y="2290233"/>
                  <a:pt x="1701800" y="2362200"/>
                </a:cubicBezTo>
                <a:cubicBezTo>
                  <a:pt x="1720850" y="2434167"/>
                  <a:pt x="1714500" y="2400300"/>
                  <a:pt x="1714500" y="2400300"/>
                </a:cubicBezTo>
                <a:lnTo>
                  <a:pt x="1714500" y="2400300"/>
                </a:ln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537200" y="2044700"/>
            <a:ext cx="979016" cy="2536428"/>
          </a:xfrm>
          <a:custGeom>
            <a:avLst/>
            <a:gdLst>
              <a:gd name="connsiteX0" fmla="*/ 0 w 977900"/>
              <a:gd name="connsiteY0" fmla="*/ 0 h 2565400"/>
              <a:gd name="connsiteX1" fmla="*/ 393700 w 977900"/>
              <a:gd name="connsiteY1" fmla="*/ 558800 h 2565400"/>
              <a:gd name="connsiteX2" fmla="*/ 800100 w 977900"/>
              <a:gd name="connsiteY2" fmla="*/ 1435100 h 2565400"/>
              <a:gd name="connsiteX3" fmla="*/ 952500 w 977900"/>
              <a:gd name="connsiteY3" fmla="*/ 2400300 h 2565400"/>
              <a:gd name="connsiteX4" fmla="*/ 952500 w 977900"/>
              <a:gd name="connsiteY4" fmla="*/ 242570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900" h="2565400">
                <a:moveTo>
                  <a:pt x="0" y="0"/>
                </a:moveTo>
                <a:cubicBezTo>
                  <a:pt x="130175" y="159808"/>
                  <a:pt x="260350" y="319617"/>
                  <a:pt x="393700" y="558800"/>
                </a:cubicBezTo>
                <a:cubicBezTo>
                  <a:pt x="527050" y="797983"/>
                  <a:pt x="706967" y="1128183"/>
                  <a:pt x="800100" y="1435100"/>
                </a:cubicBezTo>
                <a:cubicBezTo>
                  <a:pt x="893233" y="1742017"/>
                  <a:pt x="927100" y="2235200"/>
                  <a:pt x="952500" y="2400300"/>
                </a:cubicBezTo>
                <a:cubicBezTo>
                  <a:pt x="977900" y="2565400"/>
                  <a:pt x="965200" y="2495550"/>
                  <a:pt x="952500" y="242570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664"/>
            <a:ext cx="8540750" cy="863749"/>
          </a:xfrm>
        </p:spPr>
        <p:txBody>
          <a:bodyPr/>
          <a:lstStyle/>
          <a:p>
            <a:pPr algn="l" eaLnBrk="1" hangingPunct="1"/>
            <a:r>
              <a:rPr lang="zh-CN" altLang="en-US" sz="4400" b="1" dirty="0" smtClean="0">
                <a:solidFill>
                  <a:schemeClr val="tx1"/>
                </a:solidFill>
                <a:latin typeface="幼圆" pitchFamily="49" charset="-122"/>
              </a:rPr>
              <a:t>什么是钢的热处理？</a:t>
            </a:r>
          </a:p>
        </p:txBody>
      </p:sp>
      <p:pic>
        <p:nvPicPr>
          <p:cNvPr id="28676" name="Picture 4" descr="fig460.gif (3715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 l="5674" t="4237" r="3536" b="27969"/>
          <a:stretch>
            <a:fillRect/>
          </a:stretch>
        </p:blipFill>
        <p:spPr bwMode="auto">
          <a:xfrm>
            <a:off x="4355976" y="1196752"/>
            <a:ext cx="460851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31540" y="1832625"/>
            <a:ext cx="378042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热处理</a:t>
            </a:r>
            <a:r>
              <a:rPr lang="en-US" altLang="zh-CN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将材料放在</a:t>
            </a:r>
            <a:r>
              <a:rPr lang="zh-CN" altLang="en-US" sz="2800" b="1" u="sng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一定的介质内加热、保温、冷却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，通过</a:t>
            </a:r>
            <a:r>
              <a:rPr lang="zh-CN" altLang="en-US" sz="2800" b="1" u="sng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改变材料表面或内部的组织结构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来</a:t>
            </a:r>
            <a:r>
              <a:rPr lang="zh-CN" altLang="en-US" sz="2800" b="1" u="sng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控制其性能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的一种综合工艺过程。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404813"/>
            <a:ext cx="8540750" cy="154802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．连续冷却转变曲线和等温转变曲线的比较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CCT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位于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TTT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曲线右下方</a:t>
            </a:r>
          </a:p>
          <a:p>
            <a:pPr lvl="1" eaLnBrk="1" hangingPunct="1"/>
            <a:r>
              <a:rPr lang="zh-CN" altLang="en-US" sz="2400" b="1" dirty="0" smtClean="0"/>
              <a:t> </a:t>
            </a:r>
            <a:r>
              <a:rPr lang="en-US" altLang="zh-CN" sz="2400" b="1" dirty="0" err="1" smtClean="0"/>
              <a:t>A→P</a:t>
            </a:r>
            <a:r>
              <a:rPr lang="zh-CN" altLang="en-US" sz="2400" b="1" dirty="0" smtClean="0"/>
              <a:t>转变温度低一些，时间长一些</a:t>
            </a:r>
          </a:p>
        </p:txBody>
      </p:sp>
      <p:sp>
        <p:nvSpPr>
          <p:cNvPr id="4" name="矩形 3"/>
          <p:cNvSpPr/>
          <p:nvPr/>
        </p:nvSpPr>
        <p:spPr>
          <a:xfrm>
            <a:off x="5940152" y="903957"/>
            <a:ext cx="295232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6600"/>
              </a:buClr>
            </a:pPr>
            <a:r>
              <a:rPr lang="zh-CN" altLang="en-US" sz="2400" b="1" kern="0" dirty="0" smtClean="0">
                <a:solidFill>
                  <a:srgbClr val="C00000"/>
                </a:solidFill>
                <a:latin typeface="Arial"/>
                <a:ea typeface="华文细黑"/>
              </a:rPr>
              <a:t>（</a:t>
            </a:r>
            <a:r>
              <a:rPr lang="en-US" altLang="zh-CN" sz="2400" b="1" kern="0" dirty="0" smtClean="0">
                <a:solidFill>
                  <a:srgbClr val="C00000"/>
                </a:solidFill>
                <a:latin typeface="Arial"/>
                <a:ea typeface="华文细黑"/>
              </a:rPr>
              <a:t>2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Arial"/>
                <a:ea typeface="华文细黑"/>
              </a:rPr>
              <a:t>）</a:t>
            </a:r>
            <a:r>
              <a:rPr lang="en-US" altLang="zh-CN" sz="2400" b="1" kern="0" dirty="0" err="1" smtClean="0">
                <a:solidFill>
                  <a:srgbClr val="C00000"/>
                </a:solidFill>
                <a:latin typeface="Arial"/>
                <a:ea typeface="华文细黑"/>
              </a:rPr>
              <a:t>CCT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Arial"/>
                <a:ea typeface="华文细黑"/>
              </a:rPr>
              <a:t>无</a:t>
            </a:r>
            <a:r>
              <a:rPr lang="en-US" altLang="zh-CN" sz="2400" b="1" kern="0" dirty="0" smtClean="0">
                <a:solidFill>
                  <a:srgbClr val="C00000"/>
                </a:solidFill>
                <a:latin typeface="Arial"/>
                <a:ea typeface="华文细黑"/>
              </a:rPr>
              <a:t>B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Arial"/>
                <a:ea typeface="华文细黑"/>
              </a:rPr>
              <a:t>转变</a:t>
            </a:r>
            <a:endParaRPr lang="en-US" altLang="zh-CN" sz="2400" b="1" kern="0" dirty="0" smtClean="0">
              <a:solidFill>
                <a:srgbClr val="C00000"/>
              </a:solidFill>
              <a:latin typeface="Arial"/>
              <a:ea typeface="华文细黑"/>
            </a:endParaRPr>
          </a:p>
          <a:p>
            <a:pPr marL="742950" lvl="1" indent="-285750">
              <a:spcBef>
                <a:spcPct val="20000"/>
              </a:spcBef>
              <a:buClr>
                <a:srgbClr val="800080"/>
              </a:buClr>
              <a:buFont typeface="Wingdings" pitchFamily="2" charset="2"/>
              <a:buChar char="n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半个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曲线</a:t>
            </a:r>
          </a:p>
        </p:txBody>
      </p:sp>
      <p:sp>
        <p:nvSpPr>
          <p:cNvPr id="5" name="矩形 4"/>
          <p:cNvSpPr/>
          <p:nvPr/>
        </p:nvSpPr>
        <p:spPr>
          <a:xfrm>
            <a:off x="360040" y="1844824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．连续冷却转变组织</a:t>
            </a:r>
          </a:p>
          <a:p>
            <a:pPr lvl="1"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炉冷（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V1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 lvl="1"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空冷（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V2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 lvl="1"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空冷（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V3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T</a:t>
            </a:r>
          </a:p>
          <a:p>
            <a:pPr lvl="1"/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油冷（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V4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水冷（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V5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M+A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‘</a:t>
            </a:r>
          </a:p>
        </p:txBody>
      </p:sp>
      <p:sp>
        <p:nvSpPr>
          <p:cNvPr id="10" name="矩形 9"/>
          <p:cNvSpPr/>
          <p:nvPr/>
        </p:nvSpPr>
        <p:spPr>
          <a:xfrm>
            <a:off x="2699792" y="3454118"/>
            <a:ext cx="1692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C00000"/>
                </a:solidFill>
              </a:rPr>
              <a:t>T+M+A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'</a:t>
            </a:r>
          </a:p>
        </p:txBody>
      </p:sp>
      <p:pic>
        <p:nvPicPr>
          <p:cNvPr id="6" name="图片 5" descr="共析钢油淬.jpg"/>
          <p:cNvPicPr>
            <a:picLocks noChangeAspect="1"/>
          </p:cNvPicPr>
          <p:nvPr/>
        </p:nvPicPr>
        <p:blipFill>
          <a:blip r:embed="rId3" cstate="print"/>
          <a:srcRect l="4547" t="3544" r="3370" b="7516"/>
          <a:stretch>
            <a:fillRect/>
          </a:stretch>
        </p:blipFill>
        <p:spPr bwMode="auto">
          <a:xfrm>
            <a:off x="1181816" y="4293096"/>
            <a:ext cx="263409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 flipH="1">
            <a:off x="3419872" y="4725145"/>
            <a:ext cx="360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3648" y="5631631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C00000"/>
                </a:solidFill>
              </a:rPr>
              <a:t>M+A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’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2531" name="Picture 4" descr="fig463.gif (20648 bytes)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  <a:lum bright="-24000" contrast="48000"/>
          </a:blip>
          <a:srcRect b="9975"/>
          <a:stretch>
            <a:fillRect/>
          </a:stretch>
        </p:blipFill>
        <p:spPr bwMode="auto">
          <a:xfrm>
            <a:off x="4087241" y="1916113"/>
            <a:ext cx="502126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9"/>
          <p:cNvGrpSpPr/>
          <p:nvPr/>
        </p:nvGrpSpPr>
        <p:grpSpPr>
          <a:xfrm>
            <a:off x="5802086" y="2327729"/>
            <a:ext cx="1990271" cy="1340757"/>
            <a:chOff x="5802086" y="2327729"/>
            <a:chExt cx="1990271" cy="1340757"/>
          </a:xfrm>
        </p:grpSpPr>
        <p:sp>
          <p:nvSpPr>
            <p:cNvPr id="16" name="任意多边形 15"/>
            <p:cNvSpPr/>
            <p:nvPr/>
          </p:nvSpPr>
          <p:spPr>
            <a:xfrm>
              <a:off x="5802086" y="2327729"/>
              <a:ext cx="1990271" cy="1340757"/>
            </a:xfrm>
            <a:custGeom>
              <a:avLst/>
              <a:gdLst>
                <a:gd name="connsiteX0" fmla="*/ 43543 w 1990271"/>
                <a:gd name="connsiteY0" fmla="*/ 1340757 h 1340757"/>
                <a:gd name="connsiteX1" fmla="*/ 0 w 1990271"/>
                <a:gd name="connsiteY1" fmla="*/ 1079500 h 1340757"/>
                <a:gd name="connsiteX2" fmla="*/ 43543 w 1990271"/>
                <a:gd name="connsiteY2" fmla="*/ 807357 h 1340757"/>
                <a:gd name="connsiteX3" fmla="*/ 250371 w 1990271"/>
                <a:gd name="connsiteY3" fmla="*/ 502557 h 1340757"/>
                <a:gd name="connsiteX4" fmla="*/ 805543 w 1990271"/>
                <a:gd name="connsiteY4" fmla="*/ 230414 h 1340757"/>
                <a:gd name="connsiteX5" fmla="*/ 1796143 w 1990271"/>
                <a:gd name="connsiteY5" fmla="*/ 34471 h 1340757"/>
                <a:gd name="connsiteX6" fmla="*/ 1970314 w 1990271"/>
                <a:gd name="connsiteY6" fmla="*/ 23585 h 1340757"/>
                <a:gd name="connsiteX7" fmla="*/ 1970314 w 1990271"/>
                <a:gd name="connsiteY7" fmla="*/ 23585 h 134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0271" h="1340757">
                  <a:moveTo>
                    <a:pt x="43543" y="1340757"/>
                  </a:moveTo>
                  <a:cubicBezTo>
                    <a:pt x="21771" y="1254578"/>
                    <a:pt x="0" y="1168400"/>
                    <a:pt x="0" y="1079500"/>
                  </a:cubicBezTo>
                  <a:cubicBezTo>
                    <a:pt x="0" y="990600"/>
                    <a:pt x="1815" y="903514"/>
                    <a:pt x="43543" y="807357"/>
                  </a:cubicBezTo>
                  <a:cubicBezTo>
                    <a:pt x="85271" y="711200"/>
                    <a:pt x="123371" y="598714"/>
                    <a:pt x="250371" y="502557"/>
                  </a:cubicBezTo>
                  <a:cubicBezTo>
                    <a:pt x="377371" y="406400"/>
                    <a:pt x="547914" y="308428"/>
                    <a:pt x="805543" y="230414"/>
                  </a:cubicBezTo>
                  <a:cubicBezTo>
                    <a:pt x="1063172" y="152400"/>
                    <a:pt x="1602015" y="68942"/>
                    <a:pt x="1796143" y="34471"/>
                  </a:cubicBezTo>
                  <a:cubicBezTo>
                    <a:pt x="1990271" y="0"/>
                    <a:pt x="1970314" y="23585"/>
                    <a:pt x="1970314" y="23585"/>
                  </a:cubicBezTo>
                  <a:lnTo>
                    <a:pt x="1970314" y="23585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150429" y="2460171"/>
              <a:ext cx="1436914" cy="957943"/>
            </a:xfrm>
            <a:custGeom>
              <a:avLst/>
              <a:gdLst>
                <a:gd name="connsiteX0" fmla="*/ 0 w 1436914"/>
                <a:gd name="connsiteY0" fmla="*/ 957943 h 957943"/>
                <a:gd name="connsiteX1" fmla="*/ 76200 w 1436914"/>
                <a:gd name="connsiteY1" fmla="*/ 751115 h 957943"/>
                <a:gd name="connsiteX2" fmla="*/ 250371 w 1436914"/>
                <a:gd name="connsiteY2" fmla="*/ 533400 h 957943"/>
                <a:gd name="connsiteX3" fmla="*/ 576942 w 1436914"/>
                <a:gd name="connsiteY3" fmla="*/ 283029 h 957943"/>
                <a:gd name="connsiteX4" fmla="*/ 1077685 w 1436914"/>
                <a:gd name="connsiteY4" fmla="*/ 76200 h 957943"/>
                <a:gd name="connsiteX5" fmla="*/ 1436914 w 1436914"/>
                <a:gd name="connsiteY5" fmla="*/ 0 h 957943"/>
                <a:gd name="connsiteX6" fmla="*/ 1436914 w 1436914"/>
                <a:gd name="connsiteY6" fmla="*/ 0 h 957943"/>
                <a:gd name="connsiteX7" fmla="*/ 1436914 w 1436914"/>
                <a:gd name="connsiteY7" fmla="*/ 0 h 95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6914" h="957943">
                  <a:moveTo>
                    <a:pt x="0" y="957943"/>
                  </a:moveTo>
                  <a:cubicBezTo>
                    <a:pt x="17236" y="889907"/>
                    <a:pt x="34472" y="821872"/>
                    <a:pt x="76200" y="751115"/>
                  </a:cubicBezTo>
                  <a:cubicBezTo>
                    <a:pt x="117928" y="680358"/>
                    <a:pt x="166914" y="611414"/>
                    <a:pt x="250371" y="533400"/>
                  </a:cubicBezTo>
                  <a:cubicBezTo>
                    <a:pt x="333828" y="455386"/>
                    <a:pt x="439056" y="359229"/>
                    <a:pt x="576942" y="283029"/>
                  </a:cubicBezTo>
                  <a:cubicBezTo>
                    <a:pt x="714828" y="206829"/>
                    <a:pt x="934356" y="123371"/>
                    <a:pt x="1077685" y="76200"/>
                  </a:cubicBezTo>
                  <a:cubicBezTo>
                    <a:pt x="1221014" y="29029"/>
                    <a:pt x="1436914" y="0"/>
                    <a:pt x="1436914" y="0"/>
                  </a:cubicBezTo>
                  <a:lnTo>
                    <a:pt x="1436914" y="0"/>
                  </a:lnTo>
                  <a:lnTo>
                    <a:pt x="1436914" y="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stCxn id="16" idx="0"/>
            </p:cNvCxnSpPr>
            <p:nvPr/>
          </p:nvCxnSpPr>
          <p:spPr>
            <a:xfrm flipV="1">
              <a:off x="5845629" y="3429000"/>
              <a:ext cx="310547" cy="23948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2"/>
          <p:cNvGrpSpPr/>
          <p:nvPr/>
        </p:nvGrpSpPr>
        <p:grpSpPr>
          <a:xfrm>
            <a:off x="5695043" y="2307771"/>
            <a:ext cx="3057071" cy="2754086"/>
            <a:chOff x="5695043" y="2307771"/>
            <a:chExt cx="3057071" cy="2754086"/>
          </a:xfrm>
        </p:grpSpPr>
        <p:sp>
          <p:nvSpPr>
            <p:cNvPr id="21" name="任意多边形 20"/>
            <p:cNvSpPr/>
            <p:nvPr/>
          </p:nvSpPr>
          <p:spPr>
            <a:xfrm>
              <a:off x="5695043" y="2307771"/>
              <a:ext cx="2001157" cy="2754086"/>
            </a:xfrm>
            <a:custGeom>
              <a:avLst/>
              <a:gdLst>
                <a:gd name="connsiteX0" fmla="*/ 1500414 w 2001157"/>
                <a:gd name="connsiteY0" fmla="*/ 2754086 h 2754086"/>
                <a:gd name="connsiteX1" fmla="*/ 618671 w 2001157"/>
                <a:gd name="connsiteY1" fmla="*/ 1883229 h 2754086"/>
                <a:gd name="connsiteX2" fmla="*/ 150586 w 2001157"/>
                <a:gd name="connsiteY2" fmla="*/ 1328058 h 2754086"/>
                <a:gd name="connsiteX3" fmla="*/ 19957 w 2001157"/>
                <a:gd name="connsiteY3" fmla="*/ 1066800 h 2754086"/>
                <a:gd name="connsiteX4" fmla="*/ 30843 w 2001157"/>
                <a:gd name="connsiteY4" fmla="*/ 838200 h 2754086"/>
                <a:gd name="connsiteX5" fmla="*/ 117928 w 2001157"/>
                <a:gd name="connsiteY5" fmla="*/ 609600 h 2754086"/>
                <a:gd name="connsiteX6" fmla="*/ 270328 w 2001157"/>
                <a:gd name="connsiteY6" fmla="*/ 446315 h 2754086"/>
                <a:gd name="connsiteX7" fmla="*/ 477157 w 2001157"/>
                <a:gd name="connsiteY7" fmla="*/ 315686 h 2754086"/>
                <a:gd name="connsiteX8" fmla="*/ 901700 w 2001157"/>
                <a:gd name="connsiteY8" fmla="*/ 185058 h 2754086"/>
                <a:gd name="connsiteX9" fmla="*/ 1587500 w 2001157"/>
                <a:gd name="connsiteY9" fmla="*/ 43543 h 2754086"/>
                <a:gd name="connsiteX10" fmla="*/ 2001157 w 2001157"/>
                <a:gd name="connsiteY10" fmla="*/ 0 h 275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1157" h="2754086">
                  <a:moveTo>
                    <a:pt x="1500414" y="2754086"/>
                  </a:moveTo>
                  <a:cubicBezTo>
                    <a:pt x="1172028" y="2437493"/>
                    <a:pt x="843642" y="2120900"/>
                    <a:pt x="618671" y="1883229"/>
                  </a:cubicBezTo>
                  <a:cubicBezTo>
                    <a:pt x="393700" y="1645558"/>
                    <a:pt x="250372" y="1464129"/>
                    <a:pt x="150586" y="1328058"/>
                  </a:cubicBezTo>
                  <a:cubicBezTo>
                    <a:pt x="50800" y="1191987"/>
                    <a:pt x="39914" y="1148443"/>
                    <a:pt x="19957" y="1066800"/>
                  </a:cubicBezTo>
                  <a:cubicBezTo>
                    <a:pt x="0" y="985157"/>
                    <a:pt x="14515" y="914400"/>
                    <a:pt x="30843" y="838200"/>
                  </a:cubicBezTo>
                  <a:cubicBezTo>
                    <a:pt x="47171" y="762000"/>
                    <a:pt x="78014" y="674914"/>
                    <a:pt x="117928" y="609600"/>
                  </a:cubicBezTo>
                  <a:cubicBezTo>
                    <a:pt x="157842" y="544286"/>
                    <a:pt x="210457" y="495301"/>
                    <a:pt x="270328" y="446315"/>
                  </a:cubicBezTo>
                  <a:cubicBezTo>
                    <a:pt x="330199" y="397329"/>
                    <a:pt x="371928" y="359229"/>
                    <a:pt x="477157" y="315686"/>
                  </a:cubicBezTo>
                  <a:cubicBezTo>
                    <a:pt x="582386" y="272143"/>
                    <a:pt x="716643" y="230415"/>
                    <a:pt x="901700" y="185058"/>
                  </a:cubicBezTo>
                  <a:cubicBezTo>
                    <a:pt x="1086757" y="139701"/>
                    <a:pt x="1404257" y="74386"/>
                    <a:pt x="1587500" y="43543"/>
                  </a:cubicBezTo>
                  <a:cubicBezTo>
                    <a:pt x="1770743" y="12700"/>
                    <a:pt x="1885950" y="6350"/>
                    <a:pt x="2001157" y="0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039757" y="2362200"/>
              <a:ext cx="2712357" cy="2656114"/>
            </a:xfrm>
            <a:custGeom>
              <a:avLst/>
              <a:gdLst>
                <a:gd name="connsiteX0" fmla="*/ 1645557 w 2712357"/>
                <a:gd name="connsiteY0" fmla="*/ 2656114 h 2656114"/>
                <a:gd name="connsiteX1" fmla="*/ 1199243 w 2712357"/>
                <a:gd name="connsiteY1" fmla="*/ 2177143 h 2656114"/>
                <a:gd name="connsiteX2" fmla="*/ 535214 w 2712357"/>
                <a:gd name="connsiteY2" fmla="*/ 1513114 h 2656114"/>
                <a:gd name="connsiteX3" fmla="*/ 110672 w 2712357"/>
                <a:gd name="connsiteY3" fmla="*/ 1055914 h 2656114"/>
                <a:gd name="connsiteX4" fmla="*/ 34472 w 2712357"/>
                <a:gd name="connsiteY4" fmla="*/ 881743 h 2656114"/>
                <a:gd name="connsiteX5" fmla="*/ 1814 w 2712357"/>
                <a:gd name="connsiteY5" fmla="*/ 729343 h 2656114"/>
                <a:gd name="connsiteX6" fmla="*/ 45357 w 2712357"/>
                <a:gd name="connsiteY6" fmla="*/ 544286 h 2656114"/>
                <a:gd name="connsiteX7" fmla="*/ 197757 w 2712357"/>
                <a:gd name="connsiteY7" fmla="*/ 435429 h 2656114"/>
                <a:gd name="connsiteX8" fmla="*/ 502557 w 2712357"/>
                <a:gd name="connsiteY8" fmla="*/ 283029 h 2656114"/>
                <a:gd name="connsiteX9" fmla="*/ 883557 w 2712357"/>
                <a:gd name="connsiteY9" fmla="*/ 163286 h 2656114"/>
                <a:gd name="connsiteX10" fmla="*/ 1482272 w 2712357"/>
                <a:gd name="connsiteY10" fmla="*/ 54429 h 2656114"/>
                <a:gd name="connsiteX11" fmla="*/ 2026557 w 2712357"/>
                <a:gd name="connsiteY11" fmla="*/ 10886 h 2656114"/>
                <a:gd name="connsiteX12" fmla="*/ 2429329 w 2712357"/>
                <a:gd name="connsiteY12" fmla="*/ 0 h 2656114"/>
                <a:gd name="connsiteX13" fmla="*/ 2712357 w 2712357"/>
                <a:gd name="connsiteY13" fmla="*/ 10886 h 2656114"/>
                <a:gd name="connsiteX14" fmla="*/ 2712357 w 2712357"/>
                <a:gd name="connsiteY14" fmla="*/ 10886 h 265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12357" h="2656114">
                  <a:moveTo>
                    <a:pt x="1645557" y="2656114"/>
                  </a:moveTo>
                  <a:cubicBezTo>
                    <a:pt x="1514928" y="2511878"/>
                    <a:pt x="1384300" y="2367643"/>
                    <a:pt x="1199243" y="2177143"/>
                  </a:cubicBezTo>
                  <a:cubicBezTo>
                    <a:pt x="1014186" y="1986643"/>
                    <a:pt x="716643" y="1699986"/>
                    <a:pt x="535214" y="1513114"/>
                  </a:cubicBezTo>
                  <a:cubicBezTo>
                    <a:pt x="353786" y="1326243"/>
                    <a:pt x="194129" y="1161142"/>
                    <a:pt x="110672" y="1055914"/>
                  </a:cubicBezTo>
                  <a:cubicBezTo>
                    <a:pt x="27215" y="950686"/>
                    <a:pt x="52615" y="936171"/>
                    <a:pt x="34472" y="881743"/>
                  </a:cubicBezTo>
                  <a:cubicBezTo>
                    <a:pt x="16329" y="827315"/>
                    <a:pt x="0" y="785586"/>
                    <a:pt x="1814" y="729343"/>
                  </a:cubicBezTo>
                  <a:cubicBezTo>
                    <a:pt x="3628" y="673100"/>
                    <a:pt x="12700" y="593272"/>
                    <a:pt x="45357" y="544286"/>
                  </a:cubicBezTo>
                  <a:cubicBezTo>
                    <a:pt x="78014" y="495300"/>
                    <a:pt x="121557" y="478972"/>
                    <a:pt x="197757" y="435429"/>
                  </a:cubicBezTo>
                  <a:cubicBezTo>
                    <a:pt x="273957" y="391886"/>
                    <a:pt x="388257" y="328386"/>
                    <a:pt x="502557" y="283029"/>
                  </a:cubicBezTo>
                  <a:cubicBezTo>
                    <a:pt x="616857" y="237672"/>
                    <a:pt x="720271" y="201386"/>
                    <a:pt x="883557" y="163286"/>
                  </a:cubicBezTo>
                  <a:cubicBezTo>
                    <a:pt x="1046843" y="125186"/>
                    <a:pt x="1291772" y="79829"/>
                    <a:pt x="1482272" y="54429"/>
                  </a:cubicBezTo>
                  <a:cubicBezTo>
                    <a:pt x="1672772" y="29029"/>
                    <a:pt x="1868714" y="19957"/>
                    <a:pt x="2026557" y="10886"/>
                  </a:cubicBezTo>
                  <a:cubicBezTo>
                    <a:pt x="2184400" y="1815"/>
                    <a:pt x="2315029" y="0"/>
                    <a:pt x="2429329" y="0"/>
                  </a:cubicBezTo>
                  <a:cubicBezTo>
                    <a:pt x="2543629" y="0"/>
                    <a:pt x="2712357" y="10886"/>
                    <a:pt x="2712357" y="10886"/>
                  </a:cubicBezTo>
                  <a:lnTo>
                    <a:pt x="2712357" y="10886"/>
                  </a:ln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404813"/>
            <a:ext cx="8540750" cy="56181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曲线的应用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None/>
            </a:pP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）根据工件要求，确定热处理工艺。</a:t>
            </a:r>
          </a:p>
          <a:p>
            <a:pPr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）确定工件淬火时的临界冷速。</a:t>
            </a:r>
          </a:p>
          <a:p>
            <a:pPr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）可以指导连续冷却操作。</a:t>
            </a:r>
          </a:p>
          <a:p>
            <a:pPr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）选择钢材的依据。 </a:t>
            </a:r>
          </a:p>
          <a:p>
            <a:pPr eaLnBrk="1" hangingPunct="1">
              <a:lnSpc>
                <a:spcPct val="12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曲线对选择淬火介质与淬火方法有指导。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52705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/>
              <a:t>三、影响</a:t>
            </a:r>
            <a:r>
              <a:rPr lang="en-US" altLang="zh-CN" sz="3200" b="1" dirty="0" smtClean="0"/>
              <a:t>C</a:t>
            </a:r>
            <a:r>
              <a:rPr lang="zh-CN" altLang="en-US" sz="3200" b="1" dirty="0" smtClean="0"/>
              <a:t>曲线的因素与钢的淬透性</a:t>
            </a:r>
            <a:r>
              <a:rPr lang="zh-CN" altLang="en-US" sz="3200" dirty="0" smtClean="0"/>
              <a:t> 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052736"/>
            <a:ext cx="8540750" cy="496855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曲线反映奥氏体的稳定性及分解转变特性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 smtClean="0"/>
              <a:t>取决于</a:t>
            </a:r>
            <a:r>
              <a:rPr lang="zh-CN" altLang="en-US" sz="2400" dirty="0" smtClean="0"/>
              <a:t>奥氏体的化学成分和加热时的状态。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曲线的形状位置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对钢的热处理工艺有指导性作用。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、淬透性的概念（</a:t>
            </a:r>
            <a:r>
              <a:rPr lang="zh-CN" altLang="en-US" sz="2400" b="1" dirty="0" smtClean="0"/>
              <a:t>淬透性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淬硬性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/>
              <a:t>淬透性：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 smtClean="0"/>
              <a:t>淬火条件下得到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组织的能力，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 smtClean="0"/>
              <a:t>取决于 </a:t>
            </a:r>
            <a:r>
              <a:rPr lang="en-US" altLang="zh-CN" sz="2400" b="1" dirty="0" err="1" smtClean="0"/>
              <a:t>V</a:t>
            </a:r>
            <a:r>
              <a:rPr lang="en-US" altLang="zh-CN" sz="2400" b="1" baseline="-25000" dirty="0" err="1" smtClean="0"/>
              <a:t>K</a:t>
            </a:r>
            <a:r>
              <a:rPr lang="zh-CN" altLang="en-US" sz="2400" b="1" dirty="0" smtClean="0"/>
              <a:t>（上临界冷却速度）</a:t>
            </a:r>
            <a:endParaRPr lang="zh-CN" altLang="en-US" sz="2000" b="1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/>
              <a:t>淬硬性：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 smtClean="0"/>
              <a:t>钢在淬火后获得硬度的能力，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 smtClean="0"/>
              <a:t>取决于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中</a:t>
            </a:r>
            <a:r>
              <a:rPr lang="en-US" altLang="zh-CN" sz="2400" b="1" dirty="0" smtClean="0"/>
              <a:t>C%</a:t>
            </a:r>
            <a:r>
              <a:rPr lang="zh-CN" altLang="en-US" sz="2400" b="1" dirty="0" smtClean="0"/>
              <a:t>， </a:t>
            </a:r>
            <a:r>
              <a:rPr lang="en-US" altLang="zh-CN" sz="2400" b="1" dirty="0" smtClean="0"/>
              <a:t>C%↑→</a:t>
            </a:r>
            <a:r>
              <a:rPr lang="zh-CN" altLang="en-US" sz="2400" b="1" dirty="0" smtClean="0"/>
              <a:t>淬硬性↑</a:t>
            </a:r>
            <a:endParaRPr lang="zh-CN" altLang="en-US" sz="2000" b="1" dirty="0" smtClean="0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4644008" y="4653136"/>
            <a:ext cx="2088232" cy="216024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5" descr="fig462.gif (5681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 b="19302"/>
          <a:stretch>
            <a:fillRect/>
          </a:stretch>
        </p:blipFill>
        <p:spPr bwMode="auto">
          <a:xfrm>
            <a:off x="5400092" y="2744924"/>
            <a:ext cx="3635896" cy="394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任意多边形 7"/>
          <p:cNvSpPr/>
          <p:nvPr/>
        </p:nvSpPr>
        <p:spPr>
          <a:xfrm>
            <a:off x="5965371" y="3265714"/>
            <a:ext cx="859972" cy="2155372"/>
          </a:xfrm>
          <a:custGeom>
            <a:avLst/>
            <a:gdLst>
              <a:gd name="connsiteX0" fmla="*/ 0 w 859972"/>
              <a:gd name="connsiteY0" fmla="*/ 0 h 2155372"/>
              <a:gd name="connsiteX1" fmla="*/ 239486 w 859972"/>
              <a:gd name="connsiteY1" fmla="*/ 348343 h 2155372"/>
              <a:gd name="connsiteX2" fmla="*/ 522515 w 859972"/>
              <a:gd name="connsiteY2" fmla="*/ 849086 h 2155372"/>
              <a:gd name="connsiteX3" fmla="*/ 685800 w 859972"/>
              <a:gd name="connsiteY3" fmla="*/ 1284515 h 2155372"/>
              <a:gd name="connsiteX4" fmla="*/ 772886 w 859972"/>
              <a:gd name="connsiteY4" fmla="*/ 1567543 h 2155372"/>
              <a:gd name="connsiteX5" fmla="*/ 838200 w 859972"/>
              <a:gd name="connsiteY5" fmla="*/ 1959429 h 2155372"/>
              <a:gd name="connsiteX6" fmla="*/ 859972 w 859972"/>
              <a:gd name="connsiteY6" fmla="*/ 2155372 h 215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9972" h="2155372">
                <a:moveTo>
                  <a:pt x="0" y="0"/>
                </a:moveTo>
                <a:cubicBezTo>
                  <a:pt x="76200" y="103414"/>
                  <a:pt x="152400" y="206829"/>
                  <a:pt x="239486" y="348343"/>
                </a:cubicBezTo>
                <a:cubicBezTo>
                  <a:pt x="326572" y="489857"/>
                  <a:pt x="448129" y="693057"/>
                  <a:pt x="522515" y="849086"/>
                </a:cubicBezTo>
                <a:cubicBezTo>
                  <a:pt x="596901" y="1005115"/>
                  <a:pt x="644072" y="1164772"/>
                  <a:pt x="685800" y="1284515"/>
                </a:cubicBezTo>
                <a:cubicBezTo>
                  <a:pt x="727528" y="1404258"/>
                  <a:pt x="747486" y="1455057"/>
                  <a:pt x="772886" y="1567543"/>
                </a:cubicBezTo>
                <a:cubicBezTo>
                  <a:pt x="798286" y="1680029"/>
                  <a:pt x="823686" y="1861458"/>
                  <a:pt x="838200" y="1959429"/>
                </a:cubicBezTo>
                <a:cubicBezTo>
                  <a:pt x="852714" y="2057401"/>
                  <a:pt x="856343" y="2106386"/>
                  <a:pt x="859972" y="2155372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744538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、淬透性的大小对钢的热处理后的力学性能的影响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80420" y="3789040"/>
            <a:ext cx="4608004" cy="2411983"/>
            <a:chOff x="53" y="768"/>
            <a:chExt cx="5668" cy="33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3" y="768"/>
              <a:ext cx="5659" cy="3360"/>
              <a:chOff x="53" y="864"/>
              <a:chExt cx="5659" cy="336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96" y="864"/>
                <a:ext cx="5616" cy="3360"/>
                <a:chOff x="96" y="864"/>
                <a:chExt cx="5616" cy="3360"/>
              </a:xfrm>
            </p:grpSpPr>
            <p:pic>
              <p:nvPicPr>
                <p:cNvPr id="26667" name="Picture 7" descr="6-28-a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6" y="864"/>
                  <a:ext cx="3024" cy="3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6668" name="Picture 8" descr="6-28-b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688" y="864"/>
                  <a:ext cx="3024" cy="3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53" y="1200"/>
                <a:ext cx="4603" cy="2544"/>
                <a:chOff x="53" y="1200"/>
                <a:chExt cx="4603" cy="2544"/>
              </a:xfrm>
            </p:grpSpPr>
            <p:sp>
              <p:nvSpPr>
                <p:cNvPr id="2666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634" y="1555"/>
                  <a:ext cx="631" cy="1844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vert="eaVert" wrap="none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000099"/>
                      </a:solidFill>
                      <a:latin typeface="Times New Roman" pitchFamily="18" charset="0"/>
                    </a:rPr>
                    <a:t>未淬透钢</a:t>
                  </a:r>
                  <a:endParaRPr lang="zh-CN" altLang="en-US" sz="1400" dirty="0"/>
                </a:p>
              </p:txBody>
            </p:sp>
            <p:sp>
              <p:nvSpPr>
                <p:cNvPr id="2666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3" y="1631"/>
                  <a:ext cx="631" cy="1416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vert="eaVert" wrap="none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000099"/>
                      </a:solidFill>
                      <a:latin typeface="Times New Roman" pitchFamily="18" charset="0"/>
                    </a:rPr>
                    <a:t>淬透钢</a:t>
                  </a:r>
                  <a:endParaRPr lang="zh-CN" altLang="en-US" sz="1400"/>
                </a:p>
              </p:txBody>
            </p:sp>
            <p:sp>
              <p:nvSpPr>
                <p:cNvPr id="26666" name="Rectangle 12"/>
                <p:cNvSpPr>
                  <a:spLocks noChangeArrowheads="1"/>
                </p:cNvSpPr>
                <p:nvPr/>
              </p:nvSpPr>
              <p:spPr bwMode="auto">
                <a:xfrm>
                  <a:off x="3840" y="1200"/>
                  <a:ext cx="816" cy="2544"/>
                </a:xfrm>
                <a:prstGeom prst="rect">
                  <a:avLst/>
                </a:prstGeom>
                <a:solidFill>
                  <a:srgbClr val="FF3300">
                    <a:alpha val="50195"/>
                  </a:srgb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 sz="1400"/>
                </a:p>
              </p:txBody>
            </p:sp>
          </p:grpSp>
        </p:grpSp>
        <p:sp>
          <p:nvSpPr>
            <p:cNvPr id="26661" name="Rectangle 13"/>
            <p:cNvSpPr>
              <a:spLocks noChangeArrowheads="1"/>
            </p:cNvSpPr>
            <p:nvPr/>
          </p:nvSpPr>
          <p:spPr bwMode="auto">
            <a:xfrm>
              <a:off x="96" y="768"/>
              <a:ext cx="5625" cy="3360"/>
            </a:xfrm>
            <a:prstGeom prst="rect">
              <a:avLst/>
            </a:prstGeom>
            <a:noFill/>
            <a:ln w="38100" cap="sq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pic>
        <p:nvPicPr>
          <p:cNvPr id="45" name="Picture 8" descr="fig513.gif (7042 bytes)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24000"/>
          </a:blip>
          <a:srcRect l="43053" b="14532"/>
          <a:stretch>
            <a:fillRect/>
          </a:stretch>
        </p:blipFill>
        <p:spPr bwMode="auto">
          <a:xfrm>
            <a:off x="611560" y="1484784"/>
            <a:ext cx="333682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8" descr="fig513.gif (7042 bytes)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24000"/>
          </a:blip>
          <a:srcRect t="5794" r="56947" b="14532"/>
          <a:stretch>
            <a:fillRect/>
          </a:stretch>
        </p:blipFill>
        <p:spPr bwMode="auto">
          <a:xfrm>
            <a:off x="4788024" y="908720"/>
            <a:ext cx="3555981" cy="27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364140" y="57332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尺寸效应</a:t>
            </a:r>
            <a:endParaRPr lang="zh-CN" altLang="en-US" sz="24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8775" y="476672"/>
            <a:ext cx="7885633" cy="887412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、影响淬透性的因素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en-US" altLang="zh-CN" sz="2800" b="1" baseline="-25000" dirty="0" err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曲线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52283" name="Group 59"/>
          <p:cNvGraphicFramePr>
            <a:graphicFrameLocks noGrp="1"/>
          </p:cNvGraphicFramePr>
          <p:nvPr>
            <p:ph idx="1"/>
          </p:nvPr>
        </p:nvGraphicFramePr>
        <p:xfrm>
          <a:off x="251520" y="1817292"/>
          <a:ext cx="5256262" cy="3699940"/>
        </p:xfrm>
        <a:graphic>
          <a:graphicData uri="http://schemas.openxmlformats.org/drawingml/2006/table">
            <a:tbl>
              <a:tblPr/>
              <a:tblGrid>
                <a:gridCol w="1440160"/>
                <a:gridCol w="3816102"/>
              </a:tblGrid>
              <a:tr h="86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C%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亚共析钢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C%↑→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淬透性↑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过共析钢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C%↑→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淬透性↓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奥氏体化温度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T↑→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淬透性↑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成分均匀，晶粒大，未溶碳化物少，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曲线右移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合金元素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除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Co%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以外，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曲线右移，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淬透性 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未溶第二相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淬透性 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 descr="fig514.gif (7338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 r="6149" b="19479"/>
          <a:stretch>
            <a:fillRect/>
          </a:stretch>
        </p:blipFill>
        <p:spPr bwMode="auto">
          <a:xfrm>
            <a:off x="5652120" y="2060848"/>
            <a:ext cx="3360239" cy="33843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笑脸 5"/>
          <p:cNvSpPr/>
          <p:nvPr/>
        </p:nvSpPr>
        <p:spPr bwMode="auto">
          <a:xfrm>
            <a:off x="5364088" y="1988840"/>
            <a:ext cx="360040" cy="288032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笑脸 6"/>
          <p:cNvSpPr/>
          <p:nvPr/>
        </p:nvSpPr>
        <p:spPr bwMode="auto">
          <a:xfrm>
            <a:off x="5364088" y="2780928"/>
            <a:ext cx="360040" cy="288032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笑脸 7"/>
          <p:cNvSpPr/>
          <p:nvPr/>
        </p:nvSpPr>
        <p:spPr bwMode="auto">
          <a:xfrm>
            <a:off x="5364088" y="4365104"/>
            <a:ext cx="360040" cy="288032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87338" y="1124744"/>
            <a:ext cx="4212654" cy="47894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33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33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3300"/>
                </a:solidFill>
              </a:rPr>
              <a:t>）临界直径</a:t>
            </a:r>
            <a:r>
              <a:rPr lang="en-US" altLang="zh-CN" sz="2800" b="1" dirty="0" err="1" smtClean="0">
                <a:solidFill>
                  <a:srgbClr val="FF3300"/>
                </a:solidFill>
              </a:rPr>
              <a:t>D</a:t>
            </a:r>
            <a:r>
              <a:rPr lang="en-US" altLang="zh-CN" sz="2800" b="1" baseline="-25000" dirty="0" err="1" smtClean="0">
                <a:solidFill>
                  <a:srgbClr val="FF3300"/>
                </a:solidFill>
              </a:rPr>
              <a:t>0</a:t>
            </a:r>
            <a:r>
              <a:rPr lang="en-US" altLang="zh-CN" sz="2800" b="1" dirty="0" smtClean="0"/>
              <a:t> /mm</a:t>
            </a:r>
            <a:endParaRPr lang="en-US" altLang="zh-CN" sz="2800" b="1" dirty="0" smtClean="0">
              <a:latin typeface="华文细黑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b="1" dirty="0" smtClean="0"/>
              <a:t>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某种确定淬火介质中冷却，心部得到半马氏体组织的最大直径。</a:t>
            </a: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sz="2400" b="1" dirty="0" err="1" smtClean="0"/>
              <a:t>D</a:t>
            </a:r>
            <a:r>
              <a:rPr lang="en-US" altLang="zh-CN" sz="2400" b="1" baseline="-25000" dirty="0" err="1" smtClean="0"/>
              <a:t>0</a:t>
            </a:r>
            <a:r>
              <a:rPr lang="en-US" altLang="zh-CN" sz="2400" b="1" dirty="0" smtClean="0">
                <a:cs typeface="Arial" pitchFamily="34" charset="0"/>
              </a:rPr>
              <a:t>↑→</a:t>
            </a:r>
            <a:r>
              <a:rPr lang="zh-CN" altLang="en-US" sz="2400" b="1" dirty="0" smtClean="0">
                <a:cs typeface="Arial" pitchFamily="34" charset="0"/>
              </a:rPr>
              <a:t>淬透性↑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 smtClean="0">
                <a:cs typeface="Arial" pitchFamily="34" charset="0"/>
              </a:rPr>
              <a:t>介质冷却能力↑→ </a:t>
            </a:r>
            <a:r>
              <a:rPr lang="en-US" altLang="zh-CN" sz="2400" b="1" dirty="0" err="1" smtClean="0"/>
              <a:t>D</a:t>
            </a:r>
            <a:r>
              <a:rPr lang="en-US" altLang="zh-CN" sz="2400" b="1" baseline="-25000" dirty="0" err="1" smtClean="0"/>
              <a:t>0</a:t>
            </a:r>
            <a:r>
              <a:rPr lang="en-US" altLang="zh-CN" sz="2400" b="1" dirty="0" smtClean="0">
                <a:cs typeface="Arial" pitchFamily="34" charset="0"/>
              </a:rPr>
              <a:t>↑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华文细黑" pitchFamily="2" charset="-122"/>
                <a:cs typeface="Arial" pitchFamily="34" charset="0"/>
              </a:rPr>
              <a:t>（</a:t>
            </a:r>
            <a:r>
              <a:rPr lang="en-US" altLang="zh-CN" sz="2800" b="1" dirty="0" smtClean="0">
                <a:solidFill>
                  <a:srgbClr val="FF3300"/>
                </a:solidFill>
                <a:latin typeface="华文细黑" pitchFamily="2" charset="-122"/>
                <a:cs typeface="Arial" pitchFamily="34" charset="0"/>
              </a:rPr>
              <a:t>2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细黑" pitchFamily="2" charset="-122"/>
                <a:cs typeface="Arial" pitchFamily="34" charset="0"/>
              </a:rPr>
              <a:t>）末端淬火距离</a:t>
            </a:r>
            <a:r>
              <a:rPr lang="en-US" altLang="zh-CN" sz="2800" b="1" dirty="0" err="1" smtClean="0">
                <a:latin typeface="华文细黑" pitchFamily="2" charset="-122"/>
                <a:cs typeface="Arial" pitchFamily="34" charset="0"/>
              </a:rPr>
              <a:t>J</a:t>
            </a:r>
            <a:r>
              <a:rPr lang="en-US" altLang="zh-CN" sz="2800" b="1" baseline="-25000" dirty="0" err="1" smtClean="0">
                <a:latin typeface="华文细黑" pitchFamily="2" charset="-122"/>
                <a:cs typeface="Arial" pitchFamily="34" charset="0"/>
              </a:rPr>
              <a:t>d</a:t>
            </a:r>
            <a:r>
              <a:rPr lang="en-US" altLang="zh-CN" sz="2800" b="1" baseline="30000" dirty="0" err="1" smtClean="0">
                <a:latin typeface="华文细黑" pitchFamily="2" charset="-122"/>
                <a:cs typeface="Arial" pitchFamily="34" charset="0"/>
              </a:rPr>
              <a:t>HRC</a:t>
            </a:r>
            <a:endParaRPr lang="en-US" altLang="zh-CN" sz="2800" b="1" dirty="0" smtClean="0">
              <a:latin typeface="华文细黑" pitchFamily="2" charset="-122"/>
              <a:cs typeface="Arial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华文细黑" pitchFamily="2" charset="-122"/>
                <a:cs typeface="Arial" pitchFamily="34" charset="0"/>
              </a:rPr>
              <a:t>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cs typeface="Arial" pitchFamily="34" charset="0"/>
              </a:rPr>
              <a:t>距淬火末端距离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  <a:cs typeface="Arial" pitchFamily="34" charset="0"/>
              </a:rPr>
              <a:t>d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  <a:cs typeface="Arial" pitchFamily="34" charset="0"/>
              </a:rPr>
              <a:t>处试样的硬度为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  <a:cs typeface="Arial" pitchFamily="34" charset="0"/>
              </a:rPr>
              <a:t>HRCXXX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  <a:cs typeface="Arial" pitchFamily="34" charset="0"/>
            </a:endParaRPr>
          </a:p>
        </p:txBody>
      </p:sp>
      <p:graphicFrame>
        <p:nvGraphicFramePr>
          <p:cNvPr id="57410" name="Group 66"/>
          <p:cNvGraphicFramePr>
            <a:graphicFrameLocks noGrp="1"/>
          </p:cNvGraphicFramePr>
          <p:nvPr>
            <p:ph sz="half" idx="2"/>
          </p:nvPr>
        </p:nvGraphicFramePr>
        <p:xfrm>
          <a:off x="4644007" y="1750912"/>
          <a:ext cx="4271389" cy="4270376"/>
        </p:xfrm>
        <a:graphic>
          <a:graphicData uri="http://schemas.openxmlformats.org/drawingml/2006/table">
            <a:tbl>
              <a:tblPr/>
              <a:tblGrid>
                <a:gridCol w="1713538"/>
                <a:gridCol w="1403388"/>
                <a:gridCol w="1154463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牌号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淬水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淬油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13-16.5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5-9.5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11-17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6-12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T10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&lt;8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40Cr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30-38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19-28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38CrMoAl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65Mn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25-30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17-25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60Si2Mn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55-62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32-46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5288" y="404664"/>
            <a:ext cx="6697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、淬透性的测定与表示方法</a:t>
            </a:r>
            <a:endParaRPr lang="zh-CN" altLang="en-US" sz="2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128" y="1174848"/>
            <a:ext cx="228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kern="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临界直径</a:t>
            </a:r>
            <a:r>
              <a:rPr lang="en-US" altLang="zh-CN" sz="2400" b="1" kern="0" dirty="0" err="1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sz="2400" b="1" kern="0" baseline="-25000" dirty="0" err="1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400" b="1" kern="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 /mm</a:t>
            </a:r>
            <a:endParaRPr lang="zh-CN" altLang="en-US" sz="1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18654"/>
            <a:ext cx="8229600" cy="70609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</a:rPr>
              <a:t>5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、淬透性的应用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124744"/>
            <a:ext cx="7772400" cy="497125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）根据服役条件，确定对钢淬透性的要求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选材的依据</a:t>
            </a:r>
          </a:p>
          <a:p>
            <a:pPr eaLnBrk="1" hangingPunct="1">
              <a:buNone/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热处理</a:t>
            </a:r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工艺制定的依据</a:t>
            </a:r>
          </a:p>
          <a:p>
            <a:pPr eaLnBrk="1" hangingPunct="1">
              <a:buNone/>
            </a:pPr>
            <a:endParaRPr lang="zh-CN" altLang="en-US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尺寸效应</a:t>
            </a:r>
          </a:p>
          <a:p>
            <a:pPr eaLnBrk="1" hangingPunct="1">
              <a:buNone/>
            </a:pP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664"/>
            <a:ext cx="8540750" cy="863749"/>
          </a:xfrm>
        </p:spPr>
        <p:txBody>
          <a:bodyPr/>
          <a:lstStyle/>
          <a:p>
            <a:pPr algn="l" eaLnBrk="1" hangingPunct="1"/>
            <a:r>
              <a:rPr lang="zh-CN" altLang="en-US" sz="4400" b="1" dirty="0" smtClean="0">
                <a:solidFill>
                  <a:schemeClr val="tx1"/>
                </a:solidFill>
                <a:latin typeface="幼圆" pitchFamily="49" charset="-122"/>
              </a:rPr>
              <a:t>内容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316889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6.1  </a:t>
            </a:r>
            <a:r>
              <a:rPr lang="zh-CN" altLang="en-US" dirty="0" smtClean="0"/>
              <a:t>钢加热时的转变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6.2  </a:t>
            </a:r>
            <a:r>
              <a:rPr lang="zh-CN" altLang="en-US" dirty="0" smtClean="0">
                <a:solidFill>
                  <a:schemeClr val="tx2"/>
                </a:solidFill>
              </a:rPr>
              <a:t>钢的过冷奥氏体转变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6.3  </a:t>
            </a:r>
            <a:r>
              <a:rPr lang="zh-CN" altLang="en-US" dirty="0" smtClean="0">
                <a:solidFill>
                  <a:srgbClr val="0000CC"/>
                </a:solidFill>
              </a:rPr>
              <a:t>钢的常规热处理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6.4  </a:t>
            </a:r>
            <a:r>
              <a:rPr lang="zh-CN" altLang="en-US" dirty="0" smtClean="0">
                <a:solidFill>
                  <a:schemeClr val="tx2"/>
                </a:solidFill>
              </a:rPr>
              <a:t>钢的表面热处理及化学热处理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6.5  </a:t>
            </a:r>
            <a:r>
              <a:rPr lang="zh-CN" altLang="en-US" dirty="0" smtClean="0"/>
              <a:t>热处理工序及零件结构工艺性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744538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chemeClr val="tx1"/>
                </a:solidFill>
              </a:rPr>
              <a:t>6.3  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钢的常规热处理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916832"/>
            <a:ext cx="4248150" cy="596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tx2"/>
                </a:solidFill>
              </a:rPr>
              <a:t>一、钢加热与冷却的临界温度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95536" y="2924944"/>
            <a:ext cx="3910045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      加热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冷却</a:t>
            </a:r>
          </a:p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共析      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 dirty="0" err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c1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baseline="-25000" dirty="0" smtClean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sz="24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r1</a:t>
            </a:r>
            <a:endParaRPr lang="en-US" altLang="zh-CN" sz="2400" b="1" baseline="-250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亚共析     </a:t>
            </a:r>
            <a:r>
              <a:rPr lang="en-US" altLang="zh-CN" sz="2400" b="1" dirty="0" err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c3</a:t>
            </a:r>
            <a:r>
              <a:rPr lang="en-US" altLang="zh-CN" sz="2400" b="1" baseline="-250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baseline="-25000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r3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过共析     </a:t>
            </a:r>
            <a:r>
              <a:rPr lang="en-US" altLang="zh-CN" sz="2400" b="1" dirty="0" err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 dirty="0" err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ccm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b="1" baseline="-25000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rcm</a:t>
            </a:r>
            <a:endParaRPr lang="en-US" altLang="zh-CN" sz="1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979712" y="5502443"/>
            <a:ext cx="2303363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加热和冷却速度为</a:t>
            </a:r>
            <a:r>
              <a:rPr lang="en-US" altLang="zh-CN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0.125℃/min</a:t>
            </a:r>
            <a:endParaRPr lang="en-US" altLang="zh-CN" sz="2000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1446" name="Picture 6" descr="fig450.gif (15524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108" b="17970"/>
          <a:stretch>
            <a:fillRect/>
          </a:stretch>
        </p:blipFill>
        <p:spPr bwMode="auto">
          <a:xfrm>
            <a:off x="4284663" y="1772816"/>
            <a:ext cx="4859337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1"/>
          <p:cNvGrpSpPr/>
          <p:nvPr/>
        </p:nvGrpSpPr>
        <p:grpSpPr>
          <a:xfrm>
            <a:off x="4844144" y="2349532"/>
            <a:ext cx="3796308" cy="2592355"/>
            <a:chOff x="4844144" y="2492829"/>
            <a:chExt cx="3796308" cy="2592355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004048" y="5085184"/>
              <a:ext cx="3636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 9"/>
            <p:cNvSpPr/>
            <p:nvPr/>
          </p:nvSpPr>
          <p:spPr>
            <a:xfrm>
              <a:off x="4844144" y="2514601"/>
              <a:ext cx="2002971" cy="2558142"/>
            </a:xfrm>
            <a:custGeom>
              <a:avLst/>
              <a:gdLst>
                <a:gd name="connsiteX0" fmla="*/ 0 w 2002971"/>
                <a:gd name="connsiteY0" fmla="*/ 0 h 2558142"/>
                <a:gd name="connsiteX1" fmla="*/ 391886 w 2002971"/>
                <a:gd name="connsiteY1" fmla="*/ 522514 h 2558142"/>
                <a:gd name="connsiteX2" fmla="*/ 772886 w 2002971"/>
                <a:gd name="connsiteY2" fmla="*/ 1088571 h 2558142"/>
                <a:gd name="connsiteX3" fmla="*/ 1143000 w 2002971"/>
                <a:gd name="connsiteY3" fmla="*/ 1567542 h 2558142"/>
                <a:gd name="connsiteX4" fmla="*/ 1567543 w 2002971"/>
                <a:gd name="connsiteY4" fmla="*/ 2079171 h 2558142"/>
                <a:gd name="connsiteX5" fmla="*/ 2002971 w 2002971"/>
                <a:gd name="connsiteY5" fmla="*/ 2558142 h 25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2971" h="2558142">
                  <a:moveTo>
                    <a:pt x="0" y="0"/>
                  </a:moveTo>
                  <a:cubicBezTo>
                    <a:pt x="131536" y="170543"/>
                    <a:pt x="263072" y="341086"/>
                    <a:pt x="391886" y="522514"/>
                  </a:cubicBezTo>
                  <a:cubicBezTo>
                    <a:pt x="520700" y="703943"/>
                    <a:pt x="647700" y="914400"/>
                    <a:pt x="772886" y="1088571"/>
                  </a:cubicBezTo>
                  <a:cubicBezTo>
                    <a:pt x="898072" y="1262742"/>
                    <a:pt x="1010557" y="1402442"/>
                    <a:pt x="1143000" y="1567542"/>
                  </a:cubicBezTo>
                  <a:cubicBezTo>
                    <a:pt x="1275443" y="1732642"/>
                    <a:pt x="1424215" y="1914071"/>
                    <a:pt x="1567543" y="2079171"/>
                  </a:cubicBezTo>
                  <a:cubicBezTo>
                    <a:pt x="1710871" y="2244271"/>
                    <a:pt x="1856921" y="2401206"/>
                    <a:pt x="2002971" y="2558142"/>
                  </a:cubicBezTo>
                </a:path>
              </a:pathLst>
            </a:custGeom>
            <a:ln w="2857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6868886" y="2492829"/>
              <a:ext cx="1687285" cy="2590800"/>
            </a:xfrm>
            <a:custGeom>
              <a:avLst/>
              <a:gdLst>
                <a:gd name="connsiteX0" fmla="*/ 0 w 1687285"/>
                <a:gd name="connsiteY0" fmla="*/ 2590800 h 2590800"/>
                <a:gd name="connsiteX1" fmla="*/ 304800 w 1687285"/>
                <a:gd name="connsiteY1" fmla="*/ 2155371 h 2590800"/>
                <a:gd name="connsiteX2" fmla="*/ 609600 w 1687285"/>
                <a:gd name="connsiteY2" fmla="*/ 1676400 h 2590800"/>
                <a:gd name="connsiteX3" fmla="*/ 925285 w 1687285"/>
                <a:gd name="connsiteY3" fmla="*/ 1175657 h 2590800"/>
                <a:gd name="connsiteX4" fmla="*/ 1273628 w 1687285"/>
                <a:gd name="connsiteY4" fmla="*/ 674914 h 2590800"/>
                <a:gd name="connsiteX5" fmla="*/ 1611085 w 1687285"/>
                <a:gd name="connsiteY5" fmla="*/ 130628 h 2590800"/>
                <a:gd name="connsiteX6" fmla="*/ 1687285 w 1687285"/>
                <a:gd name="connsiteY6" fmla="*/ 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7285" h="2590800">
                  <a:moveTo>
                    <a:pt x="0" y="2590800"/>
                  </a:moveTo>
                  <a:cubicBezTo>
                    <a:pt x="101600" y="2449285"/>
                    <a:pt x="203200" y="2307771"/>
                    <a:pt x="304800" y="2155371"/>
                  </a:cubicBezTo>
                  <a:cubicBezTo>
                    <a:pt x="406400" y="2002971"/>
                    <a:pt x="609600" y="1676400"/>
                    <a:pt x="609600" y="1676400"/>
                  </a:cubicBezTo>
                  <a:cubicBezTo>
                    <a:pt x="713014" y="1513114"/>
                    <a:pt x="814614" y="1342571"/>
                    <a:pt x="925285" y="1175657"/>
                  </a:cubicBezTo>
                  <a:cubicBezTo>
                    <a:pt x="1035956" y="1008743"/>
                    <a:pt x="1159328" y="849086"/>
                    <a:pt x="1273628" y="674914"/>
                  </a:cubicBezTo>
                  <a:cubicBezTo>
                    <a:pt x="1387928" y="500742"/>
                    <a:pt x="1542142" y="243114"/>
                    <a:pt x="1611085" y="130628"/>
                  </a:cubicBezTo>
                  <a:cubicBezTo>
                    <a:pt x="1680028" y="18142"/>
                    <a:pt x="1683656" y="9071"/>
                    <a:pt x="1687285" y="0"/>
                  </a:cubicBezTo>
                </a:path>
              </a:pathLst>
            </a:custGeom>
            <a:ln w="2857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4822371" y="2316874"/>
            <a:ext cx="3890089" cy="2797629"/>
            <a:chOff x="4822371" y="2460171"/>
            <a:chExt cx="3890089" cy="2797629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076056" y="5254318"/>
              <a:ext cx="3636404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4822371" y="2460171"/>
              <a:ext cx="2046515" cy="2797629"/>
            </a:xfrm>
            <a:custGeom>
              <a:avLst/>
              <a:gdLst>
                <a:gd name="connsiteX0" fmla="*/ 2046515 w 2046515"/>
                <a:gd name="connsiteY0" fmla="*/ 2797629 h 2797629"/>
                <a:gd name="connsiteX1" fmla="*/ 1502229 w 2046515"/>
                <a:gd name="connsiteY1" fmla="*/ 2253343 h 2797629"/>
                <a:gd name="connsiteX2" fmla="*/ 1088572 w 2046515"/>
                <a:gd name="connsiteY2" fmla="*/ 1763486 h 2797629"/>
                <a:gd name="connsiteX3" fmla="*/ 718458 w 2046515"/>
                <a:gd name="connsiteY3" fmla="*/ 1262743 h 2797629"/>
                <a:gd name="connsiteX4" fmla="*/ 315686 w 2046515"/>
                <a:gd name="connsiteY4" fmla="*/ 609600 h 2797629"/>
                <a:gd name="connsiteX5" fmla="*/ 0 w 2046515"/>
                <a:gd name="connsiteY5" fmla="*/ 0 h 2797629"/>
                <a:gd name="connsiteX6" fmla="*/ 0 w 2046515"/>
                <a:gd name="connsiteY6" fmla="*/ 0 h 279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515" h="2797629">
                  <a:moveTo>
                    <a:pt x="2046515" y="2797629"/>
                  </a:moveTo>
                  <a:cubicBezTo>
                    <a:pt x="1854200" y="2611664"/>
                    <a:pt x="1661886" y="2425700"/>
                    <a:pt x="1502229" y="2253343"/>
                  </a:cubicBezTo>
                  <a:cubicBezTo>
                    <a:pt x="1342572" y="2080986"/>
                    <a:pt x="1219200" y="1928586"/>
                    <a:pt x="1088572" y="1763486"/>
                  </a:cubicBezTo>
                  <a:cubicBezTo>
                    <a:pt x="957944" y="1598386"/>
                    <a:pt x="847272" y="1455057"/>
                    <a:pt x="718458" y="1262743"/>
                  </a:cubicBezTo>
                  <a:cubicBezTo>
                    <a:pt x="589644" y="1070429"/>
                    <a:pt x="435429" y="820057"/>
                    <a:pt x="315686" y="609600"/>
                  </a:cubicBezTo>
                  <a:cubicBezTo>
                    <a:pt x="195943" y="39914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879772" y="2481943"/>
              <a:ext cx="1741714" cy="2775857"/>
            </a:xfrm>
            <a:custGeom>
              <a:avLst/>
              <a:gdLst>
                <a:gd name="connsiteX0" fmla="*/ 0 w 1741714"/>
                <a:gd name="connsiteY0" fmla="*/ 2775857 h 2775857"/>
                <a:gd name="connsiteX1" fmla="*/ 402771 w 1741714"/>
                <a:gd name="connsiteY1" fmla="*/ 2155371 h 2775857"/>
                <a:gd name="connsiteX2" fmla="*/ 729343 w 1741714"/>
                <a:gd name="connsiteY2" fmla="*/ 1632857 h 2775857"/>
                <a:gd name="connsiteX3" fmla="*/ 1001485 w 1741714"/>
                <a:gd name="connsiteY3" fmla="*/ 1186543 h 2775857"/>
                <a:gd name="connsiteX4" fmla="*/ 1262743 w 1741714"/>
                <a:gd name="connsiteY4" fmla="*/ 794657 h 2775857"/>
                <a:gd name="connsiteX5" fmla="*/ 1654628 w 1741714"/>
                <a:gd name="connsiteY5" fmla="*/ 174171 h 2775857"/>
                <a:gd name="connsiteX6" fmla="*/ 1741714 w 1741714"/>
                <a:gd name="connsiteY6" fmla="*/ 0 h 2775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1714" h="2775857">
                  <a:moveTo>
                    <a:pt x="0" y="2775857"/>
                  </a:moveTo>
                  <a:cubicBezTo>
                    <a:pt x="140607" y="2560864"/>
                    <a:pt x="281214" y="2345871"/>
                    <a:pt x="402771" y="2155371"/>
                  </a:cubicBezTo>
                  <a:cubicBezTo>
                    <a:pt x="524328" y="1964871"/>
                    <a:pt x="629557" y="1794328"/>
                    <a:pt x="729343" y="1632857"/>
                  </a:cubicBezTo>
                  <a:cubicBezTo>
                    <a:pt x="829129" y="1471386"/>
                    <a:pt x="912585" y="1326243"/>
                    <a:pt x="1001485" y="1186543"/>
                  </a:cubicBezTo>
                  <a:cubicBezTo>
                    <a:pt x="1090385" y="1046843"/>
                    <a:pt x="1153886" y="963386"/>
                    <a:pt x="1262743" y="794657"/>
                  </a:cubicBezTo>
                  <a:cubicBezTo>
                    <a:pt x="1371600" y="625928"/>
                    <a:pt x="1574800" y="306614"/>
                    <a:pt x="1654628" y="174171"/>
                  </a:cubicBezTo>
                  <a:cubicBezTo>
                    <a:pt x="1734457" y="41728"/>
                    <a:pt x="1738085" y="20864"/>
                    <a:pt x="1741714" y="0"/>
                  </a:cubicBezTo>
                </a:path>
              </a:pathLst>
            </a:cu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1994" y="1196752"/>
            <a:ext cx="839647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四个“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火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”：退火、正火、淬火、回火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744538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/>
              <a:t>二、退火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268413"/>
            <a:ext cx="8540750" cy="1100137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将钢件加热到适当温度，保温一定时间，然后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缓慢冷却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的热处理工艺。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982"/>
          <a:stretch>
            <a:fillRect/>
          </a:stretch>
        </p:blipFill>
        <p:spPr bwMode="auto">
          <a:xfrm>
            <a:off x="1331640" y="2242824"/>
            <a:ext cx="4513535" cy="403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5580063" y="2385058"/>
            <a:ext cx="2541587" cy="508000"/>
          </a:xfrm>
          <a:prstGeom prst="wedgeRoundRectCallout">
            <a:avLst>
              <a:gd name="adj1" fmla="val -45822"/>
              <a:gd name="adj2" fmla="val 106964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退火工艺曲线</a:t>
            </a:r>
            <a:endParaRPr lang="zh-CN" altLang="en-US" dirty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059832" y="2708920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73510" y="3890076"/>
            <a:ext cx="648072" cy="432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60790" y="4599272"/>
            <a:ext cx="618760" cy="3993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923928" y="4725144"/>
            <a:ext cx="813860" cy="576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804248" y="1268760"/>
            <a:ext cx="1296144" cy="50405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664"/>
            <a:ext cx="8540750" cy="863749"/>
          </a:xfrm>
        </p:spPr>
        <p:txBody>
          <a:bodyPr/>
          <a:lstStyle/>
          <a:p>
            <a:pPr algn="l" eaLnBrk="1" hangingPunct="1"/>
            <a:r>
              <a:rPr lang="zh-CN" altLang="en-US" sz="4400" b="1" dirty="0" smtClean="0">
                <a:solidFill>
                  <a:schemeClr val="tx1"/>
                </a:solidFill>
                <a:latin typeface="幼圆" pitchFamily="49" charset="-122"/>
              </a:rPr>
              <a:t>内容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316889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6.1  </a:t>
            </a:r>
            <a:r>
              <a:rPr lang="zh-CN" altLang="en-US" dirty="0" smtClean="0">
                <a:solidFill>
                  <a:srgbClr val="0000CC"/>
                </a:solidFill>
              </a:rPr>
              <a:t>钢加热时的转变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6.2  </a:t>
            </a:r>
            <a:r>
              <a:rPr lang="zh-CN" altLang="en-US" dirty="0" smtClean="0">
                <a:solidFill>
                  <a:schemeClr val="tx2"/>
                </a:solidFill>
              </a:rPr>
              <a:t>钢的过冷奥氏体转变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6.3  </a:t>
            </a:r>
            <a:r>
              <a:rPr lang="zh-CN" altLang="en-US" dirty="0" smtClean="0">
                <a:solidFill>
                  <a:schemeClr val="tx2"/>
                </a:solidFill>
              </a:rPr>
              <a:t>钢的常规热处理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6.4  </a:t>
            </a:r>
            <a:r>
              <a:rPr lang="zh-CN" altLang="en-US" dirty="0" smtClean="0">
                <a:solidFill>
                  <a:schemeClr val="tx2"/>
                </a:solidFill>
              </a:rPr>
              <a:t>钢的表面热处理及化学热处理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6.5  </a:t>
            </a:r>
            <a:r>
              <a:rPr lang="zh-CN" altLang="en-US" dirty="0" smtClean="0"/>
              <a:t>热处理工序及零件结构工艺性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404664"/>
            <a:ext cx="8540750" cy="744538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rgbClr val="0000FF"/>
                </a:solidFill>
              </a:rPr>
              <a:t>1</a:t>
            </a:r>
            <a:r>
              <a:rPr lang="zh-CN" altLang="en-US" sz="2800" b="1" smtClean="0">
                <a:solidFill>
                  <a:srgbClr val="0000FF"/>
                </a:solidFill>
              </a:rPr>
              <a:t>．完全退火</a:t>
            </a:r>
          </a:p>
        </p:txBody>
      </p:sp>
      <p:sp>
        <p:nvSpPr>
          <p:cNvPr id="63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23727"/>
            <a:ext cx="3838327" cy="46088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加热温度：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Ac3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以上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20-30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度     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组    织：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P+F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目    的：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通过重结晶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接近平衡组织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 smtClean="0"/>
              <a:t>消除缺陷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 smtClean="0"/>
              <a:t>细化晶粒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 smtClean="0"/>
              <a:t>消除内应力            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/>
              <a:t>应用范围：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 smtClean="0"/>
              <a:t>亚共折钢</a:t>
            </a:r>
            <a:endParaRPr lang="en-US" altLang="zh-CN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不适用于过共析钢</a:t>
            </a:r>
            <a:endParaRPr lang="zh-CN" altLang="en-US" sz="2400" dirty="0" smtClean="0">
              <a:solidFill>
                <a:srgbClr val="C00000"/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283969" y="404664"/>
            <a:ext cx="4558406" cy="57685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．球化退火（不完全退火）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4355976" y="1052736"/>
            <a:ext cx="432048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加热温度：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Ac1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以上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20-40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组    织：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球状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F+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球状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Cem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目    的：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Cem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球化→硬度↓→切削性↑                     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为淬火作准备（正火＋球化退火）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应用范围： </a:t>
            </a:r>
          </a:p>
          <a:p>
            <a:pPr marL="742950" lvl="1" indent="-285750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u"/>
            </a:pPr>
            <a:r>
              <a:rPr lang="zh-CN" altLang="en-US" sz="2400" b="1" kern="0" dirty="0" smtClean="0">
                <a:latin typeface="楷体_GB2312" pitchFamily="49" charset="-122"/>
                <a:ea typeface="楷体_GB2312" pitchFamily="49" charset="-122"/>
              </a:rPr>
              <a:t>过共析钢、共析钢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不适用于亚共析钢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4" grpId="0"/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671513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．扩散退火（均匀化退火）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80728"/>
            <a:ext cx="8540750" cy="568836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400" b="1" dirty="0" smtClean="0"/>
              <a:t>加热温度：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1050-1150℃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10-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20h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, 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 smtClean="0"/>
              <a:t>组    织： 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P+F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P+Fe</a:t>
            </a:r>
            <a:r>
              <a:rPr lang="en-US" altLang="zh-CN" sz="2400" b="1" baseline="-25000" dirty="0" err="1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1" baseline="-25000" dirty="0" err="1" smtClean="0">
                <a:latin typeface="楷体_GB2312" pitchFamily="49" charset="-122"/>
                <a:ea typeface="楷体_GB2312" pitchFamily="49" charset="-122"/>
              </a:rPr>
              <a:t>II</a:t>
            </a:r>
            <a:endParaRPr lang="en-US" altLang="zh-CN" sz="2400" b="1" baseline="-250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 smtClean="0"/>
              <a:t>目    的：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消除偏析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 smtClean="0"/>
              <a:t>后    果：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粗大晶粒（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可用完全退火消除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．再结晶退火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 smtClean="0"/>
              <a:t>加热温度：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Ac1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以下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50-150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度，或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 sz="2400" b="1" baseline="-25000" dirty="0" smtClean="0">
                <a:latin typeface="楷体_GB2312" pitchFamily="49" charset="-122"/>
                <a:ea typeface="楷体_GB2312" pitchFamily="49" charset="-122"/>
              </a:rPr>
              <a:t>再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+30-50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度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 smtClean="0"/>
              <a:t>目    的：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消除加工硬化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5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．去应力退火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 smtClean="0"/>
              <a:t>加热温度：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500-650℃ 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 smtClean="0"/>
              <a:t>目    的：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消除内应力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1730" y="381000"/>
            <a:ext cx="8540750" cy="52772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/>
              <a:t>二、正火 （空冷）</a:t>
            </a:r>
          </a:p>
        </p:txBody>
      </p:sp>
      <p:sp>
        <p:nvSpPr>
          <p:cNvPr id="665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01835" y="1052736"/>
            <a:ext cx="5206479" cy="151216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/>
              <a:t>加热温度：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Ac3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Accm+30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-50℃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/>
              <a:t>组    织：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S+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Fe</a:t>
            </a:r>
            <a:r>
              <a:rPr lang="en-US" altLang="zh-CN" sz="2400" b="1" baseline="-25000" dirty="0" err="1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/>
              <a:t>目    的：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使组织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正常化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37" b="19367"/>
          <a:stretch>
            <a:fillRect/>
          </a:stretch>
        </p:blipFill>
        <p:spPr bwMode="auto">
          <a:xfrm>
            <a:off x="1979712" y="2657475"/>
            <a:ext cx="4649241" cy="354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076056" y="2915213"/>
            <a:ext cx="2555698" cy="513787"/>
          </a:xfrm>
          <a:prstGeom prst="wedgeRoundRectCallout">
            <a:avLst>
              <a:gd name="adj1" fmla="val -69343"/>
              <a:gd name="adj2" fmla="val 101541"/>
              <a:gd name="adj3" fmla="val 16667"/>
            </a:avLst>
          </a:prstGeom>
          <a:gradFill rotWithShape="1">
            <a:gsLst>
              <a:gs pos="0">
                <a:srgbClr val="FFCC00">
                  <a:alpha val="89999"/>
                </a:srgbClr>
              </a:gs>
              <a:gs pos="50000">
                <a:schemeClr val="bg1"/>
              </a:gs>
              <a:gs pos="100000">
                <a:srgbClr val="FFCC00">
                  <a:alpha val="89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正火</a:t>
            </a:r>
            <a:r>
              <a:rPr lang="zh-CN" altLang="en-US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工艺曲线</a:t>
            </a:r>
            <a:endParaRPr lang="zh-CN" altLang="en-US" sz="16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 rot="17909339">
            <a:off x="5437158" y="4708444"/>
            <a:ext cx="259361" cy="64832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 descr="http://baike.mysteel.com/uploadfiles/Image/2008/03/10/1717491.jpg"/>
          <p:cNvPicPr>
            <a:picLocks noChangeAspect="1" noChangeArrowheads="1"/>
          </p:cNvPicPr>
          <p:nvPr/>
        </p:nvPicPr>
        <p:blipFill>
          <a:blip r:embed="rId3" cstate="print"/>
          <a:srcRect l="1407" t="2779" r="4094" b="4112"/>
          <a:stretch>
            <a:fillRect/>
          </a:stretch>
        </p:blipFill>
        <p:spPr bwMode="auto">
          <a:xfrm>
            <a:off x="6012160" y="3153162"/>
            <a:ext cx="2736304" cy="2052681"/>
          </a:xfrm>
          <a:prstGeom prst="rect">
            <a:avLst/>
          </a:prstGeom>
          <a:noFill/>
        </p:spPr>
      </p:pic>
      <p:sp>
        <p:nvSpPr>
          <p:cNvPr id="665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404664"/>
            <a:ext cx="5350495" cy="475252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/>
              <a:t>目    的：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使组织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正常化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消除不均匀</a:t>
            </a:r>
            <a:r>
              <a:rPr lang="zh-CN" altLang="en-US" sz="2400" b="1" dirty="0" smtClean="0"/>
              <a:t>组织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细化</a:t>
            </a:r>
            <a:r>
              <a:rPr lang="zh-CN" altLang="en-US" sz="2400" b="1" dirty="0" smtClean="0"/>
              <a:t>组织→为淬火、调质作准备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 smtClean="0"/>
              <a:t>改善性能：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b="1" dirty="0" smtClean="0"/>
              <a:t>↓亚共析钢中</a:t>
            </a:r>
            <a:r>
              <a:rPr lang="en-US" altLang="zh-CN" b="1" dirty="0" smtClean="0"/>
              <a:t>F%→P%↑</a:t>
            </a:r>
            <a:r>
              <a:rPr lang="zh-CN" altLang="en-US" b="1" dirty="0" smtClean="0"/>
              <a:t>；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b="1" dirty="0" smtClean="0"/>
              <a:t>P</a:t>
            </a:r>
            <a:r>
              <a:rPr lang="zh-CN" altLang="en-US" b="1" dirty="0" smtClean="0"/>
              <a:t>细化→强度，韧性、硬度↑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 smtClean="0"/>
              <a:t>使过共析钢中</a:t>
            </a:r>
            <a:r>
              <a:rPr lang="en-US" altLang="zh-CN" sz="2400" b="1" dirty="0" err="1" smtClean="0"/>
              <a:t>Fe</a:t>
            </a:r>
            <a:r>
              <a:rPr lang="en-US" altLang="zh-CN" sz="2400" b="1" baseline="-25000" dirty="0" err="1" smtClean="0"/>
              <a:t>3</a:t>
            </a:r>
            <a:r>
              <a:rPr lang="en-US" altLang="zh-CN" sz="2400" b="1" dirty="0" err="1" smtClean="0"/>
              <a:t>C</a:t>
            </a:r>
            <a:r>
              <a:rPr lang="en-US" altLang="zh-CN" sz="2400" b="1" baseline="-25000" dirty="0" err="1" smtClean="0"/>
              <a:t>II</a:t>
            </a:r>
            <a:r>
              <a:rPr lang="en-US" altLang="zh-CN" sz="2400" b="1" dirty="0" smtClean="0"/>
              <a:t>↓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b="1" dirty="0" smtClean="0"/>
              <a:t>→</a:t>
            </a:r>
            <a:r>
              <a:rPr lang="zh-CN" altLang="en-US" b="1" dirty="0" smtClean="0"/>
              <a:t>使其不形成连续网状，为</a:t>
            </a:r>
            <a:r>
              <a:rPr lang="zh-CN" altLang="en-US" b="1" dirty="0" smtClean="0">
                <a:solidFill>
                  <a:srgbClr val="C00000"/>
                </a:solidFill>
              </a:rPr>
              <a:t>球化</a:t>
            </a:r>
            <a:r>
              <a:rPr lang="zh-CN" altLang="en-US" b="1" dirty="0" smtClean="0"/>
              <a:t>作准备</a:t>
            </a:r>
          </a:p>
        </p:txBody>
      </p:sp>
      <p:pic>
        <p:nvPicPr>
          <p:cNvPr id="44034" name="Picture 2" descr="c:\DOCUME~1\yangping\APPLIC~1\360se6\USERDA~1\Temp\7_CLIP~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85592"/>
            <a:ext cx="2808312" cy="2028117"/>
          </a:xfrm>
          <a:prstGeom prst="rect">
            <a:avLst/>
          </a:prstGeom>
          <a:noFill/>
        </p:spPr>
      </p:pic>
      <p:sp>
        <p:nvSpPr>
          <p:cNvPr id="15" name="矩形 14"/>
          <p:cNvSpPr/>
          <p:nvPr/>
        </p:nvSpPr>
        <p:spPr>
          <a:xfrm flipH="1">
            <a:off x="6012160" y="2505090"/>
            <a:ext cx="2808312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魏氏组织（焊接</a:t>
            </a:r>
            <a:r>
              <a:rPr lang="en-US" altLang="zh-CN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锻造）</a:t>
            </a:r>
            <a:endParaRPr lang="zh-CN" altLang="en-US" sz="20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12160" y="5313402"/>
            <a:ext cx="2736304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带状组织（热轧低碳钢）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47664" y="4941168"/>
            <a:ext cx="2736304" cy="12741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组织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正常化：</a:t>
            </a:r>
            <a:endParaRPr lang="en-US" altLang="zh-CN" sz="2400" b="1" dirty="0" smtClean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组织均匀、细化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000" b="1" dirty="0" err="1" smtClean="0">
                <a:latin typeface="黑体" pitchFamily="2" charset="-122"/>
                <a:ea typeface="黑体" pitchFamily="2" charset="-122"/>
              </a:rPr>
              <a:t>Fe</a:t>
            </a:r>
            <a:r>
              <a:rPr lang="en-US" altLang="zh-CN" sz="2000" b="1" baseline="-25000" dirty="0" err="1" smtClean="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000" b="1" dirty="0" err="1" smtClean="0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000" b="1" baseline="-25000" dirty="0" err="1" smtClean="0">
                <a:latin typeface="黑体" pitchFamily="2" charset="-122"/>
                <a:ea typeface="黑体" pitchFamily="2" charset="-122"/>
              </a:rPr>
              <a:t>II</a:t>
            </a:r>
            <a:r>
              <a:rPr lang="zh-CN" altLang="en-US" sz="2000" b="1" dirty="0" smtClean="0">
                <a:latin typeface="黑体" pitchFamily="2" charset="-122"/>
                <a:ea typeface="黑体" pitchFamily="2" charset="-122"/>
              </a:rPr>
              <a:t>球化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  <p:bldP spid="15" grpId="0" animBg="1"/>
      <p:bldP spid="25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7" name="Picture 13" descr="quxian[1]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EF6"/>
              </a:clrFrom>
              <a:clrTo>
                <a:srgbClr val="E6EEF6">
                  <a:alpha val="0"/>
                </a:srgbClr>
              </a:clrTo>
            </a:clrChange>
          </a:blip>
          <a:srcRect l="774" t="9402" r="4703" b="15347"/>
          <a:stretch>
            <a:fillRect/>
          </a:stretch>
        </p:blipFill>
        <p:spPr bwMode="auto">
          <a:xfrm>
            <a:off x="4462140" y="2276872"/>
            <a:ext cx="4502348" cy="28803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675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476251"/>
            <a:ext cx="8540750" cy="180062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应    用：</a:t>
            </a:r>
          </a:p>
          <a:p>
            <a:pPr lvl="1" eaLnBrk="1" hangingPunct="1"/>
            <a:r>
              <a:rPr lang="zh-CN" altLang="en-US" sz="2400" b="1" dirty="0" smtClean="0"/>
              <a:t>作最终热处理，普通结构钢零件</a:t>
            </a:r>
          </a:p>
          <a:p>
            <a:pPr lvl="1" eaLnBrk="1" hangingPunct="1"/>
            <a:r>
              <a:rPr lang="zh-CN" altLang="en-US" sz="2400" b="1" dirty="0" smtClean="0"/>
              <a:t>预先热处理</a:t>
            </a:r>
          </a:p>
          <a:p>
            <a:pPr lvl="1" eaLnBrk="1" hangingPunct="1"/>
            <a:r>
              <a:rPr lang="zh-CN" altLang="en-US" sz="2400" b="1" dirty="0" smtClean="0"/>
              <a:t>改善切削加工性能（低碳钢）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5519364" y="4725144"/>
            <a:ext cx="250902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正火</a:t>
            </a:r>
            <a:r>
              <a:rPr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工艺曲线</a:t>
            </a:r>
            <a:r>
              <a:rPr lang="zh-CN" altLang="en-US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45</a:t>
            </a:r>
            <a:r>
              <a:rPr lang="zh-CN" altLang="en-US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钢</a:t>
            </a:r>
            <a:endParaRPr lang="zh-CN" altLang="en-US" sz="20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00113" y="2925142"/>
            <a:ext cx="2592387" cy="2160588"/>
            <a:chOff x="1020" y="1434"/>
            <a:chExt cx="1633" cy="1361"/>
          </a:xfrm>
          <a:solidFill>
            <a:schemeClr val="bg1">
              <a:lumMod val="85000"/>
            </a:schemeClr>
          </a:solidFill>
        </p:grpSpPr>
        <p:sp>
          <p:nvSpPr>
            <p:cNvPr id="36872" name="AutoShape 6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1066" y="1434"/>
              <a:ext cx="680" cy="272"/>
            </a:xfrm>
            <a:prstGeom prst="actionButtonBlank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入炉</a:t>
              </a:r>
              <a:endPara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6873" name="AutoShape 7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1066" y="1979"/>
              <a:ext cx="635" cy="272"/>
            </a:xfrm>
            <a:prstGeom prst="actionButtonBlank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保温</a:t>
              </a:r>
              <a:endPara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6874" name="AutoShape 8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1020" y="2523"/>
              <a:ext cx="681" cy="272"/>
            </a:xfrm>
            <a:prstGeom prst="actionButtonBlank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出炉</a:t>
              </a:r>
              <a:endPara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6875" name="AutoShape 9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018" y="2523"/>
              <a:ext cx="635" cy="272"/>
            </a:xfrm>
            <a:prstGeom prst="actionButtonBlank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空冷</a:t>
              </a:r>
              <a:endPara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6876" name="AutoShape 10"/>
            <p:cNvSpPr>
              <a:spLocks noChangeArrowheads="1"/>
            </p:cNvSpPr>
            <p:nvPr/>
          </p:nvSpPr>
          <p:spPr bwMode="auto">
            <a:xfrm>
              <a:off x="1292" y="1751"/>
              <a:ext cx="227" cy="182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6877" name="AutoShape 11"/>
            <p:cNvSpPr>
              <a:spLocks noChangeArrowheads="1"/>
            </p:cNvSpPr>
            <p:nvPr/>
          </p:nvSpPr>
          <p:spPr bwMode="auto">
            <a:xfrm>
              <a:off x="1247" y="2296"/>
              <a:ext cx="227" cy="182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6878" name="AutoShape 12"/>
            <p:cNvSpPr>
              <a:spLocks noChangeArrowheads="1"/>
            </p:cNvSpPr>
            <p:nvPr/>
          </p:nvSpPr>
          <p:spPr bwMode="auto">
            <a:xfrm>
              <a:off x="1746" y="2569"/>
              <a:ext cx="227" cy="226"/>
            </a:xfrm>
            <a:prstGeom prst="rightArrow">
              <a:avLst>
                <a:gd name="adj1" fmla="val 50000"/>
                <a:gd name="adj2" fmla="val 25111"/>
              </a:avLst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827088" y="2434605"/>
            <a:ext cx="24812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操作步骤如下：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755576" y="5258767"/>
            <a:ext cx="7560840" cy="1006475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保温时间的经验公式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:τ=</a:t>
            </a: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KD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单位为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min,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式中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,K―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加热系数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一般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K=1.5-</a:t>
            </a: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2.0m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/min,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若装炉量大则可延长保温时间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,D―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工件有效厚度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单位为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m)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  <p:bldP spid="67598" grpId="0"/>
      <p:bldP spid="6759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671513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/>
              <a:t>三、退火、正火的选择</a:t>
            </a:r>
            <a:r>
              <a:rPr lang="zh-CN" altLang="en-US" sz="3200" dirty="0" smtClean="0"/>
              <a:t> </a:t>
            </a: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25538"/>
            <a:ext cx="8540750" cy="48974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正火：冷速快，材料组织细化，机械性能好，效率高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作为最终热处理→正火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为最终热处理提供良好的组织状态</a:t>
            </a:r>
            <a:endParaRPr lang="zh-CN" altLang="en-US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正火可替代完全退火以提高效率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切削加工</a:t>
            </a:r>
            <a:endParaRPr lang="zh-CN" altLang="en-US" sz="240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sz="2400" b="1" dirty="0" smtClean="0"/>
              <a:t>低碳钢→正火</a:t>
            </a:r>
          </a:p>
          <a:p>
            <a:pPr lvl="1" eaLnBrk="1" hangingPunct="1"/>
            <a:r>
              <a:rPr lang="zh-CN" altLang="en-US" sz="2400" b="1" dirty="0" smtClean="0"/>
              <a:t>中高碳钢→完全退火</a:t>
            </a:r>
          </a:p>
          <a:p>
            <a:pPr lvl="1" eaLnBrk="1" hangingPunct="1"/>
            <a:r>
              <a:rPr lang="zh-CN" altLang="en-US" sz="2400" b="1" dirty="0" smtClean="0"/>
              <a:t>高碳钢、合金工具钢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正火＋球化退火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18654"/>
            <a:ext cx="8229600" cy="70609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/>
              <a:t>四、淬火：</a:t>
            </a:r>
          </a:p>
        </p:txBody>
      </p:sp>
      <p:sp>
        <p:nvSpPr>
          <p:cNvPr id="696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24743"/>
            <a:ext cx="8540750" cy="1152129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latin typeface="华文细黑" pitchFamily="2" charset="-122"/>
              </a:rPr>
              <a:t>—</a:t>
            </a:r>
            <a:r>
              <a:rPr lang="zh-CN" altLang="en-US" sz="2400" b="1" dirty="0" smtClean="0"/>
              <a:t>加热到</a:t>
            </a:r>
            <a:r>
              <a:rPr lang="en-US" altLang="zh-CN" sz="2400" b="1" dirty="0" err="1" smtClean="0"/>
              <a:t>Ac3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Ac1</a:t>
            </a:r>
            <a:r>
              <a:rPr lang="zh-CN" altLang="en-US" sz="2400" b="1" dirty="0" smtClean="0"/>
              <a:t>相变温度以上，保温，快速冷却→</a:t>
            </a:r>
            <a:r>
              <a:rPr lang="en-US" altLang="zh-CN" sz="2400" b="1" dirty="0" err="1" smtClean="0"/>
              <a:t>M+A</a:t>
            </a:r>
            <a:r>
              <a:rPr lang="en-US" altLang="zh-CN" sz="2400" b="1" dirty="0" smtClean="0"/>
              <a:t>′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zh-CN" altLang="en-US" sz="2400" b="1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24028" y="2204864"/>
            <a:ext cx="4147356" cy="3960440"/>
            <a:chOff x="912" y="624"/>
            <a:chExt cx="4656" cy="3504"/>
          </a:xfrm>
        </p:grpSpPr>
        <p:pic>
          <p:nvPicPr>
            <p:cNvPr id="5" name="Picture 5" descr="6-24"/>
            <p:cNvPicPr>
              <a:picLocks noChangeAspect="1" noChangeArrowheads="1"/>
            </p:cNvPicPr>
            <p:nvPr/>
          </p:nvPicPr>
          <p:blipFill>
            <a:blip r:embed="rId3" cstate="print"/>
            <a:srcRect r="5822"/>
            <a:stretch>
              <a:fillRect/>
            </a:stretch>
          </p:blipFill>
          <p:spPr bwMode="auto">
            <a:xfrm>
              <a:off x="993" y="624"/>
              <a:ext cx="4567" cy="3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12" y="624"/>
              <a:ext cx="4656" cy="3504"/>
            </a:xfrm>
            <a:prstGeom prst="rect">
              <a:avLst/>
            </a:prstGeom>
            <a:noFill/>
            <a:ln w="38100" cap="sq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395536" y="2204864"/>
            <a:ext cx="439248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Bef>
                <a:spcPct val="20000"/>
              </a:spcBef>
              <a:buClr>
                <a:srgbClr val="FF6600"/>
              </a:buClr>
            </a:pPr>
            <a:r>
              <a:rPr lang="en-US" altLang="zh-CN" sz="2800" b="1" kern="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kern="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．淬火温度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Clr>
                <a:srgbClr val="800080"/>
              </a:buClr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淬火温度过高→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粗大→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粗大</a:t>
            </a:r>
          </a:p>
          <a:p>
            <a:pPr marL="1143000" lvl="2" indent="-228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→力学性能↓，</a:t>
            </a:r>
            <a:endParaRPr lang="en-US" altLang="zh-CN" sz="2400" b="1" kern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143000" lvl="2" indent="-228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→淬火应力↑→变形，开裂↑</a:t>
            </a:r>
            <a:endParaRPr lang="zh-CN" altLang="en-US" sz="2800" b="1" kern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4"/>
          <p:cNvSpPr>
            <a:spLocks noGrp="1" noRot="1" noChangeArrowheads="1"/>
          </p:cNvSpPr>
          <p:nvPr>
            <p:ph type="title"/>
          </p:nvPr>
        </p:nvSpPr>
        <p:spPr>
          <a:xfrm>
            <a:off x="301625" y="525016"/>
            <a:ext cx="8540750" cy="671736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淬火温度</a:t>
            </a:r>
          </a:p>
        </p:txBody>
      </p:sp>
      <p:graphicFrame>
        <p:nvGraphicFramePr>
          <p:cNvPr id="70660" name="Group 4"/>
          <p:cNvGraphicFramePr>
            <a:graphicFrameLocks noGrp="1"/>
          </p:cNvGraphicFramePr>
          <p:nvPr>
            <p:ph idx="1"/>
          </p:nvPr>
        </p:nvGraphicFramePr>
        <p:xfrm>
          <a:off x="301625" y="1556792"/>
          <a:ext cx="8540750" cy="4270376"/>
        </p:xfrm>
        <a:graphic>
          <a:graphicData uri="http://schemas.openxmlformats.org/drawingml/2006/table">
            <a:tbl>
              <a:tblPr/>
              <a:tblGrid>
                <a:gridCol w="1750095"/>
                <a:gridCol w="6790655"/>
              </a:tblGrid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亚共析钢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Ac3+30---50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度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共析钢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Ac1+30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----50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度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过共析钢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Ac1+30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---50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度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92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A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   保留一定的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Cem→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HRC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↑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，耐磨性↑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3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B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  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C%↓→M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C%↓→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脆性↓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      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C%↓→M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过饱和度↓→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残余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A↓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81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C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防止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粗大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" name="笑脸 3"/>
          <p:cNvSpPr/>
          <p:nvPr/>
        </p:nvSpPr>
        <p:spPr bwMode="auto">
          <a:xfrm>
            <a:off x="8532440" y="3674052"/>
            <a:ext cx="288032" cy="288032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笑脸 4"/>
          <p:cNvSpPr/>
          <p:nvPr/>
        </p:nvSpPr>
        <p:spPr bwMode="auto">
          <a:xfrm>
            <a:off x="8532440" y="4365104"/>
            <a:ext cx="288032" cy="288032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笑脸 5"/>
          <p:cNvSpPr/>
          <p:nvPr/>
        </p:nvSpPr>
        <p:spPr bwMode="auto">
          <a:xfrm>
            <a:off x="8532440" y="4725144"/>
            <a:ext cx="288032" cy="288032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笑脸 6"/>
          <p:cNvSpPr/>
          <p:nvPr/>
        </p:nvSpPr>
        <p:spPr bwMode="auto">
          <a:xfrm>
            <a:off x="8532440" y="5373216"/>
            <a:ext cx="288032" cy="288032"/>
          </a:xfrm>
          <a:prstGeom prst="smileyFac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56376" y="2996952"/>
            <a:ext cx="96051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Why</a:t>
            </a:r>
            <a:r>
              <a:rPr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？</a:t>
            </a:r>
            <a:endParaRPr lang="zh-CN" altLang="en-US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53231"/>
            <a:ext cx="8540750" cy="671513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．淬火介质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124744"/>
            <a:ext cx="8352927" cy="201612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 smtClean="0"/>
              <a:t>理想介质：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b="1" dirty="0" smtClean="0"/>
              <a:t>650℃</a:t>
            </a:r>
            <a:r>
              <a:rPr lang="zh-CN" altLang="en-US" sz="2400" b="1" dirty="0" smtClean="0"/>
              <a:t>以上，慢，减小热应力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b="1" dirty="0" smtClean="0"/>
              <a:t>650-400℃</a:t>
            </a:r>
            <a:r>
              <a:rPr lang="zh-CN" altLang="en-US" sz="2400" b="1" dirty="0" smtClean="0"/>
              <a:t>，快，避免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曲线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b="1" dirty="0" smtClean="0"/>
              <a:t>400℃</a:t>
            </a:r>
            <a:r>
              <a:rPr lang="zh-CN" altLang="en-US" sz="2400" b="1" dirty="0" smtClean="0"/>
              <a:t>以下，慢，减轻相变应力</a:t>
            </a:r>
          </a:p>
        </p:txBody>
      </p:sp>
      <p:pic>
        <p:nvPicPr>
          <p:cNvPr id="73732" name="Picture 4" descr="fig511.gif (3780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 l="6103" t="4865" r="13317" b="24873"/>
          <a:stretch>
            <a:fillRect/>
          </a:stretch>
        </p:blipFill>
        <p:spPr bwMode="auto">
          <a:xfrm>
            <a:off x="4932040" y="2780928"/>
            <a:ext cx="3960440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835696" y="5517232"/>
            <a:ext cx="30235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理想淬火冷却曲线示意图</a:t>
            </a:r>
            <a:endParaRPr lang="zh-CN" altLang="en-US" sz="1400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  <p:bldP spid="737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76672"/>
            <a:ext cx="8540750" cy="72030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常用的淬火冷却介质</a:t>
            </a:r>
          </a:p>
        </p:txBody>
      </p:sp>
      <p:graphicFrame>
        <p:nvGraphicFramePr>
          <p:cNvPr id="74869" name="Group 117"/>
          <p:cNvGraphicFramePr>
            <a:graphicFrameLocks noGrp="1"/>
          </p:cNvGraphicFramePr>
          <p:nvPr>
            <p:ph idx="1"/>
          </p:nvPr>
        </p:nvGraphicFramePr>
        <p:xfrm>
          <a:off x="107950" y="1185763"/>
          <a:ext cx="8921750" cy="4835525"/>
        </p:xfrm>
        <a:graphic>
          <a:graphicData uri="http://schemas.openxmlformats.org/drawingml/2006/table">
            <a:tbl>
              <a:tblPr/>
              <a:tblGrid>
                <a:gridCol w="2376488"/>
                <a:gridCol w="1655762"/>
                <a:gridCol w="1727200"/>
                <a:gridCol w="1584325"/>
                <a:gridCol w="1577975"/>
              </a:tblGrid>
              <a:tr h="431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冷却介质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最大冷却速度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平均冷却速度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(℃•s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20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所在温度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(℃)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冷却速度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 ℃ • s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650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550℃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300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20℃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静止水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40℃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静止水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60℃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静止水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10%NaCl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溶液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10%NaOH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溶液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2830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20℃10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号机油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80℃10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号机油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20℃3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号锭子油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1871700" y="2564904"/>
            <a:ext cx="0" cy="1080120"/>
          </a:xfrm>
          <a:prstGeom prst="straightConnector1">
            <a:avLst/>
          </a:prstGeom>
          <a:ln w="28575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7764" y="2852936"/>
            <a:ext cx="470000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CC"/>
                </a:solidFill>
              </a:rPr>
              <a:t>T↑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4088" y="5128164"/>
            <a:ext cx="972108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冷却能力</a:t>
            </a:r>
            <a:r>
              <a:rPr lang="en-US" altLang="zh-CN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↓</a:t>
            </a:r>
            <a:endParaRPr lang="zh-CN" altLang="en-US" sz="20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4088" y="3861048"/>
            <a:ext cx="97210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冷却能力</a:t>
            </a:r>
            <a:r>
              <a:rPr lang="en-US" altLang="zh-CN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↑↑</a:t>
            </a:r>
            <a:endParaRPr lang="zh-CN" altLang="en-US" sz="20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2852936"/>
            <a:ext cx="972108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冷却能力</a:t>
            </a:r>
            <a:r>
              <a:rPr lang="en-US" altLang="zh-CN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↓</a:t>
            </a:r>
            <a:endParaRPr lang="zh-CN" altLang="en-US" sz="20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9512" y="3789040"/>
            <a:ext cx="1944216" cy="864096"/>
          </a:xfrm>
          <a:prstGeom prst="round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44016" y="4725144"/>
            <a:ext cx="2123728" cy="1296144"/>
          </a:xfrm>
          <a:prstGeom prst="roundRect">
            <a:avLst/>
          </a:prstGeom>
          <a:noFill/>
          <a:ln w="285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7524" y="332656"/>
            <a:ext cx="8540750" cy="887413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chemeClr val="tx1"/>
                </a:solidFill>
              </a:rPr>
              <a:t>6.1  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钢加热时的转变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96752"/>
            <a:ext cx="4537075" cy="4464496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</a:rPr>
              <a:t>一、奥氏体化临界温度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、共析钢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b="1" dirty="0" err="1" smtClean="0"/>
              <a:t>A</a:t>
            </a:r>
            <a:r>
              <a:rPr lang="en-US" altLang="zh-CN" sz="2400" b="1" baseline="-25000" dirty="0" err="1" smtClean="0"/>
              <a:t>c1</a:t>
            </a:r>
            <a:r>
              <a:rPr lang="zh-CN" altLang="en-US" sz="2400" b="1" dirty="0" smtClean="0"/>
              <a:t>温度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、亚共析钢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b="1" dirty="0" err="1" smtClean="0"/>
              <a:t>A</a:t>
            </a:r>
            <a:r>
              <a:rPr lang="en-US" altLang="zh-CN" sz="2400" b="1" baseline="-25000" dirty="0" err="1" smtClean="0"/>
              <a:t>c3</a:t>
            </a:r>
            <a:r>
              <a:rPr lang="zh-CN" altLang="en-US" sz="2400" b="1" dirty="0" smtClean="0"/>
              <a:t>温度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完全奥氏体化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b="1" dirty="0" err="1" smtClean="0"/>
              <a:t>A</a:t>
            </a:r>
            <a:r>
              <a:rPr lang="en-US" altLang="zh-CN" sz="2400" b="1" baseline="-25000" dirty="0" err="1" smtClean="0"/>
              <a:t>c1</a:t>
            </a:r>
            <a:r>
              <a:rPr lang="zh-CN" altLang="en-US" sz="2400" b="1" dirty="0" smtClean="0"/>
              <a:t>温度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剩余</a:t>
            </a:r>
            <a:r>
              <a:rPr lang="en-US" altLang="zh-CN" sz="2400" b="1" dirty="0" smtClean="0"/>
              <a:t>F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</a:rPr>
              <a:t>3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、过共析钢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b="1" dirty="0" err="1" smtClean="0"/>
              <a:t>A</a:t>
            </a:r>
            <a:r>
              <a:rPr lang="en-US" altLang="zh-CN" sz="2400" b="1" baseline="-25000" dirty="0" err="1" smtClean="0"/>
              <a:t>ccm</a:t>
            </a:r>
            <a:r>
              <a:rPr lang="zh-CN" altLang="en-US" sz="2400" b="1" dirty="0" smtClean="0"/>
              <a:t>温度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完全奥氏体化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400" b="1" dirty="0" err="1" smtClean="0"/>
              <a:t>A</a:t>
            </a:r>
            <a:r>
              <a:rPr lang="en-US" altLang="zh-CN" sz="2400" b="1" baseline="-25000" dirty="0" err="1" smtClean="0"/>
              <a:t>c1</a:t>
            </a:r>
            <a:r>
              <a:rPr lang="zh-CN" altLang="en-US" sz="2400" b="1" dirty="0" smtClean="0"/>
              <a:t>温度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剩余</a:t>
            </a:r>
            <a:r>
              <a:rPr lang="en-US" altLang="zh-CN" sz="2400" b="1" dirty="0" err="1" smtClean="0"/>
              <a:t>Fe</a:t>
            </a:r>
            <a:r>
              <a:rPr lang="en-US" altLang="zh-CN" sz="2400" b="1" baseline="-25000" dirty="0" err="1" smtClean="0"/>
              <a:t>3</a:t>
            </a:r>
            <a:r>
              <a:rPr lang="en-US" altLang="zh-CN" sz="2400" b="1" dirty="0" err="1" smtClean="0"/>
              <a:t>C</a:t>
            </a:r>
            <a:endParaRPr lang="en-US" altLang="zh-CN" sz="2400" b="1" dirty="0" smtClean="0">
              <a:solidFill>
                <a:srgbClr val="0000FF"/>
              </a:solidFill>
            </a:endParaRPr>
          </a:p>
        </p:txBody>
      </p:sp>
      <p:pic>
        <p:nvPicPr>
          <p:cNvPr id="7172" name="Picture 5" descr="fig450.gif (15524 bytes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108" b="17970"/>
          <a:stretch>
            <a:fillRect/>
          </a:stretch>
        </p:blipFill>
        <p:spPr bwMode="auto">
          <a:xfrm>
            <a:off x="4787900" y="2276872"/>
            <a:ext cx="43561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5435600" y="4584613"/>
            <a:ext cx="3240088" cy="536575"/>
            <a:chOff x="5436096" y="4221088"/>
            <a:chExt cx="3240360" cy="53586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436096" y="4756956"/>
              <a:ext cx="3240360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739752" y="4221088"/>
              <a:ext cx="504867" cy="28854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7056438" y="2820900"/>
            <a:ext cx="1547812" cy="2284413"/>
            <a:chOff x="7056276" y="2456892"/>
            <a:chExt cx="1548172" cy="2285206"/>
          </a:xfrm>
        </p:grpSpPr>
        <p:cxnSp>
          <p:nvCxnSpPr>
            <p:cNvPr id="15" name="直接连接符 14"/>
            <p:cNvCxnSpPr/>
            <p:nvPr/>
          </p:nvCxnSpPr>
          <p:spPr>
            <a:xfrm flipV="1">
              <a:off x="7102324" y="2456892"/>
              <a:ext cx="1502124" cy="2285206"/>
            </a:xfrm>
            <a:prstGeom prst="line">
              <a:avLst/>
            </a:prstGeom>
            <a:ln w="2857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7056276" y="3104817"/>
              <a:ext cx="684371" cy="3604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5273675" y="2809788"/>
            <a:ext cx="1800225" cy="2295525"/>
            <a:chOff x="5273005" y="2446573"/>
            <a:chExt cx="1800225" cy="2295525"/>
          </a:xfrm>
        </p:grpSpPr>
        <p:sp>
          <p:nvSpPr>
            <p:cNvPr id="13" name="任意多边形 12"/>
            <p:cNvSpPr/>
            <p:nvPr/>
          </p:nvSpPr>
          <p:spPr>
            <a:xfrm>
              <a:off x="5273005" y="2446573"/>
              <a:ext cx="1800225" cy="2295525"/>
            </a:xfrm>
            <a:custGeom>
              <a:avLst/>
              <a:gdLst>
                <a:gd name="connsiteX0" fmla="*/ 0 w 1800225"/>
                <a:gd name="connsiteY0" fmla="*/ 0 h 2295525"/>
                <a:gd name="connsiteX1" fmla="*/ 581025 w 1800225"/>
                <a:gd name="connsiteY1" fmla="*/ 828675 h 2295525"/>
                <a:gd name="connsiteX2" fmla="*/ 1000125 w 1800225"/>
                <a:gd name="connsiteY2" fmla="*/ 1333500 h 2295525"/>
                <a:gd name="connsiteX3" fmla="*/ 1285875 w 1800225"/>
                <a:gd name="connsiteY3" fmla="*/ 1685925 h 2295525"/>
                <a:gd name="connsiteX4" fmla="*/ 1800225 w 1800225"/>
                <a:gd name="connsiteY4" fmla="*/ 2295525 h 2295525"/>
                <a:gd name="connsiteX5" fmla="*/ 1800225 w 1800225"/>
                <a:gd name="connsiteY5" fmla="*/ 2295525 h 229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0225" h="2295525">
                  <a:moveTo>
                    <a:pt x="0" y="0"/>
                  </a:moveTo>
                  <a:cubicBezTo>
                    <a:pt x="207169" y="303212"/>
                    <a:pt x="414338" y="606425"/>
                    <a:pt x="581025" y="828675"/>
                  </a:cubicBezTo>
                  <a:cubicBezTo>
                    <a:pt x="747712" y="1050925"/>
                    <a:pt x="882650" y="1190625"/>
                    <a:pt x="1000125" y="1333500"/>
                  </a:cubicBezTo>
                  <a:cubicBezTo>
                    <a:pt x="1117600" y="1476375"/>
                    <a:pt x="1152525" y="1525587"/>
                    <a:pt x="1285875" y="1685925"/>
                  </a:cubicBezTo>
                  <a:cubicBezTo>
                    <a:pt x="1419225" y="1846263"/>
                    <a:pt x="1800225" y="2295525"/>
                    <a:pt x="1800225" y="2295525"/>
                  </a:cubicBezTo>
                  <a:lnTo>
                    <a:pt x="1800225" y="2295525"/>
                  </a:lnTo>
                </a:path>
              </a:pathLst>
            </a:custGeom>
            <a:ln w="2857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408068" y="3608623"/>
              <a:ext cx="504825" cy="28892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36096" y="2240868"/>
            <a:ext cx="3268844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加热的目的：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奥氏体化</a:t>
            </a:r>
            <a:endParaRPr lang="zh-CN" altLang="en-US" sz="24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80212" y="1124744"/>
            <a:ext cx="2340260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改变材料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表面或内部的组织结构</a:t>
            </a:r>
            <a:endParaRPr lang="zh-CN" altLang="en-US" sz="24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70016" y="1268760"/>
            <a:ext cx="2196245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热处理目的：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7332667" y="1869185"/>
            <a:ext cx="216024" cy="455333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3568" y="5406315"/>
            <a:ext cx="410445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Clr>
                <a:srgbClr val="7030A0"/>
              </a:buClr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略高于临界温度（与加热速度有关）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04664"/>
            <a:ext cx="8229600" cy="940966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0000CC"/>
                </a:solidFill>
              </a:rPr>
              <a:t>3.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不同淬火方法</a:t>
            </a:r>
          </a:p>
        </p:txBody>
      </p:sp>
      <p:pic>
        <p:nvPicPr>
          <p:cNvPr id="44035" name="Picture 5" descr="fig512.gif (4738 bytes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 l="4110" r="5473" b="29928"/>
          <a:stretch>
            <a:fillRect/>
          </a:stretch>
        </p:blipFill>
        <p:spPr bwMode="auto">
          <a:xfrm>
            <a:off x="251520" y="1700808"/>
            <a:ext cx="4752528" cy="460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2627784" y="2852936"/>
            <a:ext cx="2040943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ea typeface="楷体_GB2312" pitchFamily="49" charset="-122"/>
              </a:rPr>
              <a:t>获得下贝氏体</a:t>
            </a: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H="1">
            <a:off x="3059832" y="3356992"/>
            <a:ext cx="288032" cy="10081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2770" name="Picture 2" descr="http://www.microimage.com.cn/uploadfile/xwjs/uploadfile/201008/20100806113405228.jpg"/>
          <p:cNvPicPr>
            <a:picLocks noChangeAspect="1" noChangeArrowheads="1"/>
          </p:cNvPicPr>
          <p:nvPr/>
        </p:nvPicPr>
        <p:blipFill>
          <a:blip r:embed="rId4" cstate="print"/>
          <a:srcRect t="4241" b="17640"/>
          <a:stretch>
            <a:fillRect/>
          </a:stretch>
        </p:blipFill>
        <p:spPr bwMode="auto">
          <a:xfrm>
            <a:off x="5580112" y="3356992"/>
            <a:ext cx="3228975" cy="223224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932040" y="476672"/>
            <a:ext cx="3744416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单介质淬火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——1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双介质淬火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——2</a:t>
            </a:r>
          </a:p>
          <a:p>
            <a:pPr marL="914400" lvl="1" indent="-457200"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盐、碱水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水→油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空气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分级淬火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——3</a:t>
            </a:r>
          </a:p>
          <a:p>
            <a:pPr marL="914400" lvl="1" indent="-457200"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盐浴和碱浴→空气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等温淬火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——4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341" y="5589240"/>
            <a:ext cx="225574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38CrMoAl</a:t>
            </a:r>
            <a:r>
              <a:rPr lang="zh-CN" altLang="en-US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等温淬火</a:t>
            </a:r>
            <a:endParaRPr lang="zh-CN" altLang="en-US" sz="20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580112" y="3140968"/>
            <a:ext cx="11521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nimBg="1"/>
      <p:bldP spid="76808" grpId="0" animBg="1"/>
      <p:bldP spid="8" grpId="0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/>
              <a:t>五、回火</a:t>
            </a:r>
            <a:r>
              <a:rPr lang="zh-CN" altLang="en-US" sz="3200" dirty="0" smtClean="0"/>
              <a:t> </a:t>
            </a:r>
          </a:p>
        </p:txBody>
      </p:sp>
      <p:sp>
        <p:nvSpPr>
          <p:cNvPr id="788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268760"/>
            <a:ext cx="7846640" cy="482724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、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回火目的</a:t>
            </a:r>
            <a:endParaRPr lang="zh-CN" altLang="en-US" sz="24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 smtClean="0"/>
              <a:t>解决淬火组织的问题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 dirty="0" smtClean="0"/>
              <a:t>a. </a:t>
            </a:r>
            <a:r>
              <a:rPr lang="zh-CN" altLang="en-US" sz="2400" b="1" dirty="0" smtClean="0"/>
              <a:t>消除淬火应力，降低脆性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 dirty="0" smtClean="0"/>
              <a:t>b. </a:t>
            </a:r>
            <a:r>
              <a:rPr lang="zh-CN" altLang="en-US" sz="2400" b="1" dirty="0" smtClean="0"/>
              <a:t>稳定工件尺寸，由于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，残余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不稳定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 dirty="0" smtClean="0"/>
              <a:t>c. </a:t>
            </a:r>
            <a:r>
              <a:rPr lang="zh-CN" altLang="en-US" sz="2400" b="1" dirty="0" smtClean="0"/>
              <a:t>获得要求的强度、硬度、塑性、韧性。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671513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、钢在回火时的组织转变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052513"/>
            <a:ext cx="8540750" cy="36718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）马氏体分解： （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200℃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以下）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析出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ε-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Fe2.4C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碳化物（亚稳定）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组织：回火马氏体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M’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（过饱和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α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十亚稳定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ε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碳化物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作用：晶格畸变降低，淬火应力有所下降。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）残余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A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分解（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200-300℃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A→M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’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（或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A→B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下）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组织：回火马氏体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M’ </a:t>
            </a:r>
          </a:p>
        </p:txBody>
      </p:sp>
      <p:pic>
        <p:nvPicPr>
          <p:cNvPr id="79879" name="Picture 7" descr="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4509120"/>
            <a:ext cx="2661573" cy="18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5427456" y="5877272"/>
            <a:ext cx="1016752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高</a:t>
            </a:r>
            <a:r>
              <a:rPr lang="zh-CN" altLang="en-US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碳</a:t>
            </a:r>
            <a:r>
              <a:rPr lang="en-US" altLang="zh-CN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M’</a:t>
            </a:r>
            <a:endParaRPr lang="zh-CN" altLang="en-US" sz="20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251520" y="4653136"/>
            <a:ext cx="4824090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Clr>
                <a:schemeClr val="hlink"/>
              </a:buClr>
            </a:pPr>
            <a:r>
              <a:rPr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高碳</a:t>
            </a:r>
            <a:r>
              <a:rPr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回火马氏体</a:t>
            </a:r>
            <a:r>
              <a:rPr lang="en-US" altLang="zh-CN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M'</a:t>
            </a:r>
            <a:r>
              <a:rPr lang="zh-CN" altLang="en-US" sz="2400" b="1" baseline="-2500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高碳</a:t>
            </a:r>
            <a:r>
              <a:rPr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强度、硬度高、塑性、韧性差</a:t>
            </a:r>
          </a:p>
          <a:p>
            <a:pPr>
              <a:buClr>
                <a:schemeClr val="hlink"/>
              </a:buClr>
            </a:pPr>
            <a:r>
              <a:rPr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低碳</a:t>
            </a:r>
            <a:r>
              <a:rPr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回火马氏体</a:t>
            </a:r>
            <a:r>
              <a:rPr lang="en-US" altLang="zh-CN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M'</a:t>
            </a:r>
            <a:r>
              <a:rPr lang="zh-CN" altLang="en-US" sz="2400" b="1" baseline="-2500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低碳</a:t>
            </a:r>
            <a:r>
              <a:rPr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高的强度与韧性，硬度、耐磨性也较好</a:t>
            </a:r>
          </a:p>
        </p:txBody>
      </p:sp>
      <p:grpSp>
        <p:nvGrpSpPr>
          <p:cNvPr id="2" name="组合 8"/>
          <p:cNvGrpSpPr/>
          <p:nvPr/>
        </p:nvGrpSpPr>
        <p:grpSpPr>
          <a:xfrm>
            <a:off x="6444208" y="2564904"/>
            <a:ext cx="2663788" cy="2024844"/>
            <a:chOff x="6384900" y="0"/>
            <a:chExt cx="2735796" cy="2204864"/>
          </a:xfrm>
        </p:grpSpPr>
        <p:pic>
          <p:nvPicPr>
            <p:cNvPr id="32770" name="Picture 2" descr="c:\DOCUME~1\yangping\APPLIC~1\360se6\USERDA~1\Temp\201009~1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6480212" y="108012"/>
              <a:ext cx="2528186" cy="1988840"/>
            </a:xfrm>
            <a:prstGeom prst="rect">
              <a:avLst/>
            </a:prstGeom>
            <a:noFill/>
            <a:ln>
              <a:gradFill>
                <a:gsLst>
                  <a:gs pos="54000">
                    <a:srgbClr val="7030A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</a:ln>
          </p:spPr>
        </p:pic>
        <p:sp>
          <p:nvSpPr>
            <p:cNvPr id="8" name="图文框 7"/>
            <p:cNvSpPr/>
            <p:nvPr/>
          </p:nvSpPr>
          <p:spPr>
            <a:xfrm>
              <a:off x="6384900" y="0"/>
              <a:ext cx="2735796" cy="2204864"/>
            </a:xfrm>
            <a:prstGeom prst="frame">
              <a:avLst>
                <a:gd name="adj1" fmla="val 3948"/>
              </a:avLst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436096" y="4077072"/>
            <a:ext cx="1008112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低碳</a:t>
            </a:r>
            <a:r>
              <a:rPr lang="en-US" altLang="zh-CN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M’</a:t>
            </a:r>
            <a:endParaRPr lang="zh-CN" altLang="en-US" sz="20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79880" grpId="0" animBg="1"/>
      <p:bldP spid="79881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404813"/>
            <a:ext cx="5329287" cy="43195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）回火屈氏体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T’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形成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(250-400 ℃)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ε→Fe3C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; 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α→F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维持</a:t>
            </a:r>
            <a:r>
              <a:rPr lang="en-US" altLang="zh-CN" sz="2400" b="1" dirty="0" smtClean="0"/>
              <a:t>M’</a:t>
            </a:r>
            <a:r>
              <a:rPr lang="zh-CN" altLang="en-US" sz="2400" b="1" dirty="0" smtClean="0"/>
              <a:t>外形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组织：回火屈氏体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T’(F+ 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Fe3C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）碳化物的聚集长大，铁素体的回复与再结晶（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&gt;400℃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组织：回火索氏体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S’(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等轴晶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F+ 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Fe</a:t>
            </a:r>
            <a:r>
              <a:rPr lang="en-US" altLang="zh-CN" sz="2400" b="1" baseline="-25000" dirty="0" err="1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粒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pic>
        <p:nvPicPr>
          <p:cNvPr id="80903" name="Picture 7" descr="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9342" y="404664"/>
            <a:ext cx="3464658" cy="238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4" name="Picture 8" descr="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7370" y="3429000"/>
            <a:ext cx="3506630" cy="242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6697316" y="5837202"/>
            <a:ext cx="147508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回火</a:t>
            </a:r>
            <a:r>
              <a:rPr lang="zh-CN" altLang="en-US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索氏体</a:t>
            </a:r>
            <a:endParaRPr lang="zh-CN" altLang="en-US" sz="20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6680847" y="2811705"/>
            <a:ext cx="147508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回火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屈氏体</a:t>
            </a:r>
            <a:endParaRPr lang="zh-CN" altLang="en-US" sz="20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683568" y="4991600"/>
            <a:ext cx="3888432" cy="9787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</a:pPr>
            <a:r>
              <a:rPr lang="en-US" altLang="zh-CN" sz="2400" b="1" dirty="0">
                <a:solidFill>
                  <a:srgbClr val="0000CC"/>
                </a:solidFill>
                <a:ea typeface="华文细黑" pitchFamily="2" charset="-122"/>
              </a:rPr>
              <a:t>T</a:t>
            </a:r>
            <a:r>
              <a:rPr lang="en-US" altLang="zh-CN" sz="24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’</a:t>
            </a:r>
            <a:r>
              <a:rPr lang="zh-CN" altLang="en-US" sz="2400" b="1" dirty="0">
                <a:solidFill>
                  <a:srgbClr val="0000CC"/>
                </a:solidFill>
                <a:ea typeface="楷体_GB2312" pitchFamily="49" charset="-122"/>
              </a:rPr>
              <a:t>屈服强度与弹性极限高</a:t>
            </a:r>
          </a:p>
          <a:p>
            <a:pPr>
              <a:lnSpc>
                <a:spcPct val="120000"/>
              </a:lnSpc>
              <a:buClr>
                <a:schemeClr val="hlink"/>
              </a:buClr>
            </a:pPr>
            <a:r>
              <a:rPr lang="en-US" altLang="zh-CN" sz="2400" b="1" dirty="0">
                <a:solidFill>
                  <a:srgbClr val="0000CC"/>
                </a:solidFill>
                <a:ea typeface="华文细黑" pitchFamily="2" charset="-122"/>
              </a:rPr>
              <a:t>S</a:t>
            </a:r>
            <a:r>
              <a:rPr lang="en-US" altLang="zh-CN" sz="2400" b="1" dirty="0">
                <a:solidFill>
                  <a:srgbClr val="0000CC"/>
                </a:solidFill>
                <a:latin typeface="华文细黑" pitchFamily="2" charset="-122"/>
                <a:ea typeface="华文细黑" pitchFamily="2" charset="-122"/>
              </a:rPr>
              <a:t>’</a:t>
            </a:r>
            <a:r>
              <a:rPr lang="zh-CN" altLang="en-US" sz="2400" b="1" dirty="0">
                <a:solidFill>
                  <a:srgbClr val="0000CC"/>
                </a:solidFill>
                <a:ea typeface="楷体_GB2312" pitchFamily="49" charset="-122"/>
              </a:rPr>
              <a:t>综合机械性能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5" grpId="0" animBg="1"/>
      <p:bldP spid="80906" grpId="0" animBg="1"/>
      <p:bldP spid="8090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32656"/>
            <a:ext cx="8540750" cy="671736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、回火温度与机械性能的关系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08719"/>
            <a:ext cx="8518847" cy="5473031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硬度：</a:t>
            </a:r>
          </a:p>
          <a:p>
            <a:pPr lvl="1" eaLnBrk="1" hangingPunct="1"/>
            <a:r>
              <a:rPr lang="en-US" altLang="zh-CN" sz="2400" b="1" dirty="0" smtClean="0"/>
              <a:t>200</a:t>
            </a:r>
            <a:r>
              <a:rPr lang="zh-CN" altLang="en-US" sz="2400" b="1" dirty="0" smtClean="0"/>
              <a:t>度以下，</a:t>
            </a:r>
            <a:r>
              <a:rPr lang="en-US" altLang="zh-CN" sz="2400" b="1" dirty="0" err="1" smtClean="0"/>
              <a:t>HRC</a:t>
            </a:r>
            <a:r>
              <a:rPr lang="zh-CN" altLang="en-US" sz="2400" b="1" dirty="0" smtClean="0"/>
              <a:t>不变。</a:t>
            </a:r>
          </a:p>
          <a:p>
            <a:pPr lvl="1" eaLnBrk="1" hangingPunct="1"/>
            <a:r>
              <a:rPr lang="en-US" altLang="zh-CN" sz="2400" b="1" dirty="0" smtClean="0"/>
              <a:t>200-300</a:t>
            </a:r>
            <a:r>
              <a:rPr lang="zh-CN" altLang="en-US" sz="2400" b="1" dirty="0" smtClean="0"/>
              <a:t>度，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分解，残余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转变为马氏体，硬度降低不大，高碳钢硬度，有一定的升高。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FF0000"/>
                </a:solidFill>
              </a:rPr>
              <a:t>&gt;300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度，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HRC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降低。</a:t>
            </a:r>
          </a:p>
          <a:p>
            <a:pPr eaLnBrk="1" hangingPunct="1"/>
            <a:r>
              <a:rPr lang="zh-CN" altLang="en-US" sz="2400" b="1" dirty="0" smtClean="0"/>
              <a:t>弹性极限： 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FF0000"/>
                </a:solidFill>
              </a:rPr>
              <a:t>300-400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度最高</a:t>
            </a:r>
            <a:endParaRPr lang="zh-CN" altLang="en-US" sz="2400" b="1" dirty="0" smtClean="0"/>
          </a:p>
          <a:p>
            <a:pPr eaLnBrk="1" hangingPunct="1"/>
            <a:r>
              <a:rPr lang="zh-CN" altLang="en-US" sz="2400" b="1" dirty="0" smtClean="0"/>
              <a:t>韧性： </a:t>
            </a:r>
          </a:p>
          <a:p>
            <a:pPr lvl="1" eaLnBrk="1" hangingPunct="1"/>
            <a:r>
              <a:rPr lang="en-US" altLang="zh-CN" sz="2400" b="1" dirty="0" smtClean="0"/>
              <a:t>400</a:t>
            </a:r>
            <a:r>
              <a:rPr lang="zh-CN" altLang="en-US" sz="2400" b="1" dirty="0" smtClean="0"/>
              <a:t>度开始升高，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600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度最高</a:t>
            </a:r>
          </a:p>
          <a:p>
            <a:pPr eaLnBrk="1" hangingPunct="1"/>
            <a:r>
              <a:rPr lang="zh-CN" altLang="en-US" sz="2400" b="1" dirty="0" smtClean="0"/>
              <a:t>塑性： 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FF0000"/>
                </a:solidFill>
              </a:rPr>
              <a:t>600-650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度最高</a:t>
            </a:r>
            <a:endParaRPr lang="zh-CN" altLang="en-US" sz="2400" b="1" dirty="0" smtClean="0"/>
          </a:p>
        </p:txBody>
      </p:sp>
      <p:sp>
        <p:nvSpPr>
          <p:cNvPr id="5" name="右箭头 4"/>
          <p:cNvSpPr/>
          <p:nvPr/>
        </p:nvSpPr>
        <p:spPr>
          <a:xfrm rot="3520182">
            <a:off x="6104896" y="2333535"/>
            <a:ext cx="314770" cy="324036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3491880" y="3573016"/>
            <a:ext cx="314770" cy="324036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995936" y="2708920"/>
          <a:ext cx="4752528" cy="457200"/>
        </p:xfrm>
        <a:graphic>
          <a:graphicData uri="http://schemas.openxmlformats.org/drawingml/2006/table">
            <a:tbl>
              <a:tblPr/>
              <a:tblGrid>
                <a:gridCol w="1442731"/>
                <a:gridCol w="1357866"/>
                <a:gridCol w="678932"/>
                <a:gridCol w="1272999"/>
              </a:tblGrid>
              <a:tr h="432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低温回火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150-250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M′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工模具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995936" y="3501008"/>
          <a:ext cx="4752528" cy="457200"/>
        </p:xfrm>
        <a:graphic>
          <a:graphicData uri="http://schemas.openxmlformats.org/drawingml/2006/table">
            <a:tbl>
              <a:tblPr/>
              <a:tblGrid>
                <a:gridCol w="1460169"/>
                <a:gridCol w="1374276"/>
                <a:gridCol w="654008"/>
                <a:gridCol w="1264075"/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中温回火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350-500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′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弹簧等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067944" y="5132040"/>
          <a:ext cx="4680521" cy="457200"/>
        </p:xfrm>
        <a:graphic>
          <a:graphicData uri="http://schemas.openxmlformats.org/drawingml/2006/table">
            <a:tbl>
              <a:tblPr/>
              <a:tblGrid>
                <a:gridCol w="1438045"/>
                <a:gridCol w="1353454"/>
                <a:gridCol w="644099"/>
                <a:gridCol w="1244923"/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高温回火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500-650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′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调质件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右箭头 19"/>
          <p:cNvSpPr/>
          <p:nvPr/>
        </p:nvSpPr>
        <p:spPr>
          <a:xfrm>
            <a:off x="3563888" y="5157192"/>
            <a:ext cx="314770" cy="324036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5" grpId="0" animBg="1"/>
      <p:bldP spid="15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256076" y="548680"/>
            <a:ext cx="3815916" cy="3492388"/>
            <a:chOff x="0" y="0"/>
            <a:chExt cx="3360" cy="3224"/>
          </a:xfrm>
        </p:grpSpPr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3360" cy="3224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3360" cy="3216"/>
            </a:xfrm>
            <a:prstGeom prst="rect">
              <a:avLst/>
            </a:prstGeom>
            <a:noFill/>
            <a:ln w="38100" cap="sq" cmpd="sng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ym typeface="Arial" pitchFamily="34" charset="0"/>
              </a:endParaRPr>
            </a:p>
          </p:txBody>
        </p:sp>
      </p:grpSp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815975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、回火脆性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052736"/>
            <a:ext cx="4968875" cy="489743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1" dirty="0" smtClean="0"/>
              <a:t>低温回火脆性（</a:t>
            </a:r>
            <a:r>
              <a:rPr lang="en-US" altLang="zh-CN" sz="2400" b="1" dirty="0" smtClean="0"/>
              <a:t>250-400℃</a:t>
            </a:r>
            <a:r>
              <a:rPr lang="zh-CN" altLang="en-US" sz="2400" b="1" dirty="0" smtClean="0"/>
              <a:t>）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/>
              <a:t>碳化物片沿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晶界析出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不可逆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避免在此温度回火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 smtClean="0"/>
              <a:t>高温回火脆性（</a:t>
            </a:r>
            <a:r>
              <a:rPr lang="en-US" altLang="zh-CN" sz="2400" b="1" dirty="0" smtClean="0"/>
              <a:t>450-650℃</a:t>
            </a:r>
            <a:r>
              <a:rPr lang="zh-CN" altLang="en-US" sz="2400" b="1" dirty="0" smtClean="0"/>
              <a:t>）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/>
              <a:t>慢冷时， 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等元素在原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晶界偏聚</a:t>
            </a:r>
            <a:endParaRPr lang="en-US" altLang="zh-CN" sz="2400" b="1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可逆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快冷则不出现</a:t>
            </a:r>
            <a:endParaRPr lang="zh-CN" altLang="en-US" sz="2400" b="1" dirty="0" smtClean="0">
              <a:solidFill>
                <a:srgbClr val="C00000"/>
              </a:solidFill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b="1" dirty="0" smtClean="0"/>
              <a:t>Cr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Ni</a:t>
            </a:r>
            <a:r>
              <a:rPr lang="zh-CN" altLang="en-US" b="1" dirty="0" smtClean="0"/>
              <a:t>等促进偏聚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b="1" dirty="0" smtClean="0"/>
              <a:t>Mo</a:t>
            </a:r>
            <a:r>
              <a:rPr lang="zh-CN" altLang="en-US" b="1" dirty="0" smtClean="0"/>
              <a:t>等抑制偏聚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/>
              <a:t>减少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等杂质元素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/>
              <a:t>添加</a:t>
            </a:r>
            <a:r>
              <a:rPr lang="en-US" altLang="zh-CN" sz="2400" b="1" dirty="0" smtClean="0"/>
              <a:t>Mo</a:t>
            </a:r>
            <a:r>
              <a:rPr lang="zh-CN" altLang="en-US" sz="2400" b="1" dirty="0" smtClean="0"/>
              <a:t>等合金元素</a:t>
            </a:r>
            <a:endParaRPr lang="zh-CN" altLang="en-US" sz="2400" dirty="0" smtClean="0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4499992" y="1268760"/>
            <a:ext cx="2376264" cy="158417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4499992" y="2708920"/>
            <a:ext cx="3528392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32040" y="4869160"/>
            <a:ext cx="357020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如何避免高温回火脆性？</a:t>
            </a:r>
            <a:endParaRPr lang="zh-CN" altLang="en-US" sz="24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笑脸 7"/>
          <p:cNvSpPr/>
          <p:nvPr/>
        </p:nvSpPr>
        <p:spPr>
          <a:xfrm>
            <a:off x="4427984" y="3933056"/>
            <a:ext cx="396044" cy="360040"/>
          </a:xfrm>
          <a:prstGeom prst="smileyFac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/>
          <p:cNvSpPr/>
          <p:nvPr/>
        </p:nvSpPr>
        <p:spPr>
          <a:xfrm>
            <a:off x="3779912" y="5805264"/>
            <a:ext cx="396044" cy="360040"/>
          </a:xfrm>
          <a:prstGeom prst="smileyFace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51205" grpId="0" animBg="1"/>
      <p:bldP spid="51206" grpId="0" animBg="1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052736"/>
            <a:ext cx="8540750" cy="1871414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高碳回火马氏体： 强度、硬度高、塑性、韧性差</a:t>
            </a:r>
          </a:p>
          <a:p>
            <a:pPr eaLnBrk="1" hangingPunct="1"/>
            <a:r>
              <a:rPr lang="zh-CN" altLang="en-US" sz="2400" b="1" dirty="0" smtClean="0"/>
              <a:t>低碳回火马氏体： 高的强度与韧性，硬度、耐磨性也较好</a:t>
            </a:r>
          </a:p>
          <a:p>
            <a:pPr eaLnBrk="1" hangingPunct="1"/>
            <a:r>
              <a:rPr lang="zh-CN" altLang="en-US" sz="2400" b="1" dirty="0" smtClean="0"/>
              <a:t>回火屈氏体： 屈服强度与弹性极限高</a:t>
            </a:r>
          </a:p>
          <a:p>
            <a:pPr eaLnBrk="1" hangingPunct="1"/>
            <a:r>
              <a:rPr lang="zh-CN" altLang="en-US" sz="2400" b="1" dirty="0" smtClean="0"/>
              <a:t>回火索氏体： 综合机械性能好</a:t>
            </a:r>
          </a:p>
        </p:txBody>
      </p:sp>
      <p:graphicFrame>
        <p:nvGraphicFramePr>
          <p:cNvPr id="5" name="Group 55"/>
          <p:cNvGraphicFramePr>
            <a:graphicFrameLocks/>
          </p:cNvGraphicFramePr>
          <p:nvPr/>
        </p:nvGraphicFramePr>
        <p:xfrm>
          <a:off x="287524" y="2996952"/>
          <a:ext cx="8532948" cy="3159694"/>
        </p:xfrm>
        <a:graphic>
          <a:graphicData uri="http://schemas.openxmlformats.org/drawingml/2006/table">
            <a:tbl>
              <a:tblPr/>
              <a:tblGrid>
                <a:gridCol w="940450"/>
                <a:gridCol w="1183786"/>
                <a:gridCol w="756084"/>
                <a:gridCol w="3916425"/>
                <a:gridCol w="1736203"/>
              </a:tblGrid>
              <a:tr h="446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类型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温度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组织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性能及应用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组织形态 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</a:tr>
              <a:tr h="84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低温回火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150-250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M′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保持高硬度，降低脆性及残余应力，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用于工模具钢，表面淬火及渗碳淬火件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过饱和</a:t>
                      </a:r>
                      <a:r>
                        <a:rPr kumimoji="0" lang="el-G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  <a:cs typeface="Arial" pitchFamily="34" charset="0"/>
                        </a:rPr>
                        <a:t>α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-Fe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+</a:t>
                      </a:r>
                      <a:r>
                        <a:rPr kumimoji="0" lang="el-G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ξ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碳化物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中温回火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350-500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 ′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硬度下降，韧性、弹性极限和屈服强度↑，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用于弹性元件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马氏体形态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+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细粒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Fe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高温回火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500-650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S′ 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强度、硬度、塑性、韧性、良好综合机械性能，优于正火得到的组织。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中碳钢、重要零件采用。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多边形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+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粒状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Fe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359532" y="368660"/>
            <a:ext cx="85407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小结：</a:t>
            </a:r>
            <a:r>
              <a:rPr lang="zh-CN" altLang="en-US" sz="3200" b="1" kern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+mj-cs"/>
              </a:rPr>
              <a:t>回火组织与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回火工艺的应用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7963" y="332656"/>
            <a:ext cx="8540750" cy="962744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45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钢常规热处理的组织：</a:t>
            </a:r>
            <a:r>
              <a:rPr lang="zh-CN" altLang="en-US" sz="2800" dirty="0" smtClean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2232025" y="2780928"/>
            <a:ext cx="2447925" cy="1800225"/>
            <a:chOff x="5961063" y="3176500"/>
            <a:chExt cx="2534170" cy="1800672"/>
          </a:xfrm>
          <a:solidFill>
            <a:schemeClr val="bg1">
              <a:lumMod val="85000"/>
            </a:schemeClr>
          </a:solidFill>
        </p:grpSpPr>
        <p:pic>
          <p:nvPicPr>
            <p:cNvPr id="52236" name="Picture 4" descr="45qstd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61063" y="3176500"/>
              <a:ext cx="2534170" cy="18006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52237" name="Rectangle 7"/>
            <p:cNvSpPr>
              <a:spLocks noChangeArrowheads="1"/>
            </p:cNvSpPr>
            <p:nvPr/>
          </p:nvSpPr>
          <p:spPr bwMode="auto">
            <a:xfrm>
              <a:off x="7560332" y="3284984"/>
              <a:ext cx="692150" cy="400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M</a:t>
              </a:r>
              <a:endParaRPr lang="en-US" altLang="zh-CN" sz="2000" dirty="0">
                <a:latin typeface="+mn-lt"/>
                <a:ea typeface="黑体" pitchFamily="2" charset="-122"/>
              </a:endParaRPr>
            </a:p>
          </p:txBody>
        </p:sp>
        <p:sp>
          <p:nvSpPr>
            <p:cNvPr id="52238" name="Rectangle 8"/>
            <p:cNvSpPr>
              <a:spLocks noChangeArrowheads="1"/>
            </p:cNvSpPr>
            <p:nvPr/>
          </p:nvSpPr>
          <p:spPr bwMode="auto">
            <a:xfrm>
              <a:off x="6278669" y="3176971"/>
              <a:ext cx="353801" cy="400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T</a:t>
              </a:r>
              <a:endParaRPr lang="en-US" altLang="zh-CN" sz="2000" dirty="0">
                <a:latin typeface="+mn-lt"/>
                <a:ea typeface="黑体" pitchFamily="2" charset="-122"/>
              </a:endParaRPr>
            </a:p>
          </p:txBody>
        </p:sp>
        <p:sp>
          <p:nvSpPr>
            <p:cNvPr id="52239" name="Line 9"/>
            <p:cNvSpPr>
              <a:spLocks noChangeShapeType="1"/>
            </p:cNvSpPr>
            <p:nvPr/>
          </p:nvSpPr>
          <p:spPr bwMode="auto">
            <a:xfrm>
              <a:off x="6552220" y="3356992"/>
              <a:ext cx="432048" cy="180019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00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2240" name="Line 10"/>
            <p:cNvSpPr>
              <a:spLocks noChangeShapeType="1"/>
            </p:cNvSpPr>
            <p:nvPr/>
          </p:nvSpPr>
          <p:spPr bwMode="auto">
            <a:xfrm flipH="1">
              <a:off x="7524328" y="3609020"/>
              <a:ext cx="216024" cy="216024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000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52229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184775" y="3501256"/>
            <a:ext cx="1079500" cy="4318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水淬</a:t>
            </a:r>
            <a:endParaRPr lang="en-US" altLang="zh-CN" sz="20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230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57263" y="3464496"/>
            <a:ext cx="1260475" cy="4318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油淬</a:t>
            </a:r>
            <a:endParaRPr lang="en-US" altLang="zh-CN" sz="20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231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99592" y="1628800"/>
            <a:ext cx="1397521" cy="4318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完全退火</a:t>
            </a:r>
            <a:endParaRPr lang="en-US" altLang="zh-CN" sz="20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184775" y="1629048"/>
            <a:ext cx="1047750" cy="4318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正火</a:t>
            </a:r>
            <a:endParaRPr lang="en-US" altLang="zh-CN" sz="20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2233" name="图片 25" descr="45退火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8063" y="943645"/>
            <a:ext cx="2401887" cy="18018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52234" name="图片 26" descr="45正火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4275" y="908720"/>
            <a:ext cx="2495550" cy="1873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52235" name="图片 28" descr="45水淬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4275" y="2780928"/>
            <a:ext cx="2484438" cy="18097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25" name="Picture 6" descr="45hh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3928" y="4581128"/>
            <a:ext cx="249812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483768" y="5229200"/>
            <a:ext cx="1446027" cy="4318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高温回火</a:t>
            </a:r>
            <a:endParaRPr lang="en-US" altLang="zh-CN" sz="20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40052" y="4653136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S’</a:t>
            </a:r>
            <a:endParaRPr lang="zh-CN" altLang="en-US" sz="2000" b="1" dirty="0">
              <a:solidFill>
                <a:srgbClr val="FF0000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  <p:bldP spid="52230" grpId="0" animBg="1"/>
      <p:bldP spid="52231" grpId="0" animBg="1"/>
      <p:bldP spid="24" grpId="0" animBg="1"/>
      <p:bldP spid="26" grpId="0" animBg="1"/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52705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</a:rPr>
              <a:t>淬火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+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高温回火→调质处理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52513"/>
            <a:ext cx="8540750" cy="576262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以</a:t>
            </a:r>
            <a:r>
              <a:rPr lang="en-US" altLang="zh-CN" sz="2400" b="1" dirty="0" smtClean="0"/>
              <a:t>45#</a:t>
            </a:r>
            <a:r>
              <a:rPr lang="zh-CN" altLang="en-US" sz="2400" b="1" dirty="0" smtClean="0"/>
              <a:t>钢为例的调质工艺曲线：</a:t>
            </a:r>
            <a:r>
              <a:rPr lang="zh-CN" altLang="en-US" sz="2400" dirty="0" smtClean="0"/>
              <a:t> </a:t>
            </a:r>
          </a:p>
        </p:txBody>
      </p:sp>
      <p:pic>
        <p:nvPicPr>
          <p:cNvPr id="53252" name="Picture 4" descr="huihuo3[1]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7EFF7"/>
              </a:clrFrom>
              <a:clrTo>
                <a:srgbClr val="E7EF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1636308"/>
            <a:ext cx="5112395" cy="337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6227763" y="3283768"/>
            <a:ext cx="798512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9094" name="Picture 6" descr="45hh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1051743"/>
            <a:ext cx="3095625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5" name="Rectangle 7"/>
          <p:cNvSpPr>
            <a:spLocks noRot="1" noChangeArrowheads="1"/>
          </p:cNvSpPr>
          <p:nvPr/>
        </p:nvSpPr>
        <p:spPr bwMode="auto">
          <a:xfrm>
            <a:off x="395858" y="5229200"/>
            <a:ext cx="820859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45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钢 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σ</a:t>
            </a:r>
            <a:r>
              <a:rPr lang="en-US" altLang="zh-CN" sz="2000" b="1" baseline="-25000" dirty="0" err="1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(MN/</a:t>
            </a: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000" b="1" baseline="30000" dirty="0" err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)  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 δ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(%)   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000" b="1" baseline="-25000" dirty="0" err="1" smtClean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(kJ/</a:t>
            </a: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2000" b="1" baseline="30000" dirty="0" err="1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)     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HB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组织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正火    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700-800      12-20    500-800     163-220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细片</a:t>
            </a: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S+F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调质    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750-850      20-25    800-1200    210-250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细粒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S’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323528" y="4725144"/>
            <a:ext cx="386195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正火</a:t>
            </a:r>
            <a:r>
              <a:rPr lang="zh-CN" altLang="en-US" sz="24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与调质处理的比较：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  <p:bldP spid="89095" grpId="0" animBg="1"/>
      <p:bldP spid="8909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7963" y="378024"/>
            <a:ext cx="8540750" cy="674712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T12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钢常规热处理的组织：</a:t>
            </a:r>
            <a:r>
              <a:rPr lang="zh-CN" altLang="en-US" sz="2800" dirty="0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4276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71550" y="3943296"/>
            <a:ext cx="1079500" cy="4318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水淬</a:t>
            </a:r>
            <a:endParaRPr lang="en-US" altLang="zh-CN" sz="16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716463" y="3906784"/>
            <a:ext cx="1547812" cy="4318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低温回火</a:t>
            </a:r>
            <a:endParaRPr lang="en-US" altLang="zh-CN" sz="20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4278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97160" y="1134269"/>
            <a:ext cx="1539875" cy="4318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完全退火</a:t>
            </a:r>
            <a:endParaRPr lang="en-US" altLang="zh-CN" sz="20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700847" y="1124744"/>
            <a:ext cx="1552575" cy="431800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球化退火</a:t>
            </a:r>
            <a:endParaRPr lang="en-US" altLang="zh-CN" sz="20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4280" name="图片 24" descr="T12球化退火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660" y="1134269"/>
            <a:ext cx="24638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8" descr="fig4t12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98" b="12685"/>
          <a:stretch>
            <a:fillRect/>
          </a:stretch>
        </p:blipFill>
        <p:spPr bwMode="auto">
          <a:xfrm>
            <a:off x="2144972" y="1134269"/>
            <a:ext cx="2376488" cy="17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2" name="图片 29" descr="球化退火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2977" y="2465907"/>
            <a:ext cx="1189460" cy="119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3" name="图片 30" descr="T12淬火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050" y="3943296"/>
            <a:ext cx="2484438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4" name="图片 31" descr="T12淬火+回火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5225" y="3906784"/>
            <a:ext cx="2489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5" name="内容占位符 6" descr="T12高温淬火.jpg"/>
          <p:cNvPicPr>
            <a:picLocks noGrp="1" noChangeAspect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>
          <a:xfrm>
            <a:off x="439738" y="4878334"/>
            <a:ext cx="1828800" cy="1371600"/>
          </a:xfrm>
        </p:spPr>
      </p:pic>
      <p:pic>
        <p:nvPicPr>
          <p:cNvPr id="54286" name="图片 33" descr="T12高温淬火+回火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51388" y="4918021"/>
            <a:ext cx="17653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3419872" y="1893450"/>
            <a:ext cx="3145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</a:t>
            </a:r>
            <a:endParaRPr lang="zh-CN" altLang="en-US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7604" y="2397506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Fe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II</a:t>
            </a:r>
            <a:endParaRPr lang="zh-CN" altLang="en-US" sz="2400" b="1" baseline="-25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1763688" y="2109474"/>
            <a:ext cx="828092" cy="540060"/>
          </a:xfrm>
          <a:prstGeom prst="straightConnector1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00163" y="4168089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Fe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</a:t>
            </a:r>
            <a:endParaRPr lang="zh-CN" altLang="en-US" sz="2400" b="1" baseline="-25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48264" y="1821442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F+Fe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球</a:t>
            </a:r>
            <a:endParaRPr lang="zh-CN" altLang="en-US" sz="2400" b="1" baseline="-25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40252" y="448573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M’+Fe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</a:t>
            </a:r>
            <a:endParaRPr lang="zh-CN" altLang="en-US" sz="2400" b="1" baseline="-250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22" grpId="0" animBg="1"/>
      <p:bldP spid="54278" grpId="0" animBg="1"/>
      <p:bldP spid="24" grpId="0" animBg="1"/>
      <p:bldP spid="23" grpId="0" animBg="1"/>
      <p:bldP spid="25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8775" y="4005064"/>
            <a:ext cx="3240088" cy="2160786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．奥氏体晶粒度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b="1" dirty="0" smtClean="0"/>
              <a:t>1-4</a:t>
            </a:r>
            <a:r>
              <a:rPr lang="zh-CN" altLang="en-US" sz="2400" b="1" dirty="0" smtClean="0"/>
              <a:t>级，粗晶粒</a:t>
            </a:r>
            <a:endParaRPr lang="en-US" altLang="zh-CN" sz="2400" b="1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b="1" dirty="0" smtClean="0"/>
              <a:t>5-8</a:t>
            </a:r>
            <a:r>
              <a:rPr lang="zh-CN" altLang="en-US" sz="2400" b="1" dirty="0" smtClean="0"/>
              <a:t>级，细晶粒</a:t>
            </a:r>
            <a:endParaRPr lang="en-US" altLang="zh-CN" sz="2400" b="1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 smtClean="0"/>
              <a:t>＞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级，超细晶粒</a:t>
            </a:r>
          </a:p>
        </p:txBody>
      </p:sp>
      <p:pic>
        <p:nvPicPr>
          <p:cNvPr id="30724" name="Picture 4" descr="fig454.gif (14351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 b="10125"/>
          <a:stretch>
            <a:fillRect/>
          </a:stretch>
        </p:blipFill>
        <p:spPr bwMode="auto">
          <a:xfrm>
            <a:off x="3899054" y="1340768"/>
            <a:ext cx="5244946" cy="39604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196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01625" y="476672"/>
            <a:ext cx="8540750" cy="648072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/>
              <a:t>二、奥氏体晶粒大小及控制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373867"/>
            <a:ext cx="338437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奥氏体晶粒大小是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评定钢加热质量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的重要指标。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2852936"/>
            <a:ext cx="2556284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获得细小而均匀的奥氏体晶粒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1764" y="5445224"/>
            <a:ext cx="3802644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标准晶粒度等级示意图  </a:t>
            </a:r>
            <a:r>
              <a:rPr lang="en-US" altLang="zh-CN" sz="20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1000×</a:t>
            </a:r>
            <a:endParaRPr lang="zh-CN" altLang="en-US" sz="20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1835696" y="2420888"/>
            <a:ext cx="648072" cy="2880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664"/>
            <a:ext cx="8540750" cy="863749"/>
          </a:xfrm>
        </p:spPr>
        <p:txBody>
          <a:bodyPr/>
          <a:lstStyle/>
          <a:p>
            <a:pPr algn="l" eaLnBrk="1" hangingPunct="1"/>
            <a:r>
              <a:rPr lang="zh-CN" altLang="en-US" sz="4400" b="1" dirty="0" smtClean="0">
                <a:solidFill>
                  <a:schemeClr val="tx1"/>
                </a:solidFill>
                <a:latin typeface="幼圆" pitchFamily="49" charset="-122"/>
              </a:rPr>
              <a:t>内容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316889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6.1  </a:t>
            </a:r>
            <a:r>
              <a:rPr lang="zh-CN" altLang="en-US" dirty="0" smtClean="0"/>
              <a:t>钢加热时的转变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6.2  </a:t>
            </a:r>
            <a:r>
              <a:rPr lang="zh-CN" altLang="en-US" dirty="0" smtClean="0">
                <a:solidFill>
                  <a:schemeClr val="tx2"/>
                </a:solidFill>
              </a:rPr>
              <a:t>钢的过冷奥氏体转变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6.3  </a:t>
            </a:r>
            <a:r>
              <a:rPr lang="zh-CN" altLang="en-US" dirty="0" smtClean="0">
                <a:solidFill>
                  <a:schemeClr val="tx2"/>
                </a:solidFill>
              </a:rPr>
              <a:t>钢的常规热处理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6.4  </a:t>
            </a:r>
            <a:r>
              <a:rPr lang="zh-CN" altLang="en-US" dirty="0" smtClean="0">
                <a:solidFill>
                  <a:srgbClr val="0000CC"/>
                </a:solidFill>
              </a:rPr>
              <a:t>钢的表面热处理及化学热处理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6.5  </a:t>
            </a:r>
            <a:r>
              <a:rPr lang="zh-CN" altLang="en-US" dirty="0" smtClean="0"/>
              <a:t>热处理工序及零件结构工艺性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81597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chemeClr val="tx1"/>
                </a:solidFill>
              </a:rPr>
              <a:t>6.4  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钢的表面热处理与化学热处理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97570"/>
            <a:ext cx="8540750" cy="5111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b="1" dirty="0" smtClean="0"/>
              <a:t>一、钢的表面热处理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400" b="1" dirty="0" smtClean="0"/>
              <a:t>不改变表面化学成分，只改变表面组织的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局部</a:t>
            </a:r>
            <a:r>
              <a:rPr lang="zh-CN" altLang="en-US" sz="2400" b="1" dirty="0" smtClean="0"/>
              <a:t>热处理方法。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800" b="1" dirty="0" smtClean="0">
                <a:solidFill>
                  <a:srgbClr val="0000CC"/>
                </a:solidFill>
              </a:rPr>
              <a:t>表面淬火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目的：</a:t>
            </a:r>
            <a:r>
              <a:rPr lang="zh-CN" altLang="en-US" sz="2400" b="1" dirty="0" smtClean="0"/>
              <a:t>心部保持较高的综合机械性能，表面具有高硬度和耐磨性。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工艺特征：</a:t>
            </a:r>
            <a:r>
              <a:rPr kumimoji="1" lang="zh-CN" altLang="en-US" sz="2400" b="1" dirty="0" smtClean="0"/>
              <a:t>通过</a:t>
            </a:r>
            <a:r>
              <a:rPr kumimoji="1" lang="zh-CN" altLang="en-US" sz="2400" b="1" dirty="0" smtClean="0">
                <a:solidFill>
                  <a:srgbClr val="C00000"/>
                </a:solidFill>
              </a:rPr>
              <a:t>快速加热</a:t>
            </a:r>
            <a:r>
              <a:rPr kumimoji="1" lang="zh-CN" altLang="en-US" sz="2400" b="1" dirty="0" smtClean="0"/>
              <a:t>使钢的</a:t>
            </a:r>
            <a:r>
              <a:rPr kumimoji="1" lang="zh-CN" altLang="en-US" sz="2400" b="1" dirty="0" smtClean="0">
                <a:solidFill>
                  <a:srgbClr val="C00000"/>
                </a:solidFill>
              </a:rPr>
              <a:t>表层</a:t>
            </a:r>
            <a:r>
              <a:rPr kumimoji="1" lang="zh-CN" altLang="en-US" sz="2400" b="1" dirty="0" smtClean="0"/>
              <a:t>奥氏体化</a:t>
            </a:r>
            <a:r>
              <a:rPr kumimoji="1" lang="en-US" altLang="zh-CN" sz="2400" b="1" dirty="0" smtClean="0"/>
              <a:t>,</a:t>
            </a:r>
            <a:r>
              <a:rPr kumimoji="1" lang="zh-CN" altLang="en-US" sz="2400" b="1" dirty="0" smtClean="0"/>
              <a:t>然后急冷</a:t>
            </a:r>
            <a:r>
              <a:rPr kumimoji="1" lang="en-US" altLang="zh-CN" sz="2400" b="1" dirty="0" smtClean="0"/>
              <a:t>,</a:t>
            </a:r>
            <a:r>
              <a:rPr kumimoji="1" lang="zh-CN" altLang="en-US" sz="2400" b="1" dirty="0" smtClean="0"/>
              <a:t>使表层形成马氏体组织</a:t>
            </a:r>
            <a:r>
              <a:rPr kumimoji="1" lang="en-US" altLang="zh-CN" sz="2400" b="1" dirty="0" smtClean="0"/>
              <a:t>,</a:t>
            </a:r>
            <a:r>
              <a:rPr kumimoji="1" lang="zh-CN" altLang="en-US" sz="2400" b="1" dirty="0" smtClean="0"/>
              <a:t>而心部仍保持不变。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 smtClean="0">
                <a:latin typeface="黑体" pitchFamily="2" charset="-122"/>
                <a:ea typeface="黑体" pitchFamily="2" charset="-122"/>
              </a:rPr>
              <a:t>方法：</a:t>
            </a:r>
          </a:p>
        </p:txBody>
      </p:sp>
      <p:sp>
        <p:nvSpPr>
          <p:cNvPr id="4" name="矩形 3"/>
          <p:cNvSpPr/>
          <p:nvPr/>
        </p:nvSpPr>
        <p:spPr>
          <a:xfrm>
            <a:off x="1403648" y="4887392"/>
            <a:ext cx="547260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lnSpc>
                <a:spcPct val="12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Ø"/>
            </a:pPr>
            <a:r>
              <a:rPr kumimoji="1" lang="zh-CN" altLang="en-US" sz="2400" b="1" kern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感应加热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kumimoji="1" lang="zh-CN" altLang="en-US" sz="2400" b="1" kern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高、中、工频 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1143000" lvl="2" indent="-228600">
              <a:lnSpc>
                <a:spcPct val="12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Ø"/>
            </a:pPr>
            <a:r>
              <a:rPr kumimoji="1" lang="zh-CN" altLang="en-US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火焰加热</a:t>
            </a:r>
          </a:p>
          <a:p>
            <a:pPr marL="1143000" lvl="2" indent="-228600">
              <a:lnSpc>
                <a:spcPct val="120000"/>
              </a:lnSpc>
              <a:spcBef>
                <a:spcPts val="0"/>
              </a:spcBef>
              <a:buClr>
                <a:srgbClr val="7030A0"/>
              </a:buClr>
              <a:buFont typeface="Wingdings" pitchFamily="2" charset="2"/>
              <a:buChar char="Ø"/>
            </a:pPr>
            <a:r>
              <a:rPr kumimoji="1" lang="zh-CN" altLang="en-US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电接触加热法等。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815975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</a:rPr>
              <a:t>1.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感应加热表面淬火</a:t>
            </a:r>
          </a:p>
        </p:txBody>
      </p:sp>
      <p:pic>
        <p:nvPicPr>
          <p:cNvPr id="56327" name="Picture 6" descr="6-31-a"/>
          <p:cNvPicPr>
            <a:picLocks noChangeAspect="1" noChangeArrowheads="1"/>
          </p:cNvPicPr>
          <p:nvPr/>
        </p:nvPicPr>
        <p:blipFill>
          <a:blip r:embed="rId2" cstate="print"/>
          <a:srcRect l="11988" t="1994" r="12807" b="2279"/>
          <a:stretch>
            <a:fillRect/>
          </a:stretch>
        </p:blipFill>
        <p:spPr bwMode="auto">
          <a:xfrm>
            <a:off x="4932039" y="404664"/>
            <a:ext cx="4176465" cy="455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2" descr="6-31-b"/>
          <p:cNvPicPr>
            <a:picLocks noChangeAspect="1" noChangeArrowheads="1"/>
          </p:cNvPicPr>
          <p:nvPr/>
        </p:nvPicPr>
        <p:blipFill>
          <a:blip r:embed="rId3" cstate="print"/>
          <a:srcRect l="13513" t="8500" r="7527" b="2795"/>
          <a:stretch>
            <a:fillRect/>
          </a:stretch>
        </p:blipFill>
        <p:spPr bwMode="auto">
          <a:xfrm>
            <a:off x="2267744" y="3645024"/>
            <a:ext cx="2592288" cy="25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052736"/>
            <a:ext cx="5616624" cy="3816350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原理</a:t>
            </a:r>
          </a:p>
          <a:p>
            <a:pPr lvl="1" eaLnBrk="1" hangingPunct="1"/>
            <a:r>
              <a:rPr lang="zh-CN" altLang="en-US" sz="2400" b="1" dirty="0" smtClean="0"/>
              <a:t>交变磁场</a:t>
            </a:r>
            <a:endParaRPr lang="en-US" altLang="zh-CN" sz="2400" b="1" dirty="0" smtClean="0"/>
          </a:p>
          <a:p>
            <a:pPr lvl="2" eaLnBrk="1" hangingPunct="1"/>
            <a:r>
              <a:rPr lang="zh-CN" altLang="en-US" b="1" dirty="0" smtClean="0"/>
              <a:t>→感应电流→工件电阻→加热</a:t>
            </a:r>
            <a:endParaRPr lang="zh-CN" altLang="en-US" dirty="0" smtClean="0"/>
          </a:p>
          <a:p>
            <a:pPr lvl="1" eaLnBrk="1" hangingPunct="1"/>
            <a:r>
              <a:rPr lang="zh-CN" altLang="en-US" sz="2400" b="1" dirty="0" smtClean="0">
                <a:solidFill>
                  <a:srgbClr val="C00000"/>
                </a:solidFill>
              </a:rPr>
              <a:t>集肤效应</a:t>
            </a:r>
          </a:p>
          <a:p>
            <a:pPr lvl="2" eaLnBrk="1" hangingPunct="1"/>
            <a:r>
              <a:rPr lang="zh-CN" altLang="en-US" b="1" dirty="0" smtClean="0"/>
              <a:t>→表面加热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08993" y="5837202"/>
            <a:ext cx="2418791" cy="40011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1"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集肤效应示意图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260648"/>
            <a:ext cx="8785225" cy="590391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分类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高频 </a:t>
            </a:r>
            <a:r>
              <a:rPr lang="en-US" altLang="zh-CN" sz="2400" b="1" dirty="0" smtClean="0"/>
              <a:t>200-</a:t>
            </a:r>
            <a:r>
              <a:rPr lang="en-US" altLang="zh-CN" sz="2400" b="1" dirty="0" err="1" smtClean="0"/>
              <a:t>300KHz</a:t>
            </a:r>
            <a:endParaRPr lang="en-US" altLang="zh-CN" sz="2400" b="1" dirty="0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b="1" dirty="0" smtClean="0">
                <a:latin typeface="华文细黑" pitchFamily="2" charset="-122"/>
              </a:rPr>
              <a:t>—</a:t>
            </a:r>
            <a:r>
              <a:rPr lang="zh-CN" altLang="en-US" b="1" dirty="0" smtClean="0"/>
              <a:t>淬硬深度 </a:t>
            </a:r>
            <a:r>
              <a:rPr lang="en-US" altLang="zh-CN" b="1" dirty="0" smtClean="0"/>
              <a:t>0.5-</a:t>
            </a:r>
            <a:r>
              <a:rPr lang="en-US" altLang="zh-CN" b="1" dirty="0" err="1" smtClean="0"/>
              <a:t>2mm</a:t>
            </a:r>
            <a:r>
              <a:rPr lang="zh-CN" altLang="en-US" b="1" dirty="0" smtClean="0"/>
              <a:t>， 小工件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中频</a:t>
            </a:r>
            <a:r>
              <a:rPr lang="en-US" altLang="zh-CN" sz="2400" b="1" dirty="0" smtClean="0"/>
              <a:t>2500-</a:t>
            </a:r>
            <a:r>
              <a:rPr lang="en-US" altLang="zh-CN" sz="2400" b="1" dirty="0" err="1" smtClean="0"/>
              <a:t>8000Hz</a:t>
            </a:r>
            <a:endParaRPr lang="en-US" altLang="zh-CN" sz="2400" b="1" dirty="0" smtClean="0"/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b="1" dirty="0" smtClean="0">
                <a:latin typeface="华文细黑" pitchFamily="2" charset="-122"/>
              </a:rPr>
              <a:t>—</a:t>
            </a:r>
            <a:r>
              <a:rPr lang="zh-CN" altLang="en-US" b="1" dirty="0" smtClean="0"/>
              <a:t>淬硬深度</a:t>
            </a:r>
            <a:r>
              <a:rPr lang="en-US" altLang="zh-CN" b="1" dirty="0" smtClean="0"/>
              <a:t>2-</a:t>
            </a:r>
            <a:r>
              <a:rPr lang="en-US" altLang="zh-CN" b="1" dirty="0" err="1" smtClean="0"/>
              <a:t>5mm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，尺寸较大的工件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低频 </a:t>
            </a:r>
            <a:r>
              <a:rPr lang="en-US" altLang="zh-CN" sz="2400" b="1" dirty="0" err="1" smtClean="0"/>
              <a:t>50Hz</a:t>
            </a:r>
            <a:r>
              <a:rPr lang="en-US" altLang="zh-CN" sz="2400" b="1" dirty="0" smtClean="0"/>
              <a:t> 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b="1" dirty="0" smtClean="0">
                <a:latin typeface="华文细黑" pitchFamily="2" charset="-122"/>
              </a:rPr>
              <a:t>—</a:t>
            </a:r>
            <a:r>
              <a:rPr lang="zh-CN" altLang="en-US" b="1" dirty="0" smtClean="0"/>
              <a:t>淬硬深度</a:t>
            </a:r>
            <a:r>
              <a:rPr lang="en-US" altLang="zh-CN" b="1" dirty="0" smtClean="0"/>
              <a:t>10-</a:t>
            </a:r>
            <a:r>
              <a:rPr lang="en-US" altLang="zh-CN" b="1" dirty="0" err="1" smtClean="0"/>
              <a:t>15mm</a:t>
            </a:r>
            <a:r>
              <a:rPr lang="zh-CN" altLang="en-US" b="1" dirty="0" smtClean="0"/>
              <a:t>，大型工件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应用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中碳钢和中碳低合金钢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磨损部位</a:t>
            </a:r>
            <a:r>
              <a:rPr lang="zh-CN" altLang="en-US" sz="2400" b="1" dirty="0" smtClean="0"/>
              <a:t>（高硬度，耐磨）</a:t>
            </a:r>
            <a:endParaRPr lang="en-US" altLang="zh-CN" sz="2400" b="1" dirty="0" smtClean="0"/>
          </a:p>
          <a:p>
            <a:pPr marL="342900" lvl="1" indent="-342900" eaLnBrk="1" hangingPunct="1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工艺路线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锻造→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退火或正火</a:t>
            </a:r>
            <a:r>
              <a:rPr lang="zh-CN" altLang="en-US" sz="2400" b="1" dirty="0" smtClean="0"/>
              <a:t>→粗加工→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调质</a:t>
            </a:r>
            <a:r>
              <a:rPr lang="zh-CN" altLang="en-US" sz="2400" b="1" dirty="0" smtClean="0"/>
              <a:t>→精加工→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表面淬火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+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低温回火</a:t>
            </a:r>
            <a:r>
              <a:rPr lang="zh-CN" altLang="en-US" sz="2400" b="1" dirty="0" smtClean="0"/>
              <a:t>→（粗磨→时效→精磨）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815975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/>
              <a:t>二、钢的化学热处理</a:t>
            </a:r>
          </a:p>
        </p:txBody>
      </p:sp>
      <p:sp>
        <p:nvSpPr>
          <p:cNvPr id="1034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52737"/>
            <a:ext cx="8540750" cy="504056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将零件置于一定的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化学介质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中 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加热、保温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，使介质中一种或几种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元素原子渗入工件表层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改变钢表层的化学成分和组织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的热处理工艺。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533400" indent="-533400" eaLnBrk="1" hangingPunct="1"/>
            <a:r>
              <a:rPr kumimoji="1" lang="zh-CN" altLang="en-US" sz="2400" b="1" dirty="0" smtClean="0"/>
              <a:t>基本原理和过程</a:t>
            </a:r>
          </a:p>
          <a:p>
            <a:pPr marL="914400" lvl="1" indent="-457200" eaLnBrk="1" hangingPunct="1"/>
            <a:r>
              <a:rPr kumimoji="1"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分解</a:t>
            </a:r>
            <a:r>
              <a:rPr kumimoji="1" lang="en-US" altLang="zh-CN" sz="2400" b="1" dirty="0" smtClean="0"/>
              <a:t>: </a:t>
            </a:r>
            <a:r>
              <a:rPr kumimoji="1" lang="zh-CN" altLang="en-US" sz="2400" b="1" dirty="0" smtClean="0"/>
              <a:t>化学介质在高温下释放出待渗的</a:t>
            </a:r>
            <a:r>
              <a:rPr kumimoji="1" lang="zh-CN" altLang="en-US" sz="2400" b="1" dirty="0" smtClean="0">
                <a:solidFill>
                  <a:srgbClr val="C00000"/>
                </a:solidFill>
              </a:rPr>
              <a:t>活性原子</a:t>
            </a:r>
          </a:p>
          <a:p>
            <a:pPr marL="1295400" lvl="2" indent="-381000" eaLnBrk="1" hangingPunct="1">
              <a:buNone/>
            </a:pPr>
            <a:r>
              <a:rPr kumimoji="1" lang="zh-CN" altLang="en-US" b="1" dirty="0" smtClean="0"/>
              <a:t>如：</a:t>
            </a:r>
            <a:r>
              <a:rPr kumimoji="1" lang="en-US" altLang="zh-CN" b="1" dirty="0" err="1" smtClean="0"/>
              <a:t>2CO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latin typeface="华文细黑" pitchFamily="2" charset="-122"/>
              </a:rPr>
              <a:t>→</a:t>
            </a:r>
            <a:r>
              <a:rPr kumimoji="1" lang="en-US" altLang="zh-CN" b="1" dirty="0" smtClean="0"/>
              <a:t> CO2  + [C] </a:t>
            </a:r>
          </a:p>
          <a:p>
            <a:pPr marL="1295400" lvl="2" indent="-381000" eaLnBrk="1" hangingPunct="1"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2NH3→3H2</a:t>
            </a:r>
            <a:r>
              <a:rPr lang="en-US" altLang="zh-CN" b="1" dirty="0" smtClean="0"/>
              <a:t> + 2[N]</a:t>
            </a:r>
            <a:endParaRPr kumimoji="1" lang="en-US" altLang="zh-CN" b="1" dirty="0" smtClean="0"/>
          </a:p>
          <a:p>
            <a:pPr marL="914400" lvl="1" indent="-457200" eaLnBrk="1" hangingPunct="1"/>
            <a:r>
              <a:rPr kumimoji="1"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吸收</a:t>
            </a:r>
            <a:r>
              <a:rPr kumimoji="1" lang="en-US" altLang="zh-CN" sz="2400" b="1" dirty="0" smtClean="0"/>
              <a:t>: </a:t>
            </a:r>
            <a:r>
              <a:rPr kumimoji="1" lang="zh-CN" altLang="en-US" sz="2400" b="1" dirty="0" smtClean="0"/>
              <a:t>活性原子被零件表面吸收和溶解。</a:t>
            </a:r>
          </a:p>
          <a:p>
            <a:pPr marL="914400" lvl="1" indent="-457200" eaLnBrk="1" hangingPunct="1"/>
            <a:r>
              <a:rPr kumimoji="1"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扩散</a:t>
            </a:r>
            <a:r>
              <a:rPr kumimoji="1" lang="en-US" altLang="zh-CN" sz="2400" b="1" dirty="0" smtClean="0"/>
              <a:t>: </a:t>
            </a:r>
            <a:r>
              <a:rPr kumimoji="1" lang="zh-CN" altLang="en-US" sz="2400" b="1" dirty="0" smtClean="0"/>
              <a:t>活性原子由零件表面向内部扩散</a:t>
            </a:r>
            <a:r>
              <a:rPr kumimoji="1" lang="en-US" altLang="zh-CN" sz="2400" b="1" dirty="0" smtClean="0"/>
              <a:t>, </a:t>
            </a:r>
            <a:r>
              <a:rPr kumimoji="1" lang="zh-CN" altLang="en-US" sz="2400" b="1" dirty="0" smtClean="0"/>
              <a:t>形成一定的扩散层。</a:t>
            </a:r>
          </a:p>
          <a:p>
            <a:pPr marL="533400" indent="-533400" eaLnBrk="1" hangingPunct="1"/>
            <a:r>
              <a:rPr kumimoji="1" lang="zh-CN" altLang="en-US" sz="2400" b="1" dirty="0" smtClean="0"/>
              <a:t>种类</a:t>
            </a:r>
            <a:r>
              <a:rPr kumimoji="1" lang="en-US" altLang="zh-CN" sz="2400" b="1" dirty="0" smtClean="0"/>
              <a:t>: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渗碳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;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渗氮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;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碳氮共渗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;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渗硼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;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渗铝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;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渗硫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;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渗硅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;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渗铬等。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664"/>
            <a:ext cx="8540750" cy="600075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、渗碳 ：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AC3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以上；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900-950 ℃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， 低碳钢  </a:t>
            </a:r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980728"/>
            <a:ext cx="8540750" cy="5184552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目的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400" dirty="0" smtClean="0"/>
              <a:t>提高表面硬度，耐磨性，而使心部仍保持一定的强度和良好的塑性和韧性</a:t>
            </a:r>
            <a:endParaRPr lang="zh-CN" altLang="en-US" sz="2400" b="1" dirty="0" smtClean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/>
              <a:t>应用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/>
              <a:t>低碳钢，低碳合金钢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 smtClean="0"/>
              <a:t>方法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 smtClean="0"/>
              <a:t>固体、气体、液体渗碳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/>
              <a:t>加工工艺路线</a:t>
            </a:r>
          </a:p>
        </p:txBody>
      </p:sp>
      <p:pic>
        <p:nvPicPr>
          <p:cNvPr id="61444" name="图片 3" descr="20渗碳+退火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276872"/>
            <a:ext cx="3776338" cy="283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55576" y="4149080"/>
            <a:ext cx="417646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u"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锻造→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正火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→切削加工→</a:t>
            </a:r>
            <a:r>
              <a:rPr lang="zh-CN" altLang="en-US" sz="2400" b="1" kern="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渗碳→淬火（直接淬火、一次淬火，二次淬火）→低温回火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→喷丸→磨削</a:t>
            </a:r>
          </a:p>
        </p:txBody>
      </p:sp>
      <p:sp>
        <p:nvSpPr>
          <p:cNvPr id="6" name="矩形 5"/>
          <p:cNvSpPr/>
          <p:nvPr/>
        </p:nvSpPr>
        <p:spPr>
          <a:xfrm>
            <a:off x="6516216" y="5157192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kern="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渗碳渗层</a:t>
            </a:r>
            <a:endParaRPr lang="zh-CN" altLang="en-US" sz="1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uiExpand="1" build="p"/>
      <p:bldP spid="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52214"/>
            <a:ext cx="8540750" cy="744538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chemeClr val="tx1"/>
                </a:solidFill>
              </a:rPr>
              <a:t>固体渗碳法示意图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6013" y="1412776"/>
            <a:ext cx="6912371" cy="4608513"/>
            <a:chOff x="938" y="960"/>
            <a:chExt cx="4582" cy="314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38" y="960"/>
              <a:ext cx="4582" cy="3142"/>
              <a:chOff x="938" y="960"/>
              <a:chExt cx="4582" cy="3142"/>
            </a:xfrm>
          </p:grpSpPr>
          <p:pic>
            <p:nvPicPr>
              <p:cNvPr id="62471" name="Picture 6" descr="6-3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60" y="960"/>
                <a:ext cx="4560" cy="3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472" name="Text Box 7"/>
              <p:cNvSpPr txBox="1">
                <a:spLocks noChangeArrowheads="1"/>
              </p:cNvSpPr>
              <p:nvPr/>
            </p:nvSpPr>
            <p:spPr bwMode="auto">
              <a:xfrm>
                <a:off x="4896" y="1949"/>
                <a:ext cx="462" cy="2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零件</a:t>
                </a:r>
              </a:p>
            </p:txBody>
          </p:sp>
          <p:sp>
            <p:nvSpPr>
              <p:cNvPr id="62473" name="Text Box 8"/>
              <p:cNvSpPr txBox="1">
                <a:spLocks noChangeArrowheads="1"/>
              </p:cNvSpPr>
              <p:nvPr/>
            </p:nvSpPr>
            <p:spPr bwMode="auto">
              <a:xfrm>
                <a:off x="4848" y="2592"/>
                <a:ext cx="632" cy="2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渗碳剂</a:t>
                </a:r>
                <a:endParaRPr lang="zh-CN" altLang="en-US" sz="2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2474" name="Text Box 9"/>
              <p:cNvSpPr txBox="1">
                <a:spLocks noChangeArrowheads="1"/>
              </p:cNvSpPr>
              <p:nvPr/>
            </p:nvSpPr>
            <p:spPr bwMode="auto">
              <a:xfrm>
                <a:off x="3816" y="1296"/>
                <a:ext cx="462" cy="2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试棒</a:t>
                </a:r>
                <a:endParaRPr lang="zh-CN" altLang="en-US" sz="2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2475" name="Text Box 10"/>
              <p:cNvSpPr txBox="1">
                <a:spLocks noChangeArrowheads="1"/>
              </p:cNvSpPr>
              <p:nvPr/>
            </p:nvSpPr>
            <p:spPr bwMode="auto">
              <a:xfrm>
                <a:off x="2054" y="1309"/>
                <a:ext cx="292" cy="2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盖</a:t>
                </a:r>
                <a:endParaRPr lang="zh-CN" altLang="en-US" sz="2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2476" name="Text Box 11"/>
              <p:cNvSpPr txBox="1">
                <a:spLocks noChangeArrowheads="1"/>
              </p:cNvSpPr>
              <p:nvPr/>
            </p:nvSpPr>
            <p:spPr bwMode="auto">
              <a:xfrm>
                <a:off x="1056" y="1344"/>
                <a:ext cx="462" cy="2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泥封</a:t>
                </a:r>
                <a:endParaRPr lang="zh-CN" altLang="en-US" sz="20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2477" name="Text Box 12"/>
              <p:cNvSpPr txBox="1">
                <a:spLocks noChangeArrowheads="1"/>
              </p:cNvSpPr>
              <p:nvPr/>
            </p:nvSpPr>
            <p:spPr bwMode="auto">
              <a:xfrm>
                <a:off x="938" y="1920"/>
                <a:ext cx="632" cy="2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渗碳箱</a:t>
                </a:r>
                <a:endParaRPr lang="zh-CN" altLang="en-US" sz="200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62470" name="Rectangle 13"/>
            <p:cNvSpPr>
              <a:spLocks noChangeArrowheads="1"/>
            </p:cNvSpPr>
            <p:nvPr/>
          </p:nvSpPr>
          <p:spPr bwMode="auto">
            <a:xfrm>
              <a:off x="960" y="969"/>
              <a:ext cx="4560" cy="3120"/>
            </a:xfrm>
            <a:prstGeom prst="rect">
              <a:avLst/>
            </a:prstGeom>
            <a:noFill/>
            <a:ln w="38100" cap="sq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815975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chemeClr val="tx1"/>
                </a:solidFill>
              </a:rPr>
              <a:t>气体渗碳法示意图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00113" y="1124744"/>
            <a:ext cx="7416303" cy="4896891"/>
            <a:chOff x="1104" y="864"/>
            <a:chExt cx="4320" cy="3312"/>
          </a:xfrm>
        </p:grpSpPr>
        <p:pic>
          <p:nvPicPr>
            <p:cNvPr id="63494" name="Picture 6" descr="6-3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4" y="867"/>
              <a:ext cx="4317" cy="3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1104" y="864"/>
              <a:ext cx="4320" cy="3312"/>
            </a:xfrm>
            <a:prstGeom prst="rect">
              <a:avLst/>
            </a:prstGeom>
            <a:noFill/>
            <a:ln w="38100" cap="sq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493" name="Rectangle 9"/>
          <p:cNvSpPr>
            <a:spLocks noChangeArrowheads="1"/>
          </p:cNvSpPr>
          <p:nvPr/>
        </p:nvSpPr>
        <p:spPr bwMode="auto">
          <a:xfrm>
            <a:off x="6588225" y="4149080"/>
            <a:ext cx="648072" cy="360363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296652"/>
            <a:ext cx="8540750" cy="612068"/>
          </a:xfrm>
        </p:spPr>
        <p:txBody>
          <a:bodyPr/>
          <a:lstStyle/>
          <a:p>
            <a:pPr eaLnBrk="1" hangingPunct="1"/>
            <a:r>
              <a:rPr lang="zh-CN" altLang="en-US" sz="2400" b="1" dirty="0" smtClean="0"/>
              <a:t>渗碳后的淬火工艺：</a:t>
            </a:r>
            <a:endParaRPr lang="en-US" altLang="zh-CN" sz="2400" b="1" dirty="0" smtClean="0"/>
          </a:p>
        </p:txBody>
      </p:sp>
      <p:grpSp>
        <p:nvGrpSpPr>
          <p:cNvPr id="2" name="组合 21"/>
          <p:cNvGrpSpPr/>
          <p:nvPr/>
        </p:nvGrpSpPr>
        <p:grpSpPr>
          <a:xfrm>
            <a:off x="5755" y="3861048"/>
            <a:ext cx="9138245" cy="2952328"/>
            <a:chOff x="5755" y="1592796"/>
            <a:chExt cx="9138245" cy="2952328"/>
          </a:xfrm>
        </p:grpSpPr>
        <p:pic>
          <p:nvPicPr>
            <p:cNvPr id="65541" name="Picture 5" descr="6-35"/>
            <p:cNvPicPr>
              <a:picLocks noChangeAspect="1" noChangeArrowheads="1"/>
            </p:cNvPicPr>
            <p:nvPr/>
          </p:nvPicPr>
          <p:blipFill>
            <a:blip r:embed="rId2" cstate="print"/>
            <a:srcRect l="1890" t="17796" r="2475" b="10344"/>
            <a:stretch>
              <a:fillRect/>
            </a:stretch>
          </p:blipFill>
          <p:spPr bwMode="auto">
            <a:xfrm>
              <a:off x="5755" y="1592796"/>
              <a:ext cx="9138245" cy="2952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3059832" y="1650286"/>
              <a:ext cx="1114408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直接淬火</a:t>
              </a:r>
              <a:endPara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35996" y="1635768"/>
              <a:ext cx="1231427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一次淬火 </a:t>
              </a:r>
              <a:endPara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32240" y="1650286"/>
              <a:ext cx="1114408" cy="36933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latin typeface="楷体_GB2312" pitchFamily="49" charset="-122"/>
                  <a:ea typeface="楷体_GB2312" pitchFamily="49" charset="-122"/>
                </a:rPr>
                <a:t>二次</a:t>
              </a:r>
              <a:r>
                <a:rPr lang="zh-CN" altLang="en-US" b="1" dirty="0" smtClean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淬火</a:t>
              </a:r>
              <a:endParaRPr lang="zh-CN" altLang="en-US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223628" y="2682781"/>
              <a:ext cx="6984776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19572" y="2273975"/>
              <a:ext cx="748883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55676" y="1902314"/>
              <a:ext cx="527709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1800" b="1" baseline="-25000" dirty="0" err="1" smtClean="0">
                  <a:solidFill>
                    <a:srgbClr val="0000FF"/>
                  </a:solidFill>
                </a:rPr>
                <a:t>C3</a:t>
              </a:r>
              <a:endParaRPr lang="zh-CN" altLang="en-US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19672" y="2708920"/>
              <a:ext cx="527709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 smtClean="0">
                  <a:solidFill>
                    <a:srgbClr val="0000FF"/>
                  </a:solidFill>
                </a:rPr>
                <a:t>A</a:t>
              </a:r>
              <a:r>
                <a:rPr lang="en-US" altLang="zh-CN" sz="1800" b="1" baseline="-25000" dirty="0" err="1" smtClean="0">
                  <a:solidFill>
                    <a:srgbClr val="0000FF"/>
                  </a:solidFill>
                </a:rPr>
                <a:t>C1</a:t>
              </a:r>
              <a:endParaRPr lang="zh-CN" altLang="en-US" b="1" baseline="-25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59532" y="782122"/>
            <a:ext cx="8460940" cy="264687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800080"/>
              </a:buClr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直接淬火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适于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本质细晶钢</a:t>
            </a:r>
            <a:r>
              <a:rPr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耐磨性要求低和承载低</a:t>
            </a:r>
            <a:r>
              <a:rPr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的零件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285750" indent="-285750">
              <a:spcBef>
                <a:spcPct val="20000"/>
              </a:spcBef>
              <a:buClr>
                <a:srgbClr val="800080"/>
              </a:buClr>
              <a:buFont typeface="Wingdings" pitchFamily="2" charset="2"/>
              <a:buChar char="n"/>
            </a:pPr>
            <a:r>
              <a:rPr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奥氏体晶粒大，马氏体粗，残余</a:t>
            </a:r>
            <a:r>
              <a:rPr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多</a:t>
            </a:r>
          </a:p>
          <a:p>
            <a:pPr marL="285750" indent="-285750">
              <a:spcBef>
                <a:spcPct val="20000"/>
              </a:spcBef>
              <a:buClr>
                <a:srgbClr val="800080"/>
              </a:buClr>
              <a:buFont typeface="Wingdings" pitchFamily="2" charset="2"/>
              <a:buChar char="n"/>
            </a:pPr>
            <a:r>
              <a:rPr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耐磨性低，变形</a:t>
            </a:r>
            <a:r>
              <a:rPr lang="zh-CN" altLang="en-US" sz="20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</a:t>
            </a:r>
            <a:endParaRPr lang="en-US" altLang="zh-CN" sz="2000" b="1" kern="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sz="2000" b="1" kern="0" dirty="0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b="1" kern="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2000" b="1" kern="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次</a:t>
            </a:r>
            <a:r>
              <a:rPr lang="zh-CN" altLang="en-US" sz="2000" b="1" kern="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淬火</a:t>
            </a:r>
            <a:endParaRPr lang="zh-CN" altLang="en-US" sz="2800" b="1" dirty="0" smtClean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rgbClr val="800080"/>
              </a:buClr>
              <a:buFont typeface="Wingdings" pitchFamily="2" charset="2"/>
              <a:buChar char="n"/>
            </a:pPr>
            <a:r>
              <a:rPr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第一次，改变心部组织 </a:t>
            </a:r>
            <a:r>
              <a:rPr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en-US" altLang="zh-CN" sz="2000" b="1" kern="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AC3</a:t>
            </a:r>
            <a:r>
              <a:rPr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以上</a:t>
            </a:r>
            <a:r>
              <a:rPr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30-500 ℃         </a:t>
            </a:r>
          </a:p>
          <a:p>
            <a:pPr marL="285750" indent="-285750">
              <a:spcBef>
                <a:spcPct val="20000"/>
              </a:spcBef>
              <a:buClr>
                <a:srgbClr val="800080"/>
              </a:buClr>
              <a:buFont typeface="Wingdings" pitchFamily="2" charset="2"/>
              <a:buChar char="n"/>
            </a:pPr>
            <a:r>
              <a:rPr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第二次，细化表面组织 </a:t>
            </a:r>
            <a:r>
              <a:rPr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en-US" altLang="zh-CN" sz="2000" b="1" kern="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AC1</a:t>
            </a:r>
            <a:r>
              <a:rPr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以上</a:t>
            </a:r>
            <a:r>
              <a:rPr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30-500 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℃</a:t>
            </a:r>
            <a:endParaRPr lang="en-US" altLang="zh-CN" sz="2000" b="1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3023828" y="3474529"/>
            <a:ext cx="5328592" cy="360040"/>
          </a:xfrm>
          <a:prstGeom prst="chevron">
            <a:avLst>
              <a:gd name="adj" fmla="val 100265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零件性能要求提高</a:t>
            </a:r>
            <a:endParaRPr lang="zh-CN" altLang="en-US" sz="18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75956" y="1538205"/>
            <a:ext cx="4644008" cy="113877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000" b="1" kern="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000" b="1" kern="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次</a:t>
            </a:r>
            <a:r>
              <a:rPr lang="zh-CN" altLang="en-US" sz="2000" b="1" kern="0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淬火</a:t>
            </a:r>
            <a:endParaRPr lang="zh-CN" altLang="en-US" sz="2800" b="1" dirty="0" smtClean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rgbClr val="800080"/>
              </a:buClr>
              <a:buFont typeface="Wingdings" pitchFamily="2" charset="2"/>
              <a:buChar char="n"/>
            </a:pPr>
            <a:r>
              <a:rPr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心部要求高时</a:t>
            </a:r>
            <a:r>
              <a:rPr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en-US" altLang="zh-CN" sz="2000" b="1" kern="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AC3</a:t>
            </a:r>
            <a:r>
              <a:rPr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以上</a:t>
            </a:r>
          </a:p>
          <a:p>
            <a:pPr marL="285750" indent="-285750">
              <a:spcBef>
                <a:spcPct val="20000"/>
              </a:spcBef>
              <a:buClr>
                <a:srgbClr val="800080"/>
              </a:buClr>
              <a:buFont typeface="Wingdings" pitchFamily="2" charset="2"/>
              <a:buChar char="n"/>
            </a:pPr>
            <a:r>
              <a:rPr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表面要求高时</a:t>
            </a:r>
            <a:r>
              <a:rPr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en-US" altLang="zh-CN" sz="2000" b="1" kern="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AC1</a:t>
            </a:r>
            <a:r>
              <a:rPr lang="zh-CN" altLang="en-US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以上</a:t>
            </a:r>
            <a:r>
              <a:rPr lang="en-US" altLang="zh-CN" sz="20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30-500 </a:t>
            </a:r>
            <a:r>
              <a:rPr lang="en-US" altLang="zh-CN" sz="20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671513"/>
          </a:xfrm>
        </p:spPr>
        <p:txBody>
          <a:bodyPr/>
          <a:lstStyle/>
          <a:p>
            <a:pPr algn="l" eaLnBrk="1" hangingPunct="1"/>
            <a:r>
              <a:rPr lang="zh-CN" altLang="en-US" sz="2800" b="1" i="1" dirty="0" smtClean="0"/>
              <a:t>热处理后的组织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11560" y="1052736"/>
            <a:ext cx="8256215" cy="1637927"/>
            <a:chOff x="912" y="720"/>
            <a:chExt cx="4674" cy="1957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66565" name="Rectangle 4"/>
            <p:cNvSpPr>
              <a:spLocks noChangeArrowheads="1"/>
            </p:cNvSpPr>
            <p:nvPr/>
          </p:nvSpPr>
          <p:spPr bwMode="auto">
            <a:xfrm>
              <a:off x="3984" y="1808"/>
              <a:ext cx="1584" cy="853"/>
            </a:xfrm>
            <a:prstGeom prst="rect">
              <a:avLst/>
            </a:prstGeom>
            <a:grpFill/>
            <a:ln w="12700" cap="sq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低碳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M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回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+F</a:t>
              </a:r>
            </a:p>
          </p:txBody>
        </p:sp>
        <p:sp>
          <p:nvSpPr>
            <p:cNvPr id="66566" name="Rectangle 5"/>
            <p:cNvSpPr>
              <a:spLocks noChangeArrowheads="1"/>
            </p:cNvSpPr>
            <p:nvPr/>
          </p:nvSpPr>
          <p:spPr bwMode="auto">
            <a:xfrm>
              <a:off x="2216" y="1808"/>
              <a:ext cx="1768" cy="853"/>
            </a:xfrm>
            <a:prstGeom prst="rect">
              <a:avLst/>
            </a:prstGeom>
            <a:grpFill/>
            <a:ln w="12700" cap="sq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M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回</a:t>
              </a: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+</a:t>
              </a:r>
              <a:r>
                <a:rPr lang="en-US" altLang="zh-CN" sz="2400" b="1" dirty="0" err="1">
                  <a:latin typeface="楷体_GB2312" pitchFamily="49" charset="-122"/>
                  <a:ea typeface="楷体_GB2312" pitchFamily="49" charset="-122"/>
                </a:rPr>
                <a:t>Cm+A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残</a:t>
              </a:r>
            </a:p>
          </p:txBody>
        </p:sp>
        <p:sp>
          <p:nvSpPr>
            <p:cNvPr id="66567" name="Rectangle 6"/>
            <p:cNvSpPr>
              <a:spLocks noChangeArrowheads="1"/>
            </p:cNvSpPr>
            <p:nvPr/>
          </p:nvSpPr>
          <p:spPr bwMode="auto">
            <a:xfrm>
              <a:off x="912" y="1808"/>
              <a:ext cx="1304" cy="853"/>
            </a:xfrm>
            <a:prstGeom prst="rect">
              <a:avLst/>
            </a:prstGeom>
            <a:grpFill/>
            <a:ln w="12700" cap="sq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低</a:t>
              </a:r>
              <a:r>
                <a:rPr lang="zh-CN" altLang="en-US" sz="2400" b="1" dirty="0" smtClean="0">
                  <a:latin typeface="楷体_GB2312" pitchFamily="49" charset="-122"/>
                  <a:ea typeface="楷体_GB2312" pitchFamily="49" charset="-122"/>
                </a:rPr>
                <a:t>碳合金钢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6568" name="Rectangle 7"/>
            <p:cNvSpPr>
              <a:spLocks noChangeArrowheads="1"/>
            </p:cNvSpPr>
            <p:nvPr/>
          </p:nvSpPr>
          <p:spPr bwMode="auto">
            <a:xfrm>
              <a:off x="3984" y="1280"/>
              <a:ext cx="1584" cy="528"/>
            </a:xfrm>
            <a:prstGeom prst="rect">
              <a:avLst/>
            </a:prstGeom>
            <a:grpFill/>
            <a:ln w="12700" cap="sq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F+P</a:t>
              </a:r>
            </a:p>
          </p:txBody>
        </p:sp>
        <p:sp>
          <p:nvSpPr>
            <p:cNvPr id="66569" name="Rectangle 8"/>
            <p:cNvSpPr>
              <a:spLocks noChangeArrowheads="1"/>
            </p:cNvSpPr>
            <p:nvPr/>
          </p:nvSpPr>
          <p:spPr bwMode="auto">
            <a:xfrm>
              <a:off x="2216" y="1280"/>
              <a:ext cx="1768" cy="528"/>
            </a:xfrm>
            <a:prstGeom prst="rect">
              <a:avLst/>
            </a:prstGeom>
            <a:grpFill/>
            <a:ln w="12700" cap="sq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M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回</a:t>
              </a: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+</a:t>
              </a:r>
              <a:r>
                <a:rPr lang="en-US" altLang="zh-CN" sz="2400" b="1" dirty="0" err="1">
                  <a:latin typeface="楷体_GB2312" pitchFamily="49" charset="-122"/>
                  <a:ea typeface="楷体_GB2312" pitchFamily="49" charset="-122"/>
                </a:rPr>
                <a:t>Fe3C+A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残</a:t>
              </a:r>
            </a:p>
          </p:txBody>
        </p:sp>
        <p:sp>
          <p:nvSpPr>
            <p:cNvPr id="66570" name="Rectangle 9"/>
            <p:cNvSpPr>
              <a:spLocks noChangeArrowheads="1"/>
            </p:cNvSpPr>
            <p:nvPr/>
          </p:nvSpPr>
          <p:spPr bwMode="auto">
            <a:xfrm>
              <a:off x="912" y="1280"/>
              <a:ext cx="1325" cy="528"/>
            </a:xfrm>
            <a:prstGeom prst="rect">
              <a:avLst/>
            </a:prstGeom>
            <a:grpFill/>
            <a:ln w="12700" cap="sq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低碳钢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912" y="720"/>
              <a:ext cx="4656" cy="560"/>
              <a:chOff x="912" y="720"/>
              <a:chExt cx="4656" cy="560"/>
            </a:xfrm>
            <a:grpFill/>
          </p:grpSpPr>
          <p:sp>
            <p:nvSpPr>
              <p:cNvPr id="66578" name="Rectangle 11"/>
              <p:cNvSpPr>
                <a:spLocks noChangeArrowheads="1"/>
              </p:cNvSpPr>
              <p:nvPr/>
            </p:nvSpPr>
            <p:spPr bwMode="auto">
              <a:xfrm>
                <a:off x="3984" y="720"/>
                <a:ext cx="1584" cy="560"/>
              </a:xfrm>
              <a:prstGeom prst="rect">
                <a:avLst/>
              </a:prstGeom>
              <a:solidFill>
                <a:schemeClr val="accent5"/>
              </a:solidFill>
              <a:ln w="12700" cap="sq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心部组织</a:t>
                </a:r>
              </a:p>
            </p:txBody>
          </p:sp>
          <p:sp>
            <p:nvSpPr>
              <p:cNvPr id="66579" name="Rectangle 12"/>
              <p:cNvSpPr>
                <a:spLocks noChangeArrowheads="1"/>
              </p:cNvSpPr>
              <p:nvPr/>
            </p:nvSpPr>
            <p:spPr bwMode="auto">
              <a:xfrm>
                <a:off x="2016" y="720"/>
                <a:ext cx="1968" cy="560"/>
              </a:xfrm>
              <a:prstGeom prst="rect">
                <a:avLst/>
              </a:prstGeom>
              <a:solidFill>
                <a:schemeClr val="accent5"/>
              </a:solidFill>
              <a:ln w="12700" cap="sq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400" b="1">
                    <a:latin typeface="楷体_GB2312" pitchFamily="49" charset="-122"/>
                    <a:ea typeface="楷体_GB2312" pitchFamily="49" charset="-122"/>
                  </a:rPr>
                  <a:t>表层组织</a:t>
                </a:r>
              </a:p>
            </p:txBody>
          </p:sp>
          <p:sp>
            <p:nvSpPr>
              <p:cNvPr id="66580" name="Rectangle 13"/>
              <p:cNvSpPr>
                <a:spLocks noChangeArrowheads="1"/>
              </p:cNvSpPr>
              <p:nvPr/>
            </p:nvSpPr>
            <p:spPr bwMode="auto">
              <a:xfrm>
                <a:off x="912" y="720"/>
                <a:ext cx="1104" cy="560"/>
              </a:xfrm>
              <a:prstGeom prst="rect">
                <a:avLst/>
              </a:prstGeom>
              <a:solidFill>
                <a:schemeClr val="accent5"/>
              </a:solidFill>
              <a:ln w="12700" cap="sq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钢种</a:t>
                </a:r>
              </a:p>
            </p:txBody>
          </p:sp>
          <p:sp>
            <p:nvSpPr>
              <p:cNvPr id="66581" name="Line 14"/>
              <p:cNvSpPr>
                <a:spLocks noChangeShapeType="1"/>
              </p:cNvSpPr>
              <p:nvPr/>
            </p:nvSpPr>
            <p:spPr bwMode="auto">
              <a:xfrm>
                <a:off x="912" y="720"/>
                <a:ext cx="4656" cy="0"/>
              </a:xfrm>
              <a:prstGeom prst="line">
                <a:avLst/>
              </a:prstGeom>
              <a:grp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6582" name="Line 15"/>
              <p:cNvSpPr>
                <a:spLocks noChangeShapeType="1"/>
              </p:cNvSpPr>
              <p:nvPr/>
            </p:nvSpPr>
            <p:spPr bwMode="auto">
              <a:xfrm>
                <a:off x="912" y="1280"/>
                <a:ext cx="4656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40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66572" name="Line 16"/>
            <p:cNvSpPr>
              <a:spLocks noChangeShapeType="1"/>
            </p:cNvSpPr>
            <p:nvPr/>
          </p:nvSpPr>
          <p:spPr bwMode="auto">
            <a:xfrm>
              <a:off x="930" y="1797"/>
              <a:ext cx="465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6573" name="Line 17"/>
            <p:cNvSpPr>
              <a:spLocks noChangeShapeType="1"/>
            </p:cNvSpPr>
            <p:nvPr/>
          </p:nvSpPr>
          <p:spPr bwMode="auto">
            <a:xfrm>
              <a:off x="912" y="2661"/>
              <a:ext cx="465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6574" name="Line 18"/>
            <p:cNvSpPr>
              <a:spLocks noChangeShapeType="1"/>
            </p:cNvSpPr>
            <p:nvPr/>
          </p:nvSpPr>
          <p:spPr bwMode="auto">
            <a:xfrm>
              <a:off x="912" y="720"/>
              <a:ext cx="0" cy="1941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6575" name="Line 19"/>
            <p:cNvSpPr>
              <a:spLocks noChangeShapeType="1"/>
            </p:cNvSpPr>
            <p:nvPr/>
          </p:nvSpPr>
          <p:spPr bwMode="auto">
            <a:xfrm>
              <a:off x="2216" y="736"/>
              <a:ext cx="0" cy="194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6576" name="Line 20"/>
            <p:cNvSpPr>
              <a:spLocks noChangeShapeType="1"/>
            </p:cNvSpPr>
            <p:nvPr/>
          </p:nvSpPr>
          <p:spPr bwMode="auto">
            <a:xfrm>
              <a:off x="3984" y="720"/>
              <a:ext cx="0" cy="194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6577" name="Line 21"/>
            <p:cNvSpPr>
              <a:spLocks noChangeShapeType="1"/>
            </p:cNvSpPr>
            <p:nvPr/>
          </p:nvSpPr>
          <p:spPr bwMode="auto">
            <a:xfrm>
              <a:off x="5568" y="720"/>
              <a:ext cx="0" cy="1941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40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pic>
        <p:nvPicPr>
          <p:cNvPr id="66564" name="Picture 22" descr="39"/>
          <p:cNvPicPr>
            <a:picLocks noChangeAspect="1" noChangeArrowheads="1"/>
          </p:cNvPicPr>
          <p:nvPr/>
        </p:nvPicPr>
        <p:blipFill>
          <a:blip r:embed="rId2" cstate="print"/>
          <a:srcRect t="19234" b="17398"/>
          <a:stretch>
            <a:fillRect/>
          </a:stretch>
        </p:blipFill>
        <p:spPr bwMode="auto">
          <a:xfrm>
            <a:off x="1187624" y="2780928"/>
            <a:ext cx="6985000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548680"/>
            <a:ext cx="4464943" cy="576004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．奥氏体晶粒长大的倾向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b="1" dirty="0" smtClean="0"/>
              <a:t>奥氏体晶粒随温度的升高而且迅速长大</a:t>
            </a:r>
            <a:endParaRPr lang="en-US" altLang="zh-CN" sz="2400" b="1" dirty="0" smtClean="0"/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——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本质粗晶钢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b="1" dirty="0" smtClean="0"/>
              <a:t>奥氏体晶粒随温度升高到某一温度时，才迅速长大</a:t>
            </a:r>
            <a:endParaRPr lang="en-US" altLang="zh-CN" sz="2400" b="1" dirty="0" smtClean="0"/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本质细晶钢</a:t>
            </a:r>
            <a:endParaRPr lang="en-US" altLang="zh-CN" sz="2400" b="1" u="sng" dirty="0" smtClean="0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lang="zh-CN" altLang="en-US" b="1" dirty="0" smtClean="0"/>
              <a:t>粗化温度高于常用热处理温度（</a:t>
            </a:r>
            <a:r>
              <a:rPr lang="en-US" altLang="zh-CN" b="1" dirty="0" smtClean="0"/>
              <a:t>800-</a:t>
            </a:r>
            <a:r>
              <a:rPr lang="en-US" altLang="zh-CN" b="1" dirty="0" err="1" smtClean="0"/>
              <a:t>930°C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395536" y="4725144"/>
            <a:ext cx="4536504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940±10℃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加热，奥氏体晶粒度：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1—4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级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本质粗晶钢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5—8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级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本质细晶钢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701846" y="1196752"/>
            <a:ext cx="4442154" cy="4896544"/>
            <a:chOff x="4701846" y="1196752"/>
            <a:chExt cx="4442154" cy="4896544"/>
          </a:xfrm>
        </p:grpSpPr>
        <p:pic>
          <p:nvPicPr>
            <p:cNvPr id="33797" name="Picture 5" descr="fig455.gif (4588 bytes)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00"/>
                </a:clrFrom>
                <a:clrTo>
                  <a:srgbClr val="FFFF00">
                    <a:alpha val="0"/>
                  </a:srgbClr>
                </a:clrTo>
              </a:clrChange>
            </a:blip>
            <a:srcRect l="9778" t="1027" r="2667" b="29141"/>
            <a:stretch>
              <a:fillRect/>
            </a:stretch>
          </p:blipFill>
          <p:spPr bwMode="auto">
            <a:xfrm>
              <a:off x="4701846" y="1196752"/>
              <a:ext cx="4442154" cy="4896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直接连接符 5"/>
            <p:cNvCxnSpPr/>
            <p:nvPr/>
          </p:nvCxnSpPr>
          <p:spPr>
            <a:xfrm flipH="1" flipV="1">
              <a:off x="7535636" y="1916832"/>
              <a:ext cx="34925" cy="3529012"/>
            </a:xfrm>
            <a:prstGeom prst="line">
              <a:avLst/>
            </a:prstGeom>
            <a:ln w="28575">
              <a:solidFill>
                <a:srgbClr val="FF33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19" idx="3"/>
            </p:cNvCxnSpPr>
            <p:nvPr/>
          </p:nvCxnSpPr>
          <p:spPr>
            <a:xfrm>
              <a:off x="7308304" y="3269015"/>
              <a:ext cx="144016" cy="3040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7596336" y="4613066"/>
              <a:ext cx="147508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000" b="1" kern="0" dirty="0" smtClean="0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</a:rPr>
                <a:t>本质粗晶钢</a:t>
              </a:r>
              <a:endParaRPr lang="zh-CN" altLang="en-US" sz="16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833220" y="3068960"/>
              <a:ext cx="147508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000" b="1" kern="0" dirty="0" smtClean="0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</a:rPr>
                <a:t>本质细晶钢</a:t>
              </a:r>
              <a:endParaRPr lang="zh-CN" altLang="en-US" sz="1600" dirty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7380312" y="4365104"/>
              <a:ext cx="288032" cy="3600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664"/>
            <a:ext cx="8540750" cy="635732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0000CC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、氮化</a:t>
            </a:r>
            <a:endParaRPr lang="zh-CN" altLang="en-US" sz="2800" dirty="0" smtClean="0">
              <a:solidFill>
                <a:srgbClr val="0000CC"/>
              </a:solidFill>
            </a:endParaRP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980728"/>
            <a:ext cx="8518847" cy="525700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一般在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AC1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以下，活性氮原子渗入工件表面的化学热处理工艺。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目的：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使工件表面获得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高硬度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和良好的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耐蚀性能</a:t>
            </a:r>
            <a:endParaRPr lang="en-US" altLang="zh-CN" sz="2400" b="1" dirty="0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特点：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温度低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变形小</a:t>
            </a:r>
            <a:r>
              <a:rPr lang="zh-CN" altLang="en-US" sz="24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对心部调质组织影响小</a:t>
            </a:r>
            <a:endParaRPr lang="en-US" altLang="zh-CN" sz="2400" b="1" dirty="0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常用方法：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气体氮化、离子氮化、氮碳共渗（软氮化）等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常用钢种：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含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Al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Cr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Mo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的钢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95536" y="3621013"/>
            <a:ext cx="8136904" cy="6000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气体氮化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1691680" y="3933056"/>
            <a:ext cx="698477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特点：</a:t>
            </a: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u"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温度低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(500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楷体_GB2312" pitchFamily="49" charset="-122"/>
              </a:rPr>
              <a:t>—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600℃)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u"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时间长：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20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楷体_GB2312" pitchFamily="49" charset="-122"/>
              </a:rPr>
              <a:t>—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50h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u"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硬度高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HV1000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-1100→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更高耐磨性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热硬性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1200150" lvl="2" indent="-285750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u"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高的疲劳强度和抗腐蚀性能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600075"/>
          </a:xfrm>
        </p:spPr>
        <p:txBody>
          <a:bodyPr/>
          <a:lstStyle/>
          <a:p>
            <a:pPr algn="l" eaLnBrk="1" hangingPunct="1"/>
            <a:r>
              <a:rPr lang="zh-CN" altLang="en-US" sz="2800" b="1" i="1" dirty="0" smtClean="0"/>
              <a:t>气体氮化</a:t>
            </a:r>
          </a:p>
        </p:txBody>
      </p:sp>
      <p:sp>
        <p:nvSpPr>
          <p:cNvPr id="1095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016732"/>
            <a:ext cx="8533768" cy="54006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工艺路线：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endParaRPr lang="en-US" altLang="zh-CN" sz="2400" dirty="0" smtClean="0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锻造→退火→机械粗加工→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调质</a:t>
            </a:r>
            <a:r>
              <a:rPr lang="zh-CN" altLang="en-US" sz="2400" b="1" dirty="0" smtClean="0"/>
              <a:t>→半精加工→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去应力退火</a:t>
            </a:r>
            <a:r>
              <a:rPr lang="zh-CN" altLang="en-US" sz="2400" b="1" dirty="0" smtClean="0"/>
              <a:t>→粗磨→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氮化</a:t>
            </a:r>
            <a:r>
              <a:rPr lang="zh-CN" altLang="en-US" sz="2400" b="1" dirty="0" smtClean="0"/>
              <a:t>→精磨</a:t>
            </a:r>
          </a:p>
        </p:txBody>
      </p:sp>
      <p:graphicFrame>
        <p:nvGraphicFramePr>
          <p:cNvPr id="4" name="Group 30"/>
          <p:cNvGraphicFramePr>
            <a:graphicFrameLocks/>
          </p:cNvGraphicFramePr>
          <p:nvPr/>
        </p:nvGraphicFramePr>
        <p:xfrm>
          <a:off x="251520" y="3933056"/>
          <a:ext cx="8604956" cy="1264492"/>
        </p:xfrm>
        <a:graphic>
          <a:graphicData uri="http://schemas.openxmlformats.org/drawingml/2006/table">
            <a:tbl>
              <a:tblPr/>
              <a:tblGrid>
                <a:gridCol w="1296143"/>
                <a:gridCol w="2232248"/>
                <a:gridCol w="2160240"/>
                <a:gridCol w="2916325"/>
              </a:tblGrid>
              <a:tr h="424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名称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处理温度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 ℃ 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处理时间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 h 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处理后是否需要热处理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渗碳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900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950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需要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渗氮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不需要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19871" y="3429000"/>
            <a:ext cx="276550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渗碳与渗氮的工艺对比</a:t>
            </a:r>
            <a:endParaRPr lang="zh-CN" altLang="en-US" sz="20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6136" y="2708920"/>
            <a:ext cx="2952328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减少在氮化中的变形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800" y="1412776"/>
            <a:ext cx="5976664" cy="461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33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保证零件的心部具有良好的综合力学性能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cxnSp>
        <p:nvCxnSpPr>
          <p:cNvPr id="9" name="直接连接符 8"/>
          <p:cNvCxnSpPr>
            <a:stCxn id="7" idx="2"/>
          </p:cNvCxnSpPr>
          <p:nvPr/>
        </p:nvCxnSpPr>
        <p:spPr>
          <a:xfrm flipH="1">
            <a:off x="5292080" y="1874441"/>
            <a:ext cx="468052" cy="258415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6" idx="0"/>
          </p:cNvCxnSpPr>
          <p:nvPr/>
        </p:nvCxnSpPr>
        <p:spPr>
          <a:xfrm flipH="1">
            <a:off x="7272300" y="2492896"/>
            <a:ext cx="900100" cy="216024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1"/>
          <p:cNvSpPr>
            <a:spLocks noChangeArrowheads="1"/>
          </p:cNvSpPr>
          <p:nvPr/>
        </p:nvSpPr>
        <p:spPr bwMode="auto">
          <a:xfrm>
            <a:off x="2411760" y="5445224"/>
            <a:ext cx="4653136" cy="62636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氮化作为</a:t>
            </a:r>
            <a:r>
              <a:rPr lang="zh-CN" altLang="en-US" sz="24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最后热处理工序</a:t>
            </a:r>
            <a:endParaRPr lang="zh-CN" altLang="en-US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  <p:bldP spid="5" grpId="0" animBg="1"/>
      <p:bldP spid="6" grpId="0" animBg="1"/>
      <p:bldP spid="7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title"/>
          </p:nvPr>
        </p:nvSpPr>
        <p:spPr>
          <a:xfrm>
            <a:off x="301625" y="381000"/>
            <a:ext cx="8540750" cy="744538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b="1" i="1" dirty="0" smtClean="0"/>
              <a:t>钢的氮化层显微组织</a:t>
            </a:r>
          </a:p>
        </p:txBody>
      </p:sp>
      <p:pic>
        <p:nvPicPr>
          <p:cNvPr id="71683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t="13793"/>
          <a:stretch>
            <a:fillRect/>
          </a:stretch>
        </p:blipFill>
        <p:spPr>
          <a:xfrm>
            <a:off x="323528" y="1700808"/>
            <a:ext cx="8460941" cy="3600400"/>
          </a:xfrm>
          <a:noFill/>
        </p:spPr>
      </p:pic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323528" y="5334307"/>
            <a:ext cx="6985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氮化物相：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 b="1" dirty="0" smtClean="0"/>
              <a:t>ε-</a:t>
            </a:r>
            <a:r>
              <a:rPr kumimoji="1" lang="en-US" altLang="zh-CN" sz="2400" b="1" dirty="0" err="1" smtClean="0"/>
              <a:t>Fe</a:t>
            </a:r>
            <a:r>
              <a:rPr kumimoji="1" lang="en-US" altLang="zh-CN" sz="2400" b="1" baseline="-25000" dirty="0" err="1" smtClean="0"/>
              <a:t>2</a:t>
            </a:r>
            <a:r>
              <a:rPr kumimoji="1" lang="en-US" altLang="zh-CN" sz="2400" b="1" baseline="-25000" dirty="0" smtClean="0"/>
              <a:t>-</a:t>
            </a:r>
            <a:r>
              <a:rPr kumimoji="1" lang="en-US" altLang="zh-CN" sz="2400" b="1" baseline="-25000" dirty="0" err="1" smtClean="0"/>
              <a:t>3</a:t>
            </a:r>
            <a:r>
              <a:rPr kumimoji="1" lang="en-US" altLang="zh-CN" sz="2400" b="1" dirty="0" err="1" smtClean="0"/>
              <a:t>N</a:t>
            </a:r>
            <a:r>
              <a:rPr kumimoji="1" lang="en-US" altLang="zh-CN" sz="2400" b="1" dirty="0" smtClean="0"/>
              <a:t>  </a:t>
            </a:r>
            <a:r>
              <a:rPr kumimoji="1" lang="zh-CN" altLang="en-US" sz="2400" b="1" dirty="0" smtClean="0"/>
              <a:t>；</a:t>
            </a:r>
            <a:r>
              <a:rPr kumimoji="1" lang="en-US" altLang="zh-CN" sz="2400" b="1" dirty="0" smtClean="0"/>
              <a:t> </a:t>
            </a:r>
            <a:r>
              <a:rPr kumimoji="1" lang="en-US" altLang="zh-CN" sz="2400" b="1" dirty="0" err="1" smtClean="0"/>
              <a:t>γ</a:t>
            </a:r>
            <a:r>
              <a:rPr kumimoji="1" lang="en-US" altLang="zh-CN" sz="2400" b="1" dirty="0" err="1"/>
              <a:t>’-Fe</a:t>
            </a:r>
            <a:r>
              <a:rPr kumimoji="1" lang="en-US" altLang="zh-CN" sz="2400" b="1" baseline="-25000" dirty="0" err="1"/>
              <a:t>4</a:t>
            </a:r>
            <a:r>
              <a:rPr kumimoji="1" lang="en-US" altLang="zh-CN" sz="2400" b="1" dirty="0" err="1"/>
              <a:t>N</a:t>
            </a:r>
            <a:r>
              <a:rPr kumimoji="1" lang="en-US" altLang="zh-CN" sz="2400" b="1" dirty="0"/>
              <a:t> 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39552" y="1196752"/>
            <a:ext cx="8280920" cy="528350"/>
            <a:chOff x="539552" y="2204864"/>
            <a:chExt cx="8280920" cy="528350"/>
          </a:xfrm>
        </p:grpSpPr>
        <p:sp>
          <p:nvSpPr>
            <p:cNvPr id="6" name="TextBox 5"/>
            <p:cNvSpPr txBox="1"/>
            <p:nvPr/>
          </p:nvSpPr>
          <p:spPr>
            <a:xfrm>
              <a:off x="1446628" y="2204864"/>
              <a:ext cx="5389996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sz="2800" b="1" dirty="0" smtClean="0"/>
                <a:t>α</a:t>
              </a:r>
              <a:r>
                <a:rPr lang="en-US" altLang="zh-CN" sz="2800" b="1" dirty="0" smtClean="0"/>
                <a:t>+</a:t>
              </a:r>
              <a:r>
                <a:rPr lang="el-GR" altLang="zh-CN" sz="2800" b="1" dirty="0" smtClean="0"/>
                <a:t>γ</a:t>
              </a:r>
              <a:r>
                <a:rPr kumimoji="1" lang="en-US" altLang="zh-CN" sz="2800" b="1" dirty="0" smtClean="0"/>
                <a:t>’</a:t>
              </a:r>
              <a:endParaRPr lang="zh-CN" altLang="en-US" sz="2800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39552" y="2204864"/>
              <a:ext cx="393449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el-GR" altLang="zh-CN" sz="2800" b="1" dirty="0" smtClean="0">
                  <a:solidFill>
                    <a:srgbClr val="000000"/>
                  </a:solidFill>
                </a:rPr>
                <a:t>ε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61742" y="2204864"/>
              <a:ext cx="1958730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itchFamily="2" charset="-122"/>
                  <a:ea typeface="黑体" pitchFamily="2" charset="-122"/>
                </a:rPr>
                <a:t>心部</a:t>
              </a:r>
              <a:endParaRPr lang="zh-CN" altLang="en-US" sz="28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5935" y="2204864"/>
              <a:ext cx="461665" cy="5283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vert="eaVert" wrap="none" rtlCol="0">
              <a:spAutoFit/>
            </a:bodyPr>
            <a:lstStyle/>
            <a:p>
              <a:pPr lvl="0">
                <a:spcBef>
                  <a:spcPts val="0"/>
                </a:spcBef>
                <a:spcAft>
                  <a:spcPts val="0"/>
                </a:spcAft>
              </a:pPr>
              <a:r>
                <a:rPr lang="el-GR" altLang="zh-CN" b="1" dirty="0" smtClean="0">
                  <a:solidFill>
                    <a:srgbClr val="000000"/>
                  </a:solidFill>
                </a:rPr>
                <a:t>ε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+</a:t>
              </a:r>
              <a:r>
                <a:rPr lang="el-GR" altLang="zh-CN" b="1" dirty="0" smtClean="0">
                  <a:solidFill>
                    <a:srgbClr val="000000"/>
                  </a:solidFill>
                </a:rPr>
                <a:t>γ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’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664"/>
            <a:ext cx="8540750" cy="863749"/>
          </a:xfrm>
        </p:spPr>
        <p:txBody>
          <a:bodyPr/>
          <a:lstStyle/>
          <a:p>
            <a:pPr algn="l" eaLnBrk="1" hangingPunct="1"/>
            <a:r>
              <a:rPr lang="zh-CN" altLang="en-US" sz="4400" b="1" dirty="0" smtClean="0">
                <a:solidFill>
                  <a:schemeClr val="tx1"/>
                </a:solidFill>
                <a:latin typeface="幼圆" pitchFamily="49" charset="-122"/>
              </a:rPr>
              <a:t>内容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316889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6.1  </a:t>
            </a:r>
            <a:r>
              <a:rPr lang="zh-CN" altLang="en-US" dirty="0" smtClean="0"/>
              <a:t>钢加热时的转变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6.2  </a:t>
            </a:r>
            <a:r>
              <a:rPr lang="zh-CN" altLang="en-US" dirty="0" smtClean="0">
                <a:solidFill>
                  <a:schemeClr val="tx2"/>
                </a:solidFill>
              </a:rPr>
              <a:t>钢的过冷奥氏体转变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6.3  </a:t>
            </a:r>
            <a:r>
              <a:rPr lang="zh-CN" altLang="en-US" dirty="0" smtClean="0">
                <a:solidFill>
                  <a:schemeClr val="tx2"/>
                </a:solidFill>
              </a:rPr>
              <a:t>钢的常规热处理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6.4  </a:t>
            </a:r>
            <a:r>
              <a:rPr lang="zh-CN" altLang="en-US" dirty="0" smtClean="0">
                <a:solidFill>
                  <a:schemeClr val="tx2"/>
                </a:solidFill>
              </a:rPr>
              <a:t>钢的表面热处理及化学热处理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6.5  </a:t>
            </a:r>
            <a:r>
              <a:rPr lang="zh-CN" altLang="en-US" dirty="0" smtClean="0">
                <a:solidFill>
                  <a:srgbClr val="0000CC"/>
                </a:solidFill>
              </a:rPr>
              <a:t>热处理工序及零件结构工艺性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560735"/>
            <a:ext cx="8540750" cy="70802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/>
              <a:t>6.5  </a:t>
            </a:r>
            <a:r>
              <a:rPr lang="zh-CN" altLang="en-US" sz="4000" b="1" dirty="0" smtClean="0"/>
              <a:t>热处理工序及零件结构工艺性</a:t>
            </a:r>
          </a:p>
        </p:txBody>
      </p:sp>
      <p:sp>
        <p:nvSpPr>
          <p:cNvPr id="72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40769"/>
            <a:ext cx="8540750" cy="4176464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tx2"/>
                </a:solidFill>
              </a:rPr>
              <a:t>一、热处理工序</a:t>
            </a:r>
          </a:p>
          <a:p>
            <a:pPr marL="609600" indent="-609600" eaLnBrk="1" hangingPunct="1">
              <a:lnSpc>
                <a:spcPct val="150000"/>
              </a:lnSpc>
              <a:spcBef>
                <a:spcPts val="600"/>
              </a:spcBef>
              <a:buClr>
                <a:srgbClr val="0000CC"/>
              </a:buClr>
              <a:buFont typeface="Wingdings" pitchFamily="2" charset="2"/>
              <a:buAutoNum type="arabicPeriod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预先热处理</a:t>
            </a:r>
          </a:p>
          <a:p>
            <a:pPr marL="990600" lvl="1" indent="-53340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退火、正火</a:t>
            </a:r>
          </a:p>
          <a:p>
            <a:pPr marL="1371600" lvl="2" indent="-457200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dirty="0" smtClean="0"/>
              <a:t>毛坯</a:t>
            </a:r>
            <a:r>
              <a:rPr lang="zh-CN" altLang="en-US" b="1" dirty="0" smtClean="0">
                <a:latin typeface="华文细黑" pitchFamily="2" charset="-122"/>
              </a:rPr>
              <a:t>→</a:t>
            </a:r>
            <a:r>
              <a:rPr lang="zh-CN" altLang="en-US" b="1" dirty="0" smtClean="0">
                <a:solidFill>
                  <a:srgbClr val="C00000"/>
                </a:solidFill>
              </a:rPr>
              <a:t>退火</a:t>
            </a:r>
            <a:r>
              <a:rPr lang="en-US" altLang="zh-CN" b="1" dirty="0" smtClean="0">
                <a:solidFill>
                  <a:srgbClr val="C00000"/>
                </a:solidFill>
              </a:rPr>
              <a:t>/ </a:t>
            </a:r>
            <a:r>
              <a:rPr lang="zh-CN" altLang="en-US" b="1" dirty="0" smtClean="0">
                <a:solidFill>
                  <a:srgbClr val="C00000"/>
                </a:solidFill>
              </a:rPr>
              <a:t>正火</a:t>
            </a:r>
            <a:r>
              <a:rPr lang="zh-CN" altLang="en-US" b="1" dirty="0" smtClean="0">
                <a:latin typeface="华文细黑" pitchFamily="2" charset="-122"/>
              </a:rPr>
              <a:t>→切削加工</a:t>
            </a:r>
          </a:p>
          <a:p>
            <a:pPr marL="1371600" lvl="2" indent="-457200" eaLnBrk="1" hangingPunct="1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dirty="0" smtClean="0"/>
              <a:t>毛坯</a:t>
            </a:r>
            <a:r>
              <a:rPr lang="zh-CN" altLang="en-US" b="1" dirty="0" smtClean="0">
                <a:latin typeface="华文细黑" pitchFamily="2" charset="-122"/>
              </a:rPr>
              <a:t>→</a:t>
            </a:r>
            <a:r>
              <a:rPr lang="zh-CN" altLang="en-US" b="1" dirty="0" smtClean="0">
                <a:solidFill>
                  <a:srgbClr val="C00000"/>
                </a:solidFill>
              </a:rPr>
              <a:t>退火</a:t>
            </a:r>
            <a:r>
              <a:rPr lang="en-US" altLang="zh-CN" b="1" dirty="0" smtClean="0">
                <a:solidFill>
                  <a:srgbClr val="C00000"/>
                </a:solidFill>
              </a:rPr>
              <a:t>/ </a:t>
            </a:r>
            <a:r>
              <a:rPr lang="zh-CN" altLang="en-US" b="1" dirty="0" smtClean="0">
                <a:solidFill>
                  <a:srgbClr val="C00000"/>
                </a:solidFill>
              </a:rPr>
              <a:t>正火</a:t>
            </a:r>
            <a:r>
              <a:rPr lang="zh-CN" altLang="en-US" b="1" dirty="0" smtClean="0">
                <a:latin typeface="华文细黑" pitchFamily="2" charset="-122"/>
              </a:rPr>
              <a:t>→切削加工→</a:t>
            </a:r>
            <a:r>
              <a:rPr lang="zh-CN" altLang="en-US" b="1" dirty="0" smtClean="0">
                <a:solidFill>
                  <a:srgbClr val="C00000"/>
                </a:solidFill>
                <a:latin typeface="华文细黑" pitchFamily="2" charset="-122"/>
              </a:rPr>
              <a:t>中间</a:t>
            </a:r>
            <a:r>
              <a:rPr lang="zh-CN" altLang="en-US" b="1" dirty="0" smtClean="0">
                <a:solidFill>
                  <a:srgbClr val="C00000"/>
                </a:solidFill>
              </a:rPr>
              <a:t>退火</a:t>
            </a:r>
            <a:r>
              <a:rPr lang="zh-CN" altLang="en-US" b="1" dirty="0" smtClean="0">
                <a:latin typeface="华文细黑" pitchFamily="2" charset="-122"/>
              </a:rPr>
              <a:t>→切削加工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476673"/>
            <a:ext cx="8540750" cy="5544616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2. </a:t>
            </a:r>
            <a:r>
              <a:rPr lang="zh-CN" altLang="en-US" b="1" dirty="0" smtClean="0">
                <a:solidFill>
                  <a:srgbClr val="0000FF"/>
                </a:solidFill>
              </a:rPr>
              <a:t>最终热处理</a:t>
            </a:r>
          </a:p>
          <a:p>
            <a:pPr marL="990600" lvl="1" indent="-53340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淬火</a:t>
            </a:r>
            <a:r>
              <a:rPr lang="en-US" altLang="zh-CN" sz="2400" b="1" dirty="0" smtClean="0"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回火</a:t>
            </a:r>
          </a:p>
          <a:p>
            <a:pPr marL="1371600" lvl="2" indent="-457200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CN" b="1" dirty="0" smtClean="0">
                <a:latin typeface="华文细黑" pitchFamily="2" charset="-122"/>
              </a:rPr>
              <a:t>……→</a:t>
            </a:r>
            <a:r>
              <a:rPr lang="zh-CN" altLang="en-US" b="1" dirty="0" smtClean="0">
                <a:latin typeface="华文细黑" pitchFamily="2" charset="-122"/>
              </a:rPr>
              <a:t>粗加工、半精加工→</a:t>
            </a:r>
            <a:r>
              <a:rPr lang="zh-CN" altLang="en-US" b="1" dirty="0" smtClean="0">
                <a:solidFill>
                  <a:srgbClr val="C00000"/>
                </a:solidFill>
              </a:rPr>
              <a:t>淬火</a:t>
            </a:r>
            <a:r>
              <a:rPr lang="en-US" altLang="zh-CN" b="1" dirty="0" smtClean="0">
                <a:solidFill>
                  <a:srgbClr val="C00000"/>
                </a:solidFill>
              </a:rPr>
              <a:t>+</a:t>
            </a:r>
            <a:r>
              <a:rPr lang="zh-CN" altLang="en-US" b="1" dirty="0" smtClean="0">
                <a:solidFill>
                  <a:srgbClr val="C00000"/>
                </a:solidFill>
              </a:rPr>
              <a:t>回火</a:t>
            </a:r>
            <a:r>
              <a:rPr lang="zh-CN" altLang="en-US" b="1" dirty="0" smtClean="0">
                <a:latin typeface="华文细黑" pitchFamily="2" charset="-122"/>
              </a:rPr>
              <a:t>→精加工（磨削）</a:t>
            </a:r>
          </a:p>
          <a:p>
            <a:pPr marL="1371600" lvl="2" indent="-457200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</a:rPr>
              <a:t>正火</a:t>
            </a:r>
            <a:r>
              <a:rPr lang="en-US" altLang="zh-CN" b="1" dirty="0" smtClean="0">
                <a:solidFill>
                  <a:srgbClr val="C00000"/>
                </a:solidFill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</a:rPr>
              <a:t>调质</a:t>
            </a:r>
            <a:r>
              <a:rPr lang="zh-CN" altLang="en-US" b="1" dirty="0" smtClean="0">
                <a:latin typeface="华文细黑" pitchFamily="2" charset="-122"/>
              </a:rPr>
              <a:t>→粗加工</a:t>
            </a:r>
            <a:r>
              <a:rPr lang="en-US" altLang="zh-CN" b="1" dirty="0" smtClean="0">
                <a:latin typeface="华文细黑" pitchFamily="2" charset="-122"/>
              </a:rPr>
              <a:t>/</a:t>
            </a:r>
            <a:r>
              <a:rPr lang="zh-CN" altLang="en-US" b="1" dirty="0" smtClean="0">
                <a:latin typeface="华文细黑" pitchFamily="2" charset="-122"/>
              </a:rPr>
              <a:t>半精加工→</a:t>
            </a:r>
            <a:r>
              <a:rPr lang="zh-CN" altLang="en-US" b="1" dirty="0" smtClean="0">
                <a:solidFill>
                  <a:srgbClr val="C00000"/>
                </a:solidFill>
                <a:latin typeface="华文细黑" pitchFamily="2" charset="-122"/>
              </a:rPr>
              <a:t>表面淬火</a:t>
            </a:r>
            <a:r>
              <a:rPr lang="en-US" altLang="zh-CN" b="1" dirty="0" smtClean="0">
                <a:solidFill>
                  <a:srgbClr val="C00000"/>
                </a:solidFill>
                <a:latin typeface="华文细黑" pitchFamily="2" charset="-122"/>
              </a:rPr>
              <a:t>+</a:t>
            </a:r>
            <a:r>
              <a:rPr lang="zh-CN" altLang="en-US" b="1" dirty="0" smtClean="0">
                <a:solidFill>
                  <a:srgbClr val="C00000"/>
                </a:solidFill>
                <a:latin typeface="华文细黑" pitchFamily="2" charset="-122"/>
              </a:rPr>
              <a:t>回火</a:t>
            </a:r>
            <a:r>
              <a:rPr lang="zh-CN" altLang="en-US" b="1" dirty="0" smtClean="0">
                <a:latin typeface="华文细黑" pitchFamily="2" charset="-122"/>
              </a:rPr>
              <a:t>→精加工</a:t>
            </a:r>
          </a:p>
          <a:p>
            <a:pPr marL="990600" lvl="1" indent="-53340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黑体" pitchFamily="2" charset="-122"/>
                <a:ea typeface="黑体" pitchFamily="2" charset="-122"/>
              </a:rPr>
              <a:t>化学热处理</a:t>
            </a:r>
          </a:p>
          <a:p>
            <a:pPr marL="1371600" lvl="2" indent="-457200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华文细黑" pitchFamily="2" charset="-122"/>
              </a:rPr>
              <a:t>粗加工→</a:t>
            </a:r>
            <a:r>
              <a:rPr lang="zh-CN" altLang="en-US" b="1" dirty="0" smtClean="0">
                <a:solidFill>
                  <a:srgbClr val="C00000"/>
                </a:solidFill>
                <a:latin typeface="华文细黑" pitchFamily="2" charset="-122"/>
              </a:rPr>
              <a:t>渗碳</a:t>
            </a:r>
            <a:r>
              <a:rPr lang="zh-CN" altLang="en-US" b="1" dirty="0" smtClean="0">
                <a:latin typeface="华文细黑" pitchFamily="2" charset="-122"/>
              </a:rPr>
              <a:t>→半精加工→</a:t>
            </a:r>
            <a:r>
              <a:rPr lang="zh-CN" altLang="en-US" b="1" dirty="0" smtClean="0">
                <a:solidFill>
                  <a:srgbClr val="C00000"/>
                </a:solidFill>
              </a:rPr>
              <a:t>淬火</a:t>
            </a:r>
            <a:r>
              <a:rPr lang="en-US" altLang="zh-CN" b="1" dirty="0" smtClean="0">
                <a:solidFill>
                  <a:srgbClr val="C00000"/>
                </a:solidFill>
              </a:rPr>
              <a:t>+</a:t>
            </a:r>
            <a:r>
              <a:rPr lang="zh-CN" altLang="en-US" b="1" dirty="0" smtClean="0">
                <a:solidFill>
                  <a:srgbClr val="C00000"/>
                </a:solidFill>
              </a:rPr>
              <a:t>回火</a:t>
            </a:r>
            <a:r>
              <a:rPr lang="zh-CN" altLang="en-US" b="1" dirty="0" smtClean="0">
                <a:latin typeface="华文细黑" pitchFamily="2" charset="-122"/>
              </a:rPr>
              <a:t>→精加工</a:t>
            </a:r>
          </a:p>
          <a:p>
            <a:pPr marL="1371600" lvl="2" indent="-457200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华文细黑" pitchFamily="2" charset="-122"/>
              </a:rPr>
              <a:t>粗加工→</a:t>
            </a:r>
            <a:r>
              <a:rPr lang="zh-CN" altLang="en-US" b="1" dirty="0" smtClean="0">
                <a:solidFill>
                  <a:srgbClr val="C00000"/>
                </a:solidFill>
              </a:rPr>
              <a:t>调质</a:t>
            </a:r>
            <a:r>
              <a:rPr lang="zh-CN" altLang="en-US" b="1" dirty="0" smtClean="0">
                <a:latin typeface="华文细黑" pitchFamily="2" charset="-122"/>
              </a:rPr>
              <a:t>→精加工→</a:t>
            </a:r>
            <a:r>
              <a:rPr lang="zh-CN" altLang="en-US" b="1" dirty="0" smtClean="0">
                <a:solidFill>
                  <a:srgbClr val="C00000"/>
                </a:solidFill>
                <a:latin typeface="华文细黑" pitchFamily="2" charset="-122"/>
              </a:rPr>
              <a:t>氮化</a:t>
            </a:r>
            <a:r>
              <a:rPr lang="zh-CN" altLang="en-US" b="1" dirty="0" smtClean="0">
                <a:latin typeface="华文细黑" pitchFamily="2" charset="-122"/>
              </a:rPr>
              <a:t>→精磨</a:t>
            </a:r>
            <a:r>
              <a:rPr lang="en-US" altLang="zh-CN" b="1" dirty="0" smtClean="0">
                <a:latin typeface="华文细黑" pitchFamily="2" charset="-122"/>
              </a:rPr>
              <a:t>/</a:t>
            </a:r>
            <a:r>
              <a:rPr lang="zh-CN" altLang="en-US" b="1" dirty="0" smtClean="0">
                <a:latin typeface="华文细黑" pitchFamily="2" charset="-122"/>
              </a:rPr>
              <a:t>研磨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671513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/>
              <a:t>二、淬火变形及零件结构工艺性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68413"/>
            <a:ext cx="8540750" cy="4754562"/>
          </a:xfrm>
        </p:spPr>
        <p:txBody>
          <a:bodyPr/>
          <a:lstStyle/>
          <a:p>
            <a:pPr marL="609600" indent="-609600" eaLnBrk="1" hangingPunct="1">
              <a:buClr>
                <a:srgbClr val="0000CC"/>
              </a:buClr>
              <a:buFont typeface="Wingdings" pitchFamily="2" charset="2"/>
              <a:buAutoNum type="arabicPeriod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淬火变形</a:t>
            </a:r>
          </a:p>
          <a:p>
            <a:pPr marL="990600" lvl="1" indent="-533400" eaLnBrk="1" hangingPunct="1"/>
            <a:r>
              <a:rPr lang="zh-CN" altLang="en-US" sz="2400" b="1" dirty="0" smtClean="0"/>
              <a:t>温度变化剧烈、工件各部冷速不同 </a:t>
            </a:r>
            <a:r>
              <a:rPr lang="zh-CN" altLang="en-US" sz="2400" b="1" dirty="0" smtClean="0">
                <a:latin typeface="华文细黑" pitchFamily="2" charset="-122"/>
              </a:rPr>
              <a:t>→ 变形、内应力</a:t>
            </a:r>
          </a:p>
          <a:p>
            <a:pPr marL="1371600" lvl="2" indent="-457200" eaLnBrk="1" hangingPunct="1"/>
            <a:r>
              <a:rPr lang="zh-CN" altLang="en-US" b="1" dirty="0" smtClean="0">
                <a:solidFill>
                  <a:srgbClr val="FF3300"/>
                </a:solidFill>
                <a:latin typeface="华文细黑" pitchFamily="2" charset="-122"/>
              </a:rPr>
              <a:t>零件结构不对称、壁厚不均匀或操作不当</a:t>
            </a:r>
            <a:r>
              <a:rPr lang="zh-CN" altLang="en-US" b="1" dirty="0" smtClean="0">
                <a:latin typeface="华文细黑" pitchFamily="2" charset="-122"/>
              </a:rPr>
              <a:t> → 大变形、大内应力、开裂</a:t>
            </a:r>
          </a:p>
          <a:p>
            <a:pPr marL="609600" indent="-609600" eaLnBrk="1" hangingPunct="1">
              <a:buClr>
                <a:srgbClr val="0000CC"/>
              </a:buClr>
              <a:buFont typeface="Wingdings" pitchFamily="2" charset="2"/>
              <a:buAutoNum type="arabicPeriod"/>
            </a:pPr>
            <a:r>
              <a:rPr lang="zh-CN" altLang="en-US" sz="2800" b="1" dirty="0" smtClean="0">
                <a:solidFill>
                  <a:srgbClr val="0000FF"/>
                </a:solidFill>
                <a:latin typeface="华文细黑" pitchFamily="2" charset="-122"/>
              </a:rPr>
              <a:t>结构工艺性</a:t>
            </a:r>
            <a:endParaRPr lang="en-US" altLang="zh-CN" sz="2800" b="1" dirty="0" smtClean="0">
              <a:solidFill>
                <a:srgbClr val="0000FF"/>
              </a:solidFill>
              <a:latin typeface="华文细黑" pitchFamily="2" charset="-122"/>
            </a:endParaRPr>
          </a:p>
          <a:p>
            <a:pPr marL="1009650" lvl="1" indent="-609600" eaLnBrk="1" hangingPunct="1">
              <a:buClr>
                <a:srgbClr val="0000CC"/>
              </a:buClr>
            </a:pPr>
            <a:r>
              <a:rPr lang="zh-CN" altLang="en-US" sz="2400" dirty="0" smtClean="0">
                <a:latin typeface="华文细黑" pitchFamily="2" charset="-122"/>
              </a:rPr>
              <a:t>例：</a:t>
            </a:r>
            <a:endParaRPr lang="zh-CN" altLang="en-US" sz="2400" b="1" dirty="0" smtClean="0">
              <a:latin typeface="华文细黑" pitchFamily="2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08200" y="3861048"/>
            <a:ext cx="863600" cy="863600"/>
            <a:chOff x="295" y="3385"/>
            <a:chExt cx="544" cy="544"/>
          </a:xfrm>
        </p:grpSpPr>
        <p:sp>
          <p:nvSpPr>
            <p:cNvPr id="73755" name="Oval 11"/>
            <p:cNvSpPr>
              <a:spLocks noChangeArrowheads="1"/>
            </p:cNvSpPr>
            <p:nvPr/>
          </p:nvSpPr>
          <p:spPr bwMode="auto">
            <a:xfrm>
              <a:off x="295" y="3385"/>
              <a:ext cx="544" cy="54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6" name="AutoShape 12"/>
            <p:cNvSpPr>
              <a:spLocks noChangeArrowheads="1"/>
            </p:cNvSpPr>
            <p:nvPr/>
          </p:nvSpPr>
          <p:spPr bwMode="auto">
            <a:xfrm>
              <a:off x="385" y="3475"/>
              <a:ext cx="227" cy="363"/>
            </a:xfrm>
            <a:prstGeom prst="moon">
              <a:avLst>
                <a:gd name="adj" fmla="val 85463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348037" y="4149080"/>
            <a:ext cx="1223963" cy="1512887"/>
            <a:chOff x="1746" y="2931"/>
            <a:chExt cx="771" cy="953"/>
          </a:xfrm>
        </p:grpSpPr>
        <p:sp>
          <p:nvSpPr>
            <p:cNvPr id="73741" name="Rectangle 14"/>
            <p:cNvSpPr>
              <a:spLocks noChangeArrowheads="1"/>
            </p:cNvSpPr>
            <p:nvPr/>
          </p:nvSpPr>
          <p:spPr bwMode="auto">
            <a:xfrm>
              <a:off x="1746" y="2931"/>
              <a:ext cx="771" cy="95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1882" y="3067"/>
              <a:ext cx="500" cy="669"/>
              <a:chOff x="1882" y="3067"/>
              <a:chExt cx="500" cy="669"/>
            </a:xfrm>
          </p:grpSpPr>
          <p:sp>
            <p:nvSpPr>
              <p:cNvPr id="73747" name="Line 15"/>
              <p:cNvSpPr>
                <a:spLocks noChangeShapeType="1"/>
              </p:cNvSpPr>
              <p:nvPr/>
            </p:nvSpPr>
            <p:spPr bwMode="auto">
              <a:xfrm>
                <a:off x="1882" y="3113"/>
                <a:ext cx="0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8" name="Line 16"/>
              <p:cNvSpPr>
                <a:spLocks noChangeShapeType="1"/>
              </p:cNvSpPr>
              <p:nvPr/>
            </p:nvSpPr>
            <p:spPr bwMode="auto">
              <a:xfrm>
                <a:off x="2381" y="3113"/>
                <a:ext cx="0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1882" y="3067"/>
                <a:ext cx="500" cy="79"/>
                <a:chOff x="1882" y="3067"/>
                <a:chExt cx="500" cy="79"/>
              </a:xfrm>
            </p:grpSpPr>
            <p:sp>
              <p:nvSpPr>
                <p:cNvPr id="73753" name="Arc 17"/>
                <p:cNvSpPr>
                  <a:spLocks/>
                </p:cNvSpPr>
                <p:nvPr/>
              </p:nvSpPr>
              <p:spPr bwMode="auto">
                <a:xfrm rot="470568" flipV="1">
                  <a:off x="1883" y="3067"/>
                  <a:ext cx="499" cy="79"/>
                </a:xfrm>
                <a:custGeom>
                  <a:avLst/>
                  <a:gdLst>
                    <a:gd name="T0" fmla="*/ 0 w 21600"/>
                    <a:gd name="T1" fmla="*/ 0 h 18727"/>
                    <a:gd name="T2" fmla="*/ 0 w 21600"/>
                    <a:gd name="T3" fmla="*/ 0 h 18727"/>
                    <a:gd name="T4" fmla="*/ 0 w 21600"/>
                    <a:gd name="T5" fmla="*/ 0 h 1872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8727"/>
                    <a:gd name="T11" fmla="*/ 21600 w 21600"/>
                    <a:gd name="T12" fmla="*/ 18727 h 187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8727" fill="none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</a:path>
                    <a:path w="21600" h="18727" stroke="0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  <a:lnTo>
                        <a:pt x="0" y="18727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754" name="Arc 18"/>
                <p:cNvSpPr>
                  <a:spLocks/>
                </p:cNvSpPr>
                <p:nvPr/>
              </p:nvSpPr>
              <p:spPr bwMode="auto">
                <a:xfrm rot="-470568" flipH="1" flipV="1">
                  <a:off x="1882" y="3067"/>
                  <a:ext cx="499" cy="79"/>
                </a:xfrm>
                <a:custGeom>
                  <a:avLst/>
                  <a:gdLst>
                    <a:gd name="T0" fmla="*/ 0 w 21600"/>
                    <a:gd name="T1" fmla="*/ 0 h 18727"/>
                    <a:gd name="T2" fmla="*/ 0 w 21600"/>
                    <a:gd name="T3" fmla="*/ 0 h 18727"/>
                    <a:gd name="T4" fmla="*/ 0 w 21600"/>
                    <a:gd name="T5" fmla="*/ 0 h 1872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8727"/>
                    <a:gd name="T11" fmla="*/ 21600 w 21600"/>
                    <a:gd name="T12" fmla="*/ 18727 h 187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8727" fill="none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</a:path>
                    <a:path w="21600" h="18727" stroke="0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  <a:lnTo>
                        <a:pt x="0" y="18727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 flipV="1">
                <a:off x="1882" y="3657"/>
                <a:ext cx="500" cy="79"/>
                <a:chOff x="1882" y="3067"/>
                <a:chExt cx="500" cy="79"/>
              </a:xfrm>
            </p:grpSpPr>
            <p:sp>
              <p:nvSpPr>
                <p:cNvPr id="73751" name="Arc 21"/>
                <p:cNvSpPr>
                  <a:spLocks/>
                </p:cNvSpPr>
                <p:nvPr/>
              </p:nvSpPr>
              <p:spPr bwMode="auto">
                <a:xfrm rot="470568" flipV="1">
                  <a:off x="1883" y="3067"/>
                  <a:ext cx="499" cy="79"/>
                </a:xfrm>
                <a:custGeom>
                  <a:avLst/>
                  <a:gdLst>
                    <a:gd name="T0" fmla="*/ 0 w 21600"/>
                    <a:gd name="T1" fmla="*/ 0 h 18727"/>
                    <a:gd name="T2" fmla="*/ 0 w 21600"/>
                    <a:gd name="T3" fmla="*/ 0 h 18727"/>
                    <a:gd name="T4" fmla="*/ 0 w 21600"/>
                    <a:gd name="T5" fmla="*/ 0 h 1872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8727"/>
                    <a:gd name="T11" fmla="*/ 21600 w 21600"/>
                    <a:gd name="T12" fmla="*/ 18727 h 187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8727" fill="none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</a:path>
                    <a:path w="21600" h="18727" stroke="0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  <a:lnTo>
                        <a:pt x="0" y="18727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752" name="Arc 22"/>
                <p:cNvSpPr>
                  <a:spLocks/>
                </p:cNvSpPr>
                <p:nvPr/>
              </p:nvSpPr>
              <p:spPr bwMode="auto">
                <a:xfrm rot="-470568" flipH="1" flipV="1">
                  <a:off x="1882" y="3067"/>
                  <a:ext cx="499" cy="79"/>
                </a:xfrm>
                <a:custGeom>
                  <a:avLst/>
                  <a:gdLst>
                    <a:gd name="T0" fmla="*/ 0 w 21600"/>
                    <a:gd name="T1" fmla="*/ 0 h 18727"/>
                    <a:gd name="T2" fmla="*/ 0 w 21600"/>
                    <a:gd name="T3" fmla="*/ 0 h 18727"/>
                    <a:gd name="T4" fmla="*/ 0 w 21600"/>
                    <a:gd name="T5" fmla="*/ 0 h 1872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8727"/>
                    <a:gd name="T11" fmla="*/ 21600 w 21600"/>
                    <a:gd name="T12" fmla="*/ 18727 h 187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8727" fill="none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</a:path>
                    <a:path w="21600" h="18727" stroke="0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  <a:lnTo>
                        <a:pt x="0" y="18727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3743" name="Oval 23"/>
            <p:cNvSpPr>
              <a:spLocks noChangeArrowheads="1"/>
            </p:cNvSpPr>
            <p:nvPr/>
          </p:nvSpPr>
          <p:spPr bwMode="auto">
            <a:xfrm>
              <a:off x="1827" y="2976"/>
              <a:ext cx="91" cy="9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4" name="Oval 24"/>
            <p:cNvSpPr>
              <a:spLocks noChangeArrowheads="1"/>
            </p:cNvSpPr>
            <p:nvPr/>
          </p:nvSpPr>
          <p:spPr bwMode="auto">
            <a:xfrm>
              <a:off x="2336" y="2976"/>
              <a:ext cx="91" cy="9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5" name="Oval 25"/>
            <p:cNvSpPr>
              <a:spLocks noChangeArrowheads="1"/>
            </p:cNvSpPr>
            <p:nvPr/>
          </p:nvSpPr>
          <p:spPr bwMode="auto">
            <a:xfrm>
              <a:off x="1837" y="3748"/>
              <a:ext cx="91" cy="9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6" name="Oval 26"/>
            <p:cNvSpPr>
              <a:spLocks noChangeArrowheads="1"/>
            </p:cNvSpPr>
            <p:nvPr/>
          </p:nvSpPr>
          <p:spPr bwMode="auto">
            <a:xfrm>
              <a:off x="2336" y="3748"/>
              <a:ext cx="91" cy="9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6587629" y="3718346"/>
            <a:ext cx="1728787" cy="1366838"/>
            <a:chOff x="3628" y="2704"/>
            <a:chExt cx="1089" cy="861"/>
          </a:xfrm>
        </p:grpSpPr>
        <p:sp>
          <p:nvSpPr>
            <p:cNvPr id="73736" name="AutoShape 28"/>
            <p:cNvSpPr>
              <a:spLocks noChangeArrowheads="1"/>
            </p:cNvSpPr>
            <p:nvPr/>
          </p:nvSpPr>
          <p:spPr bwMode="auto">
            <a:xfrm>
              <a:off x="3742" y="2704"/>
              <a:ext cx="884" cy="8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2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428" y="10813"/>
                  </a:moveTo>
                  <a:cubicBezTo>
                    <a:pt x="1428" y="10808"/>
                    <a:pt x="1428" y="10804"/>
                    <a:pt x="1428" y="10800"/>
                  </a:cubicBezTo>
                  <a:cubicBezTo>
                    <a:pt x="1428" y="5623"/>
                    <a:pt x="5623" y="1428"/>
                    <a:pt x="10800" y="1428"/>
                  </a:cubicBezTo>
                  <a:cubicBezTo>
                    <a:pt x="15976" y="1428"/>
                    <a:pt x="20172" y="5623"/>
                    <a:pt x="20172" y="10800"/>
                  </a:cubicBezTo>
                  <a:cubicBezTo>
                    <a:pt x="20172" y="10804"/>
                    <a:pt x="20171" y="10808"/>
                    <a:pt x="20171" y="10813"/>
                  </a:cubicBezTo>
                  <a:lnTo>
                    <a:pt x="21599" y="10814"/>
                  </a:lnTo>
                  <a:cubicBezTo>
                    <a:pt x="21599" y="10809"/>
                    <a:pt x="21600" y="1080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04"/>
                    <a:pt x="0" y="10809"/>
                    <a:pt x="0" y="10814"/>
                  </a:cubicBezTo>
                  <a:close/>
                </a:path>
              </a:pathLst>
            </a:cu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7" name="Rectangle 29"/>
            <p:cNvSpPr>
              <a:spLocks noChangeArrowheads="1"/>
            </p:cNvSpPr>
            <p:nvPr/>
          </p:nvSpPr>
          <p:spPr bwMode="auto">
            <a:xfrm>
              <a:off x="4558" y="3135"/>
              <a:ext cx="159" cy="9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38" name="Rectangle 30"/>
            <p:cNvSpPr>
              <a:spLocks noChangeArrowheads="1"/>
            </p:cNvSpPr>
            <p:nvPr/>
          </p:nvSpPr>
          <p:spPr bwMode="auto">
            <a:xfrm>
              <a:off x="3628" y="3135"/>
              <a:ext cx="182" cy="9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3739" name="Oval 31"/>
            <p:cNvSpPr>
              <a:spLocks noChangeArrowheads="1"/>
            </p:cNvSpPr>
            <p:nvPr/>
          </p:nvSpPr>
          <p:spPr bwMode="auto">
            <a:xfrm>
              <a:off x="3669" y="3158"/>
              <a:ext cx="45" cy="4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0" name="Oval 32"/>
            <p:cNvSpPr>
              <a:spLocks noChangeArrowheads="1"/>
            </p:cNvSpPr>
            <p:nvPr/>
          </p:nvSpPr>
          <p:spPr bwMode="auto">
            <a:xfrm>
              <a:off x="4626" y="3158"/>
              <a:ext cx="45" cy="4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组合 37"/>
          <p:cNvGrpSpPr/>
          <p:nvPr/>
        </p:nvGrpSpPr>
        <p:grpSpPr>
          <a:xfrm>
            <a:off x="1871737" y="5085680"/>
            <a:ext cx="863600" cy="863600"/>
            <a:chOff x="2591780" y="4797152"/>
            <a:chExt cx="863600" cy="863600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591780" y="4797152"/>
              <a:ext cx="863600" cy="863600"/>
              <a:chOff x="295" y="3385"/>
              <a:chExt cx="544" cy="544"/>
            </a:xfrm>
          </p:grpSpPr>
          <p:sp>
            <p:nvSpPr>
              <p:cNvPr id="35" name="Oval 11"/>
              <p:cNvSpPr>
                <a:spLocks noChangeArrowheads="1"/>
              </p:cNvSpPr>
              <p:nvPr/>
            </p:nvSpPr>
            <p:spPr bwMode="auto">
              <a:xfrm>
                <a:off x="295" y="3385"/>
                <a:ext cx="544" cy="544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AutoShape 12"/>
              <p:cNvSpPr>
                <a:spLocks noChangeArrowheads="1"/>
              </p:cNvSpPr>
              <p:nvPr/>
            </p:nvSpPr>
            <p:spPr bwMode="auto">
              <a:xfrm>
                <a:off x="385" y="3475"/>
                <a:ext cx="227" cy="363"/>
              </a:xfrm>
              <a:prstGeom prst="moon">
                <a:avLst>
                  <a:gd name="adj" fmla="val 85463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" name="椭圆 36"/>
            <p:cNvSpPr/>
            <p:nvPr/>
          </p:nvSpPr>
          <p:spPr>
            <a:xfrm>
              <a:off x="3131840" y="5121188"/>
              <a:ext cx="216024" cy="2160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54"/>
          <p:cNvGrpSpPr/>
          <p:nvPr/>
        </p:nvGrpSpPr>
        <p:grpSpPr>
          <a:xfrm>
            <a:off x="4860205" y="4149080"/>
            <a:ext cx="1223963" cy="1512887"/>
            <a:chOff x="4968044" y="4581128"/>
            <a:chExt cx="1223963" cy="1512887"/>
          </a:xfrm>
        </p:grpSpPr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4968044" y="4581128"/>
              <a:ext cx="1223963" cy="15128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组合 53"/>
            <p:cNvGrpSpPr/>
            <p:nvPr/>
          </p:nvGrpSpPr>
          <p:grpSpPr>
            <a:xfrm>
              <a:off x="5183944" y="4797028"/>
              <a:ext cx="806450" cy="1080243"/>
              <a:chOff x="5183944" y="4797028"/>
              <a:chExt cx="806450" cy="1080243"/>
            </a:xfrm>
          </p:grpSpPr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>
                <a:off x="5183944" y="4870053"/>
                <a:ext cx="0" cy="935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6"/>
              <p:cNvSpPr>
                <a:spLocks noChangeShapeType="1"/>
              </p:cNvSpPr>
              <p:nvPr/>
            </p:nvSpPr>
            <p:spPr bwMode="auto">
              <a:xfrm>
                <a:off x="5976107" y="4870053"/>
                <a:ext cx="0" cy="935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" name="Group 19"/>
              <p:cNvGrpSpPr>
                <a:grpSpLocks/>
              </p:cNvGrpSpPr>
              <p:nvPr/>
            </p:nvGrpSpPr>
            <p:grpSpPr bwMode="auto">
              <a:xfrm rot="10800000">
                <a:off x="5196644" y="4797028"/>
                <a:ext cx="793750" cy="125412"/>
                <a:chOff x="1882" y="3067"/>
                <a:chExt cx="500" cy="79"/>
              </a:xfrm>
            </p:grpSpPr>
            <p:sp>
              <p:nvSpPr>
                <p:cNvPr id="52" name="Arc 17"/>
                <p:cNvSpPr>
                  <a:spLocks/>
                </p:cNvSpPr>
                <p:nvPr/>
              </p:nvSpPr>
              <p:spPr bwMode="auto">
                <a:xfrm rot="470568" flipV="1">
                  <a:off x="1883" y="3067"/>
                  <a:ext cx="499" cy="79"/>
                </a:xfrm>
                <a:custGeom>
                  <a:avLst/>
                  <a:gdLst>
                    <a:gd name="T0" fmla="*/ 0 w 21600"/>
                    <a:gd name="T1" fmla="*/ 0 h 18727"/>
                    <a:gd name="T2" fmla="*/ 0 w 21600"/>
                    <a:gd name="T3" fmla="*/ 0 h 18727"/>
                    <a:gd name="T4" fmla="*/ 0 w 21600"/>
                    <a:gd name="T5" fmla="*/ 0 h 1872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8727"/>
                    <a:gd name="T11" fmla="*/ 21600 w 21600"/>
                    <a:gd name="T12" fmla="*/ 18727 h 187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8727" fill="none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</a:path>
                    <a:path w="21600" h="18727" stroke="0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  <a:lnTo>
                        <a:pt x="0" y="18727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Arc 18"/>
                <p:cNvSpPr>
                  <a:spLocks/>
                </p:cNvSpPr>
                <p:nvPr/>
              </p:nvSpPr>
              <p:spPr bwMode="auto">
                <a:xfrm rot="-470568" flipH="1" flipV="1">
                  <a:off x="1882" y="3067"/>
                  <a:ext cx="499" cy="79"/>
                </a:xfrm>
                <a:custGeom>
                  <a:avLst/>
                  <a:gdLst>
                    <a:gd name="T0" fmla="*/ 0 w 21600"/>
                    <a:gd name="T1" fmla="*/ 0 h 18727"/>
                    <a:gd name="T2" fmla="*/ 0 w 21600"/>
                    <a:gd name="T3" fmla="*/ 0 h 18727"/>
                    <a:gd name="T4" fmla="*/ 0 w 21600"/>
                    <a:gd name="T5" fmla="*/ 0 h 1872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8727"/>
                    <a:gd name="T11" fmla="*/ 21600 w 21600"/>
                    <a:gd name="T12" fmla="*/ 18727 h 187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8727" fill="none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</a:path>
                    <a:path w="21600" h="18727" stroke="0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  <a:lnTo>
                        <a:pt x="0" y="18727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20"/>
              <p:cNvGrpSpPr>
                <a:grpSpLocks/>
              </p:cNvGrpSpPr>
              <p:nvPr/>
            </p:nvGrpSpPr>
            <p:grpSpPr bwMode="auto">
              <a:xfrm rot="10800000" flipV="1">
                <a:off x="5196768" y="5733652"/>
                <a:ext cx="793626" cy="143619"/>
                <a:chOff x="1882" y="3067"/>
                <a:chExt cx="500" cy="79"/>
              </a:xfrm>
            </p:grpSpPr>
            <p:sp>
              <p:nvSpPr>
                <p:cNvPr id="50" name="Arc 21"/>
                <p:cNvSpPr>
                  <a:spLocks/>
                </p:cNvSpPr>
                <p:nvPr/>
              </p:nvSpPr>
              <p:spPr bwMode="auto">
                <a:xfrm rot="470568" flipV="1">
                  <a:off x="1883" y="3067"/>
                  <a:ext cx="499" cy="79"/>
                </a:xfrm>
                <a:custGeom>
                  <a:avLst/>
                  <a:gdLst>
                    <a:gd name="T0" fmla="*/ 0 w 21600"/>
                    <a:gd name="T1" fmla="*/ 0 h 18727"/>
                    <a:gd name="T2" fmla="*/ 0 w 21600"/>
                    <a:gd name="T3" fmla="*/ 0 h 18727"/>
                    <a:gd name="T4" fmla="*/ 0 w 21600"/>
                    <a:gd name="T5" fmla="*/ 0 h 1872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8727"/>
                    <a:gd name="T11" fmla="*/ 21600 w 21600"/>
                    <a:gd name="T12" fmla="*/ 18727 h 187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8727" fill="none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</a:path>
                    <a:path w="21600" h="18727" stroke="0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  <a:lnTo>
                        <a:pt x="0" y="18727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Arc 22"/>
                <p:cNvSpPr>
                  <a:spLocks/>
                </p:cNvSpPr>
                <p:nvPr/>
              </p:nvSpPr>
              <p:spPr bwMode="auto">
                <a:xfrm rot="-470568" flipH="1" flipV="1">
                  <a:off x="1882" y="3067"/>
                  <a:ext cx="499" cy="79"/>
                </a:xfrm>
                <a:custGeom>
                  <a:avLst/>
                  <a:gdLst>
                    <a:gd name="T0" fmla="*/ 0 w 21600"/>
                    <a:gd name="T1" fmla="*/ 0 h 18727"/>
                    <a:gd name="T2" fmla="*/ 0 w 21600"/>
                    <a:gd name="T3" fmla="*/ 0 h 18727"/>
                    <a:gd name="T4" fmla="*/ 0 w 21600"/>
                    <a:gd name="T5" fmla="*/ 0 h 18727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18727"/>
                    <a:gd name="T11" fmla="*/ 21600 w 21600"/>
                    <a:gd name="T12" fmla="*/ 18727 h 187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18727" fill="none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</a:path>
                    <a:path w="21600" h="18727" stroke="0" extrusionOk="0">
                      <a:moveTo>
                        <a:pt x="10763" y="0"/>
                      </a:moveTo>
                      <a:cubicBezTo>
                        <a:pt x="17467" y="3853"/>
                        <a:pt x="21600" y="10995"/>
                        <a:pt x="21600" y="18727"/>
                      </a:cubicBezTo>
                      <a:lnTo>
                        <a:pt x="0" y="18727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5096632" y="4652565"/>
              <a:ext cx="144463" cy="14446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Oval 24"/>
            <p:cNvSpPr>
              <a:spLocks noChangeArrowheads="1"/>
            </p:cNvSpPr>
            <p:nvPr/>
          </p:nvSpPr>
          <p:spPr bwMode="auto">
            <a:xfrm>
              <a:off x="5904669" y="4652565"/>
              <a:ext cx="144463" cy="14446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5112507" y="5878115"/>
              <a:ext cx="144463" cy="14446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5904669" y="5878115"/>
              <a:ext cx="144463" cy="144462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62"/>
          <p:cNvGrpSpPr/>
          <p:nvPr/>
        </p:nvGrpSpPr>
        <p:grpSpPr>
          <a:xfrm>
            <a:off x="6587629" y="5085184"/>
            <a:ext cx="1728787" cy="1366838"/>
            <a:chOff x="6876256" y="5014490"/>
            <a:chExt cx="1728787" cy="1366838"/>
          </a:xfrm>
        </p:grpSpPr>
        <p:grpSp>
          <p:nvGrpSpPr>
            <p:cNvPr id="15" name="Group 33"/>
            <p:cNvGrpSpPr>
              <a:grpSpLocks/>
            </p:cNvGrpSpPr>
            <p:nvPr/>
          </p:nvGrpSpPr>
          <p:grpSpPr bwMode="auto">
            <a:xfrm>
              <a:off x="6876256" y="5014490"/>
              <a:ext cx="1728787" cy="1366838"/>
              <a:chOff x="3628" y="2704"/>
              <a:chExt cx="1089" cy="861"/>
            </a:xfrm>
          </p:grpSpPr>
          <p:sp>
            <p:nvSpPr>
              <p:cNvPr id="57" name="AutoShape 28"/>
              <p:cNvSpPr>
                <a:spLocks noChangeArrowheads="1"/>
              </p:cNvSpPr>
              <p:nvPr/>
            </p:nvSpPr>
            <p:spPr bwMode="auto">
              <a:xfrm>
                <a:off x="3742" y="2704"/>
                <a:ext cx="884" cy="86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2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428" y="10813"/>
                    </a:moveTo>
                    <a:cubicBezTo>
                      <a:pt x="1428" y="10808"/>
                      <a:pt x="1428" y="10804"/>
                      <a:pt x="1428" y="10800"/>
                    </a:cubicBezTo>
                    <a:cubicBezTo>
                      <a:pt x="1428" y="5623"/>
                      <a:pt x="5623" y="1428"/>
                      <a:pt x="10800" y="1428"/>
                    </a:cubicBezTo>
                    <a:cubicBezTo>
                      <a:pt x="15976" y="1428"/>
                      <a:pt x="20172" y="5623"/>
                      <a:pt x="20172" y="10800"/>
                    </a:cubicBezTo>
                    <a:cubicBezTo>
                      <a:pt x="20172" y="10804"/>
                      <a:pt x="20171" y="10808"/>
                      <a:pt x="20171" y="10813"/>
                    </a:cubicBezTo>
                    <a:lnTo>
                      <a:pt x="21599" y="10814"/>
                    </a:lnTo>
                    <a:cubicBezTo>
                      <a:pt x="21599" y="10809"/>
                      <a:pt x="21600" y="1080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0804"/>
                      <a:pt x="0" y="10809"/>
                      <a:pt x="0" y="108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4558" y="3135"/>
                <a:ext cx="159" cy="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3628" y="3135"/>
                <a:ext cx="182" cy="9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60" name="Oval 31"/>
              <p:cNvSpPr>
                <a:spLocks noChangeArrowheads="1"/>
              </p:cNvSpPr>
              <p:nvPr/>
            </p:nvSpPr>
            <p:spPr bwMode="auto">
              <a:xfrm>
                <a:off x="3669" y="315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Oval 32"/>
              <p:cNvSpPr>
                <a:spLocks noChangeArrowheads="1"/>
              </p:cNvSpPr>
              <p:nvPr/>
            </p:nvSpPr>
            <p:spPr bwMode="auto">
              <a:xfrm>
                <a:off x="4626" y="315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7164288" y="5697252"/>
              <a:ext cx="1224136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内容占位符 3" descr="珠光体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9532" y="142429"/>
            <a:ext cx="4095986" cy="1613607"/>
          </a:xfr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364" name="图片 4" descr="索氏体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6101" y="152636"/>
            <a:ext cx="4015847" cy="16118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358775" y="1881188"/>
            <a:ext cx="4125913" cy="1403350"/>
            <a:chOff x="481013" y="980728"/>
            <a:chExt cx="7354639" cy="2775297"/>
          </a:xfrm>
        </p:grpSpPr>
        <p:pic>
          <p:nvPicPr>
            <p:cNvPr id="9" name="内容占位符 4" descr="上贝氏体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481013" y="981075"/>
              <a:ext cx="3671887" cy="27749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" name="图片 6" descr="B上TEM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980728"/>
              <a:ext cx="3695700" cy="27717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矩形 10"/>
            <p:cNvSpPr/>
            <p:nvPr/>
          </p:nvSpPr>
          <p:spPr>
            <a:xfrm>
              <a:off x="792290" y="2421747"/>
              <a:ext cx="359385" cy="251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376976" y="1771876"/>
              <a:ext cx="285810" cy="216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4622800" y="1881188"/>
            <a:ext cx="3959225" cy="1403350"/>
            <a:chOff x="827584" y="3176439"/>
            <a:chExt cx="7308292" cy="2754313"/>
          </a:xfrm>
        </p:grpSpPr>
        <p:pic>
          <p:nvPicPr>
            <p:cNvPr id="14" name="图片 5" descr="下贝氏体.jpg"/>
            <p:cNvPicPr>
              <a:picLocks noChangeAspect="1"/>
            </p:cNvPicPr>
            <p:nvPr/>
          </p:nvPicPr>
          <p:blipFill>
            <a:blip r:embed="rId6" cstate="print"/>
            <a:srcRect l="1546" r="2686" b="6877"/>
            <a:stretch>
              <a:fillRect/>
            </a:stretch>
          </p:blipFill>
          <p:spPr bwMode="auto">
            <a:xfrm>
              <a:off x="827584" y="3176972"/>
              <a:ext cx="3660775" cy="27368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5" name="图片 7" descr="B下TEM.jp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63988" y="3176439"/>
              <a:ext cx="3671888" cy="275431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4622800" y="3392488"/>
            <a:ext cx="3959225" cy="1476375"/>
            <a:chOff x="2267744" y="1844824"/>
            <a:chExt cx="5977595" cy="2241550"/>
          </a:xfrm>
        </p:grpSpPr>
        <p:pic>
          <p:nvPicPr>
            <p:cNvPr id="17" name="图片 3" descr="板条状马氏体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67744" y="1853555"/>
              <a:ext cx="2976563" cy="22320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8" name="图片 6" descr="M条TEM.jp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256076" y="1844824"/>
              <a:ext cx="2989263" cy="22415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5" name="组合 22"/>
          <p:cNvGrpSpPr>
            <a:grpSpLocks/>
          </p:cNvGrpSpPr>
          <p:nvPr/>
        </p:nvGrpSpPr>
        <p:grpSpPr bwMode="auto">
          <a:xfrm>
            <a:off x="358775" y="3392488"/>
            <a:ext cx="4105275" cy="1476375"/>
            <a:chOff x="2699792" y="4329100"/>
            <a:chExt cx="5976007" cy="2239963"/>
          </a:xfrm>
        </p:grpSpPr>
        <p:pic>
          <p:nvPicPr>
            <p:cNvPr id="20" name="图片 7" descr="M针.jp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99792" y="4329100"/>
              <a:ext cx="2974975" cy="22320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1" name="图片 8" descr="M针TEM.jpg"/>
            <p:cNvPicPr>
              <a:picLocks noChangeAspect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688124" y="4329100"/>
              <a:ext cx="2987675" cy="223996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2" name="TextBox 21"/>
            <p:cNvSpPr txBox="1"/>
            <p:nvPr/>
          </p:nvSpPr>
          <p:spPr>
            <a:xfrm>
              <a:off x="8100384" y="4832489"/>
              <a:ext cx="573105" cy="527476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l-GR" altLang="zh-CN" sz="1050" b="1" dirty="0">
                  <a:solidFill>
                    <a:srgbClr val="FF0000"/>
                  </a:solidFill>
                </a:rPr>
                <a:t>α</a:t>
              </a:r>
              <a:r>
                <a:rPr lang="en-US" altLang="zh-CN" sz="1050" b="1" dirty="0">
                  <a:solidFill>
                    <a:srgbClr val="FF0000"/>
                  </a:solidFill>
                </a:rPr>
                <a:t>’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5" name="Picture 7" descr="1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H="1">
            <a:off x="359532" y="4977172"/>
            <a:ext cx="2124236" cy="14604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8" descr="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flipH="1">
            <a:off x="2411760" y="4977172"/>
            <a:ext cx="2052228" cy="14418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7" descr="2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97722" y="4977172"/>
            <a:ext cx="2077753" cy="1440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4" descr="45qstd[1]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38329" y="4977172"/>
            <a:ext cx="1980220" cy="1440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6812" name="TextBox 29"/>
          <p:cNvSpPr txBox="1">
            <a:spLocks noChangeArrowheads="1"/>
          </p:cNvSpPr>
          <p:nvPr/>
        </p:nvSpPr>
        <p:spPr bwMode="auto">
          <a:xfrm>
            <a:off x="4140200" y="11588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1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76813" name="TextBox 30"/>
          <p:cNvSpPr txBox="1">
            <a:spLocks noChangeArrowheads="1"/>
          </p:cNvSpPr>
          <p:nvPr/>
        </p:nvSpPr>
        <p:spPr bwMode="auto">
          <a:xfrm>
            <a:off x="8280400" y="1808163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4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76814" name="TextBox 31"/>
          <p:cNvSpPr txBox="1">
            <a:spLocks noChangeArrowheads="1"/>
          </p:cNvSpPr>
          <p:nvPr/>
        </p:nvSpPr>
        <p:spPr bwMode="auto">
          <a:xfrm>
            <a:off x="4140200" y="3357563"/>
            <a:ext cx="355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5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76815" name="TextBox 32"/>
          <p:cNvSpPr txBox="1">
            <a:spLocks noChangeArrowheads="1"/>
          </p:cNvSpPr>
          <p:nvPr/>
        </p:nvSpPr>
        <p:spPr bwMode="auto">
          <a:xfrm>
            <a:off x="8243888" y="3321050"/>
            <a:ext cx="357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6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76816" name="TextBox 33"/>
          <p:cNvSpPr txBox="1">
            <a:spLocks noChangeArrowheads="1"/>
          </p:cNvSpPr>
          <p:nvPr/>
        </p:nvSpPr>
        <p:spPr bwMode="auto">
          <a:xfrm>
            <a:off x="2016125" y="490537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7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76817" name="TextBox 34"/>
          <p:cNvSpPr txBox="1">
            <a:spLocks noChangeArrowheads="1"/>
          </p:cNvSpPr>
          <p:nvPr/>
        </p:nvSpPr>
        <p:spPr bwMode="auto">
          <a:xfrm>
            <a:off x="4143375" y="4905375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8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76818" name="TextBox 35"/>
          <p:cNvSpPr txBox="1">
            <a:spLocks noChangeArrowheads="1"/>
          </p:cNvSpPr>
          <p:nvPr/>
        </p:nvSpPr>
        <p:spPr bwMode="auto">
          <a:xfrm>
            <a:off x="6227763" y="4905375"/>
            <a:ext cx="357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9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76819" name="TextBox 36"/>
          <p:cNvSpPr txBox="1">
            <a:spLocks noChangeArrowheads="1"/>
          </p:cNvSpPr>
          <p:nvPr/>
        </p:nvSpPr>
        <p:spPr bwMode="auto">
          <a:xfrm>
            <a:off x="8135938" y="4905375"/>
            <a:ext cx="528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10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76820" name="TextBox 37"/>
          <p:cNvSpPr txBox="1">
            <a:spLocks noChangeArrowheads="1"/>
          </p:cNvSpPr>
          <p:nvPr/>
        </p:nvSpPr>
        <p:spPr bwMode="auto">
          <a:xfrm>
            <a:off x="4140200" y="18510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3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76821" name="TextBox 38"/>
          <p:cNvSpPr txBox="1">
            <a:spLocks noChangeArrowheads="1"/>
          </p:cNvSpPr>
          <p:nvPr/>
        </p:nvSpPr>
        <p:spPr bwMode="auto">
          <a:xfrm>
            <a:off x="8280400" y="11588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2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3" grpId="0"/>
      <p:bldP spid="76814" grpId="0"/>
      <p:bldP spid="76815" grpId="0"/>
      <p:bldP spid="76816" grpId="0"/>
      <p:bldP spid="76817" grpId="0"/>
      <p:bldP spid="76818" grpId="0"/>
      <p:bldP spid="76819" grpId="0"/>
      <p:bldP spid="76820" grpId="0"/>
      <p:bldP spid="7682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53008"/>
            <a:ext cx="8540750" cy="671736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本章主要内容</a:t>
            </a:r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73633" y="1196752"/>
            <a:ext cx="8374831" cy="518408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 smtClean="0"/>
              <a:t>钢加热时的转变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奥氏体化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/>
              <a:t>奥氏体化温度</a:t>
            </a:r>
            <a:r>
              <a:rPr lang="zh-CN" altLang="en-US" sz="2400" dirty="0" smtClean="0"/>
              <a:t>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/>
              <a:t>奥氏体晶粒大小及控制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 smtClean="0"/>
              <a:t>钢的过冷奥氏体转变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/>
              <a:t>过冷奥氏体的等温转变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zh-CN" b="1" dirty="0" err="1" smtClean="0"/>
              <a:t>TTT</a:t>
            </a:r>
            <a:r>
              <a:rPr lang="zh-CN" altLang="en-US" b="1" dirty="0" smtClean="0"/>
              <a:t>图 </a:t>
            </a:r>
            <a:r>
              <a:rPr lang="en-US" altLang="zh-CN" b="1" dirty="0" smtClean="0"/>
              <a:t>/ </a:t>
            </a:r>
            <a:r>
              <a:rPr lang="zh-CN" altLang="en-US" b="1" dirty="0" smtClean="0"/>
              <a:t>等温转变产物的组织和特征 </a:t>
            </a:r>
            <a:r>
              <a:rPr lang="en-US" altLang="zh-CN" b="1" dirty="0" smtClean="0"/>
              <a:t>/ </a:t>
            </a:r>
            <a:r>
              <a:rPr lang="zh-CN" altLang="en-US" b="1" dirty="0" smtClean="0"/>
              <a:t>等温转变组织</a:t>
            </a:r>
            <a:r>
              <a:rPr lang="en-US" altLang="zh-CN" b="1" dirty="0" smtClean="0">
                <a:latin typeface="华文细黑" pitchFamily="2" charset="-122"/>
              </a:rPr>
              <a:t>——</a:t>
            </a:r>
            <a:r>
              <a:rPr lang="zh-CN" altLang="en-US" b="1" dirty="0" smtClean="0"/>
              <a:t>性能的关系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/>
              <a:t>过冷奥氏体的连续冷却转变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 smtClean="0"/>
              <a:t>影响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曲线的因素与钢的淬透性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kumimoji="1" lang="zh-CN" altLang="en-US" b="1" dirty="0" smtClean="0"/>
              <a:t>淬透性的概念、影响、应用 </a:t>
            </a:r>
            <a:r>
              <a:rPr kumimoji="1" lang="en-US" altLang="zh-CN" b="1" dirty="0" smtClean="0"/>
              <a:t>/ </a:t>
            </a:r>
            <a:r>
              <a:rPr lang="zh-CN" altLang="en-US" b="1" dirty="0" smtClean="0"/>
              <a:t>影响淬透性的因素 </a:t>
            </a:r>
            <a:r>
              <a:rPr lang="en-US" altLang="zh-CN" b="1" dirty="0" smtClean="0"/>
              <a:t>/ </a:t>
            </a:r>
            <a:r>
              <a:rPr lang="zh-CN" altLang="en-US" b="1" dirty="0" smtClean="0"/>
              <a:t>淬透性的测定与表示方法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404664"/>
            <a:ext cx="8540750" cy="5616624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/>
              <a:t>钢的常规热处理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钢加热与冷却的临界温度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退火与正火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淬火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回火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 smtClean="0"/>
              <a:t>回火转变过程 </a:t>
            </a:r>
            <a:r>
              <a:rPr lang="en-US" altLang="zh-CN" b="1" dirty="0" smtClean="0"/>
              <a:t>/ </a:t>
            </a:r>
            <a:r>
              <a:rPr lang="zh-CN" altLang="en-US" b="1" dirty="0" smtClean="0"/>
              <a:t>回火脆性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/>
              <a:t>钢的表面热处理与化学热处理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表面淬火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/>
              <a:t>渗碳与氮化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779463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rgbClr val="0000FF"/>
                </a:solidFill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．奥氏体晶粒度的控制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980728"/>
            <a:ext cx="8086725" cy="237547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a.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加热工艺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 smtClean="0"/>
              <a:t>加热温度</a:t>
            </a:r>
            <a:r>
              <a:rPr lang="en-US" altLang="zh-CN" sz="2400" b="1" dirty="0" smtClean="0"/>
              <a:t>↑——</a:t>
            </a:r>
            <a:r>
              <a:rPr lang="zh-CN" altLang="en-US" sz="2400" b="1" dirty="0" smtClean="0"/>
              <a:t>晶粒长大↑</a:t>
            </a:r>
            <a:endParaRPr lang="en-US" altLang="zh-CN" sz="2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 smtClean="0"/>
              <a:t>加热温度一定，保温时间</a:t>
            </a:r>
            <a:r>
              <a:rPr lang="en-US" altLang="zh-CN" sz="2400" b="1" dirty="0" smtClean="0"/>
              <a:t>↑——</a:t>
            </a:r>
            <a:r>
              <a:rPr lang="zh-CN" altLang="en-US" sz="2400" b="1" dirty="0" smtClean="0"/>
              <a:t>晶粒长大↑</a:t>
            </a:r>
            <a:endParaRPr lang="en-US" altLang="zh-CN" sz="2400" b="1" dirty="0" smtClean="0"/>
          </a:p>
          <a:p>
            <a:pPr lvl="2" eaLnBrk="1" hangingPunct="1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但长大速度越来越慢</a:t>
            </a:r>
            <a:endParaRPr lang="en-US" altLang="zh-CN" b="1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 smtClean="0"/>
              <a:t>加热速度</a:t>
            </a:r>
            <a:r>
              <a:rPr lang="en-US" altLang="zh-CN" sz="2400" b="1" dirty="0" smtClean="0"/>
              <a:t>↑——</a:t>
            </a:r>
            <a:r>
              <a:rPr lang="zh-CN" altLang="en-US" sz="2400" b="1" dirty="0" smtClean="0"/>
              <a:t>晶粒长大↓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791580" y="3284984"/>
            <a:ext cx="808672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b.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rPr>
              <a:t>钢的成分（合金化）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u"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钢的</a:t>
            </a:r>
            <a:r>
              <a:rPr lang="en-US" altLang="zh-CN" sz="2400" b="1" kern="0" dirty="0" smtClean="0">
                <a:latin typeface="楷体_GB2312" pitchFamily="49" charset="-122"/>
                <a:ea typeface="楷体_GB2312" pitchFamily="49" charset="-122"/>
              </a:rPr>
              <a:t>C%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Ø"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奥氏体中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C%↑——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晶粒长大↑</a:t>
            </a:r>
            <a:endParaRPr lang="en-US" altLang="zh-CN" sz="2000" b="1" kern="0" dirty="0" smtClean="0">
              <a:latin typeface="楷体_GB2312" pitchFamily="49" charset="-122"/>
              <a:ea typeface="楷体_GB2312" pitchFamily="49" charset="-122"/>
            </a:endParaRP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Ø"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碳化物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%↑——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晶粒长大↓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细化晶粒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u"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合金元素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Ø"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碳化物形成元素</a:t>
            </a:r>
            <a:r>
              <a:rPr lang="en-US" altLang="zh-CN" sz="2400" b="1" kern="0" dirty="0" smtClean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b="1" kern="0" dirty="0" smtClean="0">
                <a:latin typeface="楷体_GB2312" pitchFamily="49" charset="-122"/>
                <a:ea typeface="楷体_GB2312" pitchFamily="49" charset="-122"/>
              </a:rPr>
              <a:t>晶粒长大↓</a:t>
            </a:r>
            <a:r>
              <a:rPr lang="en-US" altLang="zh-CN" sz="2400" b="1" kern="0" dirty="0" smtClean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b="1" kern="0" dirty="0" smtClean="0">
                <a:latin typeface="楷体_GB2312" pitchFamily="49" charset="-122"/>
                <a:ea typeface="楷体_GB2312" pitchFamily="49" charset="-122"/>
              </a:rPr>
              <a:t>本质细晶钢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Ø"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Mn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kern="0" dirty="0" smtClean="0">
                <a:latin typeface="楷体_GB2312" pitchFamily="49" charset="-122"/>
                <a:ea typeface="楷体_GB2312" pitchFamily="49" charset="-122"/>
              </a:rPr>
              <a:t>P——</a:t>
            </a:r>
            <a:r>
              <a:rPr lang="zh-CN" altLang="en-US" sz="2400" b="1" kern="0" dirty="0" smtClean="0">
                <a:latin typeface="楷体_GB2312" pitchFamily="49" charset="-122"/>
                <a:ea typeface="楷体_GB2312" pitchFamily="49" charset="-122"/>
              </a:rPr>
              <a:t>晶粒长大↑</a:t>
            </a:r>
            <a:r>
              <a:rPr lang="en-US" altLang="zh-CN" sz="2400" b="1" kern="0" dirty="0" smtClean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b="1" kern="0" dirty="0" smtClean="0">
                <a:latin typeface="楷体_GB2312" pitchFamily="49" charset="-122"/>
                <a:ea typeface="楷体_GB2312" pitchFamily="49" charset="-122"/>
              </a:rPr>
              <a:t>本质粗晶钢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64088" y="2737948"/>
            <a:ext cx="3312368" cy="7571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28600" indent="-228600" algn="ctr">
              <a:lnSpc>
                <a:spcPct val="9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zh-CN" altLang="en-US" sz="2400" b="1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快速加热、短时保温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细化晶粒</a:t>
            </a:r>
            <a:endParaRPr lang="zh-CN" altLang="en-US" sz="2800" b="1" kern="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4088" y="2276872"/>
            <a:ext cx="3330116" cy="4247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zh-CN" altLang="en-US" sz="2400" b="1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加热温度 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&gt;&gt; </a:t>
            </a:r>
            <a:r>
              <a:rPr lang="zh-CN" altLang="en-US" sz="2400" b="1" kern="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保温时间</a:t>
            </a:r>
            <a:endParaRPr lang="en-US" altLang="zh-CN" sz="2400" b="1" kern="0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笑脸 7"/>
          <p:cNvSpPr/>
          <p:nvPr/>
        </p:nvSpPr>
        <p:spPr>
          <a:xfrm>
            <a:off x="8172400" y="3140968"/>
            <a:ext cx="432048" cy="324036"/>
          </a:xfrm>
          <a:prstGeom prst="smileyFac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/>
          <p:cNvSpPr/>
          <p:nvPr/>
        </p:nvSpPr>
        <p:spPr>
          <a:xfrm>
            <a:off x="7596336" y="4617132"/>
            <a:ext cx="432048" cy="324036"/>
          </a:xfrm>
          <a:prstGeom prst="smileyFac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笑脸 9"/>
          <p:cNvSpPr/>
          <p:nvPr/>
        </p:nvSpPr>
        <p:spPr>
          <a:xfrm>
            <a:off x="8532440" y="5445224"/>
            <a:ext cx="432048" cy="324036"/>
          </a:xfrm>
          <a:prstGeom prst="smileyFac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 smtClean="0"/>
              <a:t>综合实验预约通知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467200"/>
          </a:xfrm>
        </p:spPr>
        <p:txBody>
          <a:bodyPr/>
          <a:lstStyle/>
          <a:p>
            <a:r>
              <a:rPr lang="zh-CN" altLang="en-US" b="0" dirty="0" smtClean="0"/>
              <a:t>经与</a:t>
            </a:r>
            <a:r>
              <a:rPr lang="zh-CN" altLang="en-US" b="0" dirty="0" smtClean="0"/>
              <a:t>实验室联系</a:t>
            </a:r>
            <a:r>
              <a:rPr lang="zh-CN" altLang="en-US" b="0" dirty="0" smtClean="0"/>
              <a:t>协商，工程材料实验安排在第</a:t>
            </a:r>
            <a:r>
              <a:rPr lang="en-US" altLang="zh-CN" b="0" dirty="0" smtClean="0"/>
              <a:t>13</a:t>
            </a:r>
            <a:r>
              <a:rPr lang="zh-CN" altLang="en-US" b="0" dirty="0" smtClean="0"/>
              <a:t>周</a:t>
            </a:r>
            <a:r>
              <a:rPr lang="zh-CN" altLang="en-US" b="0" dirty="0" smtClean="0"/>
              <a:t>的周二</a:t>
            </a:r>
            <a:r>
              <a:rPr lang="zh-CN" altLang="en-US" b="0" dirty="0" smtClean="0"/>
              <a:t>、周三、</a:t>
            </a:r>
            <a:r>
              <a:rPr lang="zh-CN" altLang="en-US" b="0" dirty="0" smtClean="0"/>
              <a:t>周四（三天）。</a:t>
            </a:r>
            <a:r>
              <a:rPr lang="zh-CN" altLang="en-US" b="0" dirty="0" smtClean="0"/>
              <a:t>每天上午一场，下午两场。</a:t>
            </a:r>
          </a:p>
          <a:p>
            <a:r>
              <a:rPr lang="zh-CN" altLang="en-US" b="0" dirty="0" smtClean="0"/>
              <a:t>需要同学去</a:t>
            </a:r>
            <a:r>
              <a:rPr lang="zh-CN" altLang="en-US" b="0" dirty="0" smtClean="0"/>
              <a:t>实验室预约</a:t>
            </a:r>
            <a:r>
              <a:rPr lang="zh-CN" altLang="en-US" b="0" dirty="0" smtClean="0"/>
              <a:t>自己的试验时间， </a:t>
            </a:r>
            <a:r>
              <a:rPr lang="zh-CN" altLang="en-US" b="0" dirty="0" smtClean="0"/>
              <a:t>预约时间：</a:t>
            </a:r>
            <a:r>
              <a:rPr lang="en-US" altLang="zh-CN" b="0" dirty="0" smtClean="0"/>
              <a:t>12</a:t>
            </a:r>
            <a:r>
              <a:rPr lang="zh-CN" altLang="en-US" b="0" dirty="0" smtClean="0"/>
              <a:t>周    周一</a:t>
            </a:r>
            <a:r>
              <a:rPr lang="zh-CN" altLang="en-US" b="0" dirty="0" smtClean="0"/>
              <a:t>周二周三周五</a:t>
            </a:r>
            <a:r>
              <a:rPr lang="zh-CN" altLang="en-US" b="0" dirty="0" smtClean="0"/>
              <a:t>下午两点到四点半，周四上午</a:t>
            </a:r>
            <a:r>
              <a:rPr lang="en-US" altLang="zh-CN" b="0" dirty="0" smtClean="0"/>
              <a:t>10</a:t>
            </a:r>
            <a:r>
              <a:rPr lang="zh-CN" altLang="en-US" b="0" dirty="0" smtClean="0"/>
              <a:t>点到</a:t>
            </a:r>
            <a:r>
              <a:rPr lang="en-US" altLang="zh-CN" b="0" dirty="0" smtClean="0"/>
              <a:t>12</a:t>
            </a:r>
            <a:r>
              <a:rPr lang="zh-CN" altLang="en-US" b="0" dirty="0" smtClean="0"/>
              <a:t>点。 </a:t>
            </a:r>
            <a:endParaRPr lang="en-US" altLang="zh-CN" b="0" dirty="0" smtClean="0"/>
          </a:p>
          <a:p>
            <a:r>
              <a:rPr lang="zh-CN" altLang="en-US" b="0" dirty="0" smtClean="0"/>
              <a:t>预约</a:t>
            </a:r>
            <a:r>
              <a:rPr lang="zh-CN" altLang="en-US" b="0" dirty="0" smtClean="0"/>
              <a:t>地点：</a:t>
            </a:r>
            <a:r>
              <a:rPr lang="en-US" altLang="zh-CN" b="0" dirty="0" err="1" smtClean="0"/>
              <a:t>X5410</a:t>
            </a:r>
            <a:endParaRPr lang="en-US" altLang="zh-CN" b="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664"/>
            <a:ext cx="8540750" cy="863749"/>
          </a:xfrm>
        </p:spPr>
        <p:txBody>
          <a:bodyPr/>
          <a:lstStyle/>
          <a:p>
            <a:pPr algn="l" eaLnBrk="1" hangingPunct="1"/>
            <a:r>
              <a:rPr lang="zh-CN" altLang="en-US" sz="4400" b="1" dirty="0" smtClean="0">
                <a:solidFill>
                  <a:schemeClr val="tx1"/>
                </a:solidFill>
                <a:latin typeface="幼圆" pitchFamily="49" charset="-122"/>
              </a:rPr>
              <a:t>内容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316889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6.1  </a:t>
            </a:r>
            <a:r>
              <a:rPr lang="zh-CN" altLang="en-US" dirty="0" smtClean="0"/>
              <a:t>钢加热时的转变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6.2  </a:t>
            </a:r>
            <a:r>
              <a:rPr lang="zh-CN" altLang="en-US" dirty="0" smtClean="0">
                <a:solidFill>
                  <a:srgbClr val="0000CC"/>
                </a:solidFill>
              </a:rPr>
              <a:t>钢的过冷奥氏体转变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6.3  </a:t>
            </a:r>
            <a:r>
              <a:rPr lang="zh-CN" altLang="en-US" dirty="0" smtClean="0">
                <a:solidFill>
                  <a:schemeClr val="tx2"/>
                </a:solidFill>
              </a:rPr>
              <a:t>钢的常规热处理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6.4  </a:t>
            </a:r>
            <a:r>
              <a:rPr lang="zh-CN" altLang="en-US" dirty="0" smtClean="0">
                <a:solidFill>
                  <a:schemeClr val="tx2"/>
                </a:solidFill>
              </a:rPr>
              <a:t>钢的表面热处理及化学热处理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6.5  </a:t>
            </a:r>
            <a:r>
              <a:rPr lang="zh-CN" altLang="en-US" dirty="0" smtClean="0"/>
              <a:t>热处理工序及零件结构工艺性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None/>
            </a:pPr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81000"/>
            <a:ext cx="8540750" cy="887413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chemeClr val="tx1"/>
                </a:solidFill>
              </a:rPr>
              <a:t>6.2  </a:t>
            </a:r>
            <a:r>
              <a:rPr lang="zh-CN" altLang="en-US" sz="4000" b="1" dirty="0" smtClean="0">
                <a:solidFill>
                  <a:schemeClr val="tx1"/>
                </a:solidFill>
                <a:latin typeface="幼圆" pitchFamily="49" charset="-122"/>
              </a:rPr>
              <a:t>钢的过冷奥氏体转变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844823"/>
            <a:ext cx="8540750" cy="4178151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1" dirty="0" smtClean="0"/>
              <a:t>过冷奥氏体的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等温转变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——</a:t>
            </a:r>
            <a:r>
              <a:rPr lang="en-US" altLang="zh-CN" sz="2400" b="1" dirty="0" err="1" smtClean="0">
                <a:solidFill>
                  <a:srgbClr val="0000CC"/>
                </a:solidFill>
              </a:rPr>
              <a:t>TTT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曲线（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C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曲线）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1" dirty="0" smtClean="0"/>
              <a:t>过冷奥氏体的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连续冷却转变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——</a:t>
            </a:r>
            <a:r>
              <a:rPr lang="en-US" altLang="zh-CN" sz="2400" b="1" dirty="0" err="1" smtClean="0">
                <a:solidFill>
                  <a:srgbClr val="0000CC"/>
                </a:solidFill>
              </a:rPr>
              <a:t>CCT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曲线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 sz="2400" b="1" dirty="0" smtClean="0"/>
              <a:t>影响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曲线的因素与钢的淬透性</a:t>
            </a:r>
          </a:p>
        </p:txBody>
      </p:sp>
      <p:pic>
        <p:nvPicPr>
          <p:cNvPr id="34820" name="Picture 4" descr="fig460.gif (3715 bytes)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 b="25838"/>
          <a:stretch>
            <a:fillRect/>
          </a:stretch>
        </p:blipFill>
        <p:spPr bwMode="auto">
          <a:xfrm>
            <a:off x="3707904" y="3174219"/>
            <a:ext cx="4651377" cy="3135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28482" y="4509120"/>
            <a:ext cx="1439862" cy="792088"/>
            <a:chOff x="3107" y="2840"/>
            <a:chExt cx="907" cy="681"/>
          </a:xfrm>
        </p:grpSpPr>
        <p:sp>
          <p:nvSpPr>
            <p:cNvPr id="11270" name="Oval 5"/>
            <p:cNvSpPr>
              <a:spLocks noChangeArrowheads="1"/>
            </p:cNvSpPr>
            <p:nvPr/>
          </p:nvSpPr>
          <p:spPr bwMode="auto">
            <a:xfrm>
              <a:off x="3107" y="2840"/>
              <a:ext cx="317" cy="363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1" name="Oval 6"/>
            <p:cNvSpPr>
              <a:spLocks noChangeArrowheads="1"/>
            </p:cNvSpPr>
            <p:nvPr/>
          </p:nvSpPr>
          <p:spPr bwMode="auto">
            <a:xfrm>
              <a:off x="3152" y="3249"/>
              <a:ext cx="862" cy="272"/>
            </a:xfrm>
            <a:prstGeom prst="ellips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95536" y="1268760"/>
            <a:ext cx="5594801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热处理冷却时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过冷奥氏体转变</a:t>
            </a:r>
            <a:endParaRPr lang="zh-CN" altLang="en-US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theme/theme1.xml><?xml version="1.0" encoding="utf-8"?>
<a:theme xmlns:a="http://schemas.openxmlformats.org/drawingml/2006/main" name="模板二">
  <a:themeElements>
    <a:clrScheme name="模板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模板二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模板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jiaoda</Template>
  <TotalTime>3963</TotalTime>
  <Words>4135</Words>
  <Application>Microsoft Office PowerPoint</Application>
  <PresentationFormat>全屏显示(4:3)</PresentationFormat>
  <Paragraphs>745</Paragraphs>
  <Slides>70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1" baseType="lpstr">
      <vt:lpstr>模板二</vt:lpstr>
      <vt:lpstr>工程材料 第6章  钢的热处理</vt:lpstr>
      <vt:lpstr>什么是钢的热处理？</vt:lpstr>
      <vt:lpstr>内容</vt:lpstr>
      <vt:lpstr>6.1  钢加热时的转变</vt:lpstr>
      <vt:lpstr>二、奥氏体晶粒大小及控制</vt:lpstr>
      <vt:lpstr>幻灯片 6</vt:lpstr>
      <vt:lpstr>3．奥氏体晶粒度的控制</vt:lpstr>
      <vt:lpstr>内容</vt:lpstr>
      <vt:lpstr>6.2  钢的过冷奥氏体转变</vt:lpstr>
      <vt:lpstr>一、过冷奥氏体的等温转变</vt:lpstr>
      <vt:lpstr>2．共析钢过冷奥氏体等温转变产物的组织和特征</vt:lpstr>
      <vt:lpstr>（1）高温转变区（A1——鼻尖550℃）</vt:lpstr>
      <vt:lpstr>（2）中温区转变（550℃——Ms230℃）</vt:lpstr>
      <vt:lpstr>幻灯片 14</vt:lpstr>
      <vt:lpstr>（3）低温区转变（MS－Mf-55 ℃ ）</vt:lpstr>
      <vt:lpstr>幻灯片 16</vt:lpstr>
      <vt:lpstr>3．等温转变组织——性能的关系</vt:lpstr>
      <vt:lpstr>4．亚（过）共析钢的等温冷却转变曲线</vt:lpstr>
      <vt:lpstr>二、过冷奥氏体的连续冷却转变 </vt:lpstr>
      <vt:lpstr>幻灯片 20</vt:lpstr>
      <vt:lpstr>幻灯片 21</vt:lpstr>
      <vt:lpstr>三、影响C曲线的因素与钢的淬透性 </vt:lpstr>
      <vt:lpstr>2、淬透性的大小对钢的热处理后的力学性能的影响</vt:lpstr>
      <vt:lpstr>3、影响淬透性的因素——VK，C曲线 </vt:lpstr>
      <vt:lpstr>幻灯片 25</vt:lpstr>
      <vt:lpstr>5、淬透性的应用</vt:lpstr>
      <vt:lpstr>内容</vt:lpstr>
      <vt:lpstr>6.3  钢的常规热处理</vt:lpstr>
      <vt:lpstr>二、退火</vt:lpstr>
      <vt:lpstr>1．完全退火</vt:lpstr>
      <vt:lpstr>3．扩散退火（均匀化退火）</vt:lpstr>
      <vt:lpstr>二、正火 （空冷）</vt:lpstr>
      <vt:lpstr>幻灯片 33</vt:lpstr>
      <vt:lpstr>幻灯片 34</vt:lpstr>
      <vt:lpstr>三、退火、正火的选择 </vt:lpstr>
      <vt:lpstr>四、淬火：</vt:lpstr>
      <vt:lpstr>淬火温度</vt:lpstr>
      <vt:lpstr>2．淬火介质</vt:lpstr>
      <vt:lpstr>常用的淬火冷却介质</vt:lpstr>
      <vt:lpstr>3.不同淬火方法</vt:lpstr>
      <vt:lpstr>五、回火 </vt:lpstr>
      <vt:lpstr>2、钢在回火时的组织转变</vt:lpstr>
      <vt:lpstr>幻灯片 43</vt:lpstr>
      <vt:lpstr>3、回火温度与机械性能的关系</vt:lpstr>
      <vt:lpstr>4、回火脆性</vt:lpstr>
      <vt:lpstr>幻灯片 46</vt:lpstr>
      <vt:lpstr>例1：45钢常规热处理的组织： </vt:lpstr>
      <vt:lpstr>淬火+高温回火→调质处理</vt:lpstr>
      <vt:lpstr>例2：T12钢常规热处理的组织： </vt:lpstr>
      <vt:lpstr>内容</vt:lpstr>
      <vt:lpstr>6.4  钢的表面热处理与化学热处理</vt:lpstr>
      <vt:lpstr>1.感应加热表面淬火</vt:lpstr>
      <vt:lpstr>幻灯片 53</vt:lpstr>
      <vt:lpstr>二、钢的化学热处理</vt:lpstr>
      <vt:lpstr>1、渗碳 ：AC3以上；900-950 ℃ ， 低碳钢  </vt:lpstr>
      <vt:lpstr>固体渗碳法示意图</vt:lpstr>
      <vt:lpstr>气体渗碳法示意图</vt:lpstr>
      <vt:lpstr>幻灯片 58</vt:lpstr>
      <vt:lpstr>热处理后的组织</vt:lpstr>
      <vt:lpstr>2、氮化</vt:lpstr>
      <vt:lpstr>气体氮化</vt:lpstr>
      <vt:lpstr>钢的氮化层显微组织</vt:lpstr>
      <vt:lpstr>内容</vt:lpstr>
      <vt:lpstr>6.5  热处理工序及零件结构工艺性</vt:lpstr>
      <vt:lpstr>幻灯片 65</vt:lpstr>
      <vt:lpstr>二、淬火变形及零件结构工艺性</vt:lpstr>
      <vt:lpstr>幻灯片 67</vt:lpstr>
      <vt:lpstr>本章主要内容</vt:lpstr>
      <vt:lpstr>幻灯片 69</vt:lpstr>
      <vt:lpstr>综合实验预约通知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YangPing</cp:lastModifiedBy>
  <cp:revision>302</cp:revision>
  <dcterms:created xsi:type="dcterms:W3CDTF">2004-06-28T08:06:16Z</dcterms:created>
  <dcterms:modified xsi:type="dcterms:W3CDTF">2014-11-24T02:40:59Z</dcterms:modified>
</cp:coreProperties>
</file>