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comments/comment2.xml" ContentType="application/vnd.openxmlformats-officedocument.presentationml.comments+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comments/comment3.xml" ContentType="application/vnd.openxmlformats-officedocument.presentationml.comments+xml"/>
  <Override PartName="/ppt/slideLayouts/slideLayout10.xml" ContentType="application/vnd.openxmlformats-officedocument.presentationml.slideLayout+xml"/>
  <Override PartName="/ppt/comments/comment1.xml" ContentType="application/vnd.openxmlformats-officedocument.presentationml.comments+xml"/>
  <Default Extension="vml" ContentType="application/vnd.openxmlformats-officedocument.vmlDrawing"/>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47"/>
  </p:notesMasterIdLst>
  <p:sldIdLst>
    <p:sldId id="431" r:id="rId2"/>
    <p:sldId id="366" r:id="rId3"/>
    <p:sldId id="367" r:id="rId4"/>
    <p:sldId id="368" r:id="rId5"/>
    <p:sldId id="369" r:id="rId6"/>
    <p:sldId id="370" r:id="rId7"/>
    <p:sldId id="432" r:id="rId8"/>
    <p:sldId id="379" r:id="rId9"/>
    <p:sldId id="433" r:id="rId10"/>
    <p:sldId id="439" r:id="rId11"/>
    <p:sldId id="440" r:id="rId12"/>
    <p:sldId id="441" r:id="rId13"/>
    <p:sldId id="443" r:id="rId14"/>
    <p:sldId id="448" r:id="rId15"/>
    <p:sldId id="450" r:id="rId16"/>
    <p:sldId id="449" r:id="rId17"/>
    <p:sldId id="375" r:id="rId18"/>
    <p:sldId id="447" r:id="rId19"/>
    <p:sldId id="396" r:id="rId20"/>
    <p:sldId id="453" r:id="rId21"/>
    <p:sldId id="397" r:id="rId22"/>
    <p:sldId id="454" r:id="rId23"/>
    <p:sldId id="456" r:id="rId24"/>
    <p:sldId id="398" r:id="rId25"/>
    <p:sldId id="457" r:id="rId26"/>
    <p:sldId id="382" r:id="rId27"/>
    <p:sldId id="383" r:id="rId28"/>
    <p:sldId id="384" r:id="rId29"/>
    <p:sldId id="451" r:id="rId30"/>
    <p:sldId id="452" r:id="rId31"/>
    <p:sldId id="401" r:id="rId32"/>
    <p:sldId id="390" r:id="rId33"/>
    <p:sldId id="424" r:id="rId34"/>
    <p:sldId id="427" r:id="rId35"/>
    <p:sldId id="426" r:id="rId36"/>
    <p:sldId id="391" r:id="rId37"/>
    <p:sldId id="428" r:id="rId38"/>
    <p:sldId id="430" r:id="rId39"/>
    <p:sldId id="429" r:id="rId40"/>
    <p:sldId id="417" r:id="rId41"/>
    <p:sldId id="392" r:id="rId42"/>
    <p:sldId id="400" r:id="rId43"/>
    <p:sldId id="393" r:id="rId44"/>
    <p:sldId id="394" r:id="rId45"/>
    <p:sldId id="395" r:id="rId4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J WAN" initials="AP"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9F9F9"/>
    <a:srgbClr val="E6E6E6"/>
    <a:srgbClr val="DDDDDD"/>
    <a:srgbClr val="0000FF"/>
    <a:srgbClr val="FF6600"/>
    <a:srgbClr val="00CC00"/>
    <a:srgbClr val="FF3300"/>
    <a:srgbClr val="FFFFED"/>
    <a:srgbClr val="FFFFE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0" autoAdjust="0"/>
    <p:restoredTop sz="94690" autoAdjust="0"/>
  </p:normalViewPr>
  <p:slideViewPr>
    <p:cSldViewPr>
      <p:cViewPr>
        <p:scale>
          <a:sx n="66" d="100"/>
          <a:sy n="66" d="100"/>
        </p:scale>
        <p:origin x="-864" y="-8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8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5-03-01T20:47:58.823" idx="1">
    <p:pos x="3342" y="1460"/>
    <p:text>反映材料在使用过程中表现出来的特点</p:text>
  </p:cm>
  <p:cm authorId="0" dt="2005-03-01T20:50:17.993" idx="2">
    <p:pos x="3299" y="3214"/>
    <p:text>反映材料在制造、加工过程中反映出来的各种特性，即可加工性。</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05-03-01T20:47:58.823" idx="5">
    <p:pos x="3342" y="1460"/>
    <p:text>反映材料在使用过程中表现出来的特点</p:text>
  </p:cm>
  <p:cm authorId="0" dt="2005-03-01T20:50:17.993" idx="6">
    <p:pos x="3299" y="3214"/>
    <p:text>反映材料在制造、加工过程中反映出来的各种特性，即可加工性。</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05-03-01T20:47:58.823" idx="3">
    <p:pos x="3342" y="1460"/>
    <p:text>反映材料在使用过程中表现出来的特点</p:text>
  </p:cm>
  <p:cm authorId="0" dt="2005-03-01T20:50:17.993" idx="4">
    <p:pos x="3299" y="3214"/>
    <p:text>反映材料在制造、加工过程中反映出来的各种特性，即可加工性。</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2109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109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109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2109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A1E7730E-414F-41B0-8C97-1CACD7291C0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1E7730E-414F-41B0-8C97-1CACD7291C04}" type="slidenum">
              <a:rPr lang="en-US" altLang="zh-CN" smtClean="0"/>
              <a:pPr>
                <a:defRPr/>
              </a:pPr>
              <a:t>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1E7730E-414F-41B0-8C97-1CACD7291C04}" type="slidenum">
              <a:rPr lang="en-US" altLang="zh-CN" smtClean="0"/>
              <a:pPr>
                <a:defRPr/>
              </a:pPr>
              <a:t>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1E7730E-414F-41B0-8C97-1CACD7291C04}" type="slidenum">
              <a:rPr lang="en-US" altLang="zh-CN" smtClean="0"/>
              <a:pPr>
                <a:defRPr/>
              </a:pPr>
              <a:t>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1E7730E-414F-41B0-8C97-1CACD7291C04}" type="slidenum">
              <a:rPr lang="en-US" altLang="zh-CN" smtClean="0"/>
              <a:pPr>
                <a:defRPr/>
              </a:pPr>
              <a:t>14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1E7730E-414F-41B0-8C97-1CACD7291C04}" type="slidenum">
              <a:rPr lang="en-US" altLang="zh-CN" smtClean="0"/>
              <a:pPr>
                <a:defRPr/>
              </a:pPr>
              <a:t>16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1E7730E-414F-41B0-8C97-1CACD7291C04}" type="slidenum">
              <a:rPr lang="en-US" altLang="zh-CN" smtClean="0"/>
              <a:pPr>
                <a:defRPr/>
              </a:pPr>
              <a:t>23</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1E7730E-414F-41B0-8C97-1CACD7291C04}" type="slidenum">
              <a:rPr lang="en-US" altLang="zh-CN" smtClean="0"/>
              <a:pPr>
                <a:defRPr/>
              </a:pPr>
              <a:t>25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8" descr="2"/>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14723" name="Rectangle 3"/>
          <p:cNvSpPr>
            <a:spLocks noGrp="1" noChangeArrowheads="1"/>
          </p:cNvSpPr>
          <p:nvPr>
            <p:ph type="ctrTitle"/>
          </p:nvPr>
        </p:nvSpPr>
        <p:spPr bwMode="auto">
          <a:xfrm>
            <a:off x="685800" y="2130425"/>
            <a:ext cx="7772400" cy="1470025"/>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defRPr b="1">
                <a:ea typeface="黑体" pitchFamily="2" charset="-122"/>
              </a:defRPr>
            </a:lvl1pPr>
          </a:lstStyle>
          <a:p>
            <a:r>
              <a:rPr lang="zh-CN" altLang="en-US" dirty="0"/>
              <a:t>单击此处编辑母版标题样式</a:t>
            </a:r>
          </a:p>
        </p:txBody>
      </p:sp>
      <p:sp>
        <p:nvSpPr>
          <p:cNvPr id="414724" name="Rectangle 4"/>
          <p:cNvSpPr>
            <a:spLocks noGrp="1" noChangeArrowheads="1"/>
          </p:cNvSpPr>
          <p:nvPr>
            <p:ph type="subTitle" idx="1"/>
          </p:nvPr>
        </p:nvSpPr>
        <p:spPr>
          <a:xfrm>
            <a:off x="1371600" y="3886200"/>
            <a:ext cx="6400800" cy="1752600"/>
          </a:xfrm>
        </p:spPr>
        <p:txBody>
          <a:bodyPr/>
          <a:lstStyle>
            <a:lvl1pPr marL="0" indent="0" algn="r">
              <a:buFontTx/>
              <a:buNone/>
              <a:defRPr b="1">
                <a:ea typeface="楷体_GB2312" pitchFamily="49" charset="-122"/>
              </a:defRPr>
            </a:lvl1pPr>
          </a:lstStyle>
          <a:p>
            <a:r>
              <a:rPr lang="zh-CN" altLang="en-US" dirty="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sz="3600" b="1">
                <a:latin typeface="黑体" pitchFamily="2" charset="-122"/>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21362"/>
          </a:xfrm>
          <a:prstGeom prst="rect">
            <a:avLst/>
          </a:prstGeom>
        </p:spPr>
        <p:txBody>
          <a:bodyPr vert="eaVert"/>
          <a:lstStyle>
            <a:lvl1pPr>
              <a:defRPr sz="3600"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274638"/>
            <a:ext cx="6019800" cy="5821362"/>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sz="3600" b="1">
                <a:latin typeface="黑体" pitchFamily="2" charset="-122"/>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914400"/>
            <a:ext cx="3810000" cy="51816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quarter" idx="2"/>
          </p:nvPr>
        </p:nvSpPr>
        <p:spPr>
          <a:xfrm>
            <a:off x="4648200" y="914400"/>
            <a:ext cx="3810000" cy="2514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581400"/>
            <a:ext cx="3810000" cy="2514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213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sz="3600"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sz="3600"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85800" y="9144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9144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sz="3600"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sz="3600" b="1">
                <a:latin typeface="黑体" pitchFamily="2" charset="-122"/>
                <a:ea typeface="黑体" pitchFamily="2" charset="-122"/>
              </a:defRPr>
            </a:lvl1p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800" b="1">
                <a:latin typeface="黑体" pitchFamily="2" charset="-122"/>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2400">
                <a:latin typeface="楷体_GB2312" pitchFamily="49" charset="-122"/>
                <a:ea typeface="楷体_GB2312"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400"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2400">
                <a:latin typeface="楷体_GB2312" pitchFamily="49" charset="-122"/>
                <a:ea typeface="楷体_GB2312"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685800" y="914400"/>
            <a:ext cx="7772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3699" name="Rectangle 3"/>
          <p:cNvSpPr>
            <a:spLocks noChangeArrowheads="1"/>
          </p:cNvSpPr>
          <p:nvPr/>
        </p:nvSpPr>
        <p:spPr bwMode="auto">
          <a:xfrm>
            <a:off x="0" y="228600"/>
            <a:ext cx="9144000" cy="76200"/>
          </a:xfrm>
          <a:prstGeom prst="rect">
            <a:avLst/>
          </a:prstGeom>
          <a:gradFill rotWithShape="1">
            <a:gsLst>
              <a:gs pos="0">
                <a:srgbClr val="3366FF"/>
              </a:gs>
              <a:gs pos="100000">
                <a:schemeClr val="bg1"/>
              </a:gs>
            </a:gsLst>
            <a:lin ang="54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pic>
        <p:nvPicPr>
          <p:cNvPr id="2052" name="Picture 5" descr="校徽2n 拷贝"/>
          <p:cNvPicPr>
            <a:picLocks noChangeAspect="1" noChangeArrowheads="1"/>
          </p:cNvPicPr>
          <p:nvPr/>
        </p:nvPicPr>
        <p:blipFill>
          <a:blip r:embed="rId15" cstate="print"/>
          <a:srcRect/>
          <a:stretch>
            <a:fillRect/>
          </a:stretch>
        </p:blipFill>
        <p:spPr bwMode="auto">
          <a:xfrm>
            <a:off x="8459788" y="6096000"/>
            <a:ext cx="684212" cy="762000"/>
          </a:xfrm>
          <a:prstGeom prst="rect">
            <a:avLst/>
          </a:prstGeom>
          <a:noFill/>
          <a:ln w="9525">
            <a:noFill/>
            <a:miter lim="800000"/>
            <a:headEnd/>
            <a:tailEnd/>
          </a:ln>
        </p:spPr>
      </p:pic>
      <p:pic>
        <p:nvPicPr>
          <p:cNvPr id="2053" name="Picture 6" descr="swjtu-blue"/>
          <p:cNvPicPr>
            <a:picLocks noChangeAspect="1" noChangeArrowheads="1"/>
          </p:cNvPicPr>
          <p:nvPr/>
        </p:nvPicPr>
        <p:blipFill>
          <a:blip r:embed="rId16" cstate="print"/>
          <a:srcRect/>
          <a:stretch>
            <a:fillRect/>
          </a:stretch>
        </p:blipFill>
        <p:spPr bwMode="auto">
          <a:xfrm>
            <a:off x="6477000" y="6457950"/>
            <a:ext cx="1828800" cy="400050"/>
          </a:xfrm>
          <a:prstGeom prst="rect">
            <a:avLst/>
          </a:prstGeom>
          <a:noFill/>
          <a:ln w="9525">
            <a:noFill/>
            <a:miter lim="800000"/>
            <a:headEnd/>
            <a:tailEnd/>
          </a:ln>
        </p:spPr>
      </p:pic>
      <p:sp>
        <p:nvSpPr>
          <p:cNvPr id="413703" name="Rectangle 7"/>
          <p:cNvSpPr>
            <a:spLocks noChangeArrowheads="1"/>
          </p:cNvSpPr>
          <p:nvPr/>
        </p:nvSpPr>
        <p:spPr bwMode="auto">
          <a:xfrm>
            <a:off x="0" y="6308725"/>
            <a:ext cx="8316913" cy="93663"/>
          </a:xfrm>
          <a:prstGeom prst="rect">
            <a:avLst/>
          </a:prstGeom>
          <a:gradFill rotWithShape="1">
            <a:gsLst>
              <a:gs pos="0">
                <a:schemeClr val="bg1"/>
              </a:gs>
              <a:gs pos="100000">
                <a:srgbClr val="0033CC"/>
              </a:gs>
            </a:gsLst>
            <a:lin ang="54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9" name="TextBox 8"/>
          <p:cNvSpPr txBox="1"/>
          <p:nvPr userDrawn="1"/>
        </p:nvSpPr>
        <p:spPr>
          <a:xfrm>
            <a:off x="179388" y="6443663"/>
            <a:ext cx="5832475" cy="369887"/>
          </a:xfrm>
          <a:prstGeom prst="rect">
            <a:avLst/>
          </a:prstGeom>
          <a:noFill/>
        </p:spPr>
        <p:txBody>
          <a:bodyPr>
            <a:spAutoFit/>
          </a:bodyPr>
          <a:lstStyle/>
          <a:p>
            <a:pPr>
              <a:defRPr/>
            </a:pPr>
            <a:r>
              <a:rPr lang="zh-CN" altLang="en-US" b="1" dirty="0">
                <a:solidFill>
                  <a:srgbClr val="0000CC"/>
                </a:solidFill>
                <a:ea typeface="宋体" pitchFamily="2" charset="-122"/>
              </a:rPr>
              <a:t>工程材料   第</a:t>
            </a:r>
            <a:r>
              <a:rPr lang="en-US" altLang="zh-CN" b="1" dirty="0">
                <a:solidFill>
                  <a:srgbClr val="0000CC"/>
                </a:solidFill>
                <a:ea typeface="宋体" pitchFamily="2" charset="-122"/>
              </a:rPr>
              <a:t>X</a:t>
            </a:r>
            <a:r>
              <a:rPr lang="zh-CN" altLang="en-US" b="1" dirty="0">
                <a:solidFill>
                  <a:srgbClr val="0000CC"/>
                </a:solidFill>
                <a:ea typeface="宋体" pitchFamily="2" charset="-122"/>
              </a:rPr>
              <a:t>章  第 </a:t>
            </a:r>
            <a:fld id="{8F73C343-3061-4C85-9793-42CB13E31B7C}" type="slidenum">
              <a:rPr lang="zh-CN" altLang="en-US" b="1">
                <a:solidFill>
                  <a:srgbClr val="0000CC"/>
                </a:solidFill>
                <a:ea typeface="宋体" pitchFamily="2" charset="-122"/>
              </a:rPr>
              <a:pPr>
                <a:defRPr/>
              </a:pPr>
              <a:t>‹#›</a:t>
            </a:fld>
            <a:r>
              <a:rPr lang="zh-CN" altLang="en-US" b="1" dirty="0">
                <a:solidFill>
                  <a:srgbClr val="0000CC"/>
                </a:solidFill>
                <a:ea typeface="宋体" pitchFamily="2" charset="-122"/>
              </a:rPr>
              <a:t> 页</a:t>
            </a:r>
          </a:p>
        </p:txBody>
      </p:sp>
    </p:spTree>
  </p:cSld>
  <p:clrMap bg1="lt1" tx1="dk1" bg2="lt2" tx2="dk2" accent1="accent1" accent2="accent2" accent3="accent3" accent4="accent4" accent5="accent5" accent6="accent6" hlink="hlink" folHlink="folHlink"/>
  <p:sldLayoutIdLst>
    <p:sldLayoutId id="2147483724"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C00000"/>
        </a:buClr>
        <a:buFont typeface="Wingdings" pitchFamily="2" charset="2"/>
        <a:buChar char="p"/>
        <a:defRPr sz="3200" b="1">
          <a:solidFill>
            <a:schemeClr val="tx1"/>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Clr>
          <a:srgbClr val="0000FF"/>
        </a:buClr>
        <a:buFont typeface="Wingdings" pitchFamily="2" charset="2"/>
        <a:buChar char="u"/>
        <a:defRPr sz="2800" b="1">
          <a:solidFill>
            <a:schemeClr val="tx1"/>
          </a:solidFill>
          <a:latin typeface="楷体_GB2312" pitchFamily="49" charset="-122"/>
          <a:ea typeface="楷体_GB2312" pitchFamily="49" charset="-122"/>
        </a:defRPr>
      </a:lvl2pPr>
      <a:lvl3pPr marL="1143000" indent="-228600" algn="l" rtl="0" eaLnBrk="0" fontAlgn="base" hangingPunct="0">
        <a:spcBef>
          <a:spcPct val="20000"/>
        </a:spcBef>
        <a:spcAft>
          <a:spcPct val="0"/>
        </a:spcAft>
        <a:buClr>
          <a:srgbClr val="7030A0"/>
        </a:buClr>
        <a:buFont typeface="Wingdings" pitchFamily="2" charset="2"/>
        <a:buChar char="l"/>
        <a:defRPr sz="2400" b="1">
          <a:solidFill>
            <a:schemeClr val="tx1"/>
          </a:solidFill>
          <a:latin typeface="楷体_GB2312" pitchFamily="49" charset="-122"/>
          <a:ea typeface="楷体_GB2312" pitchFamily="49" charset="-122"/>
        </a:defRPr>
      </a:lvl3pPr>
      <a:lvl4pPr marL="1600200" indent="-228600" algn="l" rtl="0" eaLnBrk="0" fontAlgn="base" hangingPunct="0">
        <a:spcBef>
          <a:spcPct val="20000"/>
        </a:spcBef>
        <a:spcAft>
          <a:spcPct val="0"/>
        </a:spcAft>
        <a:buClr>
          <a:srgbClr val="00B050"/>
        </a:buClr>
        <a:buFont typeface="Wingdings" pitchFamily="2" charset="2"/>
        <a:buChar char="Ø"/>
        <a:defRPr sz="2400" b="1">
          <a:solidFill>
            <a:schemeClr val="tx1"/>
          </a:solidFill>
          <a:latin typeface="楷体_GB2312" pitchFamily="49" charset="-122"/>
          <a:ea typeface="楷体_GB2312" pitchFamily="49" charset="-122"/>
        </a:defRPr>
      </a:lvl4pPr>
      <a:lvl5pPr marL="2057400" indent="-228600" algn="l" rtl="0" eaLnBrk="0" fontAlgn="base" hangingPunct="0">
        <a:spcBef>
          <a:spcPct val="20000"/>
        </a:spcBef>
        <a:spcAft>
          <a:spcPct val="0"/>
        </a:spcAft>
        <a:buClr>
          <a:srgbClr val="00B050"/>
        </a:buClr>
        <a:defRPr sz="2400" b="1">
          <a:solidFill>
            <a:schemeClr val="tx1"/>
          </a:solidFill>
          <a:latin typeface="楷体_GB2312" pitchFamily="49" charset="-122"/>
          <a:ea typeface="楷体_GB2312" pitchFamily="49"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2.jpeg"/><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6.xml"/><Relationship Id="rId5" Type="http://schemas.openxmlformats.org/officeDocument/2006/relationships/image" Target="../media/image26.jpe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2.jpeg"/><Relationship Id="rId7" Type="http://schemas.openxmlformats.org/officeDocument/2006/relationships/image" Target="../media/image29.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8.jpeg"/><Relationship Id="rId5" Type="http://schemas.openxmlformats.org/officeDocument/2006/relationships/image" Target="../media/image26.jpe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4.jpe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jpeg"/></Relationships>
</file>

<file path=ppt/slides/_rels/slide2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eg"/><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image" Target="../media/image51.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subTitle" idx="1"/>
          </p:nvPr>
        </p:nvSpPr>
        <p:spPr>
          <a:xfrm>
            <a:off x="1403350" y="1052513"/>
            <a:ext cx="6696075" cy="719137"/>
          </a:xfrm>
        </p:spPr>
        <p:txBody>
          <a:bodyPr/>
          <a:lstStyle/>
          <a:p>
            <a:pPr eaLnBrk="1" hangingPunct="1"/>
            <a:r>
              <a:rPr lang="zh-CN" altLang="en-US" sz="4800" b="1" smtClean="0">
                <a:solidFill>
                  <a:srgbClr val="006600"/>
                </a:solidFill>
                <a:latin typeface="幼圆" pitchFamily="49" charset="-122"/>
                <a:ea typeface="幼圆" pitchFamily="49" charset="-122"/>
              </a:rPr>
              <a:t>第一篇   工程材料概论</a:t>
            </a:r>
          </a:p>
        </p:txBody>
      </p:sp>
      <p:sp>
        <p:nvSpPr>
          <p:cNvPr id="296963" name="Rectangle 3"/>
          <p:cNvSpPr>
            <a:spLocks noChangeArrowheads="1"/>
          </p:cNvSpPr>
          <p:nvPr/>
        </p:nvSpPr>
        <p:spPr bwMode="auto">
          <a:xfrm>
            <a:off x="2268538" y="2477752"/>
            <a:ext cx="5543550" cy="3194721"/>
          </a:xfrm>
          <a:prstGeom prst="rect">
            <a:avLst/>
          </a:prstGeom>
          <a:noFill/>
          <a:ln w="9525" algn="ctr">
            <a:noFill/>
            <a:miter lim="800000"/>
            <a:headEnd/>
            <a:tailEnd/>
          </a:ln>
        </p:spPr>
        <p:txBody>
          <a:bodyPr anchor="ctr">
            <a:spAutoFit/>
          </a:bodyPr>
          <a:lstStyle/>
          <a:p>
            <a:pPr>
              <a:lnSpc>
                <a:spcPct val="180000"/>
              </a:lnSpc>
              <a:buClr>
                <a:srgbClr val="FF6600"/>
              </a:buClr>
              <a:buFont typeface="Wingdings" pitchFamily="2" charset="2"/>
              <a:buChar char="u"/>
            </a:pPr>
            <a:r>
              <a:rPr lang="en-US" altLang="zh-CN" sz="2800" b="1" dirty="0">
                <a:latin typeface="幼圆" pitchFamily="49" charset="-122"/>
                <a:ea typeface="幼圆" pitchFamily="49" charset="-122"/>
              </a:rPr>
              <a:t> </a:t>
            </a:r>
            <a:r>
              <a:rPr lang="en-US" altLang="zh-CN" sz="2800" b="1" dirty="0" err="1" smtClean="0">
                <a:latin typeface="幼圆" pitchFamily="49" charset="-122"/>
                <a:ea typeface="幼圆" pitchFamily="49" charset="-122"/>
              </a:rPr>
              <a:t>CH0</a:t>
            </a:r>
            <a:r>
              <a:rPr lang="zh-CN" altLang="en-US" sz="2800" b="1" dirty="0" smtClean="0">
                <a:latin typeface="幼圆" pitchFamily="49" charset="-122"/>
                <a:ea typeface="幼圆" pitchFamily="49" charset="-122"/>
              </a:rPr>
              <a:t> 绪论</a:t>
            </a:r>
            <a:endParaRPr lang="en-US" altLang="zh-CN" sz="2800" b="1" dirty="0" smtClean="0">
              <a:latin typeface="幼圆" pitchFamily="49" charset="-122"/>
              <a:ea typeface="幼圆" pitchFamily="49" charset="-122"/>
            </a:endParaRPr>
          </a:p>
          <a:p>
            <a:pPr lvl="3">
              <a:lnSpc>
                <a:spcPct val="180000"/>
              </a:lnSpc>
              <a:buClr>
                <a:srgbClr val="FF6600"/>
              </a:buClr>
              <a:buFont typeface="Wingdings" pitchFamily="2" charset="2"/>
              <a:buChar char="Ø"/>
            </a:pPr>
            <a:r>
              <a:rPr lang="en-US" altLang="zh-CN" sz="2800" b="1" dirty="0" smtClean="0">
                <a:solidFill>
                  <a:srgbClr val="0000FF"/>
                </a:solidFill>
                <a:latin typeface="幼圆" pitchFamily="49" charset="-122"/>
                <a:ea typeface="幼圆" pitchFamily="49" charset="-122"/>
              </a:rPr>
              <a:t> </a:t>
            </a:r>
            <a:r>
              <a:rPr lang="zh-CN" altLang="en-US" sz="2800" b="1" dirty="0" smtClean="0">
                <a:latin typeface="幼圆" pitchFamily="49" charset="-122"/>
                <a:ea typeface="幼圆" pitchFamily="49" charset="-122"/>
              </a:rPr>
              <a:t>材料</a:t>
            </a:r>
            <a:r>
              <a:rPr lang="zh-CN" altLang="en-US" sz="2800" b="1" dirty="0">
                <a:latin typeface="幼圆" pitchFamily="49" charset="-122"/>
                <a:ea typeface="幼圆" pitchFamily="49" charset="-122"/>
              </a:rPr>
              <a:t>与人类文明</a:t>
            </a:r>
          </a:p>
          <a:p>
            <a:pPr lvl="3">
              <a:lnSpc>
                <a:spcPct val="180000"/>
              </a:lnSpc>
              <a:buClr>
                <a:srgbClr val="FF6600"/>
              </a:buClr>
              <a:buFont typeface="Wingdings" pitchFamily="2" charset="2"/>
              <a:buChar char="Ø"/>
            </a:pPr>
            <a:r>
              <a:rPr lang="zh-CN" altLang="en-US" sz="2800" b="1" dirty="0">
                <a:latin typeface="幼圆" pitchFamily="49" charset="-122"/>
                <a:ea typeface="幼圆" pitchFamily="49" charset="-122"/>
              </a:rPr>
              <a:t> 材料科学与机械工程</a:t>
            </a:r>
          </a:p>
          <a:p>
            <a:pPr>
              <a:lnSpc>
                <a:spcPct val="180000"/>
              </a:lnSpc>
              <a:buClr>
                <a:srgbClr val="FF6600"/>
              </a:buClr>
              <a:buFont typeface="Wingdings" pitchFamily="2" charset="2"/>
              <a:buChar char="u"/>
            </a:pPr>
            <a:r>
              <a:rPr lang="zh-CN" altLang="en-US" sz="2800" b="1" dirty="0">
                <a:latin typeface="幼圆" pitchFamily="49" charset="-122"/>
                <a:ea typeface="幼圆" pitchFamily="49" charset="-122"/>
              </a:rPr>
              <a:t> </a:t>
            </a:r>
            <a:r>
              <a:rPr lang="en-US" altLang="zh-CN" sz="2800" b="1" dirty="0" err="1" smtClean="0">
                <a:solidFill>
                  <a:srgbClr val="0000CC"/>
                </a:solidFill>
                <a:latin typeface="幼圆" pitchFamily="49" charset="-122"/>
                <a:ea typeface="幼圆" pitchFamily="49" charset="-122"/>
              </a:rPr>
              <a:t>CH1</a:t>
            </a:r>
            <a:r>
              <a:rPr lang="en-US" altLang="zh-CN" sz="2800" b="1" dirty="0" smtClean="0">
                <a:solidFill>
                  <a:srgbClr val="0000CC"/>
                </a:solidFill>
                <a:latin typeface="幼圆" pitchFamily="49" charset="-122"/>
                <a:ea typeface="幼圆" pitchFamily="49" charset="-122"/>
              </a:rPr>
              <a:t> </a:t>
            </a:r>
            <a:r>
              <a:rPr lang="zh-CN" altLang="en-US" sz="2800" b="1" dirty="0" smtClean="0">
                <a:solidFill>
                  <a:srgbClr val="0000CC"/>
                </a:solidFill>
                <a:latin typeface="幼圆" pitchFamily="49" charset="-122"/>
                <a:ea typeface="幼圆" pitchFamily="49" charset="-122"/>
              </a:rPr>
              <a:t>材料性能</a:t>
            </a:r>
            <a:endParaRPr lang="zh-CN" altLang="en-US" sz="2800" b="1" dirty="0">
              <a:solidFill>
                <a:srgbClr val="0000CC"/>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2"/>
          <p:cNvSpPr>
            <a:spLocks noChangeArrowheads="1"/>
          </p:cNvSpPr>
          <p:nvPr/>
        </p:nvSpPr>
        <p:spPr bwMode="auto">
          <a:xfrm>
            <a:off x="467544" y="1138188"/>
            <a:ext cx="8424862" cy="972574"/>
          </a:xfrm>
          <a:prstGeom prst="rect">
            <a:avLst/>
          </a:prstGeom>
          <a:noFill/>
          <a:ln w="19050" algn="ctr">
            <a:noFill/>
            <a:miter lim="800000"/>
            <a:headEnd/>
            <a:tailEnd/>
          </a:ln>
        </p:spPr>
        <p:txBody>
          <a:bodyPr anchor="ctr">
            <a:spAutoFit/>
          </a:bodyPr>
          <a:lstStyle/>
          <a:p>
            <a:pPr>
              <a:lnSpc>
                <a:spcPct val="110000"/>
              </a:lnSpc>
            </a:pPr>
            <a:r>
              <a:rPr lang="en-US" altLang="zh-CN" sz="2800" b="1" dirty="0" smtClean="0">
                <a:latin typeface="黑体" pitchFamily="2" charset="-122"/>
                <a:ea typeface="黑体" pitchFamily="2" charset="-122"/>
              </a:rPr>
              <a:t>1</a:t>
            </a:r>
            <a:r>
              <a:rPr lang="zh-CN" altLang="en-US" sz="2800" b="1" dirty="0" smtClean="0">
                <a:latin typeface="黑体" pitchFamily="2" charset="-122"/>
                <a:ea typeface="黑体" pitchFamily="2" charset="-122"/>
              </a:rPr>
              <a:t>、</a:t>
            </a:r>
            <a:r>
              <a:rPr lang="zh-CN" altLang="en-US" sz="2800" b="1" dirty="0">
                <a:latin typeface="黑体" pitchFamily="2" charset="-122"/>
                <a:ea typeface="黑体" pitchFamily="2" charset="-122"/>
              </a:rPr>
              <a:t>塑性 </a:t>
            </a:r>
            <a:r>
              <a:rPr kumimoji="1" lang="en-US" altLang="zh-CN" sz="2800" b="1" dirty="0">
                <a:latin typeface="黑体" pitchFamily="2" charset="-122"/>
                <a:ea typeface="黑体" pitchFamily="2" charset="-122"/>
              </a:rPr>
              <a:t>(plasticity):</a:t>
            </a:r>
          </a:p>
          <a:p>
            <a:pPr>
              <a:lnSpc>
                <a:spcPct val="110000"/>
              </a:lnSpc>
            </a:pPr>
            <a:r>
              <a:rPr kumimoji="1" lang="zh-CN" altLang="en-US" sz="2400" b="1" dirty="0">
                <a:solidFill>
                  <a:schemeClr val="tx2"/>
                </a:solidFill>
                <a:latin typeface="Times New Roman" pitchFamily="18" charset="0"/>
              </a:rPr>
              <a:t>　　</a:t>
            </a:r>
            <a:r>
              <a:rPr kumimoji="1" lang="zh-CN" altLang="en-US" sz="2400" b="1" dirty="0">
                <a:solidFill>
                  <a:srgbClr val="0000FF"/>
                </a:solidFill>
                <a:latin typeface="Times New Roman" pitchFamily="18" charset="0"/>
                <a:ea typeface="楷体_GB2312" pitchFamily="49" charset="-122"/>
              </a:rPr>
              <a:t>－材料在载荷作用下产生塑性变形而不被破坏的能力。</a:t>
            </a:r>
          </a:p>
        </p:txBody>
      </p:sp>
      <p:sp>
        <p:nvSpPr>
          <p:cNvPr id="249869" name="Rectangle 13"/>
          <p:cNvSpPr>
            <a:spLocks noChangeArrowheads="1"/>
          </p:cNvSpPr>
          <p:nvPr/>
        </p:nvSpPr>
        <p:spPr bwMode="auto">
          <a:xfrm>
            <a:off x="4283968" y="5026620"/>
            <a:ext cx="4176464" cy="985976"/>
          </a:xfrm>
          <a:prstGeom prst="rect">
            <a:avLst/>
          </a:prstGeom>
          <a:solidFill>
            <a:srgbClr val="DDDDDD"/>
          </a:solidFill>
          <a:ln w="19050" algn="ctr">
            <a:solidFill>
              <a:schemeClr val="accent1"/>
            </a:solidFill>
            <a:miter lim="800000"/>
            <a:headEnd/>
            <a:tailEnd/>
          </a:ln>
        </p:spPr>
        <p:txBody>
          <a:bodyPr wrap="square" anchor="ctr">
            <a:spAutoFit/>
          </a:bodyPr>
          <a:lstStyle/>
          <a:p>
            <a:pPr>
              <a:lnSpc>
                <a:spcPct val="140000"/>
              </a:lnSpc>
            </a:pPr>
            <a:r>
              <a:rPr lang="zh-CN" altLang="en-US" sz="2200" b="1" dirty="0" smtClean="0"/>
              <a:t>延伸率</a:t>
            </a:r>
            <a:r>
              <a:rPr lang="zh-CN" altLang="en-US" sz="2200" b="1" dirty="0"/>
              <a:t>与试样尺寸</a:t>
            </a:r>
            <a:r>
              <a:rPr lang="zh-CN" altLang="en-US" sz="2200" b="1" dirty="0" smtClean="0"/>
              <a:t>有关</a:t>
            </a:r>
            <a:endParaRPr lang="en-US" altLang="zh-CN" sz="2200" b="1" dirty="0" smtClean="0"/>
          </a:p>
          <a:p>
            <a:pPr>
              <a:lnSpc>
                <a:spcPct val="140000"/>
              </a:lnSpc>
            </a:pPr>
            <a:r>
              <a:rPr lang="el-GR" altLang="zh-CN" sz="2200" b="1" dirty="0" smtClean="0">
                <a:cs typeface="Arial" charset="0"/>
              </a:rPr>
              <a:t>δ</a:t>
            </a:r>
            <a:r>
              <a:rPr lang="en-US" altLang="zh-CN" sz="2200" b="1" baseline="-25000" dirty="0"/>
              <a:t>5 </a:t>
            </a:r>
            <a:r>
              <a:rPr lang="en-US" altLang="zh-CN" sz="2200" b="1" dirty="0"/>
              <a:t>, </a:t>
            </a:r>
            <a:r>
              <a:rPr lang="el-GR" altLang="zh-CN" sz="2200" b="1" dirty="0">
                <a:cs typeface="Arial" charset="0"/>
              </a:rPr>
              <a:t>δ</a:t>
            </a:r>
            <a:r>
              <a:rPr lang="en-US" altLang="zh-CN" sz="2200" b="1" baseline="-25000" dirty="0" smtClean="0"/>
              <a:t>10  </a:t>
            </a:r>
            <a:r>
              <a:rPr lang="en-US" altLang="zh-CN" sz="2200" b="1" dirty="0" smtClean="0"/>
              <a:t> </a:t>
            </a:r>
            <a:r>
              <a:rPr lang="en-US" altLang="zh-CN" sz="2200" b="1" dirty="0"/>
              <a:t>(L</a:t>
            </a:r>
            <a:r>
              <a:rPr lang="en-US" altLang="zh-CN" sz="2200" b="1" baseline="-25000" dirty="0"/>
              <a:t>o</a:t>
            </a:r>
            <a:r>
              <a:rPr lang="en-US" altLang="zh-CN" sz="2200" b="1" dirty="0"/>
              <a:t>/d</a:t>
            </a:r>
            <a:r>
              <a:rPr lang="en-US" altLang="zh-CN" sz="2200" b="1" baseline="-25000" dirty="0"/>
              <a:t>o</a:t>
            </a:r>
            <a:r>
              <a:rPr lang="en-US" altLang="zh-CN" sz="2200" b="1" dirty="0"/>
              <a:t>=5, 10)</a:t>
            </a:r>
          </a:p>
        </p:txBody>
      </p:sp>
      <p:sp>
        <p:nvSpPr>
          <p:cNvPr id="249870" name="Rectangle 14"/>
          <p:cNvSpPr>
            <a:spLocks noChangeArrowheads="1"/>
          </p:cNvSpPr>
          <p:nvPr/>
        </p:nvSpPr>
        <p:spPr bwMode="auto">
          <a:xfrm>
            <a:off x="827584" y="2218308"/>
            <a:ext cx="6094412" cy="519113"/>
          </a:xfrm>
          <a:prstGeom prst="rect">
            <a:avLst/>
          </a:prstGeom>
          <a:noFill/>
          <a:ln w="19050" algn="ctr">
            <a:noFill/>
            <a:miter lim="800000"/>
            <a:headEnd/>
            <a:tailEnd/>
          </a:ln>
        </p:spPr>
        <p:txBody>
          <a:bodyPr wrap="none" anchor="ctr">
            <a:spAutoFit/>
          </a:bodyPr>
          <a:lstStyle/>
          <a:p>
            <a:r>
              <a:rPr lang="en-US" altLang="zh-CN" sz="2800" b="1" dirty="0">
                <a:latin typeface="仿宋_GB2312" pitchFamily="49" charset="-122"/>
                <a:ea typeface="仿宋_GB2312" pitchFamily="49" charset="-122"/>
              </a:rPr>
              <a:t>1</a:t>
            </a:r>
            <a:r>
              <a:rPr lang="zh-CN" altLang="en-US" sz="2800" b="1" dirty="0">
                <a:latin typeface="仿宋_GB2312" pitchFamily="49" charset="-122"/>
                <a:ea typeface="仿宋_GB2312" pitchFamily="49" charset="-122"/>
              </a:rPr>
              <a:t>）</a:t>
            </a:r>
            <a:r>
              <a:rPr lang="zh-CN" altLang="en-US" sz="2800" b="1" dirty="0">
                <a:solidFill>
                  <a:srgbClr val="FF0000"/>
                </a:solidFill>
                <a:latin typeface="仿宋_GB2312" pitchFamily="49" charset="-122"/>
                <a:ea typeface="仿宋_GB2312" pitchFamily="49" charset="-122"/>
              </a:rPr>
              <a:t>延伸率</a:t>
            </a:r>
            <a:r>
              <a:rPr lang="zh-CN" altLang="en-US" sz="2800" b="1" dirty="0">
                <a:latin typeface="仿宋_GB2312" pitchFamily="49" charset="-122"/>
                <a:ea typeface="仿宋_GB2312" pitchFamily="49" charset="-122"/>
              </a:rPr>
              <a:t>（</a:t>
            </a:r>
            <a:r>
              <a:rPr kumimoji="1" lang="en-US" altLang="zh-CN" sz="2800" b="1" dirty="0">
                <a:latin typeface="仿宋_GB2312" pitchFamily="49" charset="-122"/>
                <a:ea typeface="仿宋_GB2312" pitchFamily="49" charset="-122"/>
              </a:rPr>
              <a:t>specific elongation</a:t>
            </a:r>
            <a:r>
              <a:rPr kumimoji="1" lang="zh-CN" altLang="en-US" sz="2800" b="1" dirty="0">
                <a:latin typeface="仿宋_GB2312" pitchFamily="49" charset="-122"/>
                <a:ea typeface="仿宋_GB2312" pitchFamily="49" charset="-122"/>
              </a:rPr>
              <a:t>）</a:t>
            </a:r>
            <a:r>
              <a:rPr lang="zh-CN" altLang="en-US" sz="2800" b="1" dirty="0">
                <a:latin typeface="仿宋_GB2312" pitchFamily="49" charset="-122"/>
                <a:ea typeface="仿宋_GB2312" pitchFamily="49" charset="-122"/>
              </a:rPr>
              <a:t> </a:t>
            </a:r>
          </a:p>
        </p:txBody>
      </p:sp>
      <p:sp>
        <p:nvSpPr>
          <p:cNvPr id="249871" name="Text Box 15"/>
          <p:cNvSpPr txBox="1">
            <a:spLocks noChangeArrowheads="1"/>
          </p:cNvSpPr>
          <p:nvPr/>
        </p:nvSpPr>
        <p:spPr bwMode="auto">
          <a:xfrm>
            <a:off x="611560" y="4882604"/>
            <a:ext cx="3248025" cy="1282700"/>
          </a:xfrm>
          <a:prstGeom prst="rect">
            <a:avLst/>
          </a:prstGeom>
          <a:noFill/>
          <a:ln w="12700" cap="sq">
            <a:noFill/>
            <a:miter lim="800000"/>
            <a:headEnd type="none" w="sm" len="sm"/>
            <a:tailEnd type="none" w="sm" len="sm"/>
          </a:ln>
        </p:spPr>
        <p:txBody>
          <a:bodyPr wrap="none">
            <a:spAutoFit/>
          </a:bodyPr>
          <a:lstStyle/>
          <a:p>
            <a:pPr>
              <a:lnSpc>
                <a:spcPct val="130000"/>
              </a:lnSpc>
            </a:pPr>
            <a:r>
              <a:rPr kumimoji="1" lang="en-US" altLang="zh-CN" sz="2000" b="1" dirty="0">
                <a:solidFill>
                  <a:srgbClr val="FF0000"/>
                </a:solidFill>
                <a:latin typeface="Times New Roman" pitchFamily="18" charset="0"/>
                <a:cs typeface="Times New Roman" pitchFamily="18" charset="0"/>
              </a:rPr>
              <a:t>δ &lt; 2 ~ 5%      </a:t>
            </a:r>
            <a:r>
              <a:rPr kumimoji="1" lang="zh-CN" altLang="en-US" sz="2000" b="1" dirty="0">
                <a:solidFill>
                  <a:srgbClr val="FF0000"/>
                </a:solidFill>
                <a:latin typeface="Times New Roman" pitchFamily="18" charset="0"/>
                <a:cs typeface="Times New Roman" pitchFamily="18" charset="0"/>
              </a:rPr>
              <a:t>属脆性材科</a:t>
            </a:r>
          </a:p>
          <a:p>
            <a:pPr>
              <a:lnSpc>
                <a:spcPct val="130000"/>
              </a:lnSpc>
            </a:pPr>
            <a:r>
              <a:rPr kumimoji="1" lang="en-US" altLang="zh-CN" sz="2000" b="1" dirty="0">
                <a:solidFill>
                  <a:srgbClr val="FF0000"/>
                </a:solidFill>
                <a:latin typeface="Times New Roman" pitchFamily="18" charset="0"/>
                <a:cs typeface="Times New Roman" pitchFamily="18" charset="0"/>
              </a:rPr>
              <a:t>δ ≈ 5 ~ 10%    </a:t>
            </a:r>
            <a:r>
              <a:rPr kumimoji="1" lang="zh-CN" altLang="en-US" sz="2000" b="1" dirty="0">
                <a:solidFill>
                  <a:srgbClr val="FF0000"/>
                </a:solidFill>
                <a:latin typeface="Times New Roman" pitchFamily="18" charset="0"/>
                <a:cs typeface="Times New Roman" pitchFamily="18" charset="0"/>
              </a:rPr>
              <a:t>属韧性材料</a:t>
            </a:r>
          </a:p>
          <a:p>
            <a:pPr>
              <a:lnSpc>
                <a:spcPct val="130000"/>
              </a:lnSpc>
            </a:pPr>
            <a:r>
              <a:rPr kumimoji="1" lang="en-US" altLang="zh-CN" sz="2000" b="1" dirty="0">
                <a:solidFill>
                  <a:srgbClr val="FF0000"/>
                </a:solidFill>
                <a:latin typeface="Times New Roman" pitchFamily="18" charset="0"/>
                <a:cs typeface="Times New Roman" pitchFamily="18" charset="0"/>
              </a:rPr>
              <a:t>δ &gt; 10%          </a:t>
            </a:r>
            <a:r>
              <a:rPr kumimoji="1" lang="zh-CN" altLang="en-US" sz="2000" b="1" dirty="0">
                <a:solidFill>
                  <a:srgbClr val="FF0000"/>
                </a:solidFill>
                <a:latin typeface="Times New Roman" pitchFamily="18" charset="0"/>
                <a:cs typeface="Times New Roman" pitchFamily="18" charset="0"/>
              </a:rPr>
              <a:t>属塑性材料</a:t>
            </a:r>
          </a:p>
        </p:txBody>
      </p:sp>
      <p:pic>
        <p:nvPicPr>
          <p:cNvPr id="249873" name="Picture 17" descr="FIG2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99592" y="3092159"/>
            <a:ext cx="3024188" cy="838200"/>
          </a:xfrm>
          <a:prstGeom prst="rect">
            <a:avLst/>
          </a:prstGeom>
          <a:noFill/>
          <a:ln w="9525">
            <a:noFill/>
            <a:miter lim="800000"/>
            <a:headEnd/>
            <a:tailEnd/>
          </a:ln>
        </p:spPr>
      </p:pic>
      <p:sp>
        <p:nvSpPr>
          <p:cNvPr id="9" name="Rectangle 5"/>
          <p:cNvSpPr>
            <a:spLocks noGrp="1" noChangeArrowheads="1"/>
          </p:cNvSpPr>
          <p:nvPr>
            <p:ph type="title"/>
          </p:nvPr>
        </p:nvSpPr>
        <p:spPr>
          <a:xfrm>
            <a:off x="251520" y="362744"/>
            <a:ext cx="4114800" cy="762000"/>
          </a:xfrm>
        </p:spPr>
        <p:txBody>
          <a:bodyPr/>
          <a:lstStyle/>
          <a:p>
            <a:pPr algn="l"/>
            <a:r>
              <a:rPr lang="zh-CN" altLang="en-US" sz="3200" b="1" dirty="0" smtClean="0">
                <a:latin typeface="黑体" pitchFamily="49" charset="-122"/>
                <a:ea typeface="黑体" pitchFamily="49" charset="-122"/>
              </a:rPr>
              <a:t>（二）</a:t>
            </a:r>
            <a:r>
              <a:rPr lang="zh-CN" altLang="en-US" sz="3200" dirty="0" smtClean="0">
                <a:latin typeface="黑体" pitchFamily="49" charset="-122"/>
                <a:ea typeface="黑体" pitchFamily="49" charset="-122"/>
              </a:rPr>
              <a:t>塑性与强度</a:t>
            </a:r>
            <a:endParaRPr lang="zh-CN" altLang="en-US" sz="3200" b="1" dirty="0">
              <a:latin typeface="黑体" pitchFamily="49" charset="-122"/>
              <a:ea typeface="黑体" pitchFamily="49" charset="-122"/>
            </a:endParaRPr>
          </a:p>
        </p:txBody>
      </p:sp>
      <p:pic>
        <p:nvPicPr>
          <p:cNvPr id="10" name="Picture 10" descr="拉伸试样"/>
          <p:cNvPicPr>
            <a:picLocks noChangeAspect="1" noChangeArrowheads="1"/>
          </p:cNvPicPr>
          <p:nvPr/>
        </p:nvPicPr>
        <p:blipFill>
          <a:blip r:embed="rId3" cstate="print"/>
          <a:srcRect/>
          <a:stretch>
            <a:fillRect/>
          </a:stretch>
        </p:blipFill>
        <p:spPr bwMode="auto">
          <a:xfrm>
            <a:off x="4283968" y="2912572"/>
            <a:ext cx="4642048" cy="1754008"/>
          </a:xfrm>
          <a:prstGeom prst="rect">
            <a:avLst/>
          </a:prstGeom>
          <a:noFill/>
          <a:ln w="38100">
            <a:solidFill>
              <a:srgbClr val="FF9900"/>
            </a:solidFill>
            <a:miter lim="800000"/>
            <a:headEnd/>
            <a:tailEnd/>
          </a:ln>
        </p:spPr>
      </p:pic>
      <p:sp>
        <p:nvSpPr>
          <p:cNvPr id="11" name="矩形 10"/>
          <p:cNvSpPr/>
          <p:nvPr/>
        </p:nvSpPr>
        <p:spPr>
          <a:xfrm>
            <a:off x="539552" y="3956255"/>
            <a:ext cx="3672407" cy="566309"/>
          </a:xfrm>
          <a:prstGeom prst="rect">
            <a:avLst/>
          </a:prstGeom>
        </p:spPr>
        <p:txBody>
          <a:bodyPr wrap="square">
            <a:spAutoFit/>
          </a:bodyPr>
          <a:lstStyle/>
          <a:p>
            <a:pPr lvl="0">
              <a:lnSpc>
                <a:spcPct val="140000"/>
              </a:lnSpc>
            </a:pPr>
            <a:r>
              <a:rPr lang="en-US" altLang="zh-CN" sz="2200" dirty="0" err="1">
                <a:solidFill>
                  <a:srgbClr val="000000"/>
                </a:solidFill>
              </a:rPr>
              <a:t>L</a:t>
            </a:r>
            <a:r>
              <a:rPr lang="en-US" altLang="zh-CN" sz="2200" baseline="-25000" dirty="0" err="1">
                <a:solidFill>
                  <a:srgbClr val="000000"/>
                </a:solidFill>
              </a:rPr>
              <a:t>k</a:t>
            </a:r>
            <a:r>
              <a:rPr lang="en-US" altLang="zh-CN" sz="2200" dirty="0">
                <a:solidFill>
                  <a:srgbClr val="000000"/>
                </a:solidFill>
              </a:rPr>
              <a:t>:</a:t>
            </a:r>
            <a:r>
              <a:rPr lang="zh-CN" altLang="en-US" sz="2200" dirty="0">
                <a:solidFill>
                  <a:srgbClr val="000000"/>
                </a:solidFill>
              </a:rPr>
              <a:t>试样拉断后最终标距长度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9870"/>
                                        </p:tgtEl>
                                        <p:attrNameLst>
                                          <p:attrName>style.visibility</p:attrName>
                                        </p:attrNameLst>
                                      </p:cBhvr>
                                      <p:to>
                                        <p:strVal val="visible"/>
                                      </p:to>
                                    </p:set>
                                    <p:animEffect transition="in" filter="box(in)">
                                      <p:cBhvr>
                                        <p:cTn id="7" dur="500"/>
                                        <p:tgtEl>
                                          <p:spTgt spid="249870"/>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49873"/>
                                        </p:tgtEl>
                                        <p:attrNameLst>
                                          <p:attrName>style.visibility</p:attrName>
                                        </p:attrNameLst>
                                      </p:cBhvr>
                                      <p:to>
                                        <p:strVal val="visible"/>
                                      </p:to>
                                    </p:set>
                                    <p:animEffect transition="in" filter="blinds(horizontal)">
                                      <p:cBhvr>
                                        <p:cTn id="15" dur="500"/>
                                        <p:tgtEl>
                                          <p:spTgt spid="24987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49869">
                                            <p:bg/>
                                          </p:spTgt>
                                        </p:tgtEl>
                                        <p:attrNameLst>
                                          <p:attrName>style.visibility</p:attrName>
                                        </p:attrNameLst>
                                      </p:cBhvr>
                                      <p:to>
                                        <p:strVal val="visible"/>
                                      </p:to>
                                    </p:set>
                                    <p:animEffect transition="in" filter="box(in)">
                                      <p:cBhvr>
                                        <p:cTn id="23" dur="500"/>
                                        <p:tgtEl>
                                          <p:spTgt spid="249869">
                                            <p:bg/>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49869">
                                            <p:txEl>
                                              <p:pRg st="0" end="0"/>
                                            </p:txEl>
                                          </p:spTgt>
                                        </p:tgtEl>
                                        <p:attrNameLst>
                                          <p:attrName>style.visibility</p:attrName>
                                        </p:attrNameLst>
                                      </p:cBhvr>
                                      <p:to>
                                        <p:strVal val="visible"/>
                                      </p:to>
                                    </p:set>
                                    <p:animEffect transition="in" filter="box(in)">
                                      <p:cBhvr>
                                        <p:cTn id="26" dur="500"/>
                                        <p:tgtEl>
                                          <p:spTgt spid="249869">
                                            <p:txEl>
                                              <p:pRg st="0" end="0"/>
                                            </p:txEl>
                                          </p:spTgt>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249869">
                                            <p:txEl>
                                              <p:pRg st="1" end="1"/>
                                            </p:txEl>
                                          </p:spTgt>
                                        </p:tgtEl>
                                        <p:attrNameLst>
                                          <p:attrName>style.visibility</p:attrName>
                                        </p:attrNameLst>
                                      </p:cBhvr>
                                      <p:to>
                                        <p:strVal val="visible"/>
                                      </p:to>
                                    </p:set>
                                    <p:animEffect transition="in" filter="box(in)">
                                      <p:cBhvr>
                                        <p:cTn id="29" dur="500"/>
                                        <p:tgtEl>
                                          <p:spTgt spid="249869">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49871"/>
                                        </p:tgtEl>
                                        <p:attrNameLst>
                                          <p:attrName>style.visibility</p:attrName>
                                        </p:attrNameLst>
                                      </p:cBhvr>
                                      <p:to>
                                        <p:strVal val="visible"/>
                                      </p:to>
                                    </p:set>
                                    <p:animEffect transition="in" filter="blinds(horizontal)">
                                      <p:cBhvr>
                                        <p:cTn id="34" dur="500"/>
                                        <p:tgtEl>
                                          <p:spTgt spid="249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9" grpId="0" uiExpand="1" build="p" animBg="1"/>
      <p:bldP spid="249870" grpId="0"/>
      <p:bldP spid="249871"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ChangeArrowheads="1"/>
          </p:cNvSpPr>
          <p:nvPr/>
        </p:nvSpPr>
        <p:spPr bwMode="auto">
          <a:xfrm>
            <a:off x="611560" y="4293096"/>
            <a:ext cx="4724400" cy="1065613"/>
          </a:xfrm>
          <a:prstGeom prst="rect">
            <a:avLst/>
          </a:prstGeom>
          <a:noFill/>
          <a:ln w="19050" algn="ctr">
            <a:noFill/>
            <a:miter lim="800000"/>
            <a:headEnd/>
            <a:tailEnd/>
          </a:ln>
        </p:spPr>
        <p:txBody>
          <a:bodyPr anchor="ctr">
            <a:spAutoFit/>
          </a:bodyPr>
          <a:lstStyle/>
          <a:p>
            <a:pPr>
              <a:lnSpc>
                <a:spcPct val="140000"/>
              </a:lnSpc>
              <a:buClr>
                <a:srgbClr val="E18101"/>
              </a:buClr>
              <a:buSzPct val="90000"/>
              <a:buFont typeface="Wingdings" pitchFamily="2" charset="2"/>
              <a:buChar char="u"/>
            </a:pPr>
            <a:r>
              <a:rPr lang="en-US" altLang="zh-CN" sz="2400" b="1" dirty="0"/>
              <a:t> </a:t>
            </a:r>
            <a:r>
              <a:rPr lang="en-US" altLang="zh-CN" sz="2400" b="1" dirty="0" smtClean="0"/>
              <a:t> </a:t>
            </a:r>
            <a:r>
              <a:rPr kumimoji="1" lang="en-US" altLang="zh-CN" sz="2400" b="1" dirty="0">
                <a:latin typeface="Times New Roman" pitchFamily="18" charset="0"/>
                <a:cs typeface="Times New Roman" pitchFamily="18" charset="0"/>
              </a:rPr>
              <a:t>ψ</a:t>
            </a:r>
            <a:r>
              <a:rPr lang="zh-CN" altLang="en-US" sz="2400" b="1" dirty="0"/>
              <a:t>越大，塑性愈好</a:t>
            </a:r>
          </a:p>
          <a:p>
            <a:pPr>
              <a:lnSpc>
                <a:spcPct val="140000"/>
              </a:lnSpc>
              <a:buClr>
                <a:srgbClr val="E18101"/>
              </a:buClr>
              <a:buSzPct val="90000"/>
              <a:buFont typeface="Wingdings" pitchFamily="2" charset="2"/>
              <a:buChar char="u"/>
            </a:pPr>
            <a:r>
              <a:rPr lang="zh-CN" altLang="en-US" sz="2400" b="1" dirty="0"/>
              <a:t> </a:t>
            </a:r>
            <a:r>
              <a:rPr kumimoji="1" lang="en-US" altLang="zh-CN" sz="2400" b="1" dirty="0">
                <a:latin typeface="Times New Roman" pitchFamily="18" charset="0"/>
                <a:cs typeface="Times New Roman" pitchFamily="18" charset="0"/>
              </a:rPr>
              <a:t>ψ</a:t>
            </a:r>
            <a:r>
              <a:rPr lang="en-US" altLang="zh-CN" sz="2400" b="1" dirty="0"/>
              <a:t> &lt;5%, </a:t>
            </a:r>
            <a:r>
              <a:rPr lang="zh-CN" altLang="en-US" sz="2400" b="1" dirty="0"/>
              <a:t>脆性材料</a:t>
            </a:r>
          </a:p>
        </p:txBody>
      </p:sp>
      <p:sp>
        <p:nvSpPr>
          <p:cNvPr id="21507" name="Text Box 3"/>
          <p:cNvSpPr txBox="1">
            <a:spLocks noChangeArrowheads="1"/>
          </p:cNvSpPr>
          <p:nvPr/>
        </p:nvSpPr>
        <p:spPr bwMode="auto">
          <a:xfrm>
            <a:off x="395288" y="573648"/>
            <a:ext cx="8367712" cy="1631216"/>
          </a:xfrm>
          <a:prstGeom prst="rect">
            <a:avLst/>
          </a:prstGeom>
          <a:noFill/>
          <a:ln w="12700" cap="sq">
            <a:noFill/>
            <a:miter lim="800000"/>
            <a:headEnd type="none" w="sm" len="sm"/>
            <a:tailEnd type="none" w="sm" len="sm"/>
          </a:ln>
        </p:spPr>
        <p:txBody>
          <a:bodyPr>
            <a:spAutoFit/>
          </a:bodyPr>
          <a:lstStyle/>
          <a:p>
            <a:r>
              <a:rPr kumimoji="1" lang="en-US" altLang="zh-CN" sz="2800" b="1" dirty="0">
                <a:latin typeface="仿宋_GB2312" pitchFamily="49" charset="-122"/>
                <a:ea typeface="仿宋_GB2312" pitchFamily="49" charset="-122"/>
              </a:rPr>
              <a:t>2</a:t>
            </a:r>
            <a:r>
              <a:rPr kumimoji="1" lang="zh-CN" altLang="en-US" sz="2800" b="1" dirty="0">
                <a:latin typeface="仿宋_GB2312" pitchFamily="49" charset="-122"/>
                <a:ea typeface="仿宋_GB2312" pitchFamily="49" charset="-122"/>
              </a:rPr>
              <a:t>）</a:t>
            </a:r>
            <a:r>
              <a:rPr kumimoji="1" lang="zh-CN" altLang="en-US" sz="2800" b="1" dirty="0">
                <a:solidFill>
                  <a:srgbClr val="FF0000"/>
                </a:solidFill>
                <a:latin typeface="仿宋_GB2312" pitchFamily="49" charset="-122"/>
                <a:ea typeface="仿宋_GB2312" pitchFamily="49" charset="-122"/>
              </a:rPr>
              <a:t>断面收缩率</a:t>
            </a:r>
            <a:r>
              <a:rPr kumimoji="1" lang="en-US" altLang="zh-CN" sz="2800" b="1" dirty="0">
                <a:latin typeface="仿宋_GB2312" pitchFamily="49" charset="-122"/>
                <a:ea typeface="仿宋_GB2312" pitchFamily="49" charset="-122"/>
              </a:rPr>
              <a:t>(percentage reduction in area): </a:t>
            </a:r>
          </a:p>
          <a:p>
            <a:endParaRPr kumimoji="1" lang="en-US" altLang="zh-CN" sz="2400" b="1" dirty="0">
              <a:latin typeface="仿宋_GB2312" pitchFamily="49" charset="-122"/>
              <a:ea typeface="仿宋_GB2312" pitchFamily="49" charset="-122"/>
            </a:endParaRPr>
          </a:p>
          <a:p>
            <a:r>
              <a:rPr kumimoji="1" lang="zh-CN" altLang="en-US" sz="2400" b="1" dirty="0">
                <a:latin typeface="仿宋_GB2312" pitchFamily="49" charset="-122"/>
                <a:ea typeface="仿宋_GB2312" pitchFamily="49" charset="-122"/>
              </a:rPr>
              <a:t>　　</a:t>
            </a:r>
            <a:r>
              <a:rPr kumimoji="1" lang="en-US" altLang="zh-CN" sz="2400" b="1" dirty="0" smtClean="0">
                <a:latin typeface="仿宋_GB2312" pitchFamily="49" charset="-122"/>
                <a:ea typeface="仿宋_GB2312" pitchFamily="49" charset="-122"/>
              </a:rPr>
              <a:t>——</a:t>
            </a:r>
            <a:r>
              <a:rPr kumimoji="1" lang="zh-CN" altLang="en-US" sz="2400" b="1" dirty="0" smtClean="0">
                <a:latin typeface="仿宋_GB2312" pitchFamily="49" charset="-122"/>
                <a:ea typeface="仿宋_GB2312" pitchFamily="49" charset="-122"/>
              </a:rPr>
              <a:t>试样</a:t>
            </a:r>
            <a:r>
              <a:rPr kumimoji="1" lang="zh-CN" altLang="en-US" sz="2400" b="1" dirty="0">
                <a:latin typeface="仿宋_GB2312" pitchFamily="49" charset="-122"/>
                <a:ea typeface="仿宋_GB2312" pitchFamily="49" charset="-122"/>
              </a:rPr>
              <a:t>拉断处横截面的收缩量（</a:t>
            </a:r>
            <a:r>
              <a:rPr kumimoji="1" lang="en-US" altLang="zh-CN" sz="2400" b="1" dirty="0" err="1">
                <a:latin typeface="仿宋_GB2312" pitchFamily="49" charset="-122"/>
                <a:ea typeface="仿宋_GB2312" pitchFamily="49" charset="-122"/>
              </a:rPr>
              <a:t>F</a:t>
            </a:r>
            <a:r>
              <a:rPr kumimoji="1" lang="en-US" altLang="zh-CN" sz="2400" b="1" baseline="-25000" dirty="0" err="1">
                <a:latin typeface="仿宋_GB2312" pitchFamily="49" charset="-122"/>
                <a:ea typeface="仿宋_GB2312" pitchFamily="49" charset="-122"/>
              </a:rPr>
              <a:t>0</a:t>
            </a:r>
            <a:r>
              <a:rPr kumimoji="1" lang="en-US" altLang="zh-CN" sz="2400" b="1" dirty="0" err="1">
                <a:latin typeface="仿宋_GB2312" pitchFamily="49" charset="-122"/>
                <a:ea typeface="仿宋_GB2312" pitchFamily="49" charset="-122"/>
              </a:rPr>
              <a:t>-F</a:t>
            </a:r>
            <a:r>
              <a:rPr kumimoji="1" lang="en-US" altLang="zh-CN" sz="2400" b="1" baseline="-25000" dirty="0" err="1">
                <a:latin typeface="仿宋_GB2312" pitchFamily="49" charset="-122"/>
                <a:ea typeface="仿宋_GB2312" pitchFamily="49" charset="-122"/>
              </a:rPr>
              <a:t>K</a:t>
            </a:r>
            <a:r>
              <a:rPr kumimoji="1" lang="zh-CN" altLang="en-US" sz="2400" b="1" dirty="0">
                <a:latin typeface="仿宋_GB2312" pitchFamily="49" charset="-122"/>
                <a:ea typeface="仿宋_GB2312" pitchFamily="49" charset="-122"/>
              </a:rPr>
              <a:t>）与原始横截面积</a:t>
            </a:r>
            <a:r>
              <a:rPr kumimoji="1" lang="en-US" altLang="zh-CN" sz="2400" b="1" dirty="0" err="1">
                <a:latin typeface="仿宋_GB2312" pitchFamily="49" charset="-122"/>
                <a:ea typeface="仿宋_GB2312" pitchFamily="49" charset="-122"/>
              </a:rPr>
              <a:t>F</a:t>
            </a:r>
            <a:r>
              <a:rPr kumimoji="1" lang="en-US" altLang="zh-CN" sz="2400" b="1" baseline="-25000" dirty="0" err="1">
                <a:latin typeface="仿宋_GB2312" pitchFamily="49" charset="-122"/>
                <a:ea typeface="仿宋_GB2312" pitchFamily="49" charset="-122"/>
              </a:rPr>
              <a:t>0</a:t>
            </a:r>
            <a:r>
              <a:rPr kumimoji="1" lang="zh-CN" altLang="en-US" sz="2400" b="1" dirty="0">
                <a:latin typeface="仿宋_GB2312" pitchFamily="49" charset="-122"/>
                <a:ea typeface="仿宋_GB2312" pitchFamily="49" charset="-122"/>
              </a:rPr>
              <a:t>之比。</a:t>
            </a:r>
          </a:p>
        </p:txBody>
      </p:sp>
      <p:grpSp>
        <p:nvGrpSpPr>
          <p:cNvPr id="2" name="Group 14"/>
          <p:cNvGrpSpPr>
            <a:grpSpLocks/>
          </p:cNvGrpSpPr>
          <p:nvPr/>
        </p:nvGrpSpPr>
        <p:grpSpPr bwMode="auto">
          <a:xfrm>
            <a:off x="1115541" y="2586190"/>
            <a:ext cx="5329238" cy="987426"/>
            <a:chOff x="294" y="1947"/>
            <a:chExt cx="3357" cy="622"/>
          </a:xfrm>
        </p:grpSpPr>
        <p:sp>
          <p:nvSpPr>
            <p:cNvPr id="21510" name="Text Box 7"/>
            <p:cNvSpPr txBox="1">
              <a:spLocks noChangeArrowheads="1"/>
            </p:cNvSpPr>
            <p:nvPr/>
          </p:nvSpPr>
          <p:spPr bwMode="auto">
            <a:xfrm>
              <a:off x="294" y="1947"/>
              <a:ext cx="3357" cy="622"/>
            </a:xfrm>
            <a:prstGeom prst="rect">
              <a:avLst/>
            </a:prstGeom>
            <a:solidFill>
              <a:schemeClr val="accent1"/>
            </a:solidFill>
            <a:ln w="12700" cap="sq">
              <a:noFill/>
              <a:miter lim="800000"/>
              <a:headEnd type="none" w="sm" len="sm"/>
              <a:tailEnd type="none" w="sm" len="sm"/>
            </a:ln>
          </p:spPr>
          <p:txBody>
            <a:bodyPr>
              <a:spAutoFit/>
            </a:bodyPr>
            <a:lstStyle/>
            <a:p>
              <a:pPr>
                <a:lnSpc>
                  <a:spcPct val="70000"/>
                </a:lnSpc>
              </a:pPr>
              <a:r>
                <a:rPr kumimoji="1" lang="en-US" altLang="zh-CN" sz="2800" b="1" dirty="0">
                  <a:solidFill>
                    <a:srgbClr val="FF3300"/>
                  </a:solidFill>
                  <a:latin typeface="Times New Roman" pitchFamily="18" charset="0"/>
                </a:rPr>
                <a:t>                   </a:t>
              </a:r>
              <a:r>
                <a:rPr kumimoji="1" lang="en-US" altLang="zh-CN" sz="2800" b="1" dirty="0" err="1">
                  <a:solidFill>
                    <a:srgbClr val="FF3300"/>
                  </a:solidFill>
                  <a:latin typeface="Times New Roman" pitchFamily="18" charset="0"/>
                </a:rPr>
                <a:t>F</a:t>
              </a:r>
              <a:r>
                <a:rPr kumimoji="1" lang="en-US" altLang="zh-CN" sz="1600" b="1" dirty="0" err="1">
                  <a:solidFill>
                    <a:srgbClr val="FF3300"/>
                  </a:solidFill>
                  <a:latin typeface="Times New Roman" pitchFamily="18" charset="0"/>
                </a:rPr>
                <a:t>0</a:t>
              </a:r>
              <a:r>
                <a:rPr kumimoji="1" lang="en-US" altLang="zh-CN" sz="1600" b="1" dirty="0">
                  <a:solidFill>
                    <a:srgbClr val="FF3300"/>
                  </a:solidFill>
                  <a:latin typeface="Times New Roman" pitchFamily="18" charset="0"/>
                </a:rPr>
                <a:t> </a:t>
              </a:r>
              <a:r>
                <a:rPr kumimoji="1" lang="en-US" altLang="zh-CN" sz="2800" b="1" dirty="0">
                  <a:solidFill>
                    <a:srgbClr val="FF3300"/>
                  </a:solidFill>
                  <a:latin typeface="Times New Roman" pitchFamily="18" charset="0"/>
                </a:rPr>
                <a:t>- </a:t>
              </a:r>
              <a:r>
                <a:rPr kumimoji="1" lang="en-US" altLang="zh-CN" sz="2800" b="1" dirty="0" err="1">
                  <a:solidFill>
                    <a:srgbClr val="FF3300"/>
                  </a:solidFill>
                  <a:latin typeface="Times New Roman" pitchFamily="18" charset="0"/>
                </a:rPr>
                <a:t>F</a:t>
              </a:r>
              <a:r>
                <a:rPr kumimoji="1" lang="en-US" altLang="zh-CN" sz="1600" b="1" dirty="0" err="1">
                  <a:solidFill>
                    <a:srgbClr val="FF3300"/>
                  </a:solidFill>
                  <a:latin typeface="Times New Roman" pitchFamily="18" charset="0"/>
                </a:rPr>
                <a:t>k</a:t>
              </a:r>
              <a:endParaRPr kumimoji="1" lang="en-US" altLang="zh-CN" sz="2800" b="1" dirty="0">
                <a:solidFill>
                  <a:srgbClr val="FF3300"/>
                </a:solidFill>
                <a:latin typeface="Times New Roman" pitchFamily="18" charset="0"/>
              </a:endParaRPr>
            </a:p>
            <a:p>
              <a:pPr>
                <a:lnSpc>
                  <a:spcPct val="70000"/>
                </a:lnSpc>
              </a:pPr>
              <a:r>
                <a:rPr kumimoji="1" lang="en-US" altLang="zh-CN" sz="2800" b="1" dirty="0">
                  <a:solidFill>
                    <a:srgbClr val="FF3300"/>
                  </a:solidFill>
                  <a:latin typeface="Times New Roman" pitchFamily="18" charset="0"/>
                </a:rPr>
                <a:t>         </a:t>
              </a:r>
              <a:r>
                <a:rPr kumimoji="1" lang="en-US" altLang="zh-CN" sz="2800" b="1" dirty="0">
                  <a:solidFill>
                    <a:srgbClr val="FF3300"/>
                  </a:solidFill>
                  <a:latin typeface="Times New Roman" pitchFamily="18" charset="0"/>
                  <a:cs typeface="Times New Roman" pitchFamily="18" charset="0"/>
                </a:rPr>
                <a:t>ψ =                ×  100%</a:t>
              </a:r>
              <a:endParaRPr kumimoji="1" lang="en-US" altLang="zh-CN" sz="2800" b="1" dirty="0">
                <a:solidFill>
                  <a:srgbClr val="FF3300"/>
                </a:solidFill>
                <a:latin typeface="Times New Roman" pitchFamily="18" charset="0"/>
              </a:endParaRPr>
            </a:p>
            <a:p>
              <a:pPr>
                <a:lnSpc>
                  <a:spcPct val="70000"/>
                </a:lnSpc>
              </a:pPr>
              <a:r>
                <a:rPr kumimoji="1" lang="en-US" altLang="zh-CN" sz="2800" b="1" dirty="0">
                  <a:solidFill>
                    <a:srgbClr val="FF3300"/>
                  </a:solidFill>
                  <a:latin typeface="Times New Roman" pitchFamily="18" charset="0"/>
                </a:rPr>
                <a:t>                      </a:t>
              </a:r>
              <a:r>
                <a:rPr kumimoji="1" lang="en-US" altLang="zh-CN" sz="2800" b="1" dirty="0" err="1">
                  <a:solidFill>
                    <a:srgbClr val="FF3300"/>
                  </a:solidFill>
                  <a:latin typeface="Times New Roman" pitchFamily="18" charset="0"/>
                </a:rPr>
                <a:t>F</a:t>
              </a:r>
              <a:r>
                <a:rPr kumimoji="1" lang="en-US" altLang="zh-CN" sz="1600" b="1" dirty="0" err="1">
                  <a:solidFill>
                    <a:srgbClr val="FF3300"/>
                  </a:solidFill>
                  <a:latin typeface="Times New Roman" pitchFamily="18" charset="0"/>
                </a:rPr>
                <a:t>0</a:t>
              </a:r>
              <a:endParaRPr kumimoji="1" lang="en-US" altLang="zh-CN" sz="1600" b="1" dirty="0">
                <a:solidFill>
                  <a:srgbClr val="FF3300"/>
                </a:solidFill>
                <a:latin typeface="Times New Roman" pitchFamily="18" charset="0"/>
              </a:endParaRPr>
            </a:p>
          </p:txBody>
        </p:sp>
        <p:sp>
          <p:nvSpPr>
            <p:cNvPr id="21511" name="Line 6"/>
            <p:cNvSpPr>
              <a:spLocks noChangeShapeType="1"/>
            </p:cNvSpPr>
            <p:nvPr/>
          </p:nvSpPr>
          <p:spPr bwMode="auto">
            <a:xfrm>
              <a:off x="1337" y="2251"/>
              <a:ext cx="680" cy="0"/>
            </a:xfrm>
            <a:prstGeom prst="line">
              <a:avLst/>
            </a:prstGeom>
            <a:noFill/>
            <a:ln w="12700" cap="sq">
              <a:solidFill>
                <a:srgbClr val="FF3300"/>
              </a:solidFill>
              <a:round/>
              <a:headEnd type="none" w="sm" len="sm"/>
              <a:tailEnd type="none" w="sm" len="sm"/>
            </a:ln>
          </p:spPr>
          <p:txBody>
            <a:bodyPr wrap="none"/>
            <a:lstStyle/>
            <a:p>
              <a:endParaRPr lang="zh-CN" altLang="en-US"/>
            </a:p>
          </p:txBody>
        </p:sp>
      </p:grpSp>
      <p:pic>
        <p:nvPicPr>
          <p:cNvPr id="8" name="Picture 10" descr="拉伸试样"/>
          <p:cNvPicPr>
            <a:picLocks noChangeAspect="1" noChangeArrowheads="1"/>
          </p:cNvPicPr>
          <p:nvPr/>
        </p:nvPicPr>
        <p:blipFill>
          <a:blip r:embed="rId2" cstate="print"/>
          <a:srcRect/>
          <a:stretch>
            <a:fillRect/>
          </a:stretch>
        </p:blipFill>
        <p:spPr bwMode="auto">
          <a:xfrm>
            <a:off x="4067944" y="4123264"/>
            <a:ext cx="4642048" cy="1754008"/>
          </a:xfrm>
          <a:prstGeom prst="rect">
            <a:avLst/>
          </a:prstGeom>
          <a:noFill/>
          <a:ln w="38100">
            <a:solidFill>
              <a:srgbClr val="FF99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0882"/>
                                        </p:tgtEl>
                                        <p:attrNameLst>
                                          <p:attrName>style.visibility</p:attrName>
                                        </p:attrNameLst>
                                      </p:cBhvr>
                                      <p:to>
                                        <p:strVal val="visible"/>
                                      </p:to>
                                    </p:set>
                                    <p:animEffect transition="in" filter="blinds(horizontal)">
                                      <p:cBhvr>
                                        <p:cTn id="13" dur="500"/>
                                        <p:tgtEl>
                                          <p:spTgt spid="250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2"/>
          <p:cNvSpPr>
            <a:spLocks noChangeArrowheads="1"/>
          </p:cNvSpPr>
          <p:nvPr/>
        </p:nvSpPr>
        <p:spPr bwMode="auto">
          <a:xfrm>
            <a:off x="323528" y="404664"/>
            <a:ext cx="3515706" cy="1131656"/>
          </a:xfrm>
          <a:prstGeom prst="rect">
            <a:avLst/>
          </a:prstGeom>
          <a:noFill/>
          <a:ln w="9525" algn="ctr">
            <a:noFill/>
            <a:miter lim="800000"/>
            <a:headEnd/>
            <a:tailEnd/>
          </a:ln>
        </p:spPr>
        <p:txBody>
          <a:bodyPr wrap="none" anchor="ctr">
            <a:spAutoFit/>
          </a:bodyPr>
          <a:lstStyle/>
          <a:p>
            <a:pPr>
              <a:lnSpc>
                <a:spcPct val="120000"/>
              </a:lnSpc>
            </a:pPr>
            <a:r>
              <a:rPr lang="en-US" altLang="zh-CN" sz="2800" b="1" dirty="0">
                <a:latin typeface="黑体" pitchFamily="2" charset="-122"/>
                <a:ea typeface="黑体" pitchFamily="2" charset="-122"/>
              </a:rPr>
              <a:t>2</a:t>
            </a:r>
            <a:r>
              <a:rPr lang="zh-CN" altLang="en-US" sz="2800" b="1" dirty="0" smtClean="0">
                <a:latin typeface="黑体" pitchFamily="2" charset="-122"/>
                <a:ea typeface="黑体" pitchFamily="2" charset="-122"/>
              </a:rPr>
              <a:t>、强度</a:t>
            </a:r>
            <a:r>
              <a:rPr kumimoji="1" lang="en-US" altLang="zh-CN" sz="3200" b="1" dirty="0">
                <a:latin typeface="黑体" pitchFamily="2" charset="-122"/>
                <a:ea typeface="黑体" pitchFamily="2" charset="-122"/>
              </a:rPr>
              <a:t>(strength)</a:t>
            </a:r>
            <a:endParaRPr lang="en-US" altLang="zh-CN" sz="2800" b="1" dirty="0">
              <a:latin typeface="黑体" pitchFamily="2" charset="-122"/>
              <a:ea typeface="黑体" pitchFamily="2" charset="-122"/>
            </a:endParaRPr>
          </a:p>
          <a:p>
            <a:pPr>
              <a:lnSpc>
                <a:spcPct val="120000"/>
              </a:lnSpc>
            </a:pPr>
            <a:r>
              <a:rPr lang="en-US" altLang="zh-CN" sz="2800" b="1" dirty="0">
                <a:latin typeface="黑体" pitchFamily="2" charset="-122"/>
                <a:ea typeface="黑体" pitchFamily="2" charset="-122"/>
              </a:rPr>
              <a:t>               </a:t>
            </a:r>
          </a:p>
        </p:txBody>
      </p:sp>
      <p:sp>
        <p:nvSpPr>
          <p:cNvPr id="243725" name="Rectangle 13"/>
          <p:cNvSpPr>
            <a:spLocks noChangeArrowheads="1"/>
          </p:cNvSpPr>
          <p:nvPr/>
        </p:nvSpPr>
        <p:spPr bwMode="auto">
          <a:xfrm>
            <a:off x="4211960" y="2708920"/>
            <a:ext cx="3316287" cy="457200"/>
          </a:xfrm>
          <a:prstGeom prst="rect">
            <a:avLst/>
          </a:prstGeom>
          <a:noFill/>
          <a:ln w="9525" algn="ctr">
            <a:noFill/>
            <a:miter lim="800000"/>
            <a:headEnd/>
            <a:tailEnd/>
          </a:ln>
        </p:spPr>
        <p:txBody>
          <a:bodyPr wrap="none" anchor="ctr">
            <a:spAutoFit/>
          </a:bodyPr>
          <a:lstStyle/>
          <a:p>
            <a:r>
              <a:rPr lang="zh-CN" altLang="en-US" sz="2400" b="1" dirty="0"/>
              <a:t>单位： </a:t>
            </a:r>
            <a:r>
              <a:rPr lang="en-US" altLang="zh-CN" sz="2400" b="1" dirty="0" err="1"/>
              <a:t>MPa</a:t>
            </a:r>
            <a:r>
              <a:rPr lang="en-US" altLang="zh-CN" sz="2400" b="1" dirty="0"/>
              <a:t>(MN/</a:t>
            </a:r>
            <a:r>
              <a:rPr lang="en-US" altLang="zh-CN" sz="2400" b="1" dirty="0" err="1"/>
              <a:t>mm</a:t>
            </a:r>
            <a:r>
              <a:rPr lang="en-US" altLang="zh-CN" sz="2400" b="1" baseline="30000" dirty="0" err="1"/>
              <a:t>2</a:t>
            </a:r>
            <a:r>
              <a:rPr lang="en-US" altLang="zh-CN" sz="2400" b="1" dirty="0"/>
              <a:t>) </a:t>
            </a:r>
          </a:p>
        </p:txBody>
      </p:sp>
      <p:sp>
        <p:nvSpPr>
          <p:cNvPr id="243726" name="Rectangle 14"/>
          <p:cNvSpPr>
            <a:spLocks noChangeArrowheads="1"/>
          </p:cNvSpPr>
          <p:nvPr/>
        </p:nvSpPr>
        <p:spPr bwMode="auto">
          <a:xfrm>
            <a:off x="1115616" y="2721202"/>
            <a:ext cx="2520279" cy="461665"/>
          </a:xfrm>
          <a:prstGeom prst="rect">
            <a:avLst/>
          </a:prstGeom>
          <a:solidFill>
            <a:schemeClr val="accent1"/>
          </a:solidFill>
          <a:ln w="9525" algn="ctr">
            <a:noFill/>
            <a:miter lim="800000"/>
            <a:headEnd/>
            <a:tailEnd/>
          </a:ln>
        </p:spPr>
        <p:txBody>
          <a:bodyPr wrap="square" anchor="ctr">
            <a:spAutoFit/>
          </a:bodyPr>
          <a:lstStyle/>
          <a:p>
            <a:r>
              <a:rPr lang="zh-CN" altLang="en-US" sz="2400" b="1" dirty="0">
                <a:solidFill>
                  <a:srgbClr val="FF3300"/>
                </a:solidFill>
              </a:rPr>
              <a:t>公式：</a:t>
            </a:r>
            <a:r>
              <a:rPr lang="en-US" altLang="zh-CN" sz="2400" b="1" dirty="0">
                <a:solidFill>
                  <a:srgbClr val="FF3300"/>
                </a:solidFill>
              </a:rPr>
              <a:t>σ=P/</a:t>
            </a:r>
            <a:r>
              <a:rPr lang="en-US" altLang="zh-CN" sz="2400" b="1" dirty="0" err="1">
                <a:solidFill>
                  <a:srgbClr val="FF3300"/>
                </a:solidFill>
              </a:rPr>
              <a:t>F</a:t>
            </a:r>
            <a:r>
              <a:rPr lang="en-US" altLang="zh-CN" sz="2400" b="1" baseline="-25000" dirty="0" err="1">
                <a:solidFill>
                  <a:srgbClr val="FF3300"/>
                </a:solidFill>
              </a:rPr>
              <a:t>o</a:t>
            </a:r>
            <a:r>
              <a:rPr lang="en-US" altLang="zh-CN" sz="2400" b="1" dirty="0">
                <a:solidFill>
                  <a:srgbClr val="FF3300"/>
                </a:solidFill>
              </a:rPr>
              <a:t>  </a:t>
            </a:r>
          </a:p>
        </p:txBody>
      </p:sp>
      <p:sp>
        <p:nvSpPr>
          <p:cNvPr id="14341" name="Rectangle 15"/>
          <p:cNvSpPr>
            <a:spLocks noChangeArrowheads="1"/>
          </p:cNvSpPr>
          <p:nvPr/>
        </p:nvSpPr>
        <p:spPr bwMode="auto">
          <a:xfrm>
            <a:off x="1115616" y="1052736"/>
            <a:ext cx="7633097" cy="461665"/>
          </a:xfrm>
          <a:prstGeom prst="rect">
            <a:avLst/>
          </a:prstGeom>
          <a:noFill/>
          <a:ln w="19050">
            <a:noFill/>
            <a:miter lim="800000"/>
            <a:headEnd/>
            <a:tailEnd/>
          </a:ln>
        </p:spPr>
        <p:txBody>
          <a:bodyPr wrap="square">
            <a:spAutoFit/>
          </a:bodyPr>
          <a:lstStyle/>
          <a:p>
            <a:pPr>
              <a:spcBef>
                <a:spcPct val="50000"/>
              </a:spcBef>
            </a:pPr>
            <a:r>
              <a:rPr kumimoji="1" lang="en-US" altLang="zh-CN" sz="2400" b="1" dirty="0" smtClean="0">
                <a:solidFill>
                  <a:srgbClr val="0000CC"/>
                </a:solidFill>
                <a:latin typeface="仿宋_GB2312" pitchFamily="49" charset="-122"/>
                <a:ea typeface="仿宋_GB2312" pitchFamily="49" charset="-122"/>
              </a:rPr>
              <a:t>—</a:t>
            </a:r>
            <a:r>
              <a:rPr kumimoji="1" lang="zh-CN" altLang="en-US" sz="2400" b="1" dirty="0" smtClean="0">
                <a:solidFill>
                  <a:srgbClr val="0000CC"/>
                </a:solidFill>
                <a:latin typeface="仿宋_GB2312" pitchFamily="49" charset="-122"/>
                <a:ea typeface="仿宋_GB2312" pitchFamily="49" charset="-122"/>
              </a:rPr>
              <a:t>材料</a:t>
            </a:r>
            <a:r>
              <a:rPr kumimoji="1" lang="zh-CN" altLang="en-US" sz="2400" b="1" dirty="0">
                <a:solidFill>
                  <a:srgbClr val="0000CC"/>
                </a:solidFill>
                <a:latin typeface="仿宋_GB2312" pitchFamily="49" charset="-122"/>
                <a:ea typeface="仿宋_GB2312" pitchFamily="49" charset="-122"/>
              </a:rPr>
              <a:t>在载荷作用下抵抗变形和破坏的能力。</a:t>
            </a:r>
          </a:p>
        </p:txBody>
      </p:sp>
      <p:sp>
        <p:nvSpPr>
          <p:cNvPr id="243728" name="Rectangle 16"/>
          <p:cNvSpPr>
            <a:spLocks noChangeArrowheads="1"/>
          </p:cNvSpPr>
          <p:nvPr/>
        </p:nvSpPr>
        <p:spPr bwMode="auto">
          <a:xfrm>
            <a:off x="611560" y="1484784"/>
            <a:ext cx="7921625" cy="1082412"/>
          </a:xfrm>
          <a:prstGeom prst="rect">
            <a:avLst/>
          </a:prstGeom>
          <a:noFill/>
          <a:ln w="19050">
            <a:noFill/>
            <a:miter lim="800000"/>
            <a:headEnd/>
            <a:tailEnd/>
          </a:ln>
        </p:spPr>
        <p:txBody>
          <a:bodyPr wrap="square">
            <a:spAutoFit/>
          </a:bodyPr>
          <a:lstStyle/>
          <a:p>
            <a:pPr marL="342900" indent="-342900">
              <a:lnSpc>
                <a:spcPct val="120000"/>
              </a:lnSpc>
              <a:spcBef>
                <a:spcPts val="0"/>
              </a:spcBef>
            </a:pPr>
            <a:r>
              <a:rPr kumimoji="1" lang="en-US" altLang="zh-CN" sz="3200" b="1" dirty="0">
                <a:latin typeface="仿宋_GB2312" pitchFamily="49" charset="-122"/>
                <a:ea typeface="仿宋_GB2312" pitchFamily="49" charset="-122"/>
              </a:rPr>
              <a:t>     </a:t>
            </a:r>
            <a:r>
              <a:rPr kumimoji="1" lang="zh-CN" altLang="en-US" sz="2400" b="1" dirty="0">
                <a:latin typeface="仿宋_GB2312" pitchFamily="49" charset="-122"/>
                <a:ea typeface="仿宋_GB2312" pitchFamily="49" charset="-122"/>
              </a:rPr>
              <a:t>抗拉强度、 抗压强度、抗弯强度 、 抗剪强度 、 抗扭强度等</a:t>
            </a:r>
            <a:r>
              <a:rPr kumimoji="1" lang="zh-CN" altLang="en-US" sz="2400" b="1" dirty="0" smtClean="0">
                <a:latin typeface="仿宋_GB2312" pitchFamily="49" charset="-122"/>
                <a:ea typeface="仿宋_GB2312" pitchFamily="49" charset="-122"/>
              </a:rPr>
              <a:t>。</a:t>
            </a:r>
            <a:r>
              <a:rPr lang="en-US" altLang="zh-CN" sz="2400" b="1" dirty="0" smtClean="0">
                <a:solidFill>
                  <a:srgbClr val="0000FF"/>
                </a:solidFill>
              </a:rPr>
              <a:t>――</a:t>
            </a:r>
            <a:r>
              <a:rPr lang="zh-CN" altLang="en-US" sz="2400" b="1" dirty="0" smtClean="0">
                <a:solidFill>
                  <a:srgbClr val="0000FF"/>
                </a:solidFill>
              </a:rPr>
              <a:t>材料所能承受的极限应力</a:t>
            </a:r>
            <a:r>
              <a:rPr lang="en-US" altLang="zh-CN" sz="2400" b="1" dirty="0" smtClean="0">
                <a:solidFill>
                  <a:srgbClr val="0000FF"/>
                </a:solidFill>
              </a:rPr>
              <a:t>. </a:t>
            </a:r>
            <a:endParaRPr kumimoji="1" lang="zh-CN" altLang="en-US" sz="2400" b="1" dirty="0">
              <a:latin typeface="仿宋_GB2312" pitchFamily="49" charset="-122"/>
              <a:ea typeface="仿宋_GB2312" pitchFamily="49" charset="-122"/>
            </a:endParaRPr>
          </a:p>
        </p:txBody>
      </p:sp>
      <p:sp>
        <p:nvSpPr>
          <p:cNvPr id="7" name="Rectangle 12"/>
          <p:cNvSpPr>
            <a:spLocks noChangeArrowheads="1"/>
          </p:cNvSpPr>
          <p:nvPr/>
        </p:nvSpPr>
        <p:spPr bwMode="auto">
          <a:xfrm>
            <a:off x="323528" y="3356992"/>
            <a:ext cx="8497887" cy="461665"/>
          </a:xfrm>
          <a:prstGeom prst="rect">
            <a:avLst/>
          </a:prstGeom>
          <a:noFill/>
          <a:ln w="9525" algn="ctr">
            <a:noFill/>
            <a:miter lim="800000"/>
            <a:headEnd/>
            <a:tailEnd/>
          </a:ln>
        </p:spPr>
        <p:txBody>
          <a:bodyPr wrap="square" anchor="ctr">
            <a:spAutoFit/>
          </a:bodyPr>
          <a:lstStyle/>
          <a:p>
            <a:r>
              <a:rPr lang="en-US" altLang="zh-CN" sz="2000" b="1" dirty="0">
                <a:solidFill>
                  <a:schemeClr val="tx2"/>
                </a:solidFill>
                <a:latin typeface="黑体" pitchFamily="2" charset="-122"/>
                <a:ea typeface="黑体" pitchFamily="2" charset="-122"/>
              </a:rPr>
              <a:t>1</a:t>
            </a:r>
            <a:r>
              <a:rPr lang="zh-CN" altLang="en-US" sz="2400" b="1" dirty="0">
                <a:solidFill>
                  <a:schemeClr val="tx2"/>
                </a:solidFill>
                <a:latin typeface="黑体" pitchFamily="2" charset="-122"/>
                <a:ea typeface="黑体" pitchFamily="2" charset="-122"/>
              </a:rPr>
              <a:t>）</a:t>
            </a:r>
            <a:r>
              <a:rPr lang="zh-CN" altLang="en-US" sz="2400" b="1" dirty="0">
                <a:solidFill>
                  <a:srgbClr val="FF3300"/>
                </a:solidFill>
                <a:latin typeface="黑体" pitchFamily="2" charset="-122"/>
                <a:ea typeface="黑体" pitchFamily="2" charset="-122"/>
              </a:rPr>
              <a:t>屈服强度</a:t>
            </a:r>
            <a:r>
              <a:rPr lang="en-US" altLang="zh-CN" sz="2400" b="1" dirty="0" err="1">
                <a:solidFill>
                  <a:srgbClr val="FF3300"/>
                </a:solidFill>
                <a:latin typeface="黑体" pitchFamily="2" charset="-122"/>
                <a:ea typeface="黑体" pitchFamily="2" charset="-122"/>
              </a:rPr>
              <a:t>σ</a:t>
            </a:r>
            <a:r>
              <a:rPr lang="en-US" altLang="zh-CN" sz="2400" b="1" baseline="-25000" dirty="0" err="1">
                <a:solidFill>
                  <a:srgbClr val="FF3300"/>
                </a:solidFill>
                <a:latin typeface="黑体" pitchFamily="2" charset="-122"/>
                <a:ea typeface="黑体" pitchFamily="2" charset="-122"/>
              </a:rPr>
              <a:t>s</a:t>
            </a:r>
            <a:r>
              <a:rPr lang="en-US" altLang="zh-CN" sz="2400" b="1" baseline="-25000" dirty="0">
                <a:solidFill>
                  <a:schemeClr val="tx2"/>
                </a:solidFill>
                <a:latin typeface="黑体" pitchFamily="2" charset="-122"/>
                <a:ea typeface="黑体" pitchFamily="2" charset="-122"/>
              </a:rPr>
              <a:t> </a:t>
            </a:r>
            <a:r>
              <a:rPr kumimoji="1" lang="en-US" altLang="zh-CN" sz="2400" b="1" dirty="0">
                <a:latin typeface="黑体" pitchFamily="2" charset="-122"/>
                <a:ea typeface="黑体" pitchFamily="2" charset="-122"/>
              </a:rPr>
              <a:t>(yield strength)</a:t>
            </a:r>
            <a:r>
              <a:rPr lang="zh-CN" altLang="en-US" sz="2400" b="1" dirty="0">
                <a:solidFill>
                  <a:schemeClr val="tx2"/>
                </a:solidFill>
                <a:latin typeface="黑体" pitchFamily="2" charset="-122"/>
                <a:ea typeface="黑体" pitchFamily="2" charset="-122"/>
              </a:rPr>
              <a:t>和</a:t>
            </a:r>
            <a:r>
              <a:rPr lang="zh-CN" altLang="en-US" sz="2400" b="1" dirty="0">
                <a:solidFill>
                  <a:srgbClr val="FF3300"/>
                </a:solidFill>
                <a:latin typeface="黑体" pitchFamily="2" charset="-122"/>
                <a:ea typeface="黑体" pitchFamily="2" charset="-122"/>
              </a:rPr>
              <a:t>条件屈服强度</a:t>
            </a:r>
            <a:r>
              <a:rPr lang="en-US" altLang="zh-CN" sz="2400" b="1" dirty="0" err="1" smtClean="0">
                <a:solidFill>
                  <a:srgbClr val="FF3300"/>
                </a:solidFill>
                <a:latin typeface="黑体" pitchFamily="2" charset="-122"/>
                <a:ea typeface="黑体" pitchFamily="2" charset="-122"/>
              </a:rPr>
              <a:t>σ</a:t>
            </a:r>
            <a:r>
              <a:rPr lang="en-US" altLang="zh-CN" sz="2400" b="1" baseline="-25000" dirty="0" err="1" smtClean="0">
                <a:solidFill>
                  <a:srgbClr val="FF3300"/>
                </a:solidFill>
                <a:latin typeface="黑体" pitchFamily="2" charset="-122"/>
                <a:ea typeface="黑体" pitchFamily="2" charset="-122"/>
              </a:rPr>
              <a:t>0.2</a:t>
            </a:r>
            <a:endParaRPr lang="en-US" altLang="zh-CN" sz="2400" b="1" baseline="-25000" dirty="0">
              <a:solidFill>
                <a:srgbClr val="FF3300"/>
              </a:solidFill>
              <a:latin typeface="黑体" pitchFamily="2" charset="-122"/>
              <a:ea typeface="黑体" pitchFamily="2" charset="-122"/>
            </a:endParaRPr>
          </a:p>
        </p:txBody>
      </p:sp>
      <p:sp>
        <p:nvSpPr>
          <p:cNvPr id="8" name="矩形 7"/>
          <p:cNvSpPr/>
          <p:nvPr/>
        </p:nvSpPr>
        <p:spPr>
          <a:xfrm>
            <a:off x="827584" y="4077072"/>
            <a:ext cx="2880320" cy="461665"/>
          </a:xfrm>
          <a:prstGeom prst="rect">
            <a:avLst/>
          </a:prstGeom>
        </p:spPr>
        <p:txBody>
          <a:bodyPr wrap="square">
            <a:spAutoFit/>
          </a:bodyPr>
          <a:lstStyle/>
          <a:p>
            <a:r>
              <a:rPr lang="en-US" altLang="zh-CN" sz="2400" b="1" dirty="0">
                <a:solidFill>
                  <a:srgbClr val="FF3300"/>
                </a:solidFill>
                <a:latin typeface="黑体" pitchFamily="2" charset="-122"/>
                <a:ea typeface="黑体" pitchFamily="2" charset="-122"/>
              </a:rPr>
              <a:t>a</a:t>
            </a:r>
            <a:r>
              <a:rPr lang="zh-CN" altLang="en-US" sz="2400" b="1" dirty="0">
                <a:solidFill>
                  <a:srgbClr val="FF3300"/>
                </a:solidFill>
                <a:latin typeface="黑体" pitchFamily="2" charset="-122"/>
                <a:ea typeface="黑体" pitchFamily="2" charset="-122"/>
              </a:rPr>
              <a:t>）屈服强度</a:t>
            </a:r>
            <a:r>
              <a:rPr lang="zh-CN" altLang="en-US" sz="2400" b="1" dirty="0">
                <a:solidFill>
                  <a:srgbClr val="000000"/>
                </a:solidFill>
                <a:latin typeface="黑体" pitchFamily="2" charset="-122"/>
                <a:ea typeface="黑体" pitchFamily="2" charset="-122"/>
              </a:rPr>
              <a:t> </a:t>
            </a:r>
            <a:r>
              <a:rPr lang="en-US" altLang="zh-CN" sz="2400" b="1" dirty="0" err="1">
                <a:solidFill>
                  <a:srgbClr val="FF3300"/>
                </a:solidFill>
                <a:latin typeface="黑体" pitchFamily="2" charset="-122"/>
                <a:ea typeface="黑体" pitchFamily="2" charset="-122"/>
              </a:rPr>
              <a:t>σ</a:t>
            </a:r>
            <a:r>
              <a:rPr lang="en-US" altLang="zh-CN" sz="2400" b="1" baseline="-25000" dirty="0" err="1">
                <a:solidFill>
                  <a:srgbClr val="FF3300"/>
                </a:solidFill>
                <a:latin typeface="黑体" pitchFamily="2" charset="-122"/>
                <a:ea typeface="黑体" pitchFamily="2" charset="-122"/>
              </a:rPr>
              <a:t>s</a:t>
            </a:r>
            <a:r>
              <a:rPr lang="en-US" altLang="zh-CN" sz="2400" b="1" dirty="0">
                <a:solidFill>
                  <a:srgbClr val="000000"/>
                </a:solidFill>
                <a:latin typeface="黑体" pitchFamily="2" charset="-122"/>
                <a:ea typeface="黑体" pitchFamily="2" charset="-122"/>
              </a:rPr>
              <a:t>  </a:t>
            </a:r>
            <a:endParaRPr lang="zh-CN" altLang="en-US" dirty="0">
              <a:latin typeface="黑体" pitchFamily="2" charset="-122"/>
              <a:ea typeface="黑体" pitchFamily="2" charset="-122"/>
            </a:endParaRPr>
          </a:p>
        </p:txBody>
      </p:sp>
      <p:sp>
        <p:nvSpPr>
          <p:cNvPr id="9" name="矩形 8"/>
          <p:cNvSpPr/>
          <p:nvPr/>
        </p:nvSpPr>
        <p:spPr>
          <a:xfrm>
            <a:off x="251520" y="5805264"/>
            <a:ext cx="8208912" cy="430887"/>
          </a:xfrm>
          <a:prstGeom prst="rect">
            <a:avLst/>
          </a:prstGeom>
          <a:solidFill>
            <a:srgbClr val="DDDDDD"/>
          </a:solidFill>
          <a:ln>
            <a:solidFill>
              <a:schemeClr val="accent1"/>
            </a:solidFill>
          </a:ln>
        </p:spPr>
        <p:txBody>
          <a:bodyPr wrap="square">
            <a:spAutoFit/>
          </a:bodyPr>
          <a:lstStyle/>
          <a:p>
            <a:pPr lvl="0"/>
            <a:r>
              <a:rPr lang="zh-CN" altLang="en-US" sz="2200" b="1" dirty="0" smtClean="0">
                <a:solidFill>
                  <a:srgbClr val="000000"/>
                </a:solidFill>
                <a:latin typeface="宋体" charset="-122"/>
              </a:rPr>
              <a:t>代表</a:t>
            </a:r>
            <a:r>
              <a:rPr lang="zh-CN" altLang="en-US" sz="2200" b="1" dirty="0">
                <a:solidFill>
                  <a:srgbClr val="000000"/>
                </a:solidFill>
                <a:latin typeface="宋体" charset="-122"/>
              </a:rPr>
              <a:t>材料开始明显塑性变形的抗力</a:t>
            </a:r>
            <a:r>
              <a:rPr lang="en-US" altLang="zh-CN" sz="2200" b="1" dirty="0">
                <a:solidFill>
                  <a:srgbClr val="000000"/>
                </a:solidFill>
                <a:latin typeface="宋体" charset="-122"/>
              </a:rPr>
              <a:t>,</a:t>
            </a:r>
            <a:r>
              <a:rPr lang="zh-CN" altLang="en-US" sz="2200" b="1" dirty="0">
                <a:solidFill>
                  <a:srgbClr val="000000"/>
                </a:solidFill>
                <a:latin typeface="宋体" charset="-122"/>
              </a:rPr>
              <a:t>是设计和选材的主要依据</a:t>
            </a:r>
            <a:r>
              <a:rPr lang="zh-CN" altLang="en-US" sz="2200" b="1" dirty="0" smtClean="0">
                <a:solidFill>
                  <a:srgbClr val="000000"/>
                </a:solidFill>
                <a:latin typeface="宋体" charset="-122"/>
              </a:rPr>
              <a:t>之一</a:t>
            </a:r>
            <a:endParaRPr lang="zh-CN" altLang="en-US" sz="2200" b="1" dirty="0">
              <a:solidFill>
                <a:srgbClr val="000000"/>
              </a:solidFill>
              <a:latin typeface="宋体" charset="-122"/>
            </a:endParaRPr>
          </a:p>
        </p:txBody>
      </p:sp>
      <p:grpSp>
        <p:nvGrpSpPr>
          <p:cNvPr id="10" name="Group 22"/>
          <p:cNvGrpSpPr>
            <a:grpSpLocks/>
          </p:cNvGrpSpPr>
          <p:nvPr/>
        </p:nvGrpSpPr>
        <p:grpSpPr bwMode="auto">
          <a:xfrm>
            <a:off x="2555776" y="4399585"/>
            <a:ext cx="5256584" cy="1333501"/>
            <a:chOff x="930" y="2318"/>
            <a:chExt cx="3465" cy="840"/>
          </a:xfrm>
        </p:grpSpPr>
        <p:sp>
          <p:nvSpPr>
            <p:cNvPr id="11" name="Text Box 14"/>
            <p:cNvSpPr txBox="1">
              <a:spLocks noChangeArrowheads="1"/>
            </p:cNvSpPr>
            <p:nvPr/>
          </p:nvSpPr>
          <p:spPr bwMode="auto">
            <a:xfrm>
              <a:off x="930" y="2478"/>
              <a:ext cx="2131" cy="501"/>
            </a:xfrm>
            <a:prstGeom prst="rect">
              <a:avLst/>
            </a:prstGeom>
            <a:solidFill>
              <a:schemeClr val="accent1"/>
            </a:solidFill>
            <a:ln w="12700" cap="sq">
              <a:noFill/>
              <a:miter lim="800000"/>
              <a:headEnd type="none" w="sm" len="sm"/>
              <a:tailEnd type="none" w="sm" len="sm"/>
            </a:ln>
          </p:spPr>
          <p:txBody>
            <a:bodyPr>
              <a:spAutoFit/>
            </a:bodyPr>
            <a:lstStyle/>
            <a:p>
              <a:pPr>
                <a:lnSpc>
                  <a:spcPct val="70000"/>
                </a:lnSpc>
              </a:pPr>
              <a:r>
                <a:rPr kumimoji="1" lang="en-US" altLang="zh-CN" sz="2000" b="1" dirty="0">
                  <a:solidFill>
                    <a:srgbClr val="FF3300"/>
                  </a:solidFill>
                  <a:latin typeface="Times New Roman" pitchFamily="18" charset="0"/>
                </a:rPr>
                <a:t>                     P</a:t>
              </a:r>
              <a:r>
                <a:rPr kumimoji="1" lang="en-US" altLang="zh-CN" sz="2200" b="1" baseline="-25000" dirty="0">
                  <a:solidFill>
                    <a:srgbClr val="FF3300"/>
                  </a:solidFill>
                  <a:latin typeface="Times New Roman" pitchFamily="18" charset="0"/>
                </a:rPr>
                <a:t>s</a:t>
              </a:r>
            </a:p>
            <a:p>
              <a:pPr algn="ctr">
                <a:lnSpc>
                  <a:spcPct val="70000"/>
                </a:lnSpc>
              </a:pPr>
              <a:r>
                <a:rPr kumimoji="1" lang="en-US" altLang="zh-CN" sz="2400" b="1" dirty="0" err="1">
                  <a:solidFill>
                    <a:srgbClr val="FF3300"/>
                  </a:solidFill>
                  <a:latin typeface="Times New Roman" pitchFamily="18" charset="0"/>
                  <a:cs typeface="Times New Roman" pitchFamily="18" charset="0"/>
                </a:rPr>
                <a:t>σ</a:t>
              </a:r>
              <a:r>
                <a:rPr kumimoji="1" lang="en-US" altLang="zh-CN" sz="2400" b="1" baseline="-25000" dirty="0" err="1">
                  <a:solidFill>
                    <a:srgbClr val="FF3300"/>
                  </a:solidFill>
                  <a:latin typeface="Times New Roman" pitchFamily="18" charset="0"/>
                  <a:cs typeface="Times New Roman" pitchFamily="18" charset="0"/>
                </a:rPr>
                <a:t>s</a:t>
              </a:r>
              <a:r>
                <a:rPr kumimoji="1" lang="en-US" altLang="zh-CN" sz="2200" b="1" dirty="0">
                  <a:solidFill>
                    <a:srgbClr val="FF3300"/>
                  </a:solidFill>
                  <a:latin typeface="Times New Roman" pitchFamily="18" charset="0"/>
                  <a:cs typeface="Times New Roman" pitchFamily="18" charset="0"/>
                </a:rPr>
                <a:t> =       </a:t>
              </a:r>
              <a:r>
                <a:rPr kumimoji="1" lang="en-US" altLang="zh-CN" sz="2200" b="1" dirty="0">
                  <a:solidFill>
                    <a:srgbClr val="FF3300"/>
                  </a:solidFill>
                  <a:latin typeface="Times New Roman" pitchFamily="18" charset="0"/>
                </a:rPr>
                <a:t>           ( M pa ) </a:t>
              </a:r>
            </a:p>
            <a:p>
              <a:pPr>
                <a:lnSpc>
                  <a:spcPct val="70000"/>
                </a:lnSpc>
              </a:pPr>
              <a:r>
                <a:rPr kumimoji="1" lang="en-US" altLang="zh-CN" sz="2200" b="1" dirty="0">
                  <a:solidFill>
                    <a:srgbClr val="FF3300"/>
                  </a:solidFill>
                  <a:latin typeface="Times New Roman" pitchFamily="18" charset="0"/>
                </a:rPr>
                <a:t>                   </a:t>
              </a:r>
              <a:r>
                <a:rPr kumimoji="1" lang="en-US" altLang="zh-CN" sz="2200" b="1" dirty="0" err="1">
                  <a:solidFill>
                    <a:srgbClr val="FF3300"/>
                  </a:solidFill>
                  <a:latin typeface="Times New Roman" pitchFamily="18" charset="0"/>
                </a:rPr>
                <a:t>F</a:t>
              </a:r>
              <a:r>
                <a:rPr kumimoji="1" lang="en-US" altLang="zh-CN" sz="2200" b="1" baseline="-25000" dirty="0" err="1">
                  <a:solidFill>
                    <a:srgbClr val="FF3300"/>
                  </a:solidFill>
                  <a:latin typeface="Times New Roman" pitchFamily="18" charset="0"/>
                </a:rPr>
                <a:t>0</a:t>
              </a:r>
              <a:endParaRPr kumimoji="1" lang="en-US" altLang="zh-CN" sz="2200" b="1" baseline="-25000" dirty="0">
                <a:solidFill>
                  <a:srgbClr val="FF3300"/>
                </a:solidFill>
                <a:latin typeface="Times New Roman" pitchFamily="18" charset="0"/>
              </a:endParaRPr>
            </a:p>
          </p:txBody>
        </p:sp>
        <p:sp>
          <p:nvSpPr>
            <p:cNvPr id="12" name="Line 15"/>
            <p:cNvSpPr>
              <a:spLocks noChangeShapeType="1"/>
            </p:cNvSpPr>
            <p:nvPr/>
          </p:nvSpPr>
          <p:spPr bwMode="auto">
            <a:xfrm>
              <a:off x="1610" y="2722"/>
              <a:ext cx="544" cy="0"/>
            </a:xfrm>
            <a:prstGeom prst="line">
              <a:avLst/>
            </a:prstGeom>
            <a:noFill/>
            <a:ln w="12700" cap="sq">
              <a:solidFill>
                <a:srgbClr val="FF3300"/>
              </a:solidFill>
              <a:round/>
              <a:headEnd type="none" w="sm" len="sm"/>
              <a:tailEnd type="none" w="sm" len="sm"/>
            </a:ln>
          </p:spPr>
          <p:txBody>
            <a:bodyPr wrap="none"/>
            <a:lstStyle/>
            <a:p>
              <a:endParaRPr lang="zh-CN" altLang="en-US"/>
            </a:p>
          </p:txBody>
        </p:sp>
        <p:sp>
          <p:nvSpPr>
            <p:cNvPr id="13" name="Line 16"/>
            <p:cNvSpPr>
              <a:spLocks noChangeShapeType="1"/>
            </p:cNvSpPr>
            <p:nvPr/>
          </p:nvSpPr>
          <p:spPr bwMode="auto">
            <a:xfrm flipV="1">
              <a:off x="2109" y="2432"/>
              <a:ext cx="292" cy="13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4" name="Text Box 17"/>
            <p:cNvSpPr txBox="1">
              <a:spLocks noChangeArrowheads="1"/>
            </p:cNvSpPr>
            <p:nvPr/>
          </p:nvSpPr>
          <p:spPr bwMode="auto">
            <a:xfrm>
              <a:off x="2354" y="2318"/>
              <a:ext cx="1706" cy="250"/>
            </a:xfrm>
            <a:prstGeom prst="rect">
              <a:avLst/>
            </a:prstGeom>
            <a:noFill/>
            <a:ln w="12700" cap="sq">
              <a:noFill/>
              <a:miter lim="800000"/>
              <a:headEnd type="none" w="sm" len="sm"/>
              <a:tailEnd type="none" w="sm" len="sm"/>
            </a:ln>
          </p:spPr>
          <p:txBody>
            <a:bodyPr wrap="none">
              <a:spAutoFit/>
            </a:bodyPr>
            <a:lstStyle/>
            <a:p>
              <a:r>
                <a:rPr kumimoji="1" lang="zh-CN" altLang="en-US" sz="2000" b="1" dirty="0">
                  <a:latin typeface="Times New Roman" pitchFamily="18" charset="0"/>
                </a:rPr>
                <a:t>试样屈服时的载荷</a:t>
              </a:r>
              <a:r>
                <a:rPr kumimoji="1" lang="en-US" altLang="zh-CN" sz="2000" b="1" dirty="0">
                  <a:latin typeface="Times New Roman" pitchFamily="18" charset="0"/>
                </a:rPr>
                <a:t>( N )</a:t>
              </a:r>
            </a:p>
          </p:txBody>
        </p:sp>
        <p:sp>
          <p:nvSpPr>
            <p:cNvPr id="15" name="Line 18"/>
            <p:cNvSpPr>
              <a:spLocks noChangeShapeType="1"/>
            </p:cNvSpPr>
            <p:nvPr/>
          </p:nvSpPr>
          <p:spPr bwMode="auto">
            <a:xfrm>
              <a:off x="2082" y="2864"/>
              <a:ext cx="272" cy="91"/>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6" name="Text Box 19"/>
            <p:cNvSpPr txBox="1">
              <a:spLocks noChangeArrowheads="1"/>
            </p:cNvSpPr>
            <p:nvPr/>
          </p:nvSpPr>
          <p:spPr bwMode="auto">
            <a:xfrm>
              <a:off x="2336" y="2908"/>
              <a:ext cx="2059" cy="250"/>
            </a:xfrm>
            <a:prstGeom prst="rect">
              <a:avLst/>
            </a:prstGeom>
            <a:noFill/>
            <a:ln w="12700" cap="sq">
              <a:noFill/>
              <a:miter lim="800000"/>
              <a:headEnd type="none" w="sm" len="sm"/>
              <a:tailEnd type="none" w="sm" len="sm"/>
            </a:ln>
          </p:spPr>
          <p:txBody>
            <a:bodyPr>
              <a:spAutoFit/>
            </a:bodyPr>
            <a:lstStyle/>
            <a:p>
              <a:r>
                <a:rPr kumimoji="1" lang="zh-CN" altLang="en-US" sz="2000" b="1" dirty="0">
                  <a:latin typeface="Times New Roman" pitchFamily="18" charset="0"/>
                </a:rPr>
                <a:t>试样原始横截面积</a:t>
              </a:r>
              <a:r>
                <a:rPr kumimoji="1" lang="en-US" altLang="zh-CN" sz="2000" b="1" dirty="0">
                  <a:latin typeface="Times New Roman" pitchFamily="18" charset="0"/>
                </a:rPr>
                <a:t>( </a:t>
              </a:r>
              <a:r>
                <a:rPr kumimoji="1" lang="en-US" altLang="zh-CN" sz="2000" b="1" dirty="0" err="1">
                  <a:latin typeface="Times New Roman" pitchFamily="18" charset="0"/>
                </a:rPr>
                <a:t>mm</a:t>
              </a:r>
              <a:r>
                <a:rPr kumimoji="1" lang="en-US" altLang="zh-CN" sz="2000" b="1" baseline="46000" dirty="0" err="1">
                  <a:latin typeface="Times New Roman" pitchFamily="18" charset="0"/>
                  <a:cs typeface="Times New Roman" pitchFamily="18" charset="0"/>
                </a:rPr>
                <a:t>2</a:t>
              </a:r>
              <a:r>
                <a:rPr kumimoji="1" lang="en-US" altLang="zh-CN" sz="2000" b="1" dirty="0">
                  <a:latin typeface="Times New Roman" pitchFamily="18"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3728"/>
                                        </p:tgtEl>
                                        <p:attrNameLst>
                                          <p:attrName>style.visibility</p:attrName>
                                        </p:attrNameLst>
                                      </p:cBhvr>
                                      <p:to>
                                        <p:strVal val="visible"/>
                                      </p:to>
                                    </p:set>
                                    <p:animEffect transition="in" filter="blinds(horizontal)">
                                      <p:cBhvr>
                                        <p:cTn id="7" dur="500"/>
                                        <p:tgtEl>
                                          <p:spTgt spid="2437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3725"/>
                                        </p:tgtEl>
                                        <p:attrNameLst>
                                          <p:attrName>style.visibility</p:attrName>
                                        </p:attrNameLst>
                                      </p:cBhvr>
                                      <p:to>
                                        <p:strVal val="visible"/>
                                      </p:to>
                                    </p:set>
                                    <p:animEffect transition="in" filter="blinds(horizontal)">
                                      <p:cBhvr>
                                        <p:cTn id="12" dur="500"/>
                                        <p:tgtEl>
                                          <p:spTgt spid="24372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3726"/>
                                        </p:tgtEl>
                                        <p:attrNameLst>
                                          <p:attrName>style.visibility</p:attrName>
                                        </p:attrNameLst>
                                      </p:cBhvr>
                                      <p:to>
                                        <p:strVal val="visible"/>
                                      </p:to>
                                    </p:set>
                                    <p:animEffect transition="in" filter="blinds(horizontal)">
                                      <p:cBhvr>
                                        <p:cTn id="15" dur="500"/>
                                        <p:tgtEl>
                                          <p:spTgt spid="243726"/>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ox(i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par>
                                <p:cTn id="26" presetID="3" presetClass="entr" presetSubtype="1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5" grpId="0"/>
      <p:bldP spid="243726" grpId="0" animBg="1"/>
      <p:bldP spid="243728" grpId="0"/>
      <p:bldP spid="7" grpId="0"/>
      <p:bldP spid="8"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body" idx="1"/>
          </p:nvPr>
        </p:nvSpPr>
        <p:spPr>
          <a:xfrm>
            <a:off x="755576" y="332656"/>
            <a:ext cx="6408712" cy="1656184"/>
          </a:xfrm>
          <a:noFill/>
        </p:spPr>
        <p:txBody>
          <a:bodyPr/>
          <a:lstStyle/>
          <a:p>
            <a:pPr eaLnBrk="1" hangingPunct="1">
              <a:spcBef>
                <a:spcPts val="1200"/>
              </a:spcBef>
              <a:buFontTx/>
              <a:buNone/>
            </a:pPr>
            <a:r>
              <a:rPr lang="en-US" altLang="zh-CN" sz="2400" dirty="0" smtClean="0">
                <a:solidFill>
                  <a:srgbClr val="FF3300"/>
                </a:solidFill>
              </a:rPr>
              <a:t>b</a:t>
            </a:r>
            <a:r>
              <a:rPr lang="zh-CN" altLang="en-US" sz="2400" dirty="0" smtClean="0">
                <a:solidFill>
                  <a:srgbClr val="FF3300"/>
                </a:solidFill>
              </a:rPr>
              <a:t>）条件屈服强度</a:t>
            </a:r>
            <a:r>
              <a:rPr lang="zh-CN" altLang="en-US" sz="2400" dirty="0" smtClean="0"/>
              <a:t> </a:t>
            </a:r>
            <a:r>
              <a:rPr lang="en-US" altLang="zh-CN" sz="2400" dirty="0" err="1" smtClean="0">
                <a:solidFill>
                  <a:srgbClr val="FF3300"/>
                </a:solidFill>
              </a:rPr>
              <a:t>σ</a:t>
            </a:r>
            <a:r>
              <a:rPr lang="en-US" altLang="zh-CN" sz="2400" baseline="-25000" dirty="0" err="1" smtClean="0">
                <a:solidFill>
                  <a:srgbClr val="FF3300"/>
                </a:solidFill>
              </a:rPr>
              <a:t>0.2</a:t>
            </a:r>
            <a:r>
              <a:rPr lang="en-US" altLang="zh-CN" sz="2400" dirty="0" smtClean="0"/>
              <a:t>   </a:t>
            </a:r>
            <a:r>
              <a:rPr lang="en-US" altLang="zh-CN" sz="3000" dirty="0" smtClean="0"/>
              <a:t> </a:t>
            </a:r>
            <a:r>
              <a:rPr lang="en-US" altLang="zh-CN" sz="3000" dirty="0" smtClean="0">
                <a:latin typeface="幼圆" pitchFamily="49" charset="-122"/>
                <a:ea typeface="幼圆" pitchFamily="49" charset="-122"/>
              </a:rPr>
              <a:t> </a:t>
            </a:r>
          </a:p>
          <a:p>
            <a:pPr eaLnBrk="1" hangingPunct="1">
              <a:spcBef>
                <a:spcPts val="1200"/>
              </a:spcBef>
              <a:buFontTx/>
              <a:buNone/>
            </a:pPr>
            <a:r>
              <a:rPr lang="en-US" altLang="zh-CN" sz="2400" dirty="0" smtClean="0">
                <a:latin typeface="楷体_GB2312" pitchFamily="49" charset="-122"/>
                <a:ea typeface="楷体_GB2312" pitchFamily="49" charset="-122"/>
              </a:rPr>
              <a:t> </a:t>
            </a:r>
            <a:r>
              <a:rPr lang="zh-CN" altLang="en-US" sz="2200" dirty="0" smtClean="0">
                <a:latin typeface="楷体_GB2312" pitchFamily="49" charset="-122"/>
                <a:ea typeface="楷体_GB2312" pitchFamily="49" charset="-122"/>
              </a:rPr>
              <a:t>中高碳钢、无屈服点，国家标准以产生一定的微量塑性变形的抗力的极限应力值来表示。</a:t>
            </a:r>
          </a:p>
        </p:txBody>
      </p:sp>
      <p:sp>
        <p:nvSpPr>
          <p:cNvPr id="245763" name="Rectangle 3"/>
          <p:cNvSpPr>
            <a:spLocks noChangeArrowheads="1"/>
          </p:cNvSpPr>
          <p:nvPr/>
        </p:nvSpPr>
        <p:spPr bwMode="auto">
          <a:xfrm>
            <a:off x="755576" y="5805264"/>
            <a:ext cx="7416800" cy="442912"/>
          </a:xfrm>
          <a:prstGeom prst="rect">
            <a:avLst/>
          </a:prstGeom>
          <a:solidFill>
            <a:srgbClr val="DDDDDD"/>
          </a:solidFill>
          <a:ln w="19050">
            <a:solidFill>
              <a:schemeClr val="accent1"/>
            </a:solidFill>
            <a:miter lim="800000"/>
            <a:headEnd/>
            <a:tailEnd/>
          </a:ln>
        </p:spPr>
        <p:txBody>
          <a:bodyPr>
            <a:spAutoFit/>
          </a:bodyPr>
          <a:lstStyle/>
          <a:p>
            <a:pPr>
              <a:spcBef>
                <a:spcPct val="50000"/>
              </a:spcBef>
            </a:pPr>
            <a:r>
              <a:rPr lang="zh-CN" altLang="en-US" sz="2300" b="1" dirty="0"/>
              <a:t>注：脆性材料设计和选材依据</a:t>
            </a:r>
            <a:r>
              <a:rPr lang="en-US" altLang="zh-CN" sz="2300" b="1" dirty="0" err="1"/>
              <a:t>σ</a:t>
            </a:r>
            <a:r>
              <a:rPr lang="en-US" altLang="zh-CN" sz="2300" b="1" baseline="-25000" dirty="0" err="1"/>
              <a:t>b</a:t>
            </a:r>
            <a:r>
              <a:rPr lang="en-US" altLang="zh-CN" sz="2300" b="1" dirty="0"/>
              <a:t>           </a:t>
            </a:r>
            <a:r>
              <a:rPr lang="zh-CN" altLang="en-US" sz="2300" b="1" dirty="0"/>
              <a:t>如：灰口铸铁</a:t>
            </a:r>
          </a:p>
        </p:txBody>
      </p:sp>
      <p:grpSp>
        <p:nvGrpSpPr>
          <p:cNvPr id="2" name="Group 11"/>
          <p:cNvGrpSpPr>
            <a:grpSpLocks/>
          </p:cNvGrpSpPr>
          <p:nvPr/>
        </p:nvGrpSpPr>
        <p:grpSpPr bwMode="auto">
          <a:xfrm>
            <a:off x="599703" y="1844824"/>
            <a:ext cx="6648450" cy="1549401"/>
            <a:chOff x="431" y="1525"/>
            <a:chExt cx="4188" cy="976"/>
          </a:xfrm>
        </p:grpSpPr>
        <p:sp>
          <p:nvSpPr>
            <p:cNvPr id="16389" name="Text Box 5"/>
            <p:cNvSpPr txBox="1">
              <a:spLocks noChangeArrowheads="1"/>
            </p:cNvSpPr>
            <p:nvPr/>
          </p:nvSpPr>
          <p:spPr bwMode="auto">
            <a:xfrm>
              <a:off x="431" y="1740"/>
              <a:ext cx="2630" cy="565"/>
            </a:xfrm>
            <a:prstGeom prst="rect">
              <a:avLst/>
            </a:prstGeom>
            <a:solidFill>
              <a:schemeClr val="accent1"/>
            </a:solidFill>
            <a:ln w="12700" cap="sq">
              <a:noFill/>
              <a:miter lim="800000"/>
              <a:headEnd type="none" w="sm" len="sm"/>
              <a:tailEnd type="none" w="sm" len="sm"/>
            </a:ln>
          </p:spPr>
          <p:txBody>
            <a:bodyPr>
              <a:spAutoFit/>
            </a:bodyPr>
            <a:lstStyle/>
            <a:p>
              <a:pPr>
                <a:lnSpc>
                  <a:spcPct val="80000"/>
                </a:lnSpc>
              </a:pPr>
              <a:r>
                <a:rPr kumimoji="1" lang="en-US" altLang="zh-CN" sz="2000" b="1" dirty="0">
                  <a:solidFill>
                    <a:srgbClr val="FF3300"/>
                  </a:solidFill>
                  <a:latin typeface="Times New Roman" pitchFamily="18" charset="0"/>
                </a:rPr>
                <a:t>                         </a:t>
              </a:r>
              <a:r>
                <a:rPr kumimoji="1" lang="en-US" altLang="zh-CN" sz="2000" b="1" dirty="0" err="1">
                  <a:solidFill>
                    <a:srgbClr val="FF3300"/>
                  </a:solidFill>
                  <a:latin typeface="Times New Roman" pitchFamily="18" charset="0"/>
                </a:rPr>
                <a:t>P</a:t>
              </a:r>
              <a:r>
                <a:rPr kumimoji="1" lang="en-US" altLang="zh-CN" sz="2200" b="1" baseline="-25000" dirty="0" err="1">
                  <a:solidFill>
                    <a:srgbClr val="FF3300"/>
                  </a:solidFill>
                  <a:latin typeface="Times New Roman" pitchFamily="18" charset="0"/>
                </a:rPr>
                <a:t>0.2</a:t>
              </a:r>
              <a:endParaRPr kumimoji="1" lang="en-US" altLang="zh-CN" sz="2200" b="1" baseline="-25000" dirty="0">
                <a:solidFill>
                  <a:srgbClr val="FF3300"/>
                </a:solidFill>
                <a:latin typeface="Times New Roman" pitchFamily="18" charset="0"/>
              </a:endParaRPr>
            </a:p>
            <a:p>
              <a:pPr>
                <a:lnSpc>
                  <a:spcPct val="80000"/>
                </a:lnSpc>
              </a:pPr>
              <a:r>
                <a:rPr kumimoji="1" lang="en-US" altLang="zh-CN" sz="2400" b="1" dirty="0">
                  <a:solidFill>
                    <a:srgbClr val="FF3300"/>
                  </a:solidFill>
                  <a:latin typeface="Times New Roman" pitchFamily="18" charset="0"/>
                </a:rPr>
                <a:t>       </a:t>
              </a:r>
              <a:r>
                <a:rPr kumimoji="1" lang="en-US" altLang="zh-CN" sz="2400" b="1" dirty="0" err="1">
                  <a:solidFill>
                    <a:srgbClr val="FF3300"/>
                  </a:solidFill>
                  <a:latin typeface="Times New Roman" pitchFamily="18" charset="0"/>
                  <a:cs typeface="Times New Roman" pitchFamily="18" charset="0"/>
                </a:rPr>
                <a:t>σ</a:t>
              </a:r>
              <a:r>
                <a:rPr kumimoji="1" lang="en-US" altLang="zh-CN" sz="2400" b="1" baseline="-25000" dirty="0" err="1">
                  <a:solidFill>
                    <a:srgbClr val="FF3300"/>
                  </a:solidFill>
                  <a:latin typeface="Times New Roman" pitchFamily="18" charset="0"/>
                  <a:cs typeface="Times New Roman" pitchFamily="18" charset="0"/>
                </a:rPr>
                <a:t>0.2</a:t>
              </a:r>
              <a:r>
                <a:rPr kumimoji="1" lang="en-US" altLang="zh-CN" sz="2200" b="1" dirty="0">
                  <a:solidFill>
                    <a:srgbClr val="FF3300"/>
                  </a:solidFill>
                  <a:latin typeface="Times New Roman" pitchFamily="18" charset="0"/>
                  <a:cs typeface="Times New Roman" pitchFamily="18" charset="0"/>
                </a:rPr>
                <a:t> =              </a:t>
              </a:r>
              <a:r>
                <a:rPr kumimoji="1" lang="en-US" altLang="zh-CN" sz="2200" b="1" dirty="0">
                  <a:solidFill>
                    <a:srgbClr val="FF3300"/>
                  </a:solidFill>
                  <a:latin typeface="Times New Roman" pitchFamily="18" charset="0"/>
                </a:rPr>
                <a:t>  ( M pa ) </a:t>
              </a:r>
            </a:p>
            <a:p>
              <a:pPr>
                <a:lnSpc>
                  <a:spcPct val="80000"/>
                </a:lnSpc>
              </a:pPr>
              <a:r>
                <a:rPr kumimoji="1" lang="en-US" altLang="zh-CN" sz="2200" b="1" dirty="0">
                  <a:solidFill>
                    <a:srgbClr val="FF3300"/>
                  </a:solidFill>
                  <a:latin typeface="Times New Roman" pitchFamily="18" charset="0"/>
                </a:rPr>
                <a:t>                       </a:t>
              </a:r>
              <a:r>
                <a:rPr kumimoji="1" lang="en-US" altLang="zh-CN" sz="2200" b="1" dirty="0" err="1">
                  <a:solidFill>
                    <a:srgbClr val="FF3300"/>
                  </a:solidFill>
                  <a:latin typeface="Times New Roman" pitchFamily="18" charset="0"/>
                </a:rPr>
                <a:t>F</a:t>
              </a:r>
              <a:r>
                <a:rPr kumimoji="1" lang="en-US" altLang="zh-CN" sz="2200" b="1" baseline="-25000" dirty="0" err="1">
                  <a:solidFill>
                    <a:srgbClr val="FF3300"/>
                  </a:solidFill>
                  <a:latin typeface="Times New Roman" pitchFamily="18" charset="0"/>
                </a:rPr>
                <a:t>0</a:t>
              </a:r>
              <a:endParaRPr kumimoji="1" lang="en-US" altLang="zh-CN" sz="2200" b="1" baseline="-25000" dirty="0">
                <a:solidFill>
                  <a:srgbClr val="FF3300"/>
                </a:solidFill>
                <a:latin typeface="Times New Roman" pitchFamily="18" charset="0"/>
              </a:endParaRPr>
            </a:p>
          </p:txBody>
        </p:sp>
        <p:sp>
          <p:nvSpPr>
            <p:cNvPr id="16390" name="Line 6"/>
            <p:cNvSpPr>
              <a:spLocks noChangeShapeType="1"/>
            </p:cNvSpPr>
            <p:nvPr/>
          </p:nvSpPr>
          <p:spPr bwMode="auto">
            <a:xfrm>
              <a:off x="1383" y="2024"/>
              <a:ext cx="454" cy="0"/>
            </a:xfrm>
            <a:prstGeom prst="line">
              <a:avLst/>
            </a:prstGeom>
            <a:noFill/>
            <a:ln w="12700" cap="sq">
              <a:solidFill>
                <a:srgbClr val="FF3300"/>
              </a:solidFill>
              <a:round/>
              <a:headEnd type="none" w="sm" len="sm"/>
              <a:tailEnd type="none" w="sm" len="sm"/>
            </a:ln>
          </p:spPr>
          <p:txBody>
            <a:bodyPr wrap="none"/>
            <a:lstStyle/>
            <a:p>
              <a:endParaRPr lang="zh-CN" altLang="en-US"/>
            </a:p>
          </p:txBody>
        </p:sp>
        <p:sp>
          <p:nvSpPr>
            <p:cNvPr id="16391" name="Line 7"/>
            <p:cNvSpPr>
              <a:spLocks noChangeShapeType="1"/>
            </p:cNvSpPr>
            <p:nvPr/>
          </p:nvSpPr>
          <p:spPr bwMode="auto">
            <a:xfrm flipV="1">
              <a:off x="1709" y="1707"/>
              <a:ext cx="181" cy="91"/>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6392" name="Text Box 8"/>
            <p:cNvSpPr txBox="1">
              <a:spLocks noChangeArrowheads="1"/>
            </p:cNvSpPr>
            <p:nvPr/>
          </p:nvSpPr>
          <p:spPr bwMode="auto">
            <a:xfrm>
              <a:off x="1890" y="1525"/>
              <a:ext cx="2729" cy="248"/>
            </a:xfrm>
            <a:prstGeom prst="rect">
              <a:avLst/>
            </a:prstGeom>
            <a:noFill/>
            <a:ln w="12700" cap="sq">
              <a:noFill/>
              <a:miter lim="800000"/>
              <a:headEnd type="none" w="sm" len="sm"/>
              <a:tailEnd type="none" w="sm" len="sm"/>
            </a:ln>
          </p:spPr>
          <p:txBody>
            <a:bodyPr>
              <a:spAutoFit/>
            </a:bodyPr>
            <a:lstStyle/>
            <a:p>
              <a:pPr>
                <a:lnSpc>
                  <a:spcPct val="110000"/>
                </a:lnSpc>
              </a:pPr>
              <a:r>
                <a:rPr kumimoji="1" lang="zh-CN" altLang="en-US" b="1" dirty="0">
                  <a:latin typeface="Times New Roman" pitchFamily="18" charset="0"/>
                </a:rPr>
                <a:t>试样产生</a:t>
              </a:r>
              <a:r>
                <a:rPr kumimoji="1" lang="en-US" altLang="zh-CN" b="1" dirty="0">
                  <a:solidFill>
                    <a:srgbClr val="0000CC"/>
                  </a:solidFill>
                  <a:latin typeface="Times New Roman" pitchFamily="18" charset="0"/>
                </a:rPr>
                <a:t>0.2%</a:t>
              </a:r>
              <a:r>
                <a:rPr kumimoji="1" lang="zh-CN" altLang="en-US" b="1" dirty="0">
                  <a:latin typeface="Times New Roman" pitchFamily="18" charset="0"/>
                </a:rPr>
                <a:t>残余塑性变形时的载荷</a:t>
              </a:r>
              <a:r>
                <a:rPr kumimoji="1" lang="en-US" altLang="zh-CN" b="1" dirty="0">
                  <a:latin typeface="Times New Roman" pitchFamily="18" charset="0"/>
                </a:rPr>
                <a:t>(N)</a:t>
              </a:r>
            </a:p>
          </p:txBody>
        </p:sp>
        <p:sp>
          <p:nvSpPr>
            <p:cNvPr id="16393" name="Line 9"/>
            <p:cNvSpPr>
              <a:spLocks noChangeShapeType="1"/>
            </p:cNvSpPr>
            <p:nvPr/>
          </p:nvSpPr>
          <p:spPr bwMode="auto">
            <a:xfrm>
              <a:off x="1746" y="2205"/>
              <a:ext cx="189" cy="91"/>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6394" name="Text Box 10"/>
            <p:cNvSpPr txBox="1">
              <a:spLocks noChangeArrowheads="1"/>
            </p:cNvSpPr>
            <p:nvPr/>
          </p:nvSpPr>
          <p:spPr bwMode="auto">
            <a:xfrm>
              <a:off x="1927" y="2251"/>
              <a:ext cx="1868" cy="250"/>
            </a:xfrm>
            <a:prstGeom prst="rect">
              <a:avLst/>
            </a:prstGeom>
            <a:noFill/>
            <a:ln w="12700" cap="sq">
              <a:noFill/>
              <a:miter lim="800000"/>
              <a:headEnd type="none" w="sm" len="sm"/>
              <a:tailEnd type="none" w="sm" len="sm"/>
            </a:ln>
          </p:spPr>
          <p:txBody>
            <a:bodyPr wrap="none">
              <a:spAutoFit/>
            </a:bodyPr>
            <a:lstStyle/>
            <a:p>
              <a:r>
                <a:rPr kumimoji="1" lang="zh-CN" altLang="en-US" sz="2000" b="1" dirty="0">
                  <a:latin typeface="Times New Roman" pitchFamily="18" charset="0"/>
                </a:rPr>
                <a:t>试样原始横截面积</a:t>
              </a:r>
              <a:r>
                <a:rPr kumimoji="1" lang="en-US" altLang="zh-CN" sz="2000" b="1" dirty="0">
                  <a:latin typeface="Times New Roman" pitchFamily="18" charset="0"/>
                </a:rPr>
                <a:t>( </a:t>
              </a:r>
              <a:r>
                <a:rPr kumimoji="1" lang="en-US" altLang="zh-CN" sz="2000" b="1" dirty="0" err="1">
                  <a:latin typeface="Times New Roman" pitchFamily="18" charset="0"/>
                </a:rPr>
                <a:t>mm</a:t>
              </a:r>
              <a:r>
                <a:rPr kumimoji="1" lang="en-US" altLang="zh-CN" sz="2000" b="1" baseline="46000" dirty="0" err="1">
                  <a:latin typeface="Times New Roman" pitchFamily="18" charset="0"/>
                  <a:cs typeface="Times New Roman" pitchFamily="18" charset="0"/>
                </a:rPr>
                <a:t>2</a:t>
              </a:r>
              <a:r>
                <a:rPr kumimoji="1" lang="en-US" altLang="zh-CN" sz="2000" b="1" dirty="0">
                  <a:latin typeface="Times New Roman" pitchFamily="18" charset="0"/>
                </a:rPr>
                <a:t>)</a:t>
              </a:r>
            </a:p>
          </p:txBody>
        </p:sp>
      </p:grpSp>
      <p:sp>
        <p:nvSpPr>
          <p:cNvPr id="16" name="Rectangle 2"/>
          <p:cNvSpPr txBox="1">
            <a:spLocks noChangeArrowheads="1"/>
          </p:cNvSpPr>
          <p:nvPr/>
        </p:nvSpPr>
        <p:spPr bwMode="auto">
          <a:xfrm>
            <a:off x="323850" y="3501008"/>
            <a:ext cx="8229600" cy="15063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spcBef>
                <a:spcPts val="1200"/>
              </a:spcBef>
              <a:spcAft>
                <a:spcPct val="0"/>
              </a:spcAft>
              <a:buClr>
                <a:srgbClr val="C00000"/>
              </a:buClr>
              <a:buSzTx/>
              <a:buFontTx/>
              <a:buNone/>
              <a:tabLst/>
              <a:defRPr/>
            </a:pPr>
            <a:r>
              <a:rPr kumimoji="0" lang="en-US" altLang="zh-CN" sz="2400" b="1" i="0" u="none" strike="noStrike" kern="0" cap="none" spc="0" normalizeH="0" baseline="0" noProof="0" dirty="0" smtClean="0">
                <a:ln>
                  <a:noFill/>
                </a:ln>
                <a:solidFill>
                  <a:schemeClr val="tx2"/>
                </a:solidFill>
                <a:effectLst/>
                <a:uLnTx/>
                <a:uFillTx/>
                <a:latin typeface="黑体" pitchFamily="2" charset="-122"/>
                <a:ea typeface="黑体" pitchFamily="2" charset="-122"/>
                <a:cs typeface="+mn-cs"/>
              </a:rPr>
              <a:t>2</a:t>
            </a:r>
            <a:r>
              <a:rPr kumimoji="0" lang="zh-CN" altLang="en-US" sz="2400" b="1" i="0" u="none" strike="noStrike" kern="0" cap="none" spc="0" normalizeH="0" baseline="0" noProof="0" dirty="0" smtClean="0">
                <a:ln>
                  <a:noFill/>
                </a:ln>
                <a:solidFill>
                  <a:schemeClr val="tx2"/>
                </a:solidFill>
                <a:effectLst/>
                <a:uLnTx/>
                <a:uFillTx/>
                <a:latin typeface="黑体" pitchFamily="2" charset="-122"/>
                <a:ea typeface="黑体" pitchFamily="2" charset="-122"/>
                <a:cs typeface="+mn-cs"/>
              </a:rPr>
              <a:t>）</a:t>
            </a:r>
            <a:r>
              <a:rPr kumimoji="0" lang="zh-CN" altLang="en-US" sz="2400" b="1" i="0" u="none" strike="noStrike" kern="0" cap="none" spc="0" normalizeH="0" baseline="0" noProof="0" dirty="0" smtClean="0">
                <a:ln>
                  <a:noFill/>
                </a:ln>
                <a:solidFill>
                  <a:srgbClr val="FF3300"/>
                </a:solidFill>
                <a:effectLst/>
                <a:uLnTx/>
                <a:uFillTx/>
                <a:latin typeface="黑体" pitchFamily="2" charset="-122"/>
                <a:ea typeface="黑体" pitchFamily="2" charset="-122"/>
                <a:cs typeface="+mn-cs"/>
              </a:rPr>
              <a:t>抗拉强度</a:t>
            </a:r>
            <a:r>
              <a:rPr kumimoji="1" lang="en-US" altLang="zh-CN" sz="2400" b="1"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rPr>
              <a:t>(tensile strength)</a:t>
            </a:r>
            <a:endParaRPr kumimoji="0" lang="en-US" altLang="zh-CN" sz="2400" b="1"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endParaRPr>
          </a:p>
          <a:p>
            <a:pPr lvl="1">
              <a:spcBef>
                <a:spcPts val="1200"/>
              </a:spcBef>
              <a:buClr>
                <a:srgbClr val="C00000"/>
              </a:buClr>
            </a:pPr>
            <a:r>
              <a:rPr lang="en-US" altLang="zh-CN" sz="2200" b="1" dirty="0">
                <a:latin typeface="楷体_GB2312" pitchFamily="49" charset="-122"/>
                <a:ea typeface="楷体_GB2312" pitchFamily="49" charset="-122"/>
              </a:rPr>
              <a:t>  </a:t>
            </a:r>
            <a:r>
              <a:rPr lang="en-US" altLang="zh-CN" sz="2200" b="1" dirty="0" smtClean="0">
                <a:latin typeface="楷体_GB2312" pitchFamily="49" charset="-122"/>
                <a:ea typeface="楷体_GB2312" pitchFamily="49" charset="-122"/>
              </a:rPr>
              <a:t>  </a:t>
            </a:r>
            <a:r>
              <a:rPr lang="zh-CN" altLang="en-US" sz="2200" b="1" dirty="0" smtClean="0">
                <a:latin typeface="楷体_GB2312" pitchFamily="49" charset="-122"/>
                <a:ea typeface="楷体_GB2312" pitchFamily="49" charset="-122"/>
              </a:rPr>
              <a:t>材料</a:t>
            </a:r>
            <a:r>
              <a:rPr lang="zh-CN" altLang="en-US" sz="2200" b="1" dirty="0">
                <a:latin typeface="楷体_GB2312" pitchFamily="49" charset="-122"/>
                <a:ea typeface="楷体_GB2312" pitchFamily="49" charset="-122"/>
              </a:rPr>
              <a:t>被拉断前所承受的最大应力值（材料抵抗外力而不致断裂的极限应力值）。</a:t>
            </a:r>
          </a:p>
        </p:txBody>
      </p:sp>
      <p:grpSp>
        <p:nvGrpSpPr>
          <p:cNvPr id="17" name="Group 13"/>
          <p:cNvGrpSpPr>
            <a:grpSpLocks/>
          </p:cNvGrpSpPr>
          <p:nvPr/>
        </p:nvGrpSpPr>
        <p:grpSpPr bwMode="auto">
          <a:xfrm>
            <a:off x="3219400" y="4509120"/>
            <a:ext cx="4953000" cy="1231900"/>
            <a:chOff x="1383" y="2677"/>
            <a:chExt cx="3120" cy="776"/>
          </a:xfrm>
        </p:grpSpPr>
        <p:sp>
          <p:nvSpPr>
            <p:cNvPr id="18" name="Text Box 4"/>
            <p:cNvSpPr txBox="1">
              <a:spLocks noChangeArrowheads="1"/>
            </p:cNvSpPr>
            <p:nvPr/>
          </p:nvSpPr>
          <p:spPr bwMode="auto">
            <a:xfrm>
              <a:off x="1383" y="2840"/>
              <a:ext cx="1814" cy="501"/>
            </a:xfrm>
            <a:prstGeom prst="rect">
              <a:avLst/>
            </a:prstGeom>
            <a:solidFill>
              <a:schemeClr val="accent1"/>
            </a:solidFill>
            <a:ln w="12700" cap="sq">
              <a:noFill/>
              <a:miter lim="800000"/>
              <a:headEnd type="none" w="sm" len="sm"/>
              <a:tailEnd type="none" w="sm" len="sm"/>
            </a:ln>
          </p:spPr>
          <p:txBody>
            <a:bodyPr>
              <a:spAutoFit/>
            </a:bodyPr>
            <a:lstStyle/>
            <a:p>
              <a:pPr>
                <a:lnSpc>
                  <a:spcPct val="70000"/>
                </a:lnSpc>
              </a:pPr>
              <a:r>
                <a:rPr kumimoji="1" lang="en-US" altLang="zh-CN" sz="2000" b="1" dirty="0">
                  <a:solidFill>
                    <a:srgbClr val="FF3300"/>
                  </a:solidFill>
                  <a:latin typeface="Times New Roman" pitchFamily="18" charset="0"/>
                </a:rPr>
                <a:t>                </a:t>
              </a:r>
              <a:r>
                <a:rPr kumimoji="1" lang="en-US" altLang="zh-CN" sz="2000" b="1" dirty="0" err="1">
                  <a:solidFill>
                    <a:srgbClr val="FF3300"/>
                  </a:solidFill>
                  <a:latin typeface="Times New Roman" pitchFamily="18" charset="0"/>
                </a:rPr>
                <a:t>P</a:t>
              </a:r>
              <a:r>
                <a:rPr kumimoji="1" lang="en-US" altLang="zh-CN" sz="2000" b="1" baseline="-25000" dirty="0" err="1">
                  <a:solidFill>
                    <a:srgbClr val="FF3300"/>
                  </a:solidFill>
                  <a:latin typeface="Times New Roman" pitchFamily="18" charset="0"/>
                </a:rPr>
                <a:t>B</a:t>
              </a:r>
              <a:endParaRPr kumimoji="1" lang="en-US" altLang="zh-CN" sz="2200" b="1" baseline="-25000" dirty="0">
                <a:solidFill>
                  <a:srgbClr val="FF3300"/>
                </a:solidFill>
                <a:latin typeface="Times New Roman" pitchFamily="18" charset="0"/>
              </a:endParaRPr>
            </a:p>
            <a:p>
              <a:pPr>
                <a:lnSpc>
                  <a:spcPct val="70000"/>
                </a:lnSpc>
              </a:pPr>
              <a:r>
                <a:rPr kumimoji="1" lang="en-US" altLang="zh-CN" sz="2400" b="1" dirty="0">
                  <a:solidFill>
                    <a:srgbClr val="FF3300"/>
                  </a:solidFill>
                  <a:latin typeface="Times New Roman" pitchFamily="18" charset="0"/>
                </a:rPr>
                <a:t>  </a:t>
              </a:r>
              <a:r>
                <a:rPr kumimoji="1" lang="en-US" altLang="zh-CN" sz="2400" b="1" dirty="0" err="1">
                  <a:solidFill>
                    <a:srgbClr val="FF3300"/>
                  </a:solidFill>
                  <a:latin typeface="Times New Roman" pitchFamily="18" charset="0"/>
                  <a:cs typeface="Times New Roman" pitchFamily="18" charset="0"/>
                </a:rPr>
                <a:t>σ</a:t>
              </a:r>
              <a:r>
                <a:rPr kumimoji="1" lang="en-US" altLang="zh-CN" sz="2400" b="1" baseline="-25000" dirty="0" err="1">
                  <a:solidFill>
                    <a:srgbClr val="FF3300"/>
                  </a:solidFill>
                  <a:latin typeface="Times New Roman" pitchFamily="18" charset="0"/>
                  <a:cs typeface="Times New Roman" pitchFamily="18" charset="0"/>
                </a:rPr>
                <a:t>b</a:t>
              </a:r>
              <a:r>
                <a:rPr kumimoji="1" lang="en-US" altLang="zh-CN" sz="2200" b="1" dirty="0">
                  <a:solidFill>
                    <a:srgbClr val="FF3300"/>
                  </a:solidFill>
                  <a:latin typeface="Times New Roman" pitchFamily="18" charset="0"/>
                  <a:cs typeface="Times New Roman" pitchFamily="18" charset="0"/>
                </a:rPr>
                <a:t> =            </a:t>
              </a:r>
              <a:r>
                <a:rPr kumimoji="1" lang="en-US" altLang="zh-CN" sz="2200" b="1" dirty="0">
                  <a:solidFill>
                    <a:srgbClr val="FF3300"/>
                  </a:solidFill>
                  <a:latin typeface="Times New Roman" pitchFamily="18" charset="0"/>
                </a:rPr>
                <a:t>( M pa ) </a:t>
              </a:r>
            </a:p>
            <a:p>
              <a:pPr>
                <a:lnSpc>
                  <a:spcPct val="70000"/>
                </a:lnSpc>
              </a:pPr>
              <a:r>
                <a:rPr kumimoji="1" lang="en-US" altLang="zh-CN" sz="2200" b="1" dirty="0">
                  <a:solidFill>
                    <a:srgbClr val="FF3300"/>
                  </a:solidFill>
                  <a:latin typeface="Times New Roman" pitchFamily="18" charset="0"/>
                </a:rPr>
                <a:t>               </a:t>
              </a:r>
              <a:r>
                <a:rPr kumimoji="1" lang="en-US" altLang="zh-CN" sz="2200" b="1" dirty="0" err="1">
                  <a:solidFill>
                    <a:srgbClr val="FF3300"/>
                  </a:solidFill>
                  <a:latin typeface="Times New Roman" pitchFamily="18" charset="0"/>
                </a:rPr>
                <a:t>F</a:t>
              </a:r>
              <a:r>
                <a:rPr kumimoji="1" lang="en-US" altLang="zh-CN" sz="2200" b="1" baseline="-25000" dirty="0" err="1">
                  <a:solidFill>
                    <a:srgbClr val="FF3300"/>
                  </a:solidFill>
                  <a:latin typeface="Times New Roman" pitchFamily="18" charset="0"/>
                </a:rPr>
                <a:t>0</a:t>
              </a:r>
              <a:endParaRPr kumimoji="1" lang="en-US" altLang="zh-CN" sz="2200" b="1" baseline="-25000" dirty="0">
                <a:solidFill>
                  <a:srgbClr val="FF3300"/>
                </a:solidFill>
                <a:latin typeface="Times New Roman" pitchFamily="18" charset="0"/>
              </a:endParaRPr>
            </a:p>
          </p:txBody>
        </p:sp>
        <p:sp>
          <p:nvSpPr>
            <p:cNvPr id="19" name="Line 5"/>
            <p:cNvSpPr>
              <a:spLocks noChangeShapeType="1"/>
            </p:cNvSpPr>
            <p:nvPr/>
          </p:nvSpPr>
          <p:spPr bwMode="auto">
            <a:xfrm>
              <a:off x="2018" y="3086"/>
              <a:ext cx="318" cy="0"/>
            </a:xfrm>
            <a:prstGeom prst="line">
              <a:avLst/>
            </a:prstGeom>
            <a:noFill/>
            <a:ln w="12700" cap="sq">
              <a:solidFill>
                <a:srgbClr val="FF3300"/>
              </a:solidFill>
              <a:round/>
              <a:headEnd type="none" w="sm" len="sm"/>
              <a:tailEnd type="none" w="sm" len="sm"/>
            </a:ln>
          </p:spPr>
          <p:txBody>
            <a:bodyPr wrap="none"/>
            <a:lstStyle/>
            <a:p>
              <a:endParaRPr lang="zh-CN" altLang="en-US"/>
            </a:p>
          </p:txBody>
        </p:sp>
        <p:sp>
          <p:nvSpPr>
            <p:cNvPr id="20" name="Line 6"/>
            <p:cNvSpPr>
              <a:spLocks noChangeShapeType="1"/>
            </p:cNvSpPr>
            <p:nvPr/>
          </p:nvSpPr>
          <p:spPr bwMode="auto">
            <a:xfrm flipV="1">
              <a:off x="2245" y="2795"/>
              <a:ext cx="317" cy="68"/>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1" name="Text Box 7"/>
            <p:cNvSpPr txBox="1">
              <a:spLocks noChangeArrowheads="1"/>
            </p:cNvSpPr>
            <p:nvPr/>
          </p:nvSpPr>
          <p:spPr bwMode="auto">
            <a:xfrm>
              <a:off x="2555" y="2677"/>
              <a:ext cx="1948" cy="250"/>
            </a:xfrm>
            <a:prstGeom prst="rect">
              <a:avLst/>
            </a:prstGeom>
            <a:noFill/>
            <a:ln w="12700" cap="sq">
              <a:noFill/>
              <a:miter lim="800000"/>
              <a:headEnd type="none" w="sm" len="sm"/>
              <a:tailEnd type="none" w="sm" len="sm"/>
            </a:ln>
          </p:spPr>
          <p:txBody>
            <a:bodyPr wrap="none">
              <a:spAutoFit/>
            </a:bodyPr>
            <a:lstStyle/>
            <a:p>
              <a:pPr eaLnBrk="0" hangingPunct="0"/>
              <a:r>
                <a:rPr kumimoji="1" lang="zh-CN" altLang="en-US" sz="2000" b="1">
                  <a:latin typeface="Times New Roman" pitchFamily="18" charset="0"/>
                </a:rPr>
                <a:t>试样断裂前的最大载荷</a:t>
              </a:r>
              <a:r>
                <a:rPr kumimoji="1" lang="en-US" altLang="zh-CN" sz="2000" b="1">
                  <a:latin typeface="Times New Roman" pitchFamily="18" charset="0"/>
                </a:rPr>
                <a:t>(N)</a:t>
              </a:r>
            </a:p>
          </p:txBody>
        </p:sp>
        <p:sp>
          <p:nvSpPr>
            <p:cNvPr id="22" name="Line 8"/>
            <p:cNvSpPr>
              <a:spLocks noChangeShapeType="1"/>
            </p:cNvSpPr>
            <p:nvPr/>
          </p:nvSpPr>
          <p:spPr bwMode="auto">
            <a:xfrm>
              <a:off x="2290" y="3226"/>
              <a:ext cx="273" cy="68"/>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3" name="Text Box 9"/>
            <p:cNvSpPr txBox="1">
              <a:spLocks noChangeArrowheads="1"/>
            </p:cNvSpPr>
            <p:nvPr/>
          </p:nvSpPr>
          <p:spPr bwMode="auto">
            <a:xfrm>
              <a:off x="2608" y="3203"/>
              <a:ext cx="1868" cy="250"/>
            </a:xfrm>
            <a:prstGeom prst="rect">
              <a:avLst/>
            </a:prstGeom>
            <a:noFill/>
            <a:ln w="12700" cap="sq">
              <a:noFill/>
              <a:miter lim="800000"/>
              <a:headEnd type="none" w="sm" len="sm"/>
              <a:tailEnd type="none" w="sm" len="sm"/>
            </a:ln>
          </p:spPr>
          <p:txBody>
            <a:bodyPr wrap="none">
              <a:spAutoFit/>
            </a:bodyPr>
            <a:lstStyle/>
            <a:p>
              <a:r>
                <a:rPr kumimoji="1" lang="zh-CN" altLang="en-US" sz="2000" b="1">
                  <a:latin typeface="Times New Roman" pitchFamily="18" charset="0"/>
                </a:rPr>
                <a:t>试样原始横截面积</a:t>
              </a:r>
              <a:r>
                <a:rPr kumimoji="1" lang="en-US" altLang="zh-CN" sz="2000" b="1">
                  <a:latin typeface="Times New Roman" pitchFamily="18" charset="0"/>
                </a:rPr>
                <a:t>( mm</a:t>
              </a:r>
              <a:r>
                <a:rPr kumimoji="1" lang="en-US" altLang="zh-CN" sz="2000" b="1" baseline="46000">
                  <a:latin typeface="Times New Roman" pitchFamily="18" charset="0"/>
                  <a:cs typeface="Times New Roman" pitchFamily="18" charset="0"/>
                </a:rPr>
                <a:t>2</a:t>
              </a:r>
              <a:r>
                <a:rPr kumimoji="1" lang="en-US" altLang="zh-CN" sz="2000" b="1">
                  <a:latin typeface="Times New Roman" pitchFamily="18" charset="0"/>
                </a:rPr>
                <a:t>)</a:t>
              </a:r>
            </a:p>
          </p:txBody>
        </p:sp>
      </p:grpSp>
      <p:pic>
        <p:nvPicPr>
          <p:cNvPr id="31746" name="Picture 2" descr="c:\DOCUME~1\yangping\APPLIC~1\360se6\USERDA~1\Temp\image062.jpg"/>
          <p:cNvPicPr>
            <a:picLocks noChangeAspect="1" noChangeArrowheads="1"/>
          </p:cNvPicPr>
          <p:nvPr/>
        </p:nvPicPr>
        <p:blipFill>
          <a:blip r:embed="rId2" cstate="print"/>
          <a:srcRect l="60605" t="10040" r="3851" b="9582"/>
          <a:stretch>
            <a:fillRect/>
          </a:stretch>
        </p:blipFill>
        <p:spPr bwMode="auto">
          <a:xfrm>
            <a:off x="7164288" y="404664"/>
            <a:ext cx="1872208" cy="3312368"/>
          </a:xfrm>
          <a:prstGeom prst="rect">
            <a:avLst/>
          </a:prstGeom>
          <a:noFill/>
          <a:ln>
            <a:solidFill>
              <a:srgbClr val="FFC000"/>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5762">
                                            <p:txEl>
                                              <p:pRg st="1" end="1"/>
                                            </p:txEl>
                                          </p:spTgt>
                                        </p:tgtEl>
                                        <p:attrNameLst>
                                          <p:attrName>style.visibility</p:attrName>
                                        </p:attrNameLst>
                                      </p:cBhvr>
                                      <p:to>
                                        <p:strVal val="visible"/>
                                      </p:to>
                                    </p:set>
                                    <p:animEffect transition="in" filter="box(in)">
                                      <p:cBhvr>
                                        <p:cTn id="7" dur="500"/>
                                        <p:tgtEl>
                                          <p:spTgt spid="24576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31746"/>
                                        </p:tgtEl>
                                        <p:attrNameLst>
                                          <p:attrName>style.visibility</p:attrName>
                                        </p:attrNameLst>
                                      </p:cBhvr>
                                      <p:to>
                                        <p:strVal val="visible"/>
                                      </p:to>
                                    </p:set>
                                    <p:animEffect transition="in" filter="blinds(horizontal)">
                                      <p:cBhvr>
                                        <p:cTn id="14" dur="500"/>
                                        <p:tgtEl>
                                          <p:spTgt spid="31746"/>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blinds(horizontal)">
                                      <p:cBhvr>
                                        <p:cTn id="19" dur="500"/>
                                        <p:tgtEl>
                                          <p:spTgt spid="16">
                                            <p:txEl>
                                              <p:pRg st="0" end="0"/>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6">
                                            <p:txEl>
                                              <p:pRg st="1" end="1"/>
                                            </p:txEl>
                                          </p:spTgt>
                                        </p:tgtEl>
                                        <p:attrNameLst>
                                          <p:attrName>style.visibility</p:attrName>
                                        </p:attrNameLst>
                                      </p:cBhvr>
                                      <p:to>
                                        <p:strVal val="visible"/>
                                      </p:to>
                                    </p:set>
                                    <p:animEffect transition="in" filter="blinds(horizontal)">
                                      <p:cBhvr>
                                        <p:cTn id="22" dur="500"/>
                                        <p:tgtEl>
                                          <p:spTgt spid="16">
                                            <p:txEl>
                                              <p:pRg st="1" end="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linds(horizontal)">
                                      <p:cBhvr>
                                        <p:cTn id="25" dur="500"/>
                                        <p:tgtEl>
                                          <p:spTgt spid="17"/>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245763"/>
                                        </p:tgtEl>
                                        <p:attrNameLst>
                                          <p:attrName>style.visibility</p:attrName>
                                        </p:attrNameLst>
                                      </p:cBhvr>
                                      <p:to>
                                        <p:strVal val="visible"/>
                                      </p:to>
                                    </p:set>
                                    <p:animEffect transition="in" filter="blinds(horizontal)">
                                      <p:cBhvr>
                                        <p:cTn id="29" dur="500"/>
                                        <p:tgtEl>
                                          <p:spTgt spid="245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2"/>
          <p:cNvSpPr>
            <a:spLocks noChangeArrowheads="1"/>
          </p:cNvSpPr>
          <p:nvPr/>
        </p:nvSpPr>
        <p:spPr bwMode="auto">
          <a:xfrm>
            <a:off x="323528" y="373887"/>
            <a:ext cx="7072770" cy="584775"/>
          </a:xfrm>
          <a:prstGeom prst="rect">
            <a:avLst/>
          </a:prstGeom>
          <a:noFill/>
          <a:ln w="19050" algn="ctr">
            <a:noFill/>
            <a:miter lim="800000"/>
            <a:headEnd/>
            <a:tailEnd/>
          </a:ln>
        </p:spPr>
        <p:txBody>
          <a:bodyPr wrap="none" anchor="ctr">
            <a:spAutoFit/>
          </a:bodyPr>
          <a:lstStyle/>
          <a:p>
            <a:r>
              <a:rPr lang="zh-CN" altLang="en-US" sz="3200" b="1" dirty="0" smtClean="0">
                <a:latin typeface="黑体" pitchFamily="49" charset="-122"/>
                <a:ea typeface="黑体" pitchFamily="49" charset="-122"/>
              </a:rPr>
              <a:t>（三）冲击韧性 </a:t>
            </a:r>
            <a:r>
              <a:rPr kumimoji="1" lang="en-US" altLang="zh-CN" sz="3200" b="1" dirty="0" smtClean="0">
                <a:solidFill>
                  <a:srgbClr val="0000FF"/>
                </a:solidFill>
                <a:ea typeface="楷体_GB2312" pitchFamily="49" charset="-122"/>
              </a:rPr>
              <a:t>( </a:t>
            </a:r>
            <a:r>
              <a:rPr kumimoji="1" lang="en-US" altLang="zh-CN" sz="3200" b="1" dirty="0">
                <a:solidFill>
                  <a:srgbClr val="0000FF"/>
                </a:solidFill>
                <a:ea typeface="楷体_GB2312" pitchFamily="49" charset="-122"/>
              </a:rPr>
              <a:t>notch toughness )</a:t>
            </a:r>
          </a:p>
        </p:txBody>
      </p:sp>
      <p:grpSp>
        <p:nvGrpSpPr>
          <p:cNvPr id="2" name="Group 13"/>
          <p:cNvGrpSpPr>
            <a:grpSpLocks/>
          </p:cNvGrpSpPr>
          <p:nvPr/>
        </p:nvGrpSpPr>
        <p:grpSpPr bwMode="auto">
          <a:xfrm>
            <a:off x="2699792" y="1556693"/>
            <a:ext cx="4060825" cy="2592387"/>
            <a:chOff x="1056" y="1488"/>
            <a:chExt cx="4416" cy="2592"/>
          </a:xfrm>
        </p:grpSpPr>
        <p:pic>
          <p:nvPicPr>
            <p:cNvPr id="26636" name="Picture 14" descr="01-7"/>
            <p:cNvPicPr>
              <a:picLocks noChangeAspect="1" noChangeArrowheads="1"/>
            </p:cNvPicPr>
            <p:nvPr/>
          </p:nvPicPr>
          <p:blipFill>
            <a:blip r:embed="rId3" cstate="print"/>
            <a:srcRect/>
            <a:stretch>
              <a:fillRect/>
            </a:stretch>
          </p:blipFill>
          <p:spPr bwMode="auto">
            <a:xfrm>
              <a:off x="1056" y="1495"/>
              <a:ext cx="4416" cy="2585"/>
            </a:xfrm>
            <a:prstGeom prst="rect">
              <a:avLst/>
            </a:prstGeom>
            <a:noFill/>
            <a:ln w="9525">
              <a:noFill/>
              <a:miter lim="800000"/>
              <a:headEnd/>
              <a:tailEnd/>
            </a:ln>
          </p:spPr>
        </p:pic>
        <p:sp>
          <p:nvSpPr>
            <p:cNvPr id="26637" name="Rectangle 15"/>
            <p:cNvSpPr>
              <a:spLocks noChangeArrowheads="1"/>
            </p:cNvSpPr>
            <p:nvPr/>
          </p:nvSpPr>
          <p:spPr bwMode="auto">
            <a:xfrm>
              <a:off x="1056" y="1488"/>
              <a:ext cx="4416" cy="2592"/>
            </a:xfrm>
            <a:prstGeom prst="rect">
              <a:avLst/>
            </a:prstGeom>
            <a:noFill/>
            <a:ln w="38100" cap="sq">
              <a:solidFill>
                <a:srgbClr val="00FFFF"/>
              </a:solidFill>
              <a:miter lim="800000"/>
              <a:headEnd type="none" w="sm" len="sm"/>
              <a:tailEnd type="none" w="sm" len="sm"/>
            </a:ln>
          </p:spPr>
          <p:txBody>
            <a:bodyPr wrap="none" anchor="ctr"/>
            <a:lstStyle/>
            <a:p>
              <a:endParaRPr lang="zh-CN" altLang="en-US"/>
            </a:p>
          </p:txBody>
        </p:sp>
      </p:grpSp>
      <p:sp>
        <p:nvSpPr>
          <p:cNvPr id="26628" name="Text Box 16"/>
          <p:cNvSpPr txBox="1">
            <a:spLocks noChangeArrowheads="1"/>
          </p:cNvSpPr>
          <p:nvPr/>
        </p:nvSpPr>
        <p:spPr bwMode="auto">
          <a:xfrm>
            <a:off x="468313" y="951111"/>
            <a:ext cx="7543800" cy="461665"/>
          </a:xfrm>
          <a:prstGeom prst="rect">
            <a:avLst/>
          </a:prstGeom>
          <a:noFill/>
          <a:ln w="12700" cap="sq">
            <a:noFill/>
            <a:miter lim="800000"/>
            <a:headEnd type="none" w="sm" len="sm"/>
            <a:tailEnd type="none" w="sm" len="sm"/>
          </a:ln>
        </p:spPr>
        <p:txBody>
          <a:bodyPr>
            <a:spAutoFit/>
          </a:bodyPr>
          <a:lstStyle/>
          <a:p>
            <a:r>
              <a:rPr kumimoji="1" lang="en-US" altLang="zh-CN" sz="2200" b="1" dirty="0">
                <a:latin typeface="新宋体" pitchFamily="49" charset="-122"/>
                <a:ea typeface="新宋体" pitchFamily="49" charset="-122"/>
              </a:rPr>
              <a:t>     </a:t>
            </a:r>
            <a:r>
              <a:rPr kumimoji="1" lang="zh-CN" altLang="en-US" sz="2200" b="1" dirty="0" smtClean="0">
                <a:latin typeface="新宋体" pitchFamily="49" charset="-122"/>
                <a:ea typeface="新宋体" pitchFamily="49" charset="-122"/>
              </a:rPr>
              <a:t>－</a:t>
            </a:r>
            <a:r>
              <a:rPr lang="zh-CN" altLang="en-US" sz="2400" b="1" dirty="0" smtClean="0">
                <a:latin typeface="楷体" pitchFamily="49" charset="-122"/>
                <a:ea typeface="楷体" pitchFamily="49" charset="-122"/>
              </a:rPr>
              <a:t>材料抵抗冲击载荷作用而不破坏的能力</a:t>
            </a:r>
            <a:endParaRPr kumimoji="1" lang="zh-CN" altLang="en-US" sz="2200" b="1" dirty="0">
              <a:latin typeface="新宋体" pitchFamily="49" charset="-122"/>
              <a:ea typeface="新宋体" pitchFamily="49" charset="-122"/>
            </a:endParaRPr>
          </a:p>
        </p:txBody>
      </p:sp>
      <p:pic>
        <p:nvPicPr>
          <p:cNvPr id="252945" name="Picture 17" descr="冲击试验机"/>
          <p:cNvPicPr>
            <a:picLocks noChangeAspect="1" noChangeArrowheads="1"/>
          </p:cNvPicPr>
          <p:nvPr/>
        </p:nvPicPr>
        <p:blipFill>
          <a:blip r:embed="rId4" cstate="print"/>
          <a:srcRect r="58586"/>
          <a:stretch>
            <a:fillRect/>
          </a:stretch>
        </p:blipFill>
        <p:spPr bwMode="auto">
          <a:xfrm>
            <a:off x="6948264" y="549275"/>
            <a:ext cx="2124075" cy="3024188"/>
          </a:xfrm>
          <a:prstGeom prst="rect">
            <a:avLst/>
          </a:prstGeom>
          <a:noFill/>
          <a:ln w="9525">
            <a:noFill/>
            <a:miter lim="800000"/>
            <a:headEnd/>
            <a:tailEnd/>
          </a:ln>
        </p:spPr>
      </p:pic>
      <p:sp>
        <p:nvSpPr>
          <p:cNvPr id="252946" name="Text Box 18"/>
          <p:cNvSpPr txBox="1">
            <a:spLocks noChangeArrowheads="1"/>
          </p:cNvSpPr>
          <p:nvPr/>
        </p:nvSpPr>
        <p:spPr bwMode="auto">
          <a:xfrm>
            <a:off x="683568" y="4293096"/>
            <a:ext cx="4286250" cy="427038"/>
          </a:xfrm>
          <a:prstGeom prst="rect">
            <a:avLst/>
          </a:prstGeom>
          <a:noFill/>
          <a:ln w="12700" cap="sq">
            <a:noFill/>
            <a:miter lim="800000"/>
            <a:headEnd type="none" w="sm" len="sm"/>
            <a:tailEnd type="none" w="sm" len="sm"/>
          </a:ln>
        </p:spPr>
        <p:txBody>
          <a:bodyPr wrap="none">
            <a:spAutoFit/>
          </a:bodyPr>
          <a:lstStyle/>
          <a:p>
            <a:r>
              <a:rPr kumimoji="1" lang="zh-CN" altLang="en-US" sz="2200" b="1" dirty="0">
                <a:latin typeface="Times New Roman" pitchFamily="18" charset="0"/>
              </a:rPr>
              <a:t>试样冲断时所消耗的冲击功</a:t>
            </a:r>
            <a:r>
              <a:rPr kumimoji="1" lang="en-US" altLang="zh-CN" sz="2200" b="1" dirty="0">
                <a:latin typeface="Times New Roman" pitchFamily="18" charset="0"/>
              </a:rPr>
              <a:t>A</a:t>
            </a:r>
            <a:r>
              <a:rPr kumimoji="1" lang="en-US" altLang="zh-CN" sz="2200" b="1" baseline="-25000" dirty="0">
                <a:latin typeface="Times New Roman" pitchFamily="18" charset="0"/>
              </a:rPr>
              <a:t> k</a:t>
            </a:r>
            <a:r>
              <a:rPr kumimoji="1" lang="zh-CN" altLang="en-US" sz="2200" b="1" dirty="0">
                <a:latin typeface="Times New Roman" pitchFamily="18" charset="0"/>
              </a:rPr>
              <a:t>为</a:t>
            </a:r>
            <a:r>
              <a:rPr kumimoji="1" lang="en-US" altLang="zh-CN" sz="2200" b="1" dirty="0">
                <a:latin typeface="Times New Roman" pitchFamily="18" charset="0"/>
              </a:rPr>
              <a:t>:</a:t>
            </a:r>
          </a:p>
        </p:txBody>
      </p:sp>
      <p:sp>
        <p:nvSpPr>
          <p:cNvPr id="252947" name="Text Box 19"/>
          <p:cNvSpPr txBox="1">
            <a:spLocks noChangeArrowheads="1"/>
          </p:cNvSpPr>
          <p:nvPr/>
        </p:nvSpPr>
        <p:spPr bwMode="auto">
          <a:xfrm>
            <a:off x="5292080" y="4293096"/>
            <a:ext cx="3384054" cy="400110"/>
          </a:xfrm>
          <a:prstGeom prst="rect">
            <a:avLst/>
          </a:prstGeom>
          <a:solidFill>
            <a:schemeClr val="accent1"/>
          </a:solidFill>
          <a:ln w="12700" cap="sq">
            <a:noFill/>
            <a:miter lim="800000"/>
            <a:headEnd type="none" w="sm" len="sm"/>
            <a:tailEnd type="none" w="sm" len="sm"/>
          </a:ln>
        </p:spPr>
        <p:txBody>
          <a:bodyPr wrap="square">
            <a:spAutoFit/>
          </a:bodyPr>
          <a:lstStyle/>
          <a:p>
            <a:r>
              <a:rPr kumimoji="1" lang="en-US" altLang="zh-CN" sz="2000" b="1" dirty="0">
                <a:solidFill>
                  <a:srgbClr val="FF3300"/>
                </a:solidFill>
                <a:latin typeface="Times New Roman" pitchFamily="18" charset="0"/>
              </a:rPr>
              <a:t>     </a:t>
            </a:r>
            <a:r>
              <a:rPr kumimoji="1" lang="en-US" altLang="zh-CN" sz="2000" b="1" dirty="0" smtClean="0">
                <a:solidFill>
                  <a:srgbClr val="FF3300"/>
                </a:solidFill>
                <a:latin typeface="Times New Roman" pitchFamily="18" charset="0"/>
              </a:rPr>
              <a:t>  </a:t>
            </a:r>
            <a:r>
              <a:rPr kumimoji="1" lang="en-US" altLang="zh-CN" sz="2000" b="1" dirty="0">
                <a:solidFill>
                  <a:srgbClr val="FF3300"/>
                </a:solidFill>
                <a:latin typeface="Times New Roman" pitchFamily="18" charset="0"/>
              </a:rPr>
              <a:t>A</a:t>
            </a:r>
            <a:r>
              <a:rPr kumimoji="1" lang="en-US" altLang="zh-CN" sz="2000" b="1" baseline="-25000" dirty="0">
                <a:solidFill>
                  <a:srgbClr val="FF3300"/>
                </a:solidFill>
                <a:latin typeface="Times New Roman" pitchFamily="18" charset="0"/>
              </a:rPr>
              <a:t> k </a:t>
            </a:r>
            <a:r>
              <a:rPr kumimoji="1" lang="en-US" altLang="zh-CN" sz="2000" b="1" dirty="0">
                <a:solidFill>
                  <a:srgbClr val="FF3300"/>
                </a:solidFill>
                <a:latin typeface="Times New Roman" pitchFamily="18" charset="0"/>
              </a:rPr>
              <a:t>= m g H – m g h (J)</a:t>
            </a:r>
          </a:p>
        </p:txBody>
      </p:sp>
      <p:sp>
        <p:nvSpPr>
          <p:cNvPr id="252948" name="Text Box 20"/>
          <p:cNvSpPr txBox="1">
            <a:spLocks noChangeArrowheads="1"/>
          </p:cNvSpPr>
          <p:nvPr/>
        </p:nvSpPr>
        <p:spPr bwMode="auto">
          <a:xfrm>
            <a:off x="683568" y="4984779"/>
            <a:ext cx="4392488" cy="532453"/>
          </a:xfrm>
          <a:prstGeom prst="rect">
            <a:avLst/>
          </a:prstGeom>
          <a:noFill/>
          <a:ln w="12700" cap="sq">
            <a:noFill/>
            <a:miter lim="800000"/>
            <a:headEnd type="none" w="sm" len="sm"/>
            <a:tailEnd type="none" w="sm" len="sm"/>
          </a:ln>
        </p:spPr>
        <p:txBody>
          <a:bodyPr wrap="square">
            <a:spAutoFit/>
          </a:bodyPr>
          <a:lstStyle/>
          <a:p>
            <a:pPr>
              <a:lnSpc>
                <a:spcPct val="130000"/>
              </a:lnSpc>
            </a:pPr>
            <a:r>
              <a:rPr kumimoji="1" lang="en-US" altLang="zh-CN" sz="2000" b="1" dirty="0">
                <a:latin typeface="Times New Roman" pitchFamily="18" charset="0"/>
              </a:rPr>
              <a:t> </a:t>
            </a:r>
            <a:r>
              <a:rPr kumimoji="1" lang="zh-CN" altLang="en-US" sz="2200" b="1" dirty="0" smtClean="0">
                <a:latin typeface="Times New Roman" pitchFamily="18" charset="0"/>
              </a:rPr>
              <a:t>冲击韧性</a:t>
            </a:r>
            <a:r>
              <a:rPr kumimoji="1" lang="zh-CN" altLang="en-US" sz="2200" b="1" dirty="0">
                <a:latin typeface="Times New Roman" pitchFamily="18" charset="0"/>
              </a:rPr>
              <a:t>值</a:t>
            </a:r>
            <a:r>
              <a:rPr kumimoji="1" lang="en-US" altLang="zh-CN" sz="2200" b="1" dirty="0">
                <a:latin typeface="Times New Roman" pitchFamily="18" charset="0"/>
              </a:rPr>
              <a:t>a </a:t>
            </a:r>
            <a:r>
              <a:rPr kumimoji="1" lang="en-US" altLang="zh-CN" sz="2200" b="1" dirty="0" smtClean="0">
                <a:latin typeface="Times New Roman" pitchFamily="18" charset="0"/>
              </a:rPr>
              <a:t>k</a:t>
            </a:r>
            <a:r>
              <a:rPr kumimoji="1" lang="zh-CN" altLang="en-US" sz="2200" b="1" dirty="0" smtClean="0">
                <a:latin typeface="Times New Roman" pitchFamily="18" charset="0"/>
              </a:rPr>
              <a:t>：</a:t>
            </a:r>
            <a:endParaRPr kumimoji="1" lang="zh-CN" altLang="en-US" sz="2200" b="1" dirty="0">
              <a:latin typeface="Times New Roman" pitchFamily="18" charset="0"/>
            </a:endParaRPr>
          </a:p>
        </p:txBody>
      </p:sp>
      <p:grpSp>
        <p:nvGrpSpPr>
          <p:cNvPr id="3" name="Group 26"/>
          <p:cNvGrpSpPr>
            <a:grpSpLocks/>
          </p:cNvGrpSpPr>
          <p:nvPr/>
        </p:nvGrpSpPr>
        <p:grpSpPr bwMode="auto">
          <a:xfrm>
            <a:off x="3059145" y="4797152"/>
            <a:ext cx="3745959" cy="979488"/>
            <a:chOff x="-1367" y="2251"/>
            <a:chExt cx="2711" cy="617"/>
          </a:xfrm>
        </p:grpSpPr>
        <p:sp>
          <p:nvSpPr>
            <p:cNvPr id="26634" name="Text Box 22"/>
            <p:cNvSpPr txBox="1">
              <a:spLocks noChangeArrowheads="1"/>
            </p:cNvSpPr>
            <p:nvPr/>
          </p:nvSpPr>
          <p:spPr bwMode="auto">
            <a:xfrm>
              <a:off x="-1367" y="2251"/>
              <a:ext cx="2711" cy="617"/>
            </a:xfrm>
            <a:prstGeom prst="rect">
              <a:avLst/>
            </a:prstGeom>
            <a:solidFill>
              <a:schemeClr val="accent1"/>
            </a:solidFill>
            <a:ln w="12700" cap="sq">
              <a:noFill/>
              <a:miter lim="800000"/>
              <a:headEnd type="none" w="sm" len="sm"/>
              <a:tailEnd type="none" w="sm" len="sm"/>
            </a:ln>
          </p:spPr>
          <p:txBody>
            <a:bodyPr wrap="square">
              <a:spAutoFit/>
            </a:bodyPr>
            <a:lstStyle/>
            <a:p>
              <a:pPr>
                <a:lnSpc>
                  <a:spcPct val="80000"/>
                </a:lnSpc>
              </a:pPr>
              <a:r>
                <a:rPr kumimoji="1" lang="en-US" altLang="zh-CN" sz="2400" b="1" dirty="0">
                  <a:solidFill>
                    <a:srgbClr val="FF3300"/>
                  </a:solidFill>
                  <a:latin typeface="Times New Roman" pitchFamily="18" charset="0"/>
                </a:rPr>
                <a:t>                   A</a:t>
              </a:r>
              <a:r>
                <a:rPr kumimoji="1" lang="en-US" altLang="zh-CN" sz="2400" b="1" baseline="-25000" dirty="0">
                  <a:solidFill>
                    <a:srgbClr val="FF3300"/>
                  </a:solidFill>
                  <a:latin typeface="Times New Roman" pitchFamily="18" charset="0"/>
                </a:rPr>
                <a:t>K</a:t>
              </a:r>
            </a:p>
            <a:p>
              <a:pPr>
                <a:lnSpc>
                  <a:spcPct val="80000"/>
                </a:lnSpc>
              </a:pPr>
              <a:r>
                <a:rPr kumimoji="1" lang="en-US" altLang="zh-CN" sz="2400" b="1" dirty="0">
                  <a:solidFill>
                    <a:srgbClr val="FF3300"/>
                  </a:solidFill>
                  <a:latin typeface="Times New Roman" pitchFamily="18" charset="0"/>
                </a:rPr>
                <a:t>       a </a:t>
              </a:r>
              <a:r>
                <a:rPr kumimoji="1" lang="en-US" altLang="zh-CN" sz="2400" b="1" baseline="-25000" dirty="0">
                  <a:solidFill>
                    <a:srgbClr val="FF3300"/>
                  </a:solidFill>
                  <a:latin typeface="Times New Roman" pitchFamily="18" charset="0"/>
                </a:rPr>
                <a:t>k</a:t>
              </a:r>
              <a:r>
                <a:rPr kumimoji="1" lang="en-US" altLang="zh-CN" sz="2400" b="1" dirty="0">
                  <a:solidFill>
                    <a:srgbClr val="FF3300"/>
                  </a:solidFill>
                  <a:latin typeface="Times New Roman" pitchFamily="18" charset="0"/>
                </a:rPr>
                <a:t> =              (J/</a:t>
              </a:r>
              <a:r>
                <a:rPr kumimoji="1" lang="en-US" altLang="zh-CN" sz="2400" b="1" dirty="0" err="1">
                  <a:solidFill>
                    <a:srgbClr val="FF3300"/>
                  </a:solidFill>
                  <a:latin typeface="Times New Roman" pitchFamily="18" charset="0"/>
                </a:rPr>
                <a:t>cm</a:t>
              </a:r>
              <a:r>
                <a:rPr kumimoji="1" lang="en-US" altLang="zh-CN" sz="2400" b="1" dirty="0" err="1">
                  <a:solidFill>
                    <a:srgbClr val="FF3300"/>
                  </a:solidFill>
                  <a:latin typeface="Times New Roman" pitchFamily="18" charset="0"/>
                  <a:cs typeface="Times New Roman" pitchFamily="18" charset="0"/>
                </a:rPr>
                <a:t>²</a:t>
              </a:r>
              <a:r>
                <a:rPr kumimoji="1" lang="en-US" altLang="zh-CN" sz="2400" b="1" dirty="0">
                  <a:solidFill>
                    <a:srgbClr val="FF3300"/>
                  </a:solidFill>
                  <a:latin typeface="Times New Roman" pitchFamily="18" charset="0"/>
                  <a:cs typeface="Times New Roman" pitchFamily="18" charset="0"/>
                </a:rPr>
                <a:t>)</a:t>
              </a:r>
              <a:endParaRPr kumimoji="1" lang="en-US" altLang="zh-CN" sz="2400" b="1" dirty="0">
                <a:solidFill>
                  <a:srgbClr val="FF3300"/>
                </a:solidFill>
                <a:latin typeface="Times New Roman" pitchFamily="18" charset="0"/>
              </a:endParaRPr>
            </a:p>
            <a:p>
              <a:pPr>
                <a:lnSpc>
                  <a:spcPct val="80000"/>
                </a:lnSpc>
              </a:pPr>
              <a:r>
                <a:rPr kumimoji="1" lang="en-US" altLang="zh-CN" sz="2400" b="1" dirty="0">
                  <a:solidFill>
                    <a:srgbClr val="FF3300"/>
                  </a:solidFill>
                  <a:latin typeface="Times New Roman" pitchFamily="18" charset="0"/>
                </a:rPr>
                <a:t>                   </a:t>
              </a:r>
              <a:r>
                <a:rPr kumimoji="1" lang="en-US" altLang="zh-CN" sz="2400" b="1" dirty="0" err="1">
                  <a:solidFill>
                    <a:srgbClr val="FF3300"/>
                  </a:solidFill>
                  <a:latin typeface="Times New Roman" pitchFamily="18" charset="0"/>
                </a:rPr>
                <a:t>S</a:t>
              </a:r>
              <a:r>
                <a:rPr kumimoji="1" lang="en-US" altLang="zh-CN" sz="2400" b="1" baseline="-25000" dirty="0" err="1">
                  <a:solidFill>
                    <a:srgbClr val="FF3300"/>
                  </a:solidFill>
                  <a:latin typeface="Times New Roman" pitchFamily="18" charset="0"/>
                </a:rPr>
                <a:t>0</a:t>
              </a:r>
              <a:endParaRPr kumimoji="1" lang="en-US" altLang="zh-CN" sz="2400" b="1" baseline="-25000" dirty="0">
                <a:solidFill>
                  <a:srgbClr val="FF3300"/>
                </a:solidFill>
                <a:latin typeface="Times New Roman" pitchFamily="18" charset="0"/>
              </a:endParaRPr>
            </a:p>
          </p:txBody>
        </p:sp>
        <p:sp>
          <p:nvSpPr>
            <p:cNvPr id="26635" name="Line 23"/>
            <p:cNvSpPr>
              <a:spLocks noChangeShapeType="1"/>
            </p:cNvSpPr>
            <p:nvPr/>
          </p:nvSpPr>
          <p:spPr bwMode="auto">
            <a:xfrm>
              <a:off x="-315" y="2568"/>
              <a:ext cx="408" cy="0"/>
            </a:xfrm>
            <a:prstGeom prst="line">
              <a:avLst/>
            </a:prstGeom>
            <a:noFill/>
            <a:ln w="12700" cap="sq">
              <a:solidFill>
                <a:srgbClr val="FF3300"/>
              </a:solidFill>
              <a:round/>
              <a:headEnd type="none" w="sm" len="sm"/>
              <a:tailEnd type="none" w="sm" len="sm"/>
            </a:ln>
          </p:spPr>
          <p:txBody>
            <a:bodyPr wrap="none"/>
            <a:lstStyle/>
            <a:p>
              <a:endParaRPr lang="zh-CN" altLang="en-US"/>
            </a:p>
          </p:txBody>
        </p:sp>
      </p:grpSp>
      <p:sp>
        <p:nvSpPr>
          <p:cNvPr id="14" name="矩形 13"/>
          <p:cNvSpPr/>
          <p:nvPr/>
        </p:nvSpPr>
        <p:spPr>
          <a:xfrm>
            <a:off x="1093960" y="5805264"/>
            <a:ext cx="6502376" cy="532453"/>
          </a:xfrm>
          <a:prstGeom prst="rect">
            <a:avLst/>
          </a:prstGeom>
          <a:solidFill>
            <a:srgbClr val="DDDDDD"/>
          </a:solidFill>
          <a:ln>
            <a:solidFill>
              <a:schemeClr val="accent1"/>
            </a:solidFill>
          </a:ln>
        </p:spPr>
        <p:txBody>
          <a:bodyPr wrap="square">
            <a:spAutoFit/>
          </a:bodyPr>
          <a:lstStyle/>
          <a:p>
            <a:pPr lvl="0" algn="ctr">
              <a:lnSpc>
                <a:spcPct val="130000"/>
              </a:lnSpc>
            </a:pPr>
            <a:r>
              <a:rPr kumimoji="1" lang="zh-CN" altLang="en-US" sz="2200" b="1" dirty="0">
                <a:solidFill>
                  <a:srgbClr val="000000"/>
                </a:solidFill>
                <a:latin typeface="楷体_GB2312" pitchFamily="49" charset="-122"/>
                <a:ea typeface="楷体_GB2312" pitchFamily="49" charset="-122"/>
              </a:rPr>
              <a:t>就是试样缺口处单位截面积上所消耗的冲击</a:t>
            </a:r>
            <a:r>
              <a:rPr kumimoji="1" lang="zh-CN" altLang="en-US" sz="2200" b="1" dirty="0" smtClean="0">
                <a:solidFill>
                  <a:srgbClr val="000000"/>
                </a:solidFill>
                <a:latin typeface="楷体_GB2312" pitchFamily="49" charset="-122"/>
                <a:ea typeface="楷体_GB2312" pitchFamily="49" charset="-122"/>
              </a:rPr>
              <a:t>功</a:t>
            </a:r>
            <a:endParaRPr kumimoji="1" lang="zh-CN" altLang="en-US" sz="2200" b="1" dirty="0">
              <a:solidFill>
                <a:srgbClr val="000000"/>
              </a:solidFill>
              <a:latin typeface="楷体_GB2312" pitchFamily="49" charset="-122"/>
              <a:ea typeface="楷体_GB2312" pitchFamily="49" charset="-122"/>
            </a:endParaRPr>
          </a:p>
        </p:txBody>
      </p:sp>
      <p:sp>
        <p:nvSpPr>
          <p:cNvPr id="16" name="矩形 15"/>
          <p:cNvSpPr/>
          <p:nvPr/>
        </p:nvSpPr>
        <p:spPr>
          <a:xfrm>
            <a:off x="378450" y="1556792"/>
            <a:ext cx="2249334" cy="400110"/>
          </a:xfrm>
          <a:prstGeom prst="rect">
            <a:avLst/>
          </a:prstGeom>
          <a:solidFill>
            <a:srgbClr val="DDDDDD"/>
          </a:solidFill>
          <a:ln>
            <a:solidFill>
              <a:schemeClr val="accent1"/>
            </a:solidFill>
          </a:ln>
        </p:spPr>
        <p:txBody>
          <a:bodyPr wrap="none">
            <a:spAutoFit/>
          </a:bodyPr>
          <a:lstStyle/>
          <a:p>
            <a:r>
              <a:rPr lang="zh-CN" altLang="en-US" sz="2000" b="1" dirty="0" smtClean="0">
                <a:latin typeface="楷体" pitchFamily="49" charset="-122"/>
                <a:ea typeface="楷体" pitchFamily="49" charset="-122"/>
              </a:rPr>
              <a:t>通过冲击实验测得</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nodeType="withEffect">
                                  <p:stCondLst>
                                    <p:cond delay="0"/>
                                  </p:stCondLst>
                                  <p:childTnLst>
                                    <p:set>
                                      <p:cBhvr>
                                        <p:cTn id="9" dur="1" fill="hold">
                                          <p:stCondLst>
                                            <p:cond delay="0"/>
                                          </p:stCondLst>
                                        </p:cTn>
                                        <p:tgtEl>
                                          <p:spTgt spid="252945"/>
                                        </p:tgtEl>
                                        <p:attrNameLst>
                                          <p:attrName>style.visibility</p:attrName>
                                        </p:attrNameLst>
                                      </p:cBhvr>
                                      <p:to>
                                        <p:strVal val="visible"/>
                                      </p:to>
                                    </p:set>
                                    <p:animEffect transition="in" filter="blinds(horizontal)">
                                      <p:cBhvr>
                                        <p:cTn id="10" dur="500"/>
                                        <p:tgtEl>
                                          <p:spTgt spid="252945"/>
                                        </p:tgtEl>
                                      </p:cBhvr>
                                    </p:animEffect>
                                  </p:childTnLst>
                                </p:cTn>
                              </p:par>
                              <p:par>
                                <p:cTn id="11" presetID="22" presetClass="entr" presetSubtype="1"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52946"/>
                                        </p:tgtEl>
                                        <p:attrNameLst>
                                          <p:attrName>style.visibility</p:attrName>
                                        </p:attrNameLst>
                                      </p:cBhvr>
                                      <p:to>
                                        <p:strVal val="visible"/>
                                      </p:to>
                                    </p:set>
                                    <p:animEffect transition="in" filter="blinds(horizontal)">
                                      <p:cBhvr>
                                        <p:cTn id="18" dur="500"/>
                                        <p:tgtEl>
                                          <p:spTgt spid="252946"/>
                                        </p:tgtEl>
                                      </p:cBhvr>
                                    </p:animEffect>
                                  </p:childTnLst>
                                </p:cTn>
                              </p:par>
                              <p:par>
                                <p:cTn id="19" presetID="18" presetClass="entr" presetSubtype="6" fill="hold" grpId="0" nodeType="withEffect">
                                  <p:stCondLst>
                                    <p:cond delay="0"/>
                                  </p:stCondLst>
                                  <p:childTnLst>
                                    <p:set>
                                      <p:cBhvr>
                                        <p:cTn id="20" dur="1" fill="hold">
                                          <p:stCondLst>
                                            <p:cond delay="0"/>
                                          </p:stCondLst>
                                        </p:cTn>
                                        <p:tgtEl>
                                          <p:spTgt spid="252947"/>
                                        </p:tgtEl>
                                        <p:attrNameLst>
                                          <p:attrName>style.visibility</p:attrName>
                                        </p:attrNameLst>
                                      </p:cBhvr>
                                      <p:to>
                                        <p:strVal val="visible"/>
                                      </p:to>
                                    </p:set>
                                    <p:animEffect transition="in" filter="strips(downRight)">
                                      <p:cBhvr>
                                        <p:cTn id="21" dur="500"/>
                                        <p:tgtEl>
                                          <p:spTgt spid="25294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52948"/>
                                        </p:tgtEl>
                                        <p:attrNameLst>
                                          <p:attrName>style.visibility</p:attrName>
                                        </p:attrNameLst>
                                      </p:cBhvr>
                                      <p:to>
                                        <p:strVal val="visible"/>
                                      </p:to>
                                    </p:set>
                                    <p:animEffect transition="in" filter="blinds(horizontal)">
                                      <p:cBhvr>
                                        <p:cTn id="26" dur="500"/>
                                        <p:tgtEl>
                                          <p:spTgt spid="252948"/>
                                        </p:tgtEl>
                                      </p:cBhvr>
                                    </p:animEffect>
                                  </p:childTnLst>
                                </p:cTn>
                              </p:par>
                              <p:par>
                                <p:cTn id="27" presetID="3" presetClass="entr" presetSubtype="1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linds(horizontal)">
                                      <p:cBhvr>
                                        <p:cTn id="29" dur="500"/>
                                        <p:tgtEl>
                                          <p:spTgt spid="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46" grpId="0" autoUpdateAnimBg="0"/>
      <p:bldP spid="252947" grpId="0" animBg="1" autoUpdateAnimBg="0"/>
      <p:bldP spid="252948" grpId="0" autoUpdateAnimBg="0"/>
      <p:bldP spid="14"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7" name="Picture 6" descr="image015"/>
          <p:cNvPicPr>
            <a:picLocks noChangeAspect="1" noChangeArrowheads="1"/>
          </p:cNvPicPr>
          <p:nvPr/>
        </p:nvPicPr>
        <p:blipFill>
          <a:blip r:embed="rId2" cstate="print"/>
          <a:srcRect/>
          <a:stretch>
            <a:fillRect/>
          </a:stretch>
        </p:blipFill>
        <p:spPr bwMode="auto">
          <a:xfrm>
            <a:off x="971600" y="1268760"/>
            <a:ext cx="7164710" cy="2472014"/>
          </a:xfrm>
          <a:prstGeom prst="rect">
            <a:avLst/>
          </a:prstGeom>
          <a:noFill/>
          <a:ln w="9525">
            <a:noFill/>
            <a:miter lim="800000"/>
            <a:headEnd/>
            <a:tailEnd/>
          </a:ln>
        </p:spPr>
      </p:pic>
      <p:sp>
        <p:nvSpPr>
          <p:cNvPr id="28678" name="Rectangle 7"/>
          <p:cNvSpPr>
            <a:spLocks noChangeArrowheads="1"/>
          </p:cNvSpPr>
          <p:nvPr/>
        </p:nvSpPr>
        <p:spPr bwMode="auto">
          <a:xfrm>
            <a:off x="755576" y="3861048"/>
            <a:ext cx="7622600" cy="400110"/>
          </a:xfrm>
          <a:prstGeom prst="rect">
            <a:avLst/>
          </a:prstGeom>
          <a:noFill/>
          <a:ln w="9525" algn="ctr">
            <a:noFill/>
            <a:miter lim="800000"/>
            <a:headEnd/>
            <a:tailEnd/>
          </a:ln>
        </p:spPr>
        <p:txBody>
          <a:bodyPr wrap="none">
            <a:spAutoFit/>
          </a:bodyPr>
          <a:lstStyle/>
          <a:p>
            <a:pPr>
              <a:spcBef>
                <a:spcPct val="50000"/>
              </a:spcBef>
            </a:pPr>
            <a:r>
              <a:rPr lang="en-US" altLang="zh-CN" sz="2000" b="1" dirty="0">
                <a:latin typeface="楷体_GB2312" pitchFamily="49" charset="-122"/>
                <a:ea typeface="楷体_GB2312" pitchFamily="49" charset="-122"/>
              </a:rPr>
              <a:t>Titanic </a:t>
            </a:r>
            <a:r>
              <a:rPr lang="zh-CN" altLang="en-US" sz="2000" b="1" dirty="0">
                <a:latin typeface="楷体_GB2312" pitchFamily="49" charset="-122"/>
                <a:ea typeface="楷体_GB2312" pitchFamily="49" charset="-122"/>
              </a:rPr>
              <a:t>号钢板（左图）和近代船用钢板（右图）的冲击试验结果</a:t>
            </a:r>
          </a:p>
        </p:txBody>
      </p:sp>
      <p:sp>
        <p:nvSpPr>
          <p:cNvPr id="9" name="Rectangle 5"/>
          <p:cNvSpPr>
            <a:spLocks noChangeArrowheads="1"/>
          </p:cNvSpPr>
          <p:nvPr/>
        </p:nvSpPr>
        <p:spPr bwMode="auto">
          <a:xfrm>
            <a:off x="827584" y="4293096"/>
            <a:ext cx="7488832" cy="1942070"/>
          </a:xfrm>
          <a:prstGeom prst="rect">
            <a:avLst/>
          </a:prstGeom>
          <a:noFill/>
          <a:ln w="19050" algn="ctr">
            <a:noFill/>
            <a:miter lim="800000"/>
            <a:headEnd/>
            <a:tailEnd/>
          </a:ln>
        </p:spPr>
        <p:txBody>
          <a:bodyPr wrap="square" anchor="ctr">
            <a:spAutoFit/>
          </a:bodyPr>
          <a:lstStyle/>
          <a:p>
            <a:pPr>
              <a:lnSpc>
                <a:spcPct val="120000"/>
              </a:lnSpc>
              <a:spcBef>
                <a:spcPts val="600"/>
              </a:spcBef>
              <a:buClr>
                <a:srgbClr val="F91605"/>
              </a:buClr>
              <a:buSzPct val="90000"/>
              <a:buFont typeface="Wingdings" pitchFamily="2" charset="2"/>
              <a:buChar char="u"/>
            </a:pPr>
            <a:r>
              <a:rPr lang="en-US" altLang="zh-CN" sz="2400" b="1" dirty="0" err="1">
                <a:solidFill>
                  <a:srgbClr val="0000FF"/>
                </a:solidFill>
                <a:latin typeface="楷体_GB2312" pitchFamily="49" charset="-122"/>
                <a:ea typeface="楷体_GB2312" pitchFamily="49" charset="-122"/>
              </a:rPr>
              <a:t>a</a:t>
            </a:r>
            <a:r>
              <a:rPr lang="en-US" altLang="zh-CN" sz="2400" b="1" baseline="-25000" dirty="0" err="1">
                <a:solidFill>
                  <a:srgbClr val="0000FF"/>
                </a:solidFill>
                <a:latin typeface="楷体_GB2312" pitchFamily="49" charset="-122"/>
                <a:ea typeface="楷体_GB2312" pitchFamily="49" charset="-122"/>
              </a:rPr>
              <a:t>k</a:t>
            </a:r>
            <a:r>
              <a:rPr lang="zh-CN" altLang="en-US" sz="2400" b="1" dirty="0">
                <a:solidFill>
                  <a:srgbClr val="0000FF"/>
                </a:solidFill>
                <a:latin typeface="楷体_GB2312" pitchFamily="49" charset="-122"/>
                <a:ea typeface="楷体_GB2312" pitchFamily="49" charset="-122"/>
              </a:rPr>
              <a:t>值</a:t>
            </a:r>
            <a:r>
              <a:rPr lang="zh-CN" altLang="en-US" sz="2400" b="1" dirty="0" smtClean="0">
                <a:solidFill>
                  <a:srgbClr val="0000FF"/>
                </a:solidFill>
                <a:latin typeface="楷体_GB2312" pitchFamily="49" charset="-122"/>
                <a:ea typeface="楷体_GB2312" pitchFamily="49" charset="-122"/>
              </a:rPr>
              <a:t>低</a:t>
            </a:r>
            <a:r>
              <a:rPr lang="en-US" altLang="zh-CN" sz="2400" b="1" dirty="0" smtClean="0">
                <a:solidFill>
                  <a:srgbClr val="0000FF"/>
                </a:solidFill>
                <a:latin typeface="楷体_GB2312" pitchFamily="49" charset="-122"/>
                <a:ea typeface="楷体_GB2312" pitchFamily="49" charset="-122"/>
              </a:rPr>
              <a:t>——</a:t>
            </a:r>
            <a:r>
              <a:rPr lang="zh-CN" altLang="en-US" sz="2400" b="1" dirty="0" smtClean="0">
                <a:solidFill>
                  <a:srgbClr val="0000FF"/>
                </a:solidFill>
                <a:latin typeface="楷体_GB2312" pitchFamily="49" charset="-122"/>
                <a:ea typeface="楷体_GB2312" pitchFamily="49" charset="-122"/>
              </a:rPr>
              <a:t>脆性</a:t>
            </a:r>
            <a:r>
              <a:rPr lang="zh-CN" altLang="en-US" sz="2400" b="1" dirty="0">
                <a:solidFill>
                  <a:srgbClr val="0000FF"/>
                </a:solidFill>
                <a:latin typeface="楷体_GB2312" pitchFamily="49" charset="-122"/>
                <a:ea typeface="楷体_GB2312" pitchFamily="49" charset="-122"/>
              </a:rPr>
              <a:t>材料：断裂时无明显变形，金属光泽，呈结晶状。</a:t>
            </a:r>
          </a:p>
          <a:p>
            <a:pPr>
              <a:lnSpc>
                <a:spcPct val="120000"/>
              </a:lnSpc>
              <a:spcBef>
                <a:spcPts val="600"/>
              </a:spcBef>
              <a:buClr>
                <a:schemeClr val="hlink"/>
              </a:buClr>
              <a:buSzPct val="95000"/>
              <a:buFont typeface="Wingdings" pitchFamily="2" charset="2"/>
              <a:buChar char="u"/>
            </a:pPr>
            <a:r>
              <a:rPr lang="en-US" altLang="zh-CN" sz="2400" b="1" dirty="0" err="1">
                <a:solidFill>
                  <a:srgbClr val="0000FF"/>
                </a:solidFill>
                <a:latin typeface="楷体_GB2312" pitchFamily="49" charset="-122"/>
                <a:ea typeface="楷体_GB2312" pitchFamily="49" charset="-122"/>
              </a:rPr>
              <a:t>a</a:t>
            </a:r>
            <a:r>
              <a:rPr lang="en-US" altLang="zh-CN" sz="2400" b="1" baseline="-25000" dirty="0" err="1">
                <a:solidFill>
                  <a:srgbClr val="0000FF"/>
                </a:solidFill>
                <a:latin typeface="楷体_GB2312" pitchFamily="49" charset="-122"/>
                <a:ea typeface="楷体_GB2312" pitchFamily="49" charset="-122"/>
              </a:rPr>
              <a:t>k</a:t>
            </a:r>
            <a:r>
              <a:rPr lang="zh-CN" altLang="en-US" sz="2400" b="1" dirty="0">
                <a:solidFill>
                  <a:srgbClr val="0000FF"/>
                </a:solidFill>
                <a:latin typeface="楷体_GB2312" pitchFamily="49" charset="-122"/>
                <a:ea typeface="楷体_GB2312" pitchFamily="49" charset="-122"/>
              </a:rPr>
              <a:t>值</a:t>
            </a:r>
            <a:r>
              <a:rPr lang="zh-CN" altLang="en-US" sz="2400" b="1" dirty="0" smtClean="0">
                <a:solidFill>
                  <a:srgbClr val="0000FF"/>
                </a:solidFill>
                <a:latin typeface="楷体_GB2312" pitchFamily="49" charset="-122"/>
                <a:ea typeface="楷体_GB2312" pitchFamily="49" charset="-122"/>
              </a:rPr>
              <a:t>高</a:t>
            </a:r>
            <a:r>
              <a:rPr lang="en-US" altLang="zh-CN" sz="2400" b="1" dirty="0" smtClean="0">
                <a:solidFill>
                  <a:srgbClr val="0000FF"/>
                </a:solidFill>
                <a:latin typeface="楷体_GB2312" pitchFamily="49" charset="-122"/>
                <a:ea typeface="楷体_GB2312" pitchFamily="49" charset="-122"/>
              </a:rPr>
              <a:t>——</a:t>
            </a:r>
            <a:r>
              <a:rPr lang="zh-CN" altLang="en-US" sz="2400" b="1" dirty="0" smtClean="0">
                <a:solidFill>
                  <a:srgbClr val="0000FF"/>
                </a:solidFill>
                <a:latin typeface="楷体_GB2312" pitchFamily="49" charset="-122"/>
                <a:ea typeface="楷体_GB2312" pitchFamily="49" charset="-122"/>
              </a:rPr>
              <a:t>韧性</a:t>
            </a:r>
            <a:r>
              <a:rPr lang="zh-CN" altLang="en-US" sz="2400" b="1" dirty="0">
                <a:solidFill>
                  <a:srgbClr val="0000FF"/>
                </a:solidFill>
                <a:latin typeface="楷体_GB2312" pitchFamily="49" charset="-122"/>
                <a:ea typeface="楷体_GB2312" pitchFamily="49" charset="-122"/>
              </a:rPr>
              <a:t>材料：明显塑变，断口呈灰色纤维状，无光泽</a:t>
            </a:r>
            <a:r>
              <a:rPr lang="zh-CN" altLang="en-US" sz="2400" b="1" dirty="0" smtClean="0">
                <a:solidFill>
                  <a:srgbClr val="0000FF"/>
                </a:solidFill>
                <a:latin typeface="楷体_GB2312" pitchFamily="49" charset="-122"/>
                <a:ea typeface="楷体_GB2312" pitchFamily="49" charset="-122"/>
              </a:rPr>
              <a:t>。</a:t>
            </a:r>
            <a:endParaRPr lang="zh-CN" altLang="en-US" sz="2400" b="1" dirty="0">
              <a:solidFill>
                <a:srgbClr val="0000FF"/>
              </a:solidFill>
              <a:latin typeface="楷体_GB2312" pitchFamily="49" charset="-122"/>
              <a:ea typeface="楷体_GB2312" pitchFamily="49" charset="-122"/>
            </a:endParaRPr>
          </a:p>
        </p:txBody>
      </p:sp>
      <p:sp>
        <p:nvSpPr>
          <p:cNvPr id="10" name="TextBox 9"/>
          <p:cNvSpPr txBox="1"/>
          <p:nvPr/>
        </p:nvSpPr>
        <p:spPr>
          <a:xfrm>
            <a:off x="539552" y="548680"/>
            <a:ext cx="3057247" cy="523220"/>
          </a:xfrm>
          <a:prstGeom prst="rect">
            <a:avLst/>
          </a:prstGeom>
          <a:noFill/>
        </p:spPr>
        <p:txBody>
          <a:bodyPr wrap="none" rtlCol="0">
            <a:spAutoFit/>
          </a:bodyPr>
          <a:lstStyle/>
          <a:p>
            <a:r>
              <a:rPr lang="zh-CN" altLang="en-US" sz="2800" b="1" dirty="0" smtClean="0">
                <a:latin typeface="黑体" pitchFamily="2" charset="-122"/>
                <a:ea typeface="黑体" pitchFamily="2" charset="-122"/>
              </a:rPr>
              <a:t>冲击韧性实验断口</a:t>
            </a:r>
            <a:endParaRPr lang="zh-CN" altLang="en-US" sz="2800" b="1" dirty="0">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FIG216"/>
          <p:cNvPicPr>
            <a:picLocks noChangeAspect="1" noChangeArrowheads="1"/>
          </p:cNvPicPr>
          <p:nvPr/>
        </p:nvPicPr>
        <p:blipFill>
          <a:blip r:embed="rId3" cstate="print"/>
          <a:srcRect t="12523"/>
          <a:stretch>
            <a:fillRect/>
          </a:stretch>
        </p:blipFill>
        <p:spPr bwMode="auto">
          <a:xfrm>
            <a:off x="3974166" y="1340768"/>
            <a:ext cx="4486266" cy="3384376"/>
          </a:xfrm>
          <a:prstGeom prst="rect">
            <a:avLst/>
          </a:prstGeom>
          <a:noFill/>
          <a:ln w="9525">
            <a:solidFill>
              <a:srgbClr val="0000CC"/>
            </a:solidFill>
            <a:miter lim="800000"/>
            <a:headEnd/>
            <a:tailEnd/>
          </a:ln>
        </p:spPr>
      </p:pic>
      <p:sp>
        <p:nvSpPr>
          <p:cNvPr id="27651" name="Oval 3"/>
          <p:cNvSpPr>
            <a:spLocks noChangeArrowheads="1"/>
          </p:cNvSpPr>
          <p:nvPr/>
        </p:nvSpPr>
        <p:spPr bwMode="auto">
          <a:xfrm>
            <a:off x="410372" y="466403"/>
            <a:ext cx="8122068" cy="649188"/>
          </a:xfrm>
          <a:prstGeom prst="ellipse">
            <a:avLst/>
          </a:prstGeom>
          <a:solidFill>
            <a:srgbClr val="99CC00">
              <a:alpha val="36862"/>
            </a:srgbClr>
          </a:solidFill>
          <a:ln w="19050" algn="ctr">
            <a:solidFill>
              <a:schemeClr val="tx1"/>
            </a:solidFill>
            <a:round/>
            <a:headEnd/>
            <a:tailEnd/>
          </a:ln>
        </p:spPr>
        <p:txBody>
          <a:bodyPr wrap="none" anchor="ctr">
            <a:spAutoFit/>
          </a:bodyPr>
          <a:lstStyle/>
          <a:p>
            <a:pPr algn="ctr"/>
            <a:r>
              <a:rPr lang="zh-CN" altLang="en-US" sz="2400" b="1" dirty="0" smtClean="0">
                <a:solidFill>
                  <a:srgbClr val="F91605"/>
                </a:solidFill>
              </a:rPr>
              <a:t>冲击韧性</a:t>
            </a:r>
            <a:r>
              <a:rPr lang="zh-CN" altLang="en-US" sz="2400" b="1" dirty="0">
                <a:solidFill>
                  <a:srgbClr val="F91605"/>
                </a:solidFill>
              </a:rPr>
              <a:t>与温度有关</a:t>
            </a:r>
            <a:r>
              <a:rPr lang="en-US" altLang="zh-CN" sz="2400" b="1" dirty="0">
                <a:solidFill>
                  <a:srgbClr val="F91605"/>
                </a:solidFill>
              </a:rPr>
              <a:t>——</a:t>
            </a:r>
            <a:r>
              <a:rPr lang="zh-CN" altLang="en-US" sz="2400" b="1" dirty="0">
                <a:solidFill>
                  <a:srgbClr val="F91605"/>
                </a:solidFill>
              </a:rPr>
              <a:t>脆性转变温度</a:t>
            </a:r>
            <a:r>
              <a:rPr lang="en-US" altLang="zh-CN" sz="2400" b="1" dirty="0">
                <a:solidFill>
                  <a:srgbClr val="F91605"/>
                </a:solidFill>
              </a:rPr>
              <a:t>T</a:t>
            </a:r>
            <a:r>
              <a:rPr lang="en-US" altLang="zh-CN" sz="2400" b="1" baseline="-25000" dirty="0">
                <a:solidFill>
                  <a:srgbClr val="F91605"/>
                </a:solidFill>
              </a:rPr>
              <a:t>K</a:t>
            </a:r>
          </a:p>
        </p:txBody>
      </p:sp>
      <p:sp>
        <p:nvSpPr>
          <p:cNvPr id="27652" name="Rectangle 4"/>
          <p:cNvSpPr>
            <a:spLocks noChangeArrowheads="1"/>
          </p:cNvSpPr>
          <p:nvPr/>
        </p:nvSpPr>
        <p:spPr bwMode="auto">
          <a:xfrm>
            <a:off x="645466" y="1340768"/>
            <a:ext cx="3278462" cy="461665"/>
          </a:xfrm>
          <a:prstGeom prst="rect">
            <a:avLst/>
          </a:prstGeom>
          <a:solidFill>
            <a:srgbClr val="DDDDDD"/>
          </a:solidFill>
          <a:ln w="19050" algn="ctr">
            <a:noFill/>
            <a:miter lim="800000"/>
            <a:headEnd/>
            <a:tailEnd/>
          </a:ln>
        </p:spPr>
        <p:txBody>
          <a:bodyPr wrap="none">
            <a:spAutoFit/>
          </a:bodyPr>
          <a:lstStyle/>
          <a:p>
            <a:r>
              <a:rPr lang="zh-CN" altLang="en-US" sz="2400" b="1" dirty="0">
                <a:solidFill>
                  <a:srgbClr val="0000CC"/>
                </a:solidFill>
              </a:rPr>
              <a:t>温度对冲击韧性的影响</a:t>
            </a:r>
          </a:p>
        </p:txBody>
      </p:sp>
      <p:sp>
        <p:nvSpPr>
          <p:cNvPr id="6" name="矩形 5"/>
          <p:cNvSpPr/>
          <p:nvPr/>
        </p:nvSpPr>
        <p:spPr>
          <a:xfrm>
            <a:off x="323528" y="1988840"/>
            <a:ext cx="3600400" cy="2751522"/>
          </a:xfrm>
          <a:prstGeom prst="rect">
            <a:avLst/>
          </a:prstGeom>
        </p:spPr>
        <p:txBody>
          <a:bodyPr wrap="square">
            <a:spAutoFit/>
          </a:bodyPr>
          <a:lstStyle/>
          <a:p>
            <a:pPr>
              <a:lnSpc>
                <a:spcPct val="120000"/>
              </a:lnSpc>
            </a:pPr>
            <a:r>
              <a:rPr lang="zh-CN" altLang="en-US" sz="2400" b="1" dirty="0" smtClean="0">
                <a:latin typeface="楷体_GB2312" pitchFamily="49" charset="-122"/>
                <a:ea typeface="楷体_GB2312" pitchFamily="49" charset="-122"/>
              </a:rPr>
              <a:t>    材料的冲击韧性随温度下降而下降。在某一温度范围内冲击韧性值急剧下降的现象称</a:t>
            </a:r>
            <a:r>
              <a:rPr lang="zh-CN" altLang="en-US" sz="2400" b="1" dirty="0" smtClean="0">
                <a:solidFill>
                  <a:srgbClr val="0000CC"/>
                </a:solidFill>
                <a:latin typeface="黑体" pitchFamily="2" charset="-122"/>
                <a:ea typeface="黑体" pitchFamily="2" charset="-122"/>
              </a:rPr>
              <a:t>韧脆转变</a:t>
            </a:r>
            <a:r>
              <a:rPr lang="zh-CN" altLang="en-US" sz="2400" b="1" dirty="0" smtClean="0">
                <a:latin typeface="楷体_GB2312" pitchFamily="49" charset="-122"/>
                <a:ea typeface="楷体_GB2312" pitchFamily="49" charset="-122"/>
              </a:rPr>
              <a:t>。发生韧脆转变的温度范围称</a:t>
            </a:r>
            <a:r>
              <a:rPr lang="zh-CN" altLang="en-US" sz="2400" b="1" dirty="0" smtClean="0">
                <a:solidFill>
                  <a:srgbClr val="0000CC"/>
                </a:solidFill>
                <a:latin typeface="黑体" pitchFamily="2" charset="-122"/>
                <a:ea typeface="黑体" pitchFamily="2" charset="-122"/>
              </a:rPr>
              <a:t>韧脆转变温度</a:t>
            </a:r>
            <a:r>
              <a:rPr lang="zh-CN" altLang="en-US" sz="2400" b="1" dirty="0" smtClean="0">
                <a:latin typeface="楷体_GB2312" pitchFamily="49" charset="-122"/>
                <a:ea typeface="楷体_GB2312" pitchFamily="49" charset="-122"/>
              </a:rPr>
              <a:t>。</a:t>
            </a:r>
            <a:endParaRPr lang="zh-CN" altLang="en-US" sz="2400" b="1" dirty="0">
              <a:latin typeface="楷体_GB2312" pitchFamily="49" charset="-122"/>
              <a:ea typeface="楷体_GB2312" pitchFamily="49" charset="-122"/>
            </a:endParaRPr>
          </a:p>
        </p:txBody>
      </p:sp>
      <p:sp>
        <p:nvSpPr>
          <p:cNvPr id="8" name="Text Box 37"/>
          <p:cNvSpPr txBox="1">
            <a:spLocks noChangeArrowheads="1"/>
          </p:cNvSpPr>
          <p:nvPr/>
        </p:nvSpPr>
        <p:spPr bwMode="auto">
          <a:xfrm>
            <a:off x="323528" y="4808453"/>
            <a:ext cx="8640960" cy="907941"/>
          </a:xfrm>
          <a:prstGeom prst="rect">
            <a:avLst/>
          </a:prstGeom>
          <a:noFill/>
          <a:ln w="9525">
            <a:noFill/>
            <a:miter lim="800000"/>
            <a:headEnd/>
            <a:tailEnd/>
          </a:ln>
          <a:effectLst/>
        </p:spPr>
        <p:txBody>
          <a:bodyPr wrap="square">
            <a:spAutoFit/>
          </a:bodyPr>
          <a:lstStyle/>
          <a:p>
            <a:pPr>
              <a:spcBef>
                <a:spcPts val="600"/>
              </a:spcBef>
            </a:pPr>
            <a:r>
              <a:rPr lang="zh-CN" altLang="en-US" sz="2400" b="1" dirty="0">
                <a:latin typeface="楷体_GB2312" pitchFamily="49" charset="-122"/>
                <a:ea typeface="楷体_GB2312" pitchFamily="49" charset="-122"/>
              </a:rPr>
              <a:t>体心立方金属具有韧脆转变温度，而大多数面心立方金属没有</a:t>
            </a:r>
            <a:r>
              <a:rPr lang="en-US" altLang="zh-CN" sz="2400" b="1" dirty="0" smtClean="0">
                <a:latin typeface="楷体_GB2312" pitchFamily="49" charset="-122"/>
                <a:ea typeface="楷体_GB2312" pitchFamily="49" charset="-122"/>
              </a:rPr>
              <a:t>.</a:t>
            </a:r>
          </a:p>
          <a:p>
            <a:pPr>
              <a:spcBef>
                <a:spcPts val="600"/>
              </a:spcBef>
            </a:pPr>
            <a:r>
              <a:rPr lang="zh-CN" altLang="en-US" sz="2400" b="1" dirty="0" smtClean="0">
                <a:latin typeface="楷体_GB2312" pitchFamily="49" charset="-122"/>
                <a:ea typeface="楷体_GB2312" pitchFamily="49" charset="-122"/>
              </a:rPr>
              <a:t>如加载速度↑如何？</a:t>
            </a:r>
            <a:endParaRPr lang="en-US" altLang="zh-CN" sz="2400" b="1" dirty="0">
              <a:latin typeface="楷体_GB2312" pitchFamily="49" charset="-122"/>
              <a:ea typeface="楷体_GB2312" pitchFamily="49" charset="-122"/>
            </a:endParaRPr>
          </a:p>
        </p:txBody>
      </p:sp>
      <p:sp>
        <p:nvSpPr>
          <p:cNvPr id="9" name="矩形 8"/>
          <p:cNvSpPr/>
          <p:nvPr/>
        </p:nvSpPr>
        <p:spPr>
          <a:xfrm>
            <a:off x="2267744" y="5701781"/>
            <a:ext cx="5400600" cy="535531"/>
          </a:xfrm>
          <a:prstGeom prst="rect">
            <a:avLst/>
          </a:prstGeom>
          <a:solidFill>
            <a:srgbClr val="DDDDDD"/>
          </a:solidFill>
          <a:ln>
            <a:solidFill>
              <a:schemeClr val="accent1"/>
            </a:solidFill>
          </a:ln>
        </p:spPr>
        <p:txBody>
          <a:bodyPr wrap="square">
            <a:spAutoFit/>
          </a:bodyPr>
          <a:lstStyle/>
          <a:p>
            <a:pPr lvl="0" algn="ctr">
              <a:lnSpc>
                <a:spcPct val="120000"/>
              </a:lnSpc>
            </a:pPr>
            <a:r>
              <a:rPr lang="zh-CN" altLang="en-US" sz="2400" b="1" dirty="0">
                <a:solidFill>
                  <a:srgbClr val="000000"/>
                </a:solidFill>
                <a:latin typeface="楷体_GB2312" pitchFamily="49" charset="-122"/>
                <a:ea typeface="楷体_GB2312" pitchFamily="49" charset="-122"/>
              </a:rPr>
              <a:t>材料的使用温度应高于韧脆转变温度。</a:t>
            </a:r>
          </a:p>
        </p:txBody>
      </p:sp>
      <p:cxnSp>
        <p:nvCxnSpPr>
          <p:cNvPr id="11" name="直接箭头连接符 10"/>
          <p:cNvCxnSpPr/>
          <p:nvPr/>
        </p:nvCxnSpPr>
        <p:spPr bwMode="auto">
          <a:xfrm>
            <a:off x="6069654" y="2924944"/>
            <a:ext cx="288032" cy="0"/>
          </a:xfrm>
          <a:prstGeom prst="straightConnector1">
            <a:avLst/>
          </a:prstGeom>
          <a:solidFill>
            <a:schemeClr val="accent1"/>
          </a:solidFill>
          <a:ln w="38100" cap="flat" cmpd="sng" algn="ctr">
            <a:solidFill>
              <a:srgbClr val="0000CC"/>
            </a:solidFill>
            <a:prstDash val="solid"/>
            <a:round/>
            <a:headEnd type="none" w="med" len="med"/>
            <a:tailEnd type="arrow"/>
          </a:ln>
          <a:effectLst/>
        </p:spPr>
      </p:cxnSp>
      <p:cxnSp>
        <p:nvCxnSpPr>
          <p:cNvPr id="13" name="直接连接符 12"/>
          <p:cNvCxnSpPr/>
          <p:nvPr/>
        </p:nvCxnSpPr>
        <p:spPr bwMode="auto">
          <a:xfrm flipH="1">
            <a:off x="5940152" y="2190350"/>
            <a:ext cx="288032" cy="1296144"/>
          </a:xfrm>
          <a:prstGeom prst="line">
            <a:avLst/>
          </a:prstGeom>
          <a:solidFill>
            <a:schemeClr val="accent1"/>
          </a:solidFill>
          <a:ln w="28575" cap="flat" cmpd="sng" algn="ctr">
            <a:solidFill>
              <a:srgbClr val="0000CC"/>
            </a:solidFill>
            <a:prstDash val="solid"/>
            <a:round/>
            <a:headEnd type="none" w="med" len="med"/>
            <a:tailEnd type="none" w="med" len="med"/>
          </a:ln>
          <a:effectLst/>
        </p:spPr>
      </p:cxnSp>
      <p:cxnSp>
        <p:nvCxnSpPr>
          <p:cNvPr id="18" name="直接连接符 17"/>
          <p:cNvCxnSpPr/>
          <p:nvPr/>
        </p:nvCxnSpPr>
        <p:spPr bwMode="auto">
          <a:xfrm flipH="1">
            <a:off x="6213108" y="2089876"/>
            <a:ext cx="274080" cy="1296144"/>
          </a:xfrm>
          <a:prstGeom prst="line">
            <a:avLst/>
          </a:prstGeom>
          <a:solidFill>
            <a:schemeClr val="accent1"/>
          </a:solidFill>
          <a:ln w="28575" cap="flat" cmpd="sng" algn="ctr">
            <a:solidFill>
              <a:srgbClr val="0000CC"/>
            </a:solidFill>
            <a:prstDash val="solid"/>
            <a:round/>
            <a:headEnd type="none" w="med" len="med"/>
            <a:tailEnd type="none" w="med" len="med"/>
          </a:ln>
          <a:effectLst/>
        </p:spPr>
      </p:cxnSp>
      <p:sp>
        <p:nvSpPr>
          <p:cNvPr id="21" name="TextBox 20"/>
          <p:cNvSpPr txBox="1"/>
          <p:nvPr/>
        </p:nvSpPr>
        <p:spPr>
          <a:xfrm>
            <a:off x="6012160" y="3068960"/>
            <a:ext cx="1346844" cy="369332"/>
          </a:xfrm>
          <a:prstGeom prst="rect">
            <a:avLst/>
          </a:prstGeom>
          <a:solidFill>
            <a:srgbClr val="DDDDDD">
              <a:alpha val="54902"/>
            </a:srgbClr>
          </a:solidFill>
          <a:ln>
            <a:solidFill>
              <a:schemeClr val="accent1"/>
            </a:solidFill>
          </a:ln>
        </p:spPr>
        <p:txBody>
          <a:bodyPr wrap="none" rtlCol="0">
            <a:spAutoFit/>
          </a:bodyPr>
          <a:lstStyle/>
          <a:p>
            <a:r>
              <a:rPr lang="zh-CN" altLang="en-US" b="1" dirty="0" smtClean="0">
                <a:solidFill>
                  <a:srgbClr val="0000CC"/>
                </a:solidFill>
                <a:latin typeface="楷体_GB2312" pitchFamily="49" charset="-122"/>
                <a:ea typeface="楷体_GB2312" pitchFamily="49" charset="-122"/>
              </a:rPr>
              <a:t>加载速度↑</a:t>
            </a:r>
            <a:endParaRPr lang="zh-CN" altLang="en-US"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blinds(horizontal)">
                                      <p:cBhvr>
                                        <p:cTn id="7" dur="500"/>
                                        <p:tgtEl>
                                          <p:spTgt spid="2765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7650"/>
                                        </p:tgtEl>
                                        <p:attrNameLst>
                                          <p:attrName>style.visibility</p:attrName>
                                        </p:attrNameLst>
                                      </p:cBhvr>
                                      <p:to>
                                        <p:strVal val="visible"/>
                                      </p:to>
                                    </p:set>
                                    <p:animEffect transition="in" filter="blinds(horizontal)">
                                      <p:cBhvr>
                                        <p:cTn id="11" dur="500"/>
                                        <p:tgtEl>
                                          <p:spTgt spid="27650"/>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1+#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par>
                                <p:cTn id="27" presetID="3" presetClass="entr" presetSubtype="1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par>
                                <p:cTn id="30" presetID="3" presetClass="entr" presetSubtype="1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blinds(horizontal)">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p:bldP spid="6" grpId="0"/>
      <p:bldP spid="8" grpId="0"/>
      <p:bldP spid="9" grpId="0" animBg="1"/>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21" name="Rectangle 13"/>
          <p:cNvSpPr>
            <a:spLocks noChangeArrowheads="1"/>
          </p:cNvSpPr>
          <p:nvPr/>
        </p:nvSpPr>
        <p:spPr bwMode="auto">
          <a:xfrm>
            <a:off x="647700" y="976623"/>
            <a:ext cx="8496300" cy="919867"/>
          </a:xfrm>
          <a:prstGeom prst="rect">
            <a:avLst/>
          </a:prstGeom>
          <a:noFill/>
          <a:ln w="9525" algn="ctr">
            <a:noFill/>
            <a:miter lim="800000"/>
            <a:headEnd/>
            <a:tailEnd/>
          </a:ln>
        </p:spPr>
        <p:txBody>
          <a:bodyPr wrap="square" anchor="ctr">
            <a:spAutoFit/>
          </a:bodyPr>
          <a:lstStyle/>
          <a:p>
            <a:pPr>
              <a:lnSpc>
                <a:spcPct val="120000"/>
              </a:lnSpc>
              <a:spcBef>
                <a:spcPts val="600"/>
              </a:spcBef>
              <a:buClr>
                <a:schemeClr val="hlink"/>
              </a:buClr>
              <a:buSzPct val="95000"/>
              <a:buFont typeface="Wingdings" pitchFamily="2" charset="2"/>
              <a:buChar char="n"/>
            </a:pPr>
            <a:r>
              <a:rPr lang="en-US" altLang="zh-CN" sz="2400" b="1" dirty="0">
                <a:solidFill>
                  <a:schemeClr val="tx2"/>
                </a:solidFill>
                <a:latin typeface="黑体" pitchFamily="2" charset="-122"/>
                <a:ea typeface="黑体" pitchFamily="2" charset="-122"/>
              </a:rPr>
              <a:t> </a:t>
            </a:r>
            <a:r>
              <a:rPr lang="zh-CN" altLang="en-US" sz="2400" b="1" dirty="0">
                <a:solidFill>
                  <a:srgbClr val="FF3300"/>
                </a:solidFill>
                <a:latin typeface="黑体" pitchFamily="2" charset="-122"/>
                <a:ea typeface="黑体" pitchFamily="2" charset="-122"/>
              </a:rPr>
              <a:t>疲劳现象</a:t>
            </a:r>
            <a:r>
              <a:rPr lang="zh-CN" altLang="en-US" sz="2400" b="1" dirty="0" smtClean="0">
                <a:solidFill>
                  <a:srgbClr val="FF3300"/>
                </a:solidFill>
                <a:latin typeface="黑体" pitchFamily="2" charset="-122"/>
                <a:ea typeface="黑体" pitchFamily="2" charset="-122"/>
              </a:rPr>
              <a:t>：</a:t>
            </a:r>
            <a:r>
              <a:rPr lang="zh-CN" altLang="en-US" sz="2400" b="1" dirty="0" smtClean="0">
                <a:latin typeface="楷体_GB2312" pitchFamily="49" charset="-122"/>
                <a:ea typeface="楷体_GB2312" pitchFamily="49" charset="-122"/>
              </a:rPr>
              <a:t>材料在低于</a:t>
            </a:r>
            <a:r>
              <a:rPr lang="zh-CN" altLang="en-US" sz="2400" b="1" dirty="0" smtClean="0">
                <a:latin typeface="楷体_GB2312" pitchFamily="49" charset="-122"/>
                <a:ea typeface="楷体_GB2312" pitchFamily="49" charset="-122"/>
                <a:sym typeface="Symbol" pitchFamily="18" charset="2"/>
              </a:rPr>
              <a:t></a:t>
            </a:r>
            <a:r>
              <a:rPr lang="en-US" altLang="zh-CN" sz="2400" b="1" baseline="-25000" dirty="0" smtClean="0">
                <a:latin typeface="楷体_GB2312" pitchFamily="49" charset="-122"/>
                <a:ea typeface="楷体_GB2312" pitchFamily="49" charset="-122"/>
                <a:sym typeface="Symbol" pitchFamily="18" charset="2"/>
              </a:rPr>
              <a:t>s</a:t>
            </a:r>
            <a:r>
              <a:rPr lang="zh-CN" altLang="en-US" sz="2400" b="1" dirty="0" smtClean="0">
                <a:latin typeface="楷体_GB2312" pitchFamily="49" charset="-122"/>
                <a:ea typeface="楷体_GB2312" pitchFamily="49" charset="-122"/>
                <a:sym typeface="Symbol" pitchFamily="18" charset="2"/>
              </a:rPr>
              <a:t>的</a:t>
            </a:r>
            <a:r>
              <a:rPr lang="zh-CN" altLang="en-US" sz="2400" b="1" dirty="0" smtClean="0">
                <a:solidFill>
                  <a:srgbClr val="0000CC"/>
                </a:solidFill>
                <a:latin typeface="楷体_GB2312" pitchFamily="49" charset="-122"/>
                <a:ea typeface="楷体_GB2312" pitchFamily="49" charset="-122"/>
                <a:sym typeface="Symbol" pitchFamily="18" charset="2"/>
              </a:rPr>
              <a:t>重复</a:t>
            </a:r>
            <a:r>
              <a:rPr lang="zh-CN" altLang="en-US" sz="2400" b="1" dirty="0" smtClean="0">
                <a:solidFill>
                  <a:srgbClr val="0000CC"/>
                </a:solidFill>
                <a:latin typeface="楷体_GB2312" pitchFamily="49" charset="-122"/>
                <a:ea typeface="楷体_GB2312" pitchFamily="49" charset="-122"/>
                <a:sym typeface="Symbol" pitchFamily="18" charset="2"/>
              </a:rPr>
              <a:t>交变应力</a:t>
            </a:r>
            <a:r>
              <a:rPr lang="zh-CN" altLang="en-US" sz="2400" b="1" dirty="0" smtClean="0">
                <a:latin typeface="楷体_GB2312" pitchFamily="49" charset="-122"/>
                <a:ea typeface="楷体_GB2312" pitchFamily="49" charset="-122"/>
                <a:sym typeface="Symbol" pitchFamily="18" charset="2"/>
              </a:rPr>
              <a:t>作用下发生断裂的现象</a:t>
            </a:r>
            <a:endParaRPr lang="zh-CN" altLang="en-US" sz="2400" b="1" dirty="0">
              <a:solidFill>
                <a:srgbClr val="FF3300"/>
              </a:solidFill>
              <a:latin typeface="楷体_GB2312" pitchFamily="49" charset="-122"/>
              <a:ea typeface="楷体_GB2312" pitchFamily="49" charset="-122"/>
            </a:endParaRPr>
          </a:p>
        </p:txBody>
      </p:sp>
      <p:sp>
        <p:nvSpPr>
          <p:cNvPr id="247822" name="Oval 14"/>
          <p:cNvSpPr>
            <a:spLocks noChangeArrowheads="1"/>
          </p:cNvSpPr>
          <p:nvPr/>
        </p:nvSpPr>
        <p:spPr bwMode="auto">
          <a:xfrm>
            <a:off x="3203848" y="404664"/>
            <a:ext cx="4573587" cy="542925"/>
          </a:xfrm>
          <a:prstGeom prst="ellipse">
            <a:avLst/>
          </a:prstGeom>
          <a:solidFill>
            <a:srgbClr val="FFCC99">
              <a:alpha val="61176"/>
            </a:srgbClr>
          </a:solidFill>
          <a:ln w="19050" algn="ctr">
            <a:solidFill>
              <a:srgbClr val="FFCC99"/>
            </a:solidFill>
            <a:round/>
            <a:headEnd/>
            <a:tailEnd/>
          </a:ln>
        </p:spPr>
        <p:txBody>
          <a:bodyPr anchor="ctr">
            <a:spAutoFit/>
          </a:bodyPr>
          <a:lstStyle/>
          <a:p>
            <a:pPr algn="ctr"/>
            <a:r>
              <a:rPr lang="zh-CN" altLang="en-US" sz="2000" b="1">
                <a:solidFill>
                  <a:srgbClr val="0000FF"/>
                </a:solidFill>
              </a:rPr>
              <a:t>（</a:t>
            </a:r>
            <a:r>
              <a:rPr lang="en-US" altLang="zh-CN" sz="2000" b="1">
                <a:solidFill>
                  <a:srgbClr val="0000FF"/>
                </a:solidFill>
              </a:rPr>
              <a:t>80%</a:t>
            </a:r>
            <a:r>
              <a:rPr lang="zh-CN" altLang="en-US" sz="2000" b="1">
                <a:solidFill>
                  <a:srgbClr val="0000FF"/>
                </a:solidFill>
              </a:rPr>
              <a:t>的断裂由疲劳造成）</a:t>
            </a:r>
          </a:p>
        </p:txBody>
      </p:sp>
      <p:grpSp>
        <p:nvGrpSpPr>
          <p:cNvPr id="2" name="Group 15"/>
          <p:cNvGrpSpPr>
            <a:grpSpLocks/>
          </p:cNvGrpSpPr>
          <p:nvPr/>
        </p:nvGrpSpPr>
        <p:grpSpPr bwMode="auto">
          <a:xfrm>
            <a:off x="4788024" y="1628800"/>
            <a:ext cx="3886200" cy="1524000"/>
            <a:chOff x="960" y="1602"/>
            <a:chExt cx="4608" cy="2334"/>
          </a:xfrm>
        </p:grpSpPr>
        <p:pic>
          <p:nvPicPr>
            <p:cNvPr id="18439" name="Picture 16" descr="01-8"/>
            <p:cNvPicPr>
              <a:picLocks noChangeAspect="1" noChangeArrowheads="1"/>
            </p:cNvPicPr>
            <p:nvPr/>
          </p:nvPicPr>
          <p:blipFill>
            <a:blip r:embed="rId2" cstate="print"/>
            <a:srcRect/>
            <a:stretch>
              <a:fillRect/>
            </a:stretch>
          </p:blipFill>
          <p:spPr bwMode="auto">
            <a:xfrm>
              <a:off x="960" y="1607"/>
              <a:ext cx="4608" cy="2329"/>
            </a:xfrm>
            <a:prstGeom prst="rect">
              <a:avLst/>
            </a:prstGeom>
            <a:noFill/>
            <a:ln w="9525">
              <a:noFill/>
              <a:miter lim="800000"/>
              <a:headEnd/>
              <a:tailEnd/>
            </a:ln>
          </p:spPr>
        </p:pic>
        <p:sp>
          <p:nvSpPr>
            <p:cNvPr id="18440" name="Rectangle 17"/>
            <p:cNvSpPr>
              <a:spLocks noChangeArrowheads="1"/>
            </p:cNvSpPr>
            <p:nvPr/>
          </p:nvSpPr>
          <p:spPr bwMode="auto">
            <a:xfrm>
              <a:off x="960" y="1602"/>
              <a:ext cx="4608" cy="2334"/>
            </a:xfrm>
            <a:prstGeom prst="rect">
              <a:avLst/>
            </a:prstGeom>
            <a:noFill/>
            <a:ln w="38100" cap="sq">
              <a:solidFill>
                <a:srgbClr val="00FFFF"/>
              </a:solidFill>
              <a:miter lim="800000"/>
              <a:headEnd type="none" w="sm" len="sm"/>
              <a:tailEnd type="none" w="sm" len="sm"/>
            </a:ln>
          </p:spPr>
          <p:txBody>
            <a:bodyPr wrap="none" anchor="ctr"/>
            <a:lstStyle/>
            <a:p>
              <a:endParaRPr lang="zh-CN" altLang="en-US"/>
            </a:p>
          </p:txBody>
        </p:sp>
      </p:grpSp>
      <p:sp>
        <p:nvSpPr>
          <p:cNvPr id="9" name="Rectangle 2"/>
          <p:cNvSpPr>
            <a:spLocks noGrp="1" noChangeArrowheads="1"/>
          </p:cNvSpPr>
          <p:nvPr>
            <p:ph type="title"/>
          </p:nvPr>
        </p:nvSpPr>
        <p:spPr>
          <a:xfrm>
            <a:off x="685800" y="304800"/>
            <a:ext cx="5257800" cy="762000"/>
          </a:xfrm>
        </p:spPr>
        <p:txBody>
          <a:bodyPr/>
          <a:lstStyle/>
          <a:p>
            <a:pPr algn="l"/>
            <a:r>
              <a:rPr lang="zh-CN" altLang="en-US" sz="3200" b="1" dirty="0" smtClean="0">
                <a:latin typeface="黑体" pitchFamily="49" charset="-122"/>
                <a:ea typeface="黑体" pitchFamily="49" charset="-122"/>
              </a:rPr>
              <a:t>（四）疲劳</a:t>
            </a:r>
            <a:endParaRPr lang="zh-CN" altLang="en-US" sz="3200" b="1" dirty="0">
              <a:latin typeface="黑体" pitchFamily="49" charset="-122"/>
              <a:ea typeface="黑体" pitchFamily="49" charset="-122"/>
            </a:endParaRPr>
          </a:p>
        </p:txBody>
      </p:sp>
      <p:grpSp>
        <p:nvGrpSpPr>
          <p:cNvPr id="10" name="Group 53"/>
          <p:cNvGrpSpPr>
            <a:grpSpLocks/>
          </p:cNvGrpSpPr>
          <p:nvPr/>
        </p:nvGrpSpPr>
        <p:grpSpPr bwMode="auto">
          <a:xfrm>
            <a:off x="823493" y="1942878"/>
            <a:ext cx="3676500" cy="2134196"/>
            <a:chOff x="528" y="2496"/>
            <a:chExt cx="2436" cy="1475"/>
          </a:xfrm>
        </p:grpSpPr>
        <p:grpSp>
          <p:nvGrpSpPr>
            <p:cNvPr id="14" name="Group 47"/>
            <p:cNvGrpSpPr>
              <a:grpSpLocks noChangeAspect="1"/>
            </p:cNvGrpSpPr>
            <p:nvPr/>
          </p:nvGrpSpPr>
          <p:grpSpPr bwMode="auto">
            <a:xfrm>
              <a:off x="528" y="2496"/>
              <a:ext cx="2380" cy="1475"/>
              <a:chOff x="480" y="2496"/>
              <a:chExt cx="2394" cy="1483"/>
            </a:xfrm>
          </p:grpSpPr>
          <p:grpSp>
            <p:nvGrpSpPr>
              <p:cNvPr id="16" name="Group 44"/>
              <p:cNvGrpSpPr>
                <a:grpSpLocks noChangeAspect="1"/>
              </p:cNvGrpSpPr>
              <p:nvPr/>
            </p:nvGrpSpPr>
            <p:grpSpPr bwMode="auto">
              <a:xfrm>
                <a:off x="480" y="2496"/>
                <a:ext cx="2386" cy="1474"/>
                <a:chOff x="480" y="2448"/>
                <a:chExt cx="2386" cy="1474"/>
              </a:xfrm>
            </p:grpSpPr>
            <p:pic>
              <p:nvPicPr>
                <p:cNvPr id="18" name="Picture 41" descr="疲劳应力1"/>
                <p:cNvPicPr>
                  <a:picLocks noChangeAspect="1" noChangeArrowheads="1"/>
                </p:cNvPicPr>
                <p:nvPr/>
              </p:nvPicPr>
              <p:blipFill>
                <a:blip r:embed="rId3" cstate="print"/>
                <a:srcRect/>
                <a:stretch>
                  <a:fillRect/>
                </a:stretch>
              </p:blipFill>
              <p:spPr bwMode="auto">
                <a:xfrm>
                  <a:off x="480" y="2448"/>
                  <a:ext cx="1279" cy="1473"/>
                </a:xfrm>
                <a:prstGeom prst="rect">
                  <a:avLst/>
                </a:prstGeom>
                <a:noFill/>
              </p:spPr>
            </p:pic>
            <p:pic>
              <p:nvPicPr>
                <p:cNvPr id="19" name="Picture 42" descr="疲劳应力2"/>
                <p:cNvPicPr>
                  <a:picLocks noChangeAspect="1" noChangeArrowheads="1"/>
                </p:cNvPicPr>
                <p:nvPr/>
              </p:nvPicPr>
              <p:blipFill>
                <a:blip r:embed="rId4" cstate="print"/>
                <a:srcRect/>
                <a:stretch>
                  <a:fillRect/>
                </a:stretch>
              </p:blipFill>
              <p:spPr bwMode="auto">
                <a:xfrm>
                  <a:off x="1746" y="2448"/>
                  <a:ext cx="1120" cy="1474"/>
                </a:xfrm>
                <a:prstGeom prst="rect">
                  <a:avLst/>
                </a:prstGeom>
                <a:noFill/>
              </p:spPr>
            </p:pic>
          </p:grpSp>
          <p:sp>
            <p:nvSpPr>
              <p:cNvPr id="17" name="Rectangle 45"/>
              <p:cNvSpPr>
                <a:spLocks noChangeAspect="1" noChangeArrowheads="1"/>
              </p:cNvSpPr>
              <p:nvPr/>
            </p:nvSpPr>
            <p:spPr bwMode="auto">
              <a:xfrm>
                <a:off x="480" y="2496"/>
                <a:ext cx="2394" cy="1483"/>
              </a:xfrm>
              <a:prstGeom prst="rect">
                <a:avLst/>
              </a:prstGeom>
              <a:noFill/>
              <a:ln w="28575">
                <a:solidFill>
                  <a:srgbClr val="FF00FF"/>
                </a:solidFill>
                <a:miter lim="800000"/>
                <a:headEnd/>
                <a:tailEnd/>
              </a:ln>
              <a:effectLst/>
            </p:spPr>
            <p:txBody>
              <a:bodyPr wrap="none" anchor="ctr"/>
              <a:lstStyle/>
              <a:p>
                <a:endParaRPr lang="zh-CN" altLang="en-US"/>
              </a:p>
            </p:txBody>
          </p:sp>
        </p:grpSp>
        <p:sp>
          <p:nvSpPr>
            <p:cNvPr id="12" name="Text Box 51"/>
            <p:cNvSpPr txBox="1">
              <a:spLocks noChangeArrowheads="1"/>
            </p:cNvSpPr>
            <p:nvPr/>
          </p:nvSpPr>
          <p:spPr bwMode="auto">
            <a:xfrm>
              <a:off x="1242" y="3783"/>
              <a:ext cx="576" cy="173"/>
            </a:xfrm>
            <a:prstGeom prst="rect">
              <a:avLst/>
            </a:prstGeom>
            <a:noFill/>
            <a:ln w="9525">
              <a:noFill/>
              <a:miter lim="800000"/>
              <a:headEnd/>
              <a:tailEnd/>
            </a:ln>
            <a:effectLst/>
          </p:spPr>
          <p:txBody>
            <a:bodyPr>
              <a:spAutoFit/>
            </a:bodyPr>
            <a:lstStyle/>
            <a:p>
              <a:pPr>
                <a:spcBef>
                  <a:spcPct val="50000"/>
                </a:spcBef>
              </a:pPr>
              <a:r>
                <a:rPr lang="zh-CN" altLang="en-US" sz="1200">
                  <a:solidFill>
                    <a:schemeClr val="bg2"/>
                  </a:solidFill>
                </a:rPr>
                <a:t>交变应力</a:t>
              </a:r>
            </a:p>
          </p:txBody>
        </p:sp>
        <p:sp>
          <p:nvSpPr>
            <p:cNvPr id="13" name="Text Box 52"/>
            <p:cNvSpPr txBox="1">
              <a:spLocks noChangeArrowheads="1"/>
            </p:cNvSpPr>
            <p:nvPr/>
          </p:nvSpPr>
          <p:spPr bwMode="auto">
            <a:xfrm>
              <a:off x="2388" y="3780"/>
              <a:ext cx="576" cy="173"/>
            </a:xfrm>
            <a:prstGeom prst="rect">
              <a:avLst/>
            </a:prstGeom>
            <a:noFill/>
            <a:ln w="9525">
              <a:noFill/>
              <a:miter lim="800000"/>
              <a:headEnd/>
              <a:tailEnd/>
            </a:ln>
            <a:effectLst/>
          </p:spPr>
          <p:txBody>
            <a:bodyPr>
              <a:spAutoFit/>
            </a:bodyPr>
            <a:lstStyle/>
            <a:p>
              <a:pPr>
                <a:spcBef>
                  <a:spcPct val="50000"/>
                </a:spcBef>
              </a:pPr>
              <a:r>
                <a:rPr lang="zh-CN" altLang="en-US" sz="1200">
                  <a:solidFill>
                    <a:schemeClr val="bg2"/>
                  </a:solidFill>
                </a:rPr>
                <a:t>重复应力</a:t>
              </a:r>
            </a:p>
          </p:txBody>
        </p:sp>
      </p:grpSp>
      <p:sp>
        <p:nvSpPr>
          <p:cNvPr id="20" name="矩形 19"/>
          <p:cNvSpPr/>
          <p:nvPr/>
        </p:nvSpPr>
        <p:spPr>
          <a:xfrm>
            <a:off x="4716016" y="3246075"/>
            <a:ext cx="4032448" cy="830997"/>
          </a:xfrm>
          <a:prstGeom prst="rect">
            <a:avLst/>
          </a:prstGeom>
          <a:solidFill>
            <a:schemeClr val="bg2">
              <a:lumMod val="20000"/>
              <a:lumOff val="80000"/>
            </a:schemeClr>
          </a:solidFill>
          <a:ln>
            <a:solidFill>
              <a:schemeClr val="accent1"/>
            </a:solidFill>
          </a:ln>
        </p:spPr>
        <p:txBody>
          <a:bodyPr wrap="square">
            <a:spAutoFit/>
          </a:bodyPr>
          <a:lstStyle/>
          <a:p>
            <a:r>
              <a:rPr lang="zh-CN" altLang="en-US" sz="2400" b="1" dirty="0">
                <a:solidFill>
                  <a:srgbClr val="000000"/>
                </a:solidFill>
                <a:latin typeface="楷体_GB2312" pitchFamily="49" charset="-122"/>
                <a:ea typeface="楷体_GB2312" pitchFamily="49" charset="-122"/>
              </a:rPr>
              <a:t>交变应力</a:t>
            </a:r>
            <a:r>
              <a:rPr lang="en-US" altLang="zh-CN" sz="2400" b="1" dirty="0">
                <a:solidFill>
                  <a:srgbClr val="000000"/>
                </a:solidFill>
                <a:latin typeface="楷体_GB2312" pitchFamily="49" charset="-122"/>
                <a:ea typeface="楷体_GB2312" pitchFamily="49" charset="-122"/>
              </a:rPr>
              <a:t>——</a:t>
            </a:r>
            <a:r>
              <a:rPr lang="zh-CN" altLang="en-US" sz="2400" b="1" dirty="0">
                <a:solidFill>
                  <a:srgbClr val="000000"/>
                </a:solidFill>
                <a:latin typeface="楷体_GB2312" pitchFamily="49" charset="-122"/>
                <a:ea typeface="楷体_GB2312" pitchFamily="49" charset="-122"/>
              </a:rPr>
              <a:t>载荷的大小和方同随时间作周期性变化</a:t>
            </a:r>
            <a:endParaRPr lang="zh-CN" altLang="en-US" dirty="0"/>
          </a:p>
        </p:txBody>
      </p:sp>
      <p:sp>
        <p:nvSpPr>
          <p:cNvPr id="21" name="Rectangle 12"/>
          <p:cNvSpPr>
            <a:spLocks noChangeArrowheads="1"/>
          </p:cNvSpPr>
          <p:nvPr/>
        </p:nvSpPr>
        <p:spPr bwMode="auto">
          <a:xfrm>
            <a:off x="683022" y="4407495"/>
            <a:ext cx="7345362" cy="461665"/>
          </a:xfrm>
          <a:prstGeom prst="rect">
            <a:avLst/>
          </a:prstGeom>
          <a:noFill/>
          <a:ln w="9525" algn="ctr">
            <a:noFill/>
            <a:miter lim="800000"/>
            <a:headEnd/>
            <a:tailEnd/>
          </a:ln>
        </p:spPr>
        <p:txBody>
          <a:bodyPr anchor="ctr">
            <a:spAutoFit/>
          </a:bodyPr>
          <a:lstStyle/>
          <a:p>
            <a:r>
              <a:rPr lang="en-US" altLang="zh-CN" sz="2400" b="1" dirty="0">
                <a:solidFill>
                  <a:schemeClr val="tx2"/>
                </a:solidFill>
                <a:ea typeface="黑体" pitchFamily="2" charset="-122"/>
              </a:rPr>
              <a:t> </a:t>
            </a:r>
            <a:endParaRPr lang="en-US" altLang="zh-CN" sz="2400" b="1" dirty="0">
              <a:solidFill>
                <a:schemeClr val="tx2"/>
              </a:solidFill>
              <a:latin typeface="黑体" pitchFamily="2" charset="-122"/>
              <a:ea typeface="黑体" pitchFamily="2" charset="-122"/>
            </a:endParaRPr>
          </a:p>
        </p:txBody>
      </p:sp>
      <p:sp>
        <p:nvSpPr>
          <p:cNvPr id="22" name="Rectangle 2"/>
          <p:cNvSpPr>
            <a:spLocks noChangeArrowheads="1"/>
          </p:cNvSpPr>
          <p:nvPr/>
        </p:nvSpPr>
        <p:spPr bwMode="auto">
          <a:xfrm>
            <a:off x="611560" y="4221088"/>
            <a:ext cx="4248472" cy="1865126"/>
          </a:xfrm>
          <a:prstGeom prst="rect">
            <a:avLst/>
          </a:prstGeom>
          <a:noFill/>
          <a:ln w="19050">
            <a:noFill/>
            <a:miter lim="800000"/>
            <a:headEnd/>
            <a:tailEnd/>
          </a:ln>
        </p:spPr>
        <p:txBody>
          <a:bodyPr wrap="square">
            <a:spAutoFit/>
          </a:bodyPr>
          <a:lstStyle/>
          <a:p>
            <a:pPr>
              <a:lnSpc>
                <a:spcPct val="120000"/>
              </a:lnSpc>
              <a:spcBef>
                <a:spcPct val="50000"/>
              </a:spcBef>
              <a:buClr>
                <a:schemeClr val="hlink"/>
              </a:buClr>
              <a:buSzPct val="95000"/>
              <a:buFont typeface="Wingdings" pitchFamily="2" charset="2"/>
              <a:buChar char="n"/>
            </a:pPr>
            <a:r>
              <a:rPr lang="zh-CN" altLang="en-US" sz="2400" b="1" dirty="0" smtClean="0">
                <a:solidFill>
                  <a:srgbClr val="FF3300"/>
                </a:solidFill>
                <a:latin typeface="黑体" pitchFamily="2" charset="-122"/>
                <a:ea typeface="黑体" pitchFamily="2" charset="-122"/>
              </a:rPr>
              <a:t> 疲劳强度</a:t>
            </a:r>
            <a:r>
              <a:rPr lang="en-US" altLang="zh-CN" sz="2400" b="1" dirty="0" smtClean="0">
                <a:solidFill>
                  <a:srgbClr val="FF3300"/>
                </a:solidFill>
                <a:latin typeface="黑体" pitchFamily="2" charset="-122"/>
                <a:ea typeface="黑体" pitchFamily="2" charset="-122"/>
              </a:rPr>
              <a:t>σ</a:t>
            </a:r>
            <a:r>
              <a:rPr lang="en-US" altLang="zh-CN" sz="2400" b="1" baseline="-25000" dirty="0" smtClean="0">
                <a:solidFill>
                  <a:srgbClr val="FF3300"/>
                </a:solidFill>
                <a:latin typeface="黑体" pitchFamily="2" charset="-122"/>
                <a:ea typeface="黑体" pitchFamily="2" charset="-122"/>
              </a:rPr>
              <a:t>-1</a:t>
            </a:r>
            <a:r>
              <a:rPr lang="en-US" altLang="zh-CN" sz="2400" b="1" baseline="-25000" dirty="0" smtClean="0">
                <a:solidFill>
                  <a:schemeClr val="tx2"/>
                </a:solidFill>
                <a:latin typeface="黑体" pitchFamily="2" charset="-122"/>
                <a:ea typeface="黑体" pitchFamily="2" charset="-122"/>
              </a:rPr>
              <a:t> </a:t>
            </a:r>
            <a:r>
              <a:rPr kumimoji="1" lang="en-US" altLang="zh-CN" sz="2400" b="1" dirty="0" smtClean="0">
                <a:solidFill>
                  <a:schemeClr val="tx2"/>
                </a:solidFill>
                <a:latin typeface="黑体" pitchFamily="2" charset="-122"/>
                <a:ea typeface="黑体" pitchFamily="2" charset="-122"/>
              </a:rPr>
              <a:t>( fatigue strength )</a:t>
            </a:r>
            <a:r>
              <a:rPr lang="zh-CN" altLang="en-US" sz="2400" b="1" dirty="0" smtClean="0">
                <a:latin typeface="楷体_GB2312" pitchFamily="49" charset="-122"/>
                <a:ea typeface="楷体_GB2312" pitchFamily="49" charset="-122"/>
                <a:sym typeface="Symbol" pitchFamily="18" charset="2"/>
              </a:rPr>
              <a:t>材料</a:t>
            </a:r>
            <a:r>
              <a:rPr lang="zh-CN" altLang="en-US" sz="2400" b="1" dirty="0">
                <a:latin typeface="楷体_GB2312" pitchFamily="49" charset="-122"/>
                <a:ea typeface="楷体_GB2312" pitchFamily="49" charset="-122"/>
                <a:sym typeface="Symbol" pitchFamily="18" charset="2"/>
              </a:rPr>
              <a:t>在</a:t>
            </a:r>
            <a:r>
              <a:rPr lang="zh-CN" altLang="en-US" sz="2400" b="1" dirty="0">
                <a:solidFill>
                  <a:srgbClr val="0000CC"/>
                </a:solidFill>
                <a:latin typeface="楷体_GB2312" pitchFamily="49" charset="-122"/>
                <a:ea typeface="楷体_GB2312" pitchFamily="49" charset="-122"/>
                <a:sym typeface="Symbol" pitchFamily="18" charset="2"/>
              </a:rPr>
              <a:t>规定次数</a:t>
            </a:r>
            <a:r>
              <a:rPr lang="zh-CN" altLang="en-US" sz="2400" b="1" dirty="0">
                <a:latin typeface="楷体_GB2312" pitchFamily="49" charset="-122"/>
                <a:ea typeface="楷体_GB2312" pitchFamily="49" charset="-122"/>
                <a:sym typeface="Symbol" pitchFamily="18" charset="2"/>
              </a:rPr>
              <a:t>应力循环后仍不发生断裂时的最大应力</a:t>
            </a:r>
            <a:r>
              <a:rPr lang="zh-CN" altLang="en-US" sz="2400" b="1" dirty="0">
                <a:latin typeface="楷体_GB2312" pitchFamily="49" charset="-122"/>
                <a:ea typeface="楷体_GB2312" pitchFamily="49" charset="-122"/>
              </a:rPr>
              <a:t>。</a:t>
            </a:r>
          </a:p>
        </p:txBody>
      </p:sp>
      <p:grpSp>
        <p:nvGrpSpPr>
          <p:cNvPr id="23" name="Group 55"/>
          <p:cNvGrpSpPr>
            <a:grpSpLocks/>
          </p:cNvGrpSpPr>
          <p:nvPr/>
        </p:nvGrpSpPr>
        <p:grpSpPr bwMode="auto">
          <a:xfrm>
            <a:off x="5076056" y="4221088"/>
            <a:ext cx="3600400" cy="2015628"/>
            <a:chOff x="1008" y="1929"/>
            <a:chExt cx="4560" cy="2112"/>
          </a:xfrm>
        </p:grpSpPr>
        <p:pic>
          <p:nvPicPr>
            <p:cNvPr id="24" name="Picture 56" descr="01-9"/>
            <p:cNvPicPr>
              <a:picLocks noChangeAspect="1" noChangeArrowheads="1"/>
            </p:cNvPicPr>
            <p:nvPr/>
          </p:nvPicPr>
          <p:blipFill>
            <a:blip r:embed="rId5" cstate="print"/>
            <a:srcRect/>
            <a:stretch>
              <a:fillRect/>
            </a:stretch>
          </p:blipFill>
          <p:spPr bwMode="auto">
            <a:xfrm>
              <a:off x="1008" y="1937"/>
              <a:ext cx="4560" cy="2095"/>
            </a:xfrm>
            <a:prstGeom prst="rect">
              <a:avLst/>
            </a:prstGeom>
            <a:noFill/>
            <a:ln w="28575" algn="ctr">
              <a:solidFill>
                <a:srgbClr val="FF00FF"/>
              </a:solidFill>
              <a:miter lim="800000"/>
              <a:headEnd/>
              <a:tailEnd/>
            </a:ln>
            <a:effectLst/>
          </p:spPr>
        </p:pic>
        <p:sp>
          <p:nvSpPr>
            <p:cNvPr id="25" name="Rectangle 57"/>
            <p:cNvSpPr>
              <a:spLocks noChangeArrowheads="1"/>
            </p:cNvSpPr>
            <p:nvPr/>
          </p:nvSpPr>
          <p:spPr bwMode="auto">
            <a:xfrm>
              <a:off x="1008" y="1929"/>
              <a:ext cx="4560" cy="2112"/>
            </a:xfrm>
            <a:prstGeom prst="rect">
              <a:avLst/>
            </a:prstGeom>
            <a:noFill/>
            <a:ln w="28575" algn="ctr">
              <a:solidFill>
                <a:srgbClr val="FF00FF"/>
              </a:solidFill>
              <a:miter lim="800000"/>
              <a:headEnd type="none" w="sm" len="sm"/>
              <a:tailEnd type="none" w="sm" len="sm"/>
            </a:ln>
            <a:effectLst/>
          </p:spPr>
          <p:txBody>
            <a:bodyPr/>
            <a:lstStyle/>
            <a:p>
              <a:endParaRPr lang="zh-CN" altLang="en-US"/>
            </a:p>
          </p:txBody>
        </p:sp>
      </p:grpSp>
      <p:sp>
        <p:nvSpPr>
          <p:cNvPr id="26" name="Text Box 38"/>
          <p:cNvSpPr txBox="1">
            <a:spLocks noChangeArrowheads="1"/>
          </p:cNvSpPr>
          <p:nvPr/>
        </p:nvSpPr>
        <p:spPr bwMode="auto">
          <a:xfrm>
            <a:off x="2627784" y="5805264"/>
            <a:ext cx="2333080" cy="461665"/>
          </a:xfrm>
          <a:prstGeom prst="rect">
            <a:avLst/>
          </a:prstGeom>
          <a:noFill/>
          <a:ln w="9525">
            <a:noFill/>
            <a:miter lim="800000"/>
            <a:headEnd/>
            <a:tailEnd/>
          </a:ln>
          <a:effectLst/>
        </p:spPr>
        <p:txBody>
          <a:bodyPr wrap="square">
            <a:spAutoFit/>
          </a:bodyPr>
          <a:lstStyle/>
          <a:p>
            <a:pPr>
              <a:spcBef>
                <a:spcPct val="50000"/>
              </a:spcBef>
            </a:pPr>
            <a:r>
              <a:rPr lang="zh-CN" altLang="en-US" sz="2400" b="1" dirty="0">
                <a:solidFill>
                  <a:srgbClr val="800000"/>
                </a:solidFill>
                <a:latin typeface="楷体" pitchFamily="49" charset="-122"/>
                <a:ea typeface="楷体" pitchFamily="49" charset="-122"/>
              </a:rPr>
              <a:t>疲劳曲线示意图</a:t>
            </a:r>
          </a:p>
        </p:txBody>
      </p:sp>
      <p:sp>
        <p:nvSpPr>
          <p:cNvPr id="27" name="Text Box 7"/>
          <p:cNvSpPr txBox="1">
            <a:spLocks noChangeArrowheads="1"/>
          </p:cNvSpPr>
          <p:nvPr/>
        </p:nvSpPr>
        <p:spPr bwMode="auto">
          <a:xfrm>
            <a:off x="5940152" y="4221088"/>
            <a:ext cx="2808312" cy="707886"/>
          </a:xfrm>
          <a:prstGeom prst="rect">
            <a:avLst/>
          </a:prstGeom>
          <a:solidFill>
            <a:schemeClr val="bg2">
              <a:lumMod val="20000"/>
              <a:lumOff val="80000"/>
            </a:schemeClr>
          </a:solidFill>
          <a:ln w="12700" cap="sq">
            <a:solidFill>
              <a:schemeClr val="accent1"/>
            </a:solidFill>
            <a:miter lim="800000"/>
            <a:headEnd type="none" w="sm" len="sm"/>
            <a:tailEnd type="none" w="sm" len="sm"/>
          </a:ln>
        </p:spPr>
        <p:txBody>
          <a:bodyPr wrap="square">
            <a:spAutoFit/>
          </a:bodyPr>
          <a:lstStyle/>
          <a:p>
            <a:pPr algn="r"/>
            <a:r>
              <a:rPr kumimoji="1" lang="zh-CN" altLang="en-US" sz="2000" b="1" dirty="0" smtClean="0">
                <a:latin typeface="楷体_GB2312" pitchFamily="49" charset="-122"/>
                <a:ea typeface="楷体_GB2312" pitchFamily="49" charset="-122"/>
              </a:rPr>
              <a:t>钢材 </a:t>
            </a:r>
            <a:r>
              <a:rPr kumimoji="1" lang="en-US" altLang="zh-CN" sz="2000" b="1" dirty="0" smtClean="0">
                <a:latin typeface="楷体_GB2312" pitchFamily="49" charset="-122"/>
                <a:ea typeface="楷体_GB2312" pitchFamily="49" charset="-122"/>
              </a:rPr>
              <a:t>N </a:t>
            </a:r>
            <a:r>
              <a:rPr kumimoji="1" lang="en-US" altLang="zh-CN" sz="2000" b="1" dirty="0">
                <a:latin typeface="楷体_GB2312" pitchFamily="49" charset="-122"/>
                <a:ea typeface="楷体_GB2312" pitchFamily="49" charset="-122"/>
              </a:rPr>
              <a:t>= 10</a:t>
            </a:r>
            <a:r>
              <a:rPr kumimoji="1" lang="en-US" altLang="zh-CN" sz="2000" b="1" baseline="50000" dirty="0">
                <a:latin typeface="楷体_GB2312" pitchFamily="49" charset="-122"/>
                <a:ea typeface="楷体_GB2312" pitchFamily="49" charset="-122"/>
              </a:rPr>
              <a:t>7</a:t>
            </a:r>
          </a:p>
          <a:p>
            <a:pPr algn="r"/>
            <a:r>
              <a:rPr kumimoji="1" lang="zh-CN" altLang="en-US" sz="2000" b="1" dirty="0" smtClean="0">
                <a:latin typeface="楷体_GB2312" pitchFamily="49" charset="-122"/>
                <a:ea typeface="楷体_GB2312" pitchFamily="49" charset="-122"/>
              </a:rPr>
              <a:t>有色金属材料 </a:t>
            </a:r>
            <a:r>
              <a:rPr kumimoji="1" lang="en-US" altLang="zh-CN" sz="2000" b="1" dirty="0" smtClean="0">
                <a:latin typeface="楷体_GB2312" pitchFamily="49" charset="-122"/>
                <a:ea typeface="楷体_GB2312" pitchFamily="49" charset="-122"/>
              </a:rPr>
              <a:t>N </a:t>
            </a:r>
            <a:r>
              <a:rPr kumimoji="1" lang="en-US" altLang="zh-CN" sz="2000" b="1" dirty="0">
                <a:latin typeface="楷体_GB2312" pitchFamily="49" charset="-122"/>
                <a:ea typeface="楷体_GB2312" pitchFamily="49" charset="-122"/>
              </a:rPr>
              <a:t>= 10</a:t>
            </a:r>
            <a:r>
              <a:rPr kumimoji="1" lang="en-US" altLang="zh-CN" sz="2000" b="1" baseline="30000" dirty="0">
                <a:latin typeface="楷体_GB2312" pitchFamily="49" charset="-122"/>
                <a:ea typeface="楷体_GB2312" pitchFamily="49" charset="-122"/>
              </a:rPr>
              <a:t>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47821">
                                            <p:txEl>
                                              <p:pRg st="0" end="0"/>
                                            </p:txEl>
                                          </p:spTgt>
                                        </p:tgtEl>
                                        <p:attrNameLst>
                                          <p:attrName>style.visibility</p:attrName>
                                        </p:attrNameLst>
                                      </p:cBhvr>
                                      <p:to>
                                        <p:strVal val="visible"/>
                                      </p:to>
                                    </p:set>
                                    <p:animEffect transition="in" filter="box(in)">
                                      <p:cBhvr>
                                        <p:cTn id="11" dur="500"/>
                                        <p:tgtEl>
                                          <p:spTgt spid="24782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linds(horizontal)">
                                      <p:cBhvr>
                                        <p:cTn id="16" dur="500"/>
                                        <p:tgtEl>
                                          <p:spTgt spid="20"/>
                                        </p:tgtEl>
                                      </p:cBhvr>
                                    </p:animEffect>
                                  </p:childTnLst>
                                </p:cTn>
                              </p:par>
                              <p:par>
                                <p:cTn id="17" presetID="3" presetClass="entr" presetSubtype="1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247822"/>
                                        </p:tgtEl>
                                        <p:attrNameLst>
                                          <p:attrName>style.visibility</p:attrName>
                                        </p:attrNameLst>
                                      </p:cBhvr>
                                      <p:to>
                                        <p:strVal val="visible"/>
                                      </p:to>
                                    </p:set>
                                    <p:anim calcmode="lin" valueType="num">
                                      <p:cBhvr additive="base">
                                        <p:cTn id="23" dur="500" fill="hold"/>
                                        <p:tgtEl>
                                          <p:spTgt spid="247822"/>
                                        </p:tgtEl>
                                        <p:attrNameLst>
                                          <p:attrName>ppt_x</p:attrName>
                                        </p:attrNameLst>
                                      </p:cBhvr>
                                      <p:tavLst>
                                        <p:tav tm="0">
                                          <p:val>
                                            <p:strVal val="#ppt_x"/>
                                          </p:val>
                                        </p:tav>
                                        <p:tav tm="100000">
                                          <p:val>
                                            <p:strVal val="#ppt_x"/>
                                          </p:val>
                                        </p:tav>
                                      </p:tavLst>
                                    </p:anim>
                                    <p:anim calcmode="lin" valueType="num">
                                      <p:cBhvr additive="base">
                                        <p:cTn id="24" dur="500" fill="hold"/>
                                        <p:tgtEl>
                                          <p:spTgt spid="24782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blinds(horizontal)">
                                      <p:cBhvr>
                                        <p:cTn id="29" dur="500"/>
                                        <p:tgtEl>
                                          <p:spTgt spid="2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500"/>
                                        <p:tgtEl>
                                          <p:spTgt spid="26"/>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linds(horizontal)">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p:cTn id="40" dur="500" fill="hold"/>
                                        <p:tgtEl>
                                          <p:spTgt spid="27"/>
                                        </p:tgtEl>
                                        <p:attrNameLst>
                                          <p:attrName>ppt_w</p:attrName>
                                        </p:attrNameLst>
                                      </p:cBhvr>
                                      <p:tavLst>
                                        <p:tav tm="0">
                                          <p:val>
                                            <p:fltVal val="0"/>
                                          </p:val>
                                        </p:tav>
                                        <p:tav tm="100000">
                                          <p:val>
                                            <p:strVal val="#ppt_w"/>
                                          </p:val>
                                        </p:tav>
                                      </p:tavLst>
                                    </p:anim>
                                    <p:anim calcmode="lin" valueType="num">
                                      <p:cBhvr>
                                        <p:cTn id="41" dur="500" fill="hold"/>
                                        <p:tgtEl>
                                          <p:spTgt spid="2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21" grpId="0" build="p" autoUpdateAnimBg="0"/>
      <p:bldP spid="247822" grpId="0" animBg="1"/>
      <p:bldP spid="20" grpId="0" animBg="1"/>
      <p:bldP spid="22" grpId="0"/>
      <p:bldP spid="26" grpId="0"/>
      <p:bldP spid="27"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86" name="Text Box 14"/>
          <p:cNvSpPr txBox="1">
            <a:spLocks noChangeArrowheads="1"/>
          </p:cNvSpPr>
          <p:nvPr/>
        </p:nvSpPr>
        <p:spPr bwMode="auto">
          <a:xfrm>
            <a:off x="467544" y="2636912"/>
            <a:ext cx="5616624" cy="1200329"/>
          </a:xfrm>
          <a:prstGeom prst="rect">
            <a:avLst/>
          </a:prstGeom>
          <a:solidFill>
            <a:schemeClr val="bg2">
              <a:lumMod val="20000"/>
              <a:lumOff val="80000"/>
            </a:schemeClr>
          </a:solidFill>
          <a:ln w="9525">
            <a:solidFill>
              <a:schemeClr val="accent1"/>
            </a:solidFill>
            <a:miter lim="800000"/>
            <a:headEnd/>
            <a:tailEnd/>
          </a:ln>
          <a:effectLst/>
        </p:spPr>
        <p:txBody>
          <a:bodyPr wrap="square">
            <a:spAutoFit/>
          </a:bodyPr>
          <a:lstStyle/>
          <a:p>
            <a:pPr>
              <a:spcBef>
                <a:spcPts val="0"/>
              </a:spcBef>
            </a:pPr>
            <a:r>
              <a:rPr lang="zh-CN" altLang="en-US" sz="2400" b="1" dirty="0">
                <a:latin typeface="楷体_GB2312" pitchFamily="49" charset="-122"/>
                <a:ea typeface="楷体_GB2312" pitchFamily="49" charset="-122"/>
              </a:rPr>
              <a:t>通过改善材料形状结构，减少表面缺陷，提高表面光洁度，进行表面强化等方法可提高材料疲劳抗力</a:t>
            </a:r>
            <a:r>
              <a:rPr lang="en-US" altLang="zh-CN" sz="2400" b="1" dirty="0">
                <a:latin typeface="楷体_GB2312" pitchFamily="49" charset="-122"/>
                <a:ea typeface="楷体_GB2312" pitchFamily="49" charset="-122"/>
              </a:rPr>
              <a:t>.</a:t>
            </a:r>
          </a:p>
        </p:txBody>
      </p:sp>
      <p:grpSp>
        <p:nvGrpSpPr>
          <p:cNvPr id="20" name="组合 19"/>
          <p:cNvGrpSpPr/>
          <p:nvPr/>
        </p:nvGrpSpPr>
        <p:grpSpPr>
          <a:xfrm>
            <a:off x="611560" y="4005064"/>
            <a:ext cx="5328592" cy="2160240"/>
            <a:chOff x="3393976" y="3717033"/>
            <a:chExt cx="5498504" cy="2376264"/>
          </a:xfrm>
        </p:grpSpPr>
        <p:sp>
          <p:nvSpPr>
            <p:cNvPr id="28684" name="Text Box 12"/>
            <p:cNvSpPr txBox="1">
              <a:spLocks noChangeArrowheads="1"/>
            </p:cNvSpPr>
            <p:nvPr/>
          </p:nvSpPr>
          <p:spPr bwMode="auto">
            <a:xfrm>
              <a:off x="3541858" y="5767951"/>
              <a:ext cx="2043454" cy="325346"/>
            </a:xfrm>
            <a:prstGeom prst="rect">
              <a:avLst/>
            </a:prstGeom>
            <a:noFill/>
            <a:ln w="9525">
              <a:noFill/>
              <a:miter lim="800000"/>
              <a:headEnd/>
              <a:tailEnd/>
            </a:ln>
            <a:effectLst/>
          </p:spPr>
          <p:txBody>
            <a:bodyPr>
              <a:spAutoFit/>
            </a:bodyPr>
            <a:lstStyle/>
            <a:p>
              <a:pPr algn="ctr">
                <a:spcBef>
                  <a:spcPct val="50000"/>
                </a:spcBef>
              </a:pPr>
              <a:r>
                <a:rPr lang="zh-CN" altLang="en-US" sz="2000" b="1" dirty="0">
                  <a:latin typeface="楷体_GB2312" pitchFamily="49" charset="-122"/>
                  <a:ea typeface="楷体_GB2312" pitchFamily="49" charset="-122"/>
                </a:rPr>
                <a:t>轴的疲劳断口</a:t>
              </a:r>
            </a:p>
          </p:txBody>
        </p:sp>
        <p:sp>
          <p:nvSpPr>
            <p:cNvPr id="28685" name="Text Box 13"/>
            <p:cNvSpPr txBox="1">
              <a:spLocks noChangeArrowheads="1"/>
            </p:cNvSpPr>
            <p:nvPr/>
          </p:nvSpPr>
          <p:spPr bwMode="auto">
            <a:xfrm>
              <a:off x="5665974" y="5767951"/>
              <a:ext cx="3226506" cy="325346"/>
            </a:xfrm>
            <a:prstGeom prst="rect">
              <a:avLst/>
            </a:prstGeom>
            <a:noFill/>
            <a:ln w="9525">
              <a:noFill/>
              <a:miter lim="800000"/>
              <a:headEnd/>
              <a:tailEnd/>
            </a:ln>
            <a:effectLst/>
          </p:spPr>
          <p:txBody>
            <a:bodyPr>
              <a:spAutoFit/>
            </a:bodyPr>
            <a:lstStyle/>
            <a:p>
              <a:pPr algn="ctr">
                <a:spcBef>
                  <a:spcPct val="50000"/>
                </a:spcBef>
              </a:pPr>
              <a:r>
                <a:rPr lang="zh-CN" altLang="en-US" sz="2000" b="1" dirty="0">
                  <a:latin typeface="楷体_GB2312" pitchFamily="49" charset="-122"/>
                  <a:ea typeface="楷体_GB2312" pitchFamily="49" charset="-122"/>
                </a:rPr>
                <a:t>疲劳辉纹（扫描电镜照片）</a:t>
              </a:r>
              <a:endParaRPr lang="zh-CN" altLang="en-US" sz="2000" dirty="0">
                <a:latin typeface="楷体_GB2312" pitchFamily="49" charset="-122"/>
                <a:ea typeface="楷体_GB2312" pitchFamily="49" charset="-122"/>
              </a:endParaRPr>
            </a:p>
          </p:txBody>
        </p:sp>
        <p:pic>
          <p:nvPicPr>
            <p:cNvPr id="28690" name="Picture 18" descr="疲劳断口"/>
            <p:cNvPicPr>
              <a:picLocks noChangeAspect="1" noChangeArrowheads="1"/>
            </p:cNvPicPr>
            <p:nvPr/>
          </p:nvPicPr>
          <p:blipFill>
            <a:blip r:embed="rId2" cstate="print"/>
            <a:srcRect/>
            <a:stretch>
              <a:fillRect/>
            </a:stretch>
          </p:blipFill>
          <p:spPr bwMode="auto">
            <a:xfrm>
              <a:off x="3393976" y="3741743"/>
              <a:ext cx="5325976" cy="1990173"/>
            </a:xfrm>
            <a:prstGeom prst="rect">
              <a:avLst/>
            </a:prstGeom>
            <a:noFill/>
            <a:ln w="57150">
              <a:solidFill>
                <a:srgbClr val="FF9900"/>
              </a:solidFill>
              <a:miter lim="800000"/>
              <a:headEnd/>
              <a:tailEnd/>
            </a:ln>
          </p:spPr>
        </p:pic>
        <p:sp>
          <p:nvSpPr>
            <p:cNvPr id="28693" name="Line 21"/>
            <p:cNvSpPr>
              <a:spLocks noChangeShapeType="1"/>
            </p:cNvSpPr>
            <p:nvPr/>
          </p:nvSpPr>
          <p:spPr bwMode="auto">
            <a:xfrm>
              <a:off x="5652530" y="3717033"/>
              <a:ext cx="0" cy="2026208"/>
            </a:xfrm>
            <a:prstGeom prst="line">
              <a:avLst/>
            </a:prstGeom>
            <a:noFill/>
            <a:ln w="57150">
              <a:solidFill>
                <a:srgbClr val="FF9900"/>
              </a:solidFill>
              <a:round/>
              <a:headEnd/>
              <a:tailEnd/>
            </a:ln>
            <a:effectLst/>
          </p:spPr>
          <p:txBody>
            <a:bodyPr wrap="none"/>
            <a:lstStyle/>
            <a:p>
              <a:endParaRPr lang="zh-CN" altLang="en-US" sz="2000">
                <a:latin typeface="楷体_GB2312" pitchFamily="49" charset="-122"/>
                <a:ea typeface="楷体_GB2312" pitchFamily="49" charset="-122"/>
              </a:endParaRPr>
            </a:p>
          </p:txBody>
        </p:sp>
      </p:grpSp>
      <p:sp>
        <p:nvSpPr>
          <p:cNvPr id="9" name="Rectangle 18"/>
          <p:cNvSpPr>
            <a:spLocks noChangeArrowheads="1"/>
          </p:cNvSpPr>
          <p:nvPr/>
        </p:nvSpPr>
        <p:spPr bwMode="auto">
          <a:xfrm>
            <a:off x="323528" y="332656"/>
            <a:ext cx="8424936" cy="830997"/>
          </a:xfrm>
          <a:prstGeom prst="rect">
            <a:avLst/>
          </a:prstGeom>
          <a:noFill/>
          <a:ln w="19050">
            <a:noFill/>
            <a:miter lim="800000"/>
            <a:headEnd/>
            <a:tailEnd/>
          </a:ln>
        </p:spPr>
        <p:txBody>
          <a:bodyPr wrap="square">
            <a:spAutoFit/>
          </a:bodyPr>
          <a:lstStyle/>
          <a:p>
            <a:pPr>
              <a:spcBef>
                <a:spcPct val="50000"/>
              </a:spcBef>
              <a:buClr>
                <a:schemeClr val="hlink"/>
              </a:buClr>
              <a:buSzPct val="95000"/>
              <a:buFont typeface="Wingdings" pitchFamily="2" charset="2"/>
              <a:buChar char="n"/>
            </a:pPr>
            <a:r>
              <a:rPr lang="en-US" altLang="zh-CN" sz="2400" b="1" dirty="0"/>
              <a:t> </a:t>
            </a:r>
            <a:r>
              <a:rPr lang="zh-CN" altLang="en-US" sz="2400" b="1" dirty="0">
                <a:solidFill>
                  <a:srgbClr val="FF3300"/>
                </a:solidFill>
                <a:latin typeface="黑体" pitchFamily="2" charset="-122"/>
                <a:ea typeface="黑体" pitchFamily="2" charset="-122"/>
              </a:rPr>
              <a:t>影响因素</a:t>
            </a:r>
            <a:r>
              <a:rPr lang="zh-CN" altLang="en-US" sz="2400" b="1" dirty="0" smtClean="0">
                <a:solidFill>
                  <a:srgbClr val="FF3300"/>
                </a:solidFill>
                <a:latin typeface="黑体" pitchFamily="2" charset="-122"/>
                <a:ea typeface="黑体" pitchFamily="2" charset="-122"/>
              </a:rPr>
              <a:t>：</a:t>
            </a:r>
            <a:r>
              <a:rPr lang="zh-CN" altLang="en-US" sz="2400" b="1" dirty="0" smtClean="0">
                <a:latin typeface="楷体_GB2312" pitchFamily="49" charset="-122"/>
                <a:ea typeface="楷体_GB2312" pitchFamily="49" charset="-122"/>
              </a:rPr>
              <a:t>循环</a:t>
            </a:r>
            <a:r>
              <a:rPr lang="zh-CN" altLang="en-US" sz="2400" b="1" dirty="0">
                <a:latin typeface="楷体_GB2312" pitchFamily="49" charset="-122"/>
                <a:ea typeface="楷体_GB2312" pitchFamily="49" charset="-122"/>
              </a:rPr>
              <a:t>应力特征、温度、材料成分和组织、夹杂物、表面状态、残余应力等。</a:t>
            </a:r>
            <a:endParaRPr lang="zh-CN" altLang="en-US" sz="2000" b="1" dirty="0">
              <a:latin typeface="楷体_GB2312" pitchFamily="49" charset="-122"/>
              <a:ea typeface="楷体_GB2312" pitchFamily="49" charset="-122"/>
            </a:endParaRPr>
          </a:p>
        </p:txBody>
      </p:sp>
      <p:sp>
        <p:nvSpPr>
          <p:cNvPr id="10" name="Rectangle 9"/>
          <p:cNvSpPr>
            <a:spLocks noChangeArrowheads="1"/>
          </p:cNvSpPr>
          <p:nvPr/>
        </p:nvSpPr>
        <p:spPr bwMode="auto">
          <a:xfrm>
            <a:off x="467544" y="1196752"/>
            <a:ext cx="5616624" cy="1354217"/>
          </a:xfrm>
          <a:prstGeom prst="rect">
            <a:avLst/>
          </a:prstGeom>
          <a:solidFill>
            <a:schemeClr val="bg2">
              <a:lumMod val="20000"/>
              <a:lumOff val="80000"/>
            </a:schemeClr>
          </a:solidFill>
          <a:ln w="19050">
            <a:solidFill>
              <a:schemeClr val="accent1"/>
            </a:solidFill>
            <a:miter lim="800000"/>
            <a:headEnd/>
            <a:tailEnd/>
          </a:ln>
        </p:spPr>
        <p:txBody>
          <a:bodyPr wrap="square">
            <a:spAutoFit/>
          </a:bodyPr>
          <a:lstStyle/>
          <a:p>
            <a:pPr>
              <a:spcBef>
                <a:spcPts val="600"/>
              </a:spcBef>
            </a:pPr>
            <a:r>
              <a:rPr lang="zh-CN" altLang="en-US" sz="2400" b="1" dirty="0">
                <a:latin typeface="楷体_GB2312" pitchFamily="49" charset="-122"/>
                <a:ea typeface="楷体_GB2312" pitchFamily="49" charset="-122"/>
              </a:rPr>
              <a:t>陶瓷、高分子材料－疲劳抗力很低；</a:t>
            </a:r>
          </a:p>
          <a:p>
            <a:pPr>
              <a:spcBef>
                <a:spcPts val="600"/>
              </a:spcBef>
            </a:pPr>
            <a:r>
              <a:rPr lang="zh-CN" altLang="en-US" sz="2400" b="1" dirty="0">
                <a:latin typeface="楷体_GB2312" pitchFamily="49" charset="-122"/>
                <a:ea typeface="楷体_GB2312" pitchFamily="49" charset="-122"/>
              </a:rPr>
              <a:t>金属材料－疲劳强度较高；</a:t>
            </a:r>
          </a:p>
          <a:p>
            <a:pPr>
              <a:spcBef>
                <a:spcPts val="600"/>
              </a:spcBef>
            </a:pPr>
            <a:r>
              <a:rPr lang="zh-CN" altLang="en-US" sz="2400" b="1" dirty="0">
                <a:latin typeface="楷体_GB2312" pitchFamily="49" charset="-122"/>
                <a:ea typeface="楷体_GB2312" pitchFamily="49" charset="-122"/>
              </a:rPr>
              <a:t>纤维增强复合材料－较好的抗疲劳性能。</a:t>
            </a:r>
          </a:p>
        </p:txBody>
      </p:sp>
      <p:grpSp>
        <p:nvGrpSpPr>
          <p:cNvPr id="24" name="组合 23"/>
          <p:cNvGrpSpPr/>
          <p:nvPr/>
        </p:nvGrpSpPr>
        <p:grpSpPr>
          <a:xfrm>
            <a:off x="6228184" y="1196752"/>
            <a:ext cx="2736304" cy="4896544"/>
            <a:chOff x="6228184" y="1196752"/>
            <a:chExt cx="2736304" cy="4896544"/>
          </a:xfrm>
        </p:grpSpPr>
        <p:sp>
          <p:nvSpPr>
            <p:cNvPr id="18" name="Rectangle 5"/>
            <p:cNvSpPr>
              <a:spLocks noChangeArrowheads="1"/>
            </p:cNvSpPr>
            <p:nvPr/>
          </p:nvSpPr>
          <p:spPr bwMode="auto">
            <a:xfrm>
              <a:off x="6228184" y="1196752"/>
              <a:ext cx="2736304" cy="4896544"/>
            </a:xfrm>
            <a:prstGeom prst="rect">
              <a:avLst/>
            </a:prstGeom>
            <a:solidFill>
              <a:schemeClr val="bg1"/>
            </a:solidFill>
            <a:ln w="38100" cap="sq">
              <a:solidFill>
                <a:srgbClr val="00FFFF"/>
              </a:solidFill>
              <a:miter lim="800000"/>
              <a:headEnd type="none" w="sm" len="sm"/>
              <a:tailEnd type="none" w="sm" len="sm"/>
            </a:ln>
          </p:spPr>
          <p:txBody>
            <a:bodyPr wrap="none" anchor="ctr"/>
            <a:lstStyle/>
            <a:p>
              <a:endParaRPr lang="zh-CN" altLang="en-US" dirty="0"/>
            </a:p>
          </p:txBody>
        </p:sp>
        <p:pic>
          <p:nvPicPr>
            <p:cNvPr id="17" name="Picture 4" descr="01-9"/>
            <p:cNvPicPr>
              <a:picLocks noChangeAspect="1" noChangeArrowheads="1"/>
            </p:cNvPicPr>
            <p:nvPr/>
          </p:nvPicPr>
          <p:blipFill>
            <a:blip r:embed="rId3" cstate="print"/>
            <a:srcRect t="4582" r="8928" b="6368"/>
            <a:stretch>
              <a:fillRect/>
            </a:stretch>
          </p:blipFill>
          <p:spPr bwMode="auto">
            <a:xfrm>
              <a:off x="6256818" y="3356992"/>
              <a:ext cx="2635661" cy="2664296"/>
            </a:xfrm>
            <a:prstGeom prst="rect">
              <a:avLst/>
            </a:prstGeom>
            <a:noFill/>
            <a:ln w="9525">
              <a:noFill/>
              <a:miter lim="800000"/>
              <a:headEnd/>
              <a:tailEnd/>
            </a:ln>
          </p:spPr>
        </p:pic>
        <p:sp>
          <p:nvSpPr>
            <p:cNvPr id="14" name="Line 12"/>
            <p:cNvSpPr>
              <a:spLocks noChangeShapeType="1"/>
            </p:cNvSpPr>
            <p:nvPr/>
          </p:nvSpPr>
          <p:spPr bwMode="auto">
            <a:xfrm>
              <a:off x="6646280" y="4624108"/>
              <a:ext cx="285134" cy="0"/>
            </a:xfrm>
            <a:prstGeom prst="line">
              <a:avLst/>
            </a:prstGeom>
            <a:noFill/>
            <a:ln w="28575">
              <a:solidFill>
                <a:srgbClr val="FF0000"/>
              </a:solidFill>
              <a:round/>
              <a:headEnd type="none" w="med" len="med"/>
              <a:tailEnd type="triangle" w="med" len="med"/>
            </a:ln>
          </p:spPr>
          <p:txBody>
            <a:bodyPr>
              <a:spAutoFit/>
            </a:bodyPr>
            <a:lstStyle/>
            <a:p>
              <a:endParaRPr lang="zh-CN" altLang="en-US"/>
            </a:p>
          </p:txBody>
        </p:sp>
        <p:sp>
          <p:nvSpPr>
            <p:cNvPr id="15" name="Line 13"/>
            <p:cNvSpPr>
              <a:spLocks noChangeShapeType="1"/>
            </p:cNvSpPr>
            <p:nvPr/>
          </p:nvSpPr>
          <p:spPr bwMode="auto">
            <a:xfrm flipV="1">
              <a:off x="6948264" y="4624108"/>
              <a:ext cx="0" cy="1080120"/>
            </a:xfrm>
            <a:prstGeom prst="line">
              <a:avLst/>
            </a:prstGeom>
            <a:noFill/>
            <a:ln w="28575">
              <a:solidFill>
                <a:srgbClr val="FF0000"/>
              </a:solidFill>
              <a:round/>
              <a:headEnd type="triangle" w="med" len="med"/>
              <a:tailEnd type="none" w="med" len="med"/>
            </a:ln>
          </p:spPr>
          <p:txBody>
            <a:bodyPr wrap="square">
              <a:spAutoFit/>
            </a:bodyPr>
            <a:lstStyle/>
            <a:p>
              <a:endParaRPr lang="zh-CN" altLang="en-US"/>
            </a:p>
          </p:txBody>
        </p:sp>
        <p:sp>
          <p:nvSpPr>
            <p:cNvPr id="16" name="Line 14"/>
            <p:cNvSpPr>
              <a:spLocks noChangeShapeType="1"/>
            </p:cNvSpPr>
            <p:nvPr/>
          </p:nvSpPr>
          <p:spPr bwMode="auto">
            <a:xfrm flipV="1">
              <a:off x="6948264" y="4005064"/>
              <a:ext cx="450746" cy="1656184"/>
            </a:xfrm>
            <a:prstGeom prst="line">
              <a:avLst/>
            </a:prstGeom>
            <a:noFill/>
            <a:ln w="9525">
              <a:solidFill>
                <a:srgbClr val="FF0000"/>
              </a:solidFill>
              <a:round/>
              <a:headEnd/>
              <a:tailEnd/>
            </a:ln>
          </p:spPr>
          <p:txBody>
            <a:bodyPr wrap="square">
              <a:spAutoFit/>
            </a:bodyPr>
            <a:lstStyle/>
            <a:p>
              <a:endParaRPr lang="zh-CN" altLang="en-US"/>
            </a:p>
          </p:txBody>
        </p:sp>
        <p:sp>
          <p:nvSpPr>
            <p:cNvPr id="19" name="Text Box 11"/>
            <p:cNvSpPr txBox="1">
              <a:spLocks noChangeArrowheads="1"/>
            </p:cNvSpPr>
            <p:nvPr/>
          </p:nvSpPr>
          <p:spPr bwMode="auto">
            <a:xfrm>
              <a:off x="7199784" y="3789040"/>
              <a:ext cx="1692696" cy="400110"/>
            </a:xfrm>
            <a:prstGeom prst="rect">
              <a:avLst/>
            </a:prstGeom>
            <a:noFill/>
            <a:ln w="19050" algn="ctr">
              <a:noFill/>
              <a:miter lim="800000"/>
              <a:headEnd/>
              <a:tailEnd/>
            </a:ln>
          </p:spPr>
          <p:txBody>
            <a:bodyPr wrap="square">
              <a:spAutoFit/>
            </a:bodyPr>
            <a:lstStyle/>
            <a:p>
              <a:pPr>
                <a:spcBef>
                  <a:spcPct val="50000"/>
                </a:spcBef>
              </a:pPr>
              <a:r>
                <a:rPr lang="en-US" altLang="zh-CN" sz="2000" b="1" dirty="0">
                  <a:solidFill>
                    <a:srgbClr val="FF0000"/>
                  </a:solidFill>
                  <a:ea typeface="楷体_GB2312" pitchFamily="49" charset="-122"/>
                </a:rPr>
                <a:t>  </a:t>
              </a:r>
              <a:r>
                <a:rPr lang="zh-CN" altLang="en-US" sz="2000" b="1" dirty="0">
                  <a:solidFill>
                    <a:srgbClr val="FF0000"/>
                  </a:solidFill>
                  <a:ea typeface="楷体_GB2312" pitchFamily="49" charset="-122"/>
                </a:rPr>
                <a:t>过载持久值</a:t>
              </a:r>
            </a:p>
          </p:txBody>
        </p:sp>
        <p:sp>
          <p:nvSpPr>
            <p:cNvPr id="23" name="TextBox 22"/>
            <p:cNvSpPr txBox="1"/>
            <p:nvPr/>
          </p:nvSpPr>
          <p:spPr>
            <a:xfrm>
              <a:off x="6228184" y="1268760"/>
              <a:ext cx="2736304" cy="1938992"/>
            </a:xfrm>
            <a:prstGeom prst="rect">
              <a:avLst/>
            </a:prstGeom>
            <a:noFill/>
          </p:spPr>
          <p:txBody>
            <a:bodyPr wrap="square" rtlCol="0">
              <a:spAutoFit/>
            </a:bodyPr>
            <a:lstStyle/>
            <a:p>
              <a:pPr algn="just"/>
              <a:r>
                <a:rPr lang="zh-CN" altLang="en-US" sz="2000" b="1" dirty="0" smtClean="0">
                  <a:latin typeface="楷体_GB2312" pitchFamily="49" charset="-122"/>
                  <a:ea typeface="楷体_GB2312" pitchFamily="49" charset="-122"/>
                </a:rPr>
                <a:t>材料</a:t>
              </a:r>
              <a:r>
                <a:rPr lang="zh-CN" altLang="en-US" sz="2000" b="1" dirty="0" smtClean="0">
                  <a:latin typeface="楷体_GB2312" pitchFamily="49" charset="-122"/>
                  <a:ea typeface="楷体_GB2312" pitchFamily="49" charset="-122"/>
                </a:rPr>
                <a:t>在高于疲劳强度的一定应力下工作，发生疲劳断裂的应力循环周次称为材料的</a:t>
              </a:r>
              <a:r>
                <a:rPr lang="zh-CN" altLang="en-US" sz="2000" b="1" dirty="0" smtClean="0">
                  <a:solidFill>
                    <a:srgbClr val="0000CC"/>
                  </a:solidFill>
                  <a:latin typeface="楷体_GB2312" pitchFamily="49" charset="-122"/>
                  <a:ea typeface="楷体_GB2312" pitchFamily="49" charset="-122"/>
                </a:rPr>
                <a:t>过载持久值</a:t>
              </a:r>
              <a:r>
                <a:rPr lang="zh-CN" altLang="en-US" sz="2000" b="1" dirty="0" smtClean="0">
                  <a:latin typeface="楷体_GB2312" pitchFamily="49" charset="-122"/>
                  <a:ea typeface="楷体_GB2312" pitchFamily="49" charset="-122"/>
                </a:rPr>
                <a:t>，也称为</a:t>
              </a:r>
              <a:r>
                <a:rPr lang="zh-CN" altLang="en-US" sz="2000" b="1" dirty="0" smtClean="0">
                  <a:solidFill>
                    <a:srgbClr val="0000CC"/>
                  </a:solidFill>
                  <a:latin typeface="楷体_GB2312" pitchFamily="49" charset="-122"/>
                  <a:ea typeface="楷体_GB2312" pitchFamily="49" charset="-122"/>
                </a:rPr>
                <a:t>有限疲劳寿命</a:t>
              </a:r>
              <a:r>
                <a:rPr lang="zh-CN" altLang="en-US" sz="2000" b="1" dirty="0" smtClean="0">
                  <a:latin typeface="楷体_GB2312" pitchFamily="49" charset="-122"/>
                  <a:ea typeface="楷体_GB2312" pitchFamily="49"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8686"/>
                                        </p:tgtEl>
                                        <p:attrNameLst>
                                          <p:attrName>style.visibility</p:attrName>
                                        </p:attrNameLst>
                                      </p:cBhvr>
                                      <p:to>
                                        <p:strVal val="visible"/>
                                      </p:to>
                                    </p:set>
                                    <p:animEffect transition="in" filter="wipe(left)">
                                      <p:cBhvr>
                                        <p:cTn id="16" dur="500"/>
                                        <p:tgtEl>
                                          <p:spTgt spid="2868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blinds(horizontal)">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6" grpId="0" animBg="1" autoUpdateAnimBg="0"/>
      <p:bldP spid="9" grpId="0"/>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2"/>
          <p:cNvSpPr>
            <a:spLocks noChangeArrowheads="1"/>
          </p:cNvSpPr>
          <p:nvPr/>
        </p:nvSpPr>
        <p:spPr bwMode="auto">
          <a:xfrm>
            <a:off x="395536" y="330707"/>
            <a:ext cx="7282763" cy="584775"/>
          </a:xfrm>
          <a:prstGeom prst="rect">
            <a:avLst/>
          </a:prstGeom>
          <a:noFill/>
          <a:ln w="19050" algn="ctr">
            <a:noFill/>
            <a:miter lim="800000"/>
            <a:headEnd/>
            <a:tailEnd/>
          </a:ln>
        </p:spPr>
        <p:txBody>
          <a:bodyPr wrap="none" anchor="ctr">
            <a:spAutoFit/>
          </a:bodyPr>
          <a:lstStyle/>
          <a:p>
            <a:r>
              <a:rPr lang="zh-CN" altLang="en-US" sz="3200" b="1" dirty="0" smtClean="0">
                <a:latin typeface="黑体" pitchFamily="2" charset="-122"/>
                <a:ea typeface="黑体" pitchFamily="2" charset="-122"/>
              </a:rPr>
              <a:t>（五）硬度</a:t>
            </a:r>
            <a:r>
              <a:rPr kumimoji="1" lang="en-US" altLang="zh-CN" sz="3200" b="1" dirty="0">
                <a:solidFill>
                  <a:srgbClr val="0000CC"/>
                </a:solidFill>
                <a:latin typeface="黑体" pitchFamily="2" charset="-122"/>
                <a:ea typeface="黑体" pitchFamily="2" charset="-122"/>
              </a:rPr>
              <a:t>( hardness </a:t>
            </a:r>
            <a:r>
              <a:rPr kumimoji="1" lang="en-US" altLang="zh-CN" sz="3200" b="1" dirty="0" smtClean="0">
                <a:solidFill>
                  <a:srgbClr val="0000CC"/>
                </a:solidFill>
                <a:latin typeface="黑体" pitchFamily="2" charset="-122"/>
                <a:ea typeface="黑体" pitchFamily="2" charset="-122"/>
              </a:rPr>
              <a:t>)</a:t>
            </a:r>
            <a:r>
              <a:rPr lang="en-US" altLang="zh-CN" sz="2400" b="1" dirty="0" smtClean="0">
                <a:solidFill>
                  <a:srgbClr val="0000CC"/>
                </a:solidFill>
              </a:rPr>
              <a:t> ――</a:t>
            </a:r>
            <a:r>
              <a:rPr lang="zh-CN" altLang="en-US" sz="2400" b="1" dirty="0" smtClean="0">
                <a:solidFill>
                  <a:srgbClr val="0000CC"/>
                </a:solidFill>
              </a:rPr>
              <a:t>综合性能指标</a:t>
            </a:r>
            <a:endParaRPr lang="en-US" altLang="zh-CN" sz="3200" b="1" dirty="0">
              <a:solidFill>
                <a:srgbClr val="0000CC"/>
              </a:solidFill>
              <a:latin typeface="黑体" pitchFamily="2" charset="-122"/>
              <a:ea typeface="黑体" pitchFamily="2" charset="-122"/>
            </a:endParaRPr>
          </a:p>
        </p:txBody>
      </p:sp>
      <p:sp>
        <p:nvSpPr>
          <p:cNvPr id="23555" name="Rectangle 13"/>
          <p:cNvSpPr>
            <a:spLocks noChangeArrowheads="1"/>
          </p:cNvSpPr>
          <p:nvPr/>
        </p:nvSpPr>
        <p:spPr bwMode="auto">
          <a:xfrm>
            <a:off x="1331640" y="980728"/>
            <a:ext cx="3363421" cy="461665"/>
          </a:xfrm>
          <a:prstGeom prst="rect">
            <a:avLst/>
          </a:prstGeom>
          <a:noFill/>
          <a:ln w="19050" algn="ctr">
            <a:noFill/>
            <a:miter lim="800000"/>
            <a:headEnd/>
            <a:tailEnd/>
          </a:ln>
        </p:spPr>
        <p:txBody>
          <a:bodyPr wrap="none" anchor="ctr">
            <a:spAutoFit/>
          </a:bodyPr>
          <a:lstStyle/>
          <a:p>
            <a:r>
              <a:rPr lang="zh-CN" altLang="en-US" sz="2400" b="1" dirty="0"/>
              <a:t>抵抗外物压入的</a:t>
            </a:r>
            <a:r>
              <a:rPr lang="zh-CN" altLang="en-US" sz="2400" b="1" dirty="0" smtClean="0"/>
              <a:t>能力。 </a:t>
            </a:r>
            <a:endParaRPr lang="zh-CN" altLang="en-US" sz="2400" b="1" dirty="0"/>
          </a:p>
        </p:txBody>
      </p:sp>
      <p:sp>
        <p:nvSpPr>
          <p:cNvPr id="269326" name="Rectangle 14"/>
          <p:cNvSpPr>
            <a:spLocks noChangeArrowheads="1"/>
          </p:cNvSpPr>
          <p:nvPr/>
        </p:nvSpPr>
        <p:spPr bwMode="auto">
          <a:xfrm>
            <a:off x="755650" y="1671191"/>
            <a:ext cx="5618846" cy="461665"/>
          </a:xfrm>
          <a:prstGeom prst="rect">
            <a:avLst/>
          </a:prstGeom>
          <a:noFill/>
          <a:ln w="19050" algn="ctr">
            <a:noFill/>
            <a:miter lim="800000"/>
            <a:headEnd/>
            <a:tailEnd/>
          </a:ln>
        </p:spPr>
        <p:txBody>
          <a:bodyPr wrap="none" anchor="ctr">
            <a:spAutoFit/>
          </a:bodyPr>
          <a:lstStyle/>
          <a:p>
            <a:r>
              <a:rPr lang="en-US" altLang="zh-CN" sz="2400" b="1" dirty="0" smtClean="0">
                <a:latin typeface="仿宋_GB2312" pitchFamily="49" charset="-122"/>
                <a:ea typeface="仿宋_GB2312" pitchFamily="49" charset="-122"/>
              </a:rPr>
              <a:t>1</a:t>
            </a:r>
            <a:r>
              <a:rPr lang="zh-CN" altLang="en-US" sz="2400" b="1" dirty="0" smtClean="0">
                <a:latin typeface="仿宋_GB2312" pitchFamily="49" charset="-122"/>
                <a:ea typeface="仿宋_GB2312" pitchFamily="49" charset="-122"/>
              </a:rPr>
              <a:t>、</a:t>
            </a:r>
            <a:r>
              <a:rPr lang="zh-CN" altLang="en-US" sz="2400" b="1" dirty="0" smtClean="0">
                <a:solidFill>
                  <a:srgbClr val="FF3300"/>
                </a:solidFill>
                <a:latin typeface="黑体" pitchFamily="2" charset="-122"/>
                <a:ea typeface="黑体" pitchFamily="2" charset="-122"/>
              </a:rPr>
              <a:t>布氏硬度</a:t>
            </a:r>
            <a:r>
              <a:rPr kumimoji="1" lang="en-US" altLang="zh-CN" sz="2400" b="1" dirty="0" err="1">
                <a:solidFill>
                  <a:srgbClr val="FF3300"/>
                </a:solidFill>
                <a:latin typeface="黑体" pitchFamily="2" charset="-122"/>
                <a:ea typeface="黑体" pitchFamily="2" charset="-122"/>
              </a:rPr>
              <a:t>HB</a:t>
            </a:r>
            <a:r>
              <a:rPr kumimoji="1" lang="en-US" altLang="zh-CN" sz="2400" b="1" dirty="0">
                <a:solidFill>
                  <a:schemeClr val="tx2"/>
                </a:solidFill>
                <a:latin typeface="黑体" pitchFamily="2" charset="-122"/>
                <a:ea typeface="黑体" pitchFamily="2" charset="-122"/>
              </a:rPr>
              <a:t> </a:t>
            </a:r>
            <a:r>
              <a:rPr kumimoji="1" lang="en-US" altLang="zh-CN" sz="2400" b="1" dirty="0">
                <a:solidFill>
                  <a:schemeClr val="tx2"/>
                </a:solidFill>
                <a:latin typeface="仿宋_GB2312" pitchFamily="49" charset="-122"/>
                <a:ea typeface="仿宋_GB2312" pitchFamily="49" charset="-122"/>
              </a:rPr>
              <a:t>( </a:t>
            </a:r>
            <a:r>
              <a:rPr kumimoji="1" lang="en-US" altLang="zh-CN" sz="2400" b="1" dirty="0" err="1">
                <a:solidFill>
                  <a:schemeClr val="tx2"/>
                </a:solidFill>
                <a:latin typeface="仿宋_GB2312" pitchFamily="49" charset="-122"/>
                <a:ea typeface="仿宋_GB2312" pitchFamily="49" charset="-122"/>
              </a:rPr>
              <a:t>Brinell</a:t>
            </a:r>
            <a:r>
              <a:rPr kumimoji="1" lang="en-US" altLang="zh-CN" sz="2400" b="1" dirty="0">
                <a:solidFill>
                  <a:schemeClr val="tx2"/>
                </a:solidFill>
                <a:latin typeface="仿宋_GB2312" pitchFamily="49" charset="-122"/>
                <a:ea typeface="仿宋_GB2312" pitchFamily="49" charset="-122"/>
              </a:rPr>
              <a:t>-hardness )</a:t>
            </a:r>
            <a:r>
              <a:rPr lang="en-US" altLang="zh-CN" sz="2400" b="1" dirty="0">
                <a:latin typeface="仿宋_GB2312" pitchFamily="49" charset="-122"/>
                <a:ea typeface="仿宋_GB2312" pitchFamily="49" charset="-122"/>
              </a:rPr>
              <a:t> </a:t>
            </a:r>
          </a:p>
        </p:txBody>
      </p:sp>
      <p:pic>
        <p:nvPicPr>
          <p:cNvPr id="269327" name="Picture 15" descr="FIG21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71550" y="3861841"/>
            <a:ext cx="3352800" cy="2303463"/>
          </a:xfrm>
          <a:prstGeom prst="rect">
            <a:avLst/>
          </a:prstGeom>
          <a:noFill/>
          <a:ln w="9525">
            <a:noFill/>
            <a:miter lim="800000"/>
            <a:headEnd/>
            <a:tailEnd/>
          </a:ln>
        </p:spPr>
      </p:pic>
      <p:grpSp>
        <p:nvGrpSpPr>
          <p:cNvPr id="2" name="Group 18"/>
          <p:cNvGrpSpPr>
            <a:grpSpLocks/>
          </p:cNvGrpSpPr>
          <p:nvPr/>
        </p:nvGrpSpPr>
        <p:grpSpPr bwMode="auto">
          <a:xfrm>
            <a:off x="6804596" y="2195189"/>
            <a:ext cx="1943868" cy="3815878"/>
            <a:chOff x="1359" y="935"/>
            <a:chExt cx="1521" cy="2910"/>
          </a:xfrm>
        </p:grpSpPr>
        <p:pic>
          <p:nvPicPr>
            <p:cNvPr id="23564" name="Picture 19" descr="布氏硬度计"/>
            <p:cNvPicPr>
              <a:picLocks noChangeAspect="1" noChangeArrowheads="1"/>
            </p:cNvPicPr>
            <p:nvPr/>
          </p:nvPicPr>
          <p:blipFill>
            <a:blip r:embed="rId4" cstate="print"/>
            <a:srcRect/>
            <a:stretch>
              <a:fillRect/>
            </a:stretch>
          </p:blipFill>
          <p:spPr bwMode="auto">
            <a:xfrm>
              <a:off x="1359" y="935"/>
              <a:ext cx="1521" cy="2910"/>
            </a:xfrm>
            <a:prstGeom prst="rect">
              <a:avLst/>
            </a:prstGeom>
            <a:noFill/>
            <a:ln w="57150">
              <a:solidFill>
                <a:srgbClr val="00FFFF"/>
              </a:solidFill>
              <a:miter lim="800000"/>
              <a:headEnd/>
              <a:tailEnd/>
            </a:ln>
          </p:spPr>
        </p:pic>
        <p:sp>
          <p:nvSpPr>
            <p:cNvPr id="23565" name="Rectangle 20"/>
            <p:cNvSpPr>
              <a:spLocks noChangeArrowheads="1"/>
            </p:cNvSpPr>
            <p:nvPr/>
          </p:nvSpPr>
          <p:spPr bwMode="auto">
            <a:xfrm>
              <a:off x="1371" y="3456"/>
              <a:ext cx="1491" cy="384"/>
            </a:xfrm>
            <a:prstGeom prst="rect">
              <a:avLst/>
            </a:prstGeom>
            <a:solidFill>
              <a:srgbClr val="FFFFFF"/>
            </a:solidFill>
            <a:ln w="12700" cap="sq">
              <a:solidFill>
                <a:schemeClr val="tx1"/>
              </a:solidFill>
              <a:miter lim="800000"/>
              <a:headEnd type="none" w="sm" len="sm"/>
              <a:tailEnd type="none" w="sm" len="sm"/>
            </a:ln>
          </p:spPr>
          <p:txBody>
            <a:bodyPr wrap="none" anchor="ctr"/>
            <a:lstStyle/>
            <a:p>
              <a:endParaRPr lang="zh-CN" altLang="en-US"/>
            </a:p>
          </p:txBody>
        </p:sp>
        <p:sp>
          <p:nvSpPr>
            <p:cNvPr id="23566" name="Text Box 21"/>
            <p:cNvSpPr txBox="1">
              <a:spLocks noChangeArrowheads="1"/>
            </p:cNvSpPr>
            <p:nvPr/>
          </p:nvSpPr>
          <p:spPr bwMode="auto">
            <a:xfrm>
              <a:off x="1502" y="3504"/>
              <a:ext cx="1245" cy="329"/>
            </a:xfrm>
            <a:prstGeom prst="rect">
              <a:avLst/>
            </a:prstGeom>
            <a:noFill/>
            <a:ln w="12700" cap="sq">
              <a:noFill/>
              <a:miter lim="800000"/>
              <a:headEnd type="none" w="sm" len="sm"/>
              <a:tailEnd type="none" w="sm" len="sm"/>
            </a:ln>
          </p:spPr>
          <p:txBody>
            <a:bodyPr wrap="none">
              <a:spAutoFit/>
            </a:bodyPr>
            <a:lstStyle/>
            <a:p>
              <a:pPr algn="ctr"/>
              <a:r>
                <a:rPr kumimoji="1" lang="zh-CN" altLang="en-US" sz="2400" b="1" dirty="0">
                  <a:solidFill>
                    <a:srgbClr val="0000CC"/>
                  </a:solidFill>
                  <a:latin typeface="Times New Roman" pitchFamily="18" charset="0"/>
                  <a:ea typeface="楷体_GB2312" pitchFamily="49" charset="-122"/>
                </a:rPr>
                <a:t>布氏硬度计</a:t>
              </a:r>
              <a:r>
                <a:rPr kumimoji="1" lang="zh-CN" altLang="en-US" sz="2400" b="1" dirty="0">
                  <a:solidFill>
                    <a:srgbClr val="0000CC"/>
                  </a:solidFill>
                  <a:latin typeface="Times New Roman" pitchFamily="18" charset="0"/>
                </a:rPr>
                <a:t> </a:t>
              </a:r>
            </a:p>
          </p:txBody>
        </p:sp>
      </p:grpSp>
      <p:pic>
        <p:nvPicPr>
          <p:cNvPr id="269334" name="Picture 22" descr="布氏硬度"/>
          <p:cNvPicPr>
            <a:picLocks noChangeAspect="1" noChangeArrowheads="1"/>
          </p:cNvPicPr>
          <p:nvPr/>
        </p:nvPicPr>
        <p:blipFill>
          <a:blip r:embed="rId5" cstate="print"/>
          <a:srcRect/>
          <a:stretch>
            <a:fillRect/>
          </a:stretch>
        </p:blipFill>
        <p:spPr bwMode="auto">
          <a:xfrm>
            <a:off x="4356100" y="3778943"/>
            <a:ext cx="2209800" cy="2243138"/>
          </a:xfrm>
          <a:prstGeom prst="rect">
            <a:avLst/>
          </a:prstGeom>
          <a:noFill/>
          <a:ln w="57150">
            <a:solidFill>
              <a:srgbClr val="00FFFF"/>
            </a:solidFill>
            <a:miter lim="800000"/>
            <a:headEnd/>
            <a:tailEnd/>
          </a:ln>
        </p:spPr>
      </p:pic>
      <p:graphicFrame>
        <p:nvGraphicFramePr>
          <p:cNvPr id="23567" name="Object 15"/>
          <p:cNvGraphicFramePr>
            <a:graphicFrameLocks noChangeAspect="1"/>
          </p:cNvGraphicFramePr>
          <p:nvPr/>
        </p:nvGraphicFramePr>
        <p:xfrm>
          <a:off x="1763688" y="2489076"/>
          <a:ext cx="3913235" cy="867916"/>
        </p:xfrm>
        <a:graphic>
          <a:graphicData uri="http://schemas.openxmlformats.org/presentationml/2006/ole">
            <p:oleObj spid="_x0000_s23567" name="Equation" r:id="rId6" imgW="3263760" imgH="723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9326"/>
                                        </p:tgtEl>
                                        <p:attrNameLst>
                                          <p:attrName>style.visibility</p:attrName>
                                        </p:attrNameLst>
                                      </p:cBhvr>
                                      <p:to>
                                        <p:strVal val="visible"/>
                                      </p:to>
                                    </p:set>
                                    <p:animEffect transition="in" filter="box(in)">
                                      <p:cBhvr>
                                        <p:cTn id="7" dur="500"/>
                                        <p:tgtEl>
                                          <p:spTgt spid="2693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69334"/>
                                        </p:tgtEl>
                                        <p:attrNameLst>
                                          <p:attrName>style.visibility</p:attrName>
                                        </p:attrNameLst>
                                      </p:cBhvr>
                                      <p:to>
                                        <p:strVal val="visible"/>
                                      </p:to>
                                    </p:set>
                                    <p:animEffect transition="in" filter="box(out)">
                                      <p:cBhvr>
                                        <p:cTn id="17" dur="500"/>
                                        <p:tgtEl>
                                          <p:spTgt spid="26933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9327"/>
                                        </p:tgtEl>
                                        <p:attrNameLst>
                                          <p:attrName>style.visibility</p:attrName>
                                        </p:attrNameLst>
                                      </p:cBhvr>
                                      <p:to>
                                        <p:strVal val="visible"/>
                                      </p:to>
                                    </p:set>
                                    <p:animEffect transition="in" filter="blinds(horizontal)">
                                      <p:cBhvr>
                                        <p:cTn id="22" dur="500"/>
                                        <p:tgtEl>
                                          <p:spTgt spid="269327"/>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3567"/>
                                        </p:tgtEl>
                                        <p:attrNameLst>
                                          <p:attrName>style.visibility</p:attrName>
                                        </p:attrNameLst>
                                      </p:cBhvr>
                                      <p:to>
                                        <p:strVal val="visible"/>
                                      </p:to>
                                    </p:set>
                                    <p:animEffect transition="in" filter="wipe(left)">
                                      <p:cBhvr>
                                        <p:cTn id="26" dur="500"/>
                                        <p:tgtEl>
                                          <p:spTgt spid="23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26"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4" name="Rectangle 2"/>
          <p:cNvSpPr>
            <a:spLocks noGrp="1" noChangeArrowheads="1"/>
          </p:cNvSpPr>
          <p:nvPr>
            <p:ph type="body" idx="1"/>
          </p:nvPr>
        </p:nvSpPr>
        <p:spPr>
          <a:xfrm>
            <a:off x="6156325" y="2996952"/>
            <a:ext cx="2286000" cy="2590800"/>
          </a:xfrm>
        </p:spPr>
        <p:txBody>
          <a:bodyPr/>
          <a:lstStyle/>
          <a:p>
            <a:pPr eaLnBrk="1" hangingPunct="1">
              <a:lnSpc>
                <a:spcPct val="120000"/>
              </a:lnSpc>
              <a:spcBef>
                <a:spcPct val="0"/>
              </a:spcBef>
              <a:buFontTx/>
              <a:buNone/>
            </a:pPr>
            <a:r>
              <a:rPr lang="zh-CN" altLang="en-US" sz="2400" dirty="0" smtClean="0">
                <a:latin typeface="幼圆" pitchFamily="49" charset="-122"/>
                <a:ea typeface="幼圆" pitchFamily="49" charset="-122"/>
              </a:rPr>
              <a:t>铸造性</a:t>
            </a:r>
            <a:r>
              <a:rPr kumimoji="1" lang="zh-CN" altLang="en-US" sz="2400" dirty="0" smtClean="0">
                <a:latin typeface="幼圆" pitchFamily="49" charset="-122"/>
                <a:ea typeface="幼圆" pitchFamily="49" charset="-122"/>
              </a:rPr>
              <a:t>能</a:t>
            </a:r>
            <a:endParaRPr lang="zh-CN" altLang="en-US" sz="2400" dirty="0" smtClean="0">
              <a:latin typeface="幼圆" pitchFamily="49" charset="-122"/>
              <a:ea typeface="幼圆" pitchFamily="49" charset="-122"/>
            </a:endParaRPr>
          </a:p>
          <a:p>
            <a:pPr eaLnBrk="1" hangingPunct="1">
              <a:lnSpc>
                <a:spcPct val="120000"/>
              </a:lnSpc>
              <a:spcBef>
                <a:spcPct val="0"/>
              </a:spcBef>
              <a:buFontTx/>
              <a:buNone/>
            </a:pPr>
            <a:r>
              <a:rPr lang="zh-CN" altLang="en-US" sz="2400" dirty="0" smtClean="0">
                <a:latin typeface="幼圆" pitchFamily="49" charset="-122"/>
                <a:ea typeface="幼圆" pitchFamily="49" charset="-122"/>
              </a:rPr>
              <a:t>可锻性</a:t>
            </a:r>
            <a:r>
              <a:rPr kumimoji="1" lang="zh-CN" altLang="en-US" sz="2400" dirty="0" smtClean="0">
                <a:latin typeface="幼圆" pitchFamily="49" charset="-122"/>
                <a:ea typeface="幼圆" pitchFamily="49" charset="-122"/>
              </a:rPr>
              <a:t>能</a:t>
            </a:r>
            <a:endParaRPr lang="zh-CN" altLang="en-US" sz="2400" dirty="0" smtClean="0">
              <a:latin typeface="幼圆" pitchFamily="49" charset="-122"/>
              <a:ea typeface="幼圆" pitchFamily="49" charset="-122"/>
            </a:endParaRPr>
          </a:p>
          <a:p>
            <a:pPr eaLnBrk="1" hangingPunct="1">
              <a:lnSpc>
                <a:spcPct val="120000"/>
              </a:lnSpc>
              <a:spcBef>
                <a:spcPct val="0"/>
              </a:spcBef>
              <a:buFontTx/>
              <a:buNone/>
            </a:pPr>
            <a:r>
              <a:rPr lang="zh-CN" altLang="en-US" sz="2400" dirty="0" smtClean="0">
                <a:latin typeface="幼圆" pitchFamily="49" charset="-122"/>
                <a:ea typeface="幼圆" pitchFamily="49" charset="-122"/>
              </a:rPr>
              <a:t>可焊性</a:t>
            </a:r>
            <a:r>
              <a:rPr kumimoji="1" lang="zh-CN" altLang="en-US" sz="2400" dirty="0" smtClean="0">
                <a:latin typeface="幼圆" pitchFamily="49" charset="-122"/>
                <a:ea typeface="幼圆" pitchFamily="49" charset="-122"/>
              </a:rPr>
              <a:t>能</a:t>
            </a:r>
            <a:endParaRPr lang="zh-CN" altLang="en-US" sz="2400" dirty="0" smtClean="0">
              <a:latin typeface="幼圆" pitchFamily="49" charset="-122"/>
              <a:ea typeface="幼圆" pitchFamily="49" charset="-122"/>
            </a:endParaRPr>
          </a:p>
          <a:p>
            <a:pPr eaLnBrk="1" hangingPunct="1">
              <a:lnSpc>
                <a:spcPct val="120000"/>
              </a:lnSpc>
              <a:spcBef>
                <a:spcPct val="0"/>
              </a:spcBef>
              <a:buFontTx/>
              <a:buNone/>
            </a:pPr>
            <a:r>
              <a:rPr lang="zh-CN" altLang="en-US" sz="2400" dirty="0" smtClean="0">
                <a:latin typeface="幼圆" pitchFamily="49" charset="-122"/>
                <a:ea typeface="幼圆" pitchFamily="49" charset="-122"/>
              </a:rPr>
              <a:t>切削加工性</a:t>
            </a:r>
            <a:r>
              <a:rPr kumimoji="1" lang="zh-CN" altLang="en-US" sz="2400" dirty="0" smtClean="0">
                <a:latin typeface="幼圆" pitchFamily="49" charset="-122"/>
                <a:ea typeface="幼圆" pitchFamily="49" charset="-122"/>
              </a:rPr>
              <a:t>能</a:t>
            </a:r>
            <a:endParaRPr lang="zh-CN" altLang="en-US" sz="2400" dirty="0" smtClean="0">
              <a:latin typeface="幼圆" pitchFamily="49" charset="-122"/>
              <a:ea typeface="幼圆" pitchFamily="49" charset="-122"/>
            </a:endParaRPr>
          </a:p>
          <a:p>
            <a:pPr eaLnBrk="1" hangingPunct="1">
              <a:lnSpc>
                <a:spcPct val="120000"/>
              </a:lnSpc>
              <a:spcBef>
                <a:spcPct val="0"/>
              </a:spcBef>
              <a:buFontTx/>
              <a:buNone/>
            </a:pPr>
            <a:r>
              <a:rPr lang="zh-CN" altLang="en-US" sz="2400" dirty="0" smtClean="0">
                <a:latin typeface="幼圆" pitchFamily="49" charset="-122"/>
                <a:ea typeface="幼圆" pitchFamily="49" charset="-122"/>
              </a:rPr>
              <a:t>热处理性</a:t>
            </a:r>
            <a:r>
              <a:rPr kumimoji="1" lang="zh-CN" altLang="en-US" sz="2400" dirty="0" smtClean="0">
                <a:latin typeface="幼圆" pitchFamily="49" charset="-122"/>
                <a:ea typeface="幼圆" pitchFamily="49" charset="-122"/>
              </a:rPr>
              <a:t>能</a:t>
            </a:r>
          </a:p>
        </p:txBody>
      </p:sp>
      <p:sp>
        <p:nvSpPr>
          <p:cNvPr id="238595" name="Text Box 3"/>
          <p:cNvSpPr txBox="1">
            <a:spLocks noChangeArrowheads="1"/>
          </p:cNvSpPr>
          <p:nvPr/>
        </p:nvSpPr>
        <p:spPr bwMode="auto">
          <a:xfrm>
            <a:off x="468313" y="2996952"/>
            <a:ext cx="2879551" cy="523220"/>
          </a:xfrm>
          <a:prstGeom prst="rect">
            <a:avLst/>
          </a:prstGeom>
          <a:solidFill>
            <a:srgbClr val="DDDDDD"/>
          </a:solidFill>
          <a:ln w="12700" cap="sq">
            <a:solidFill>
              <a:schemeClr val="accent1"/>
            </a:solidFill>
            <a:miter lim="800000"/>
            <a:headEnd type="none" w="sm" len="sm"/>
            <a:tailEnd type="none" w="sm" len="sm"/>
          </a:ln>
        </p:spPr>
        <p:txBody>
          <a:bodyPr wrap="square">
            <a:spAutoFit/>
          </a:bodyPr>
          <a:lstStyle/>
          <a:p>
            <a:r>
              <a:rPr kumimoji="1" lang="zh-CN" altLang="en-US" sz="2800" b="1" dirty="0">
                <a:solidFill>
                  <a:srgbClr val="0000CC"/>
                </a:solidFill>
                <a:latin typeface="宋体" charset="-122"/>
              </a:rPr>
              <a:t>工程材料的性能</a:t>
            </a:r>
          </a:p>
        </p:txBody>
      </p:sp>
      <p:sp>
        <p:nvSpPr>
          <p:cNvPr id="238596" name="Text Box 4"/>
          <p:cNvSpPr txBox="1">
            <a:spLocks noChangeArrowheads="1"/>
          </p:cNvSpPr>
          <p:nvPr/>
        </p:nvSpPr>
        <p:spPr bwMode="auto">
          <a:xfrm>
            <a:off x="3708400" y="2060848"/>
            <a:ext cx="1997075" cy="488950"/>
          </a:xfrm>
          <a:prstGeom prst="rect">
            <a:avLst/>
          </a:prstGeom>
          <a:noFill/>
          <a:ln w="12700" cap="sq">
            <a:noFill/>
            <a:miter lim="800000"/>
            <a:headEnd type="none" w="sm" len="sm"/>
            <a:tailEnd type="none" w="sm" len="sm"/>
          </a:ln>
        </p:spPr>
        <p:txBody>
          <a:bodyPr>
            <a:spAutoFit/>
          </a:bodyPr>
          <a:lstStyle/>
          <a:p>
            <a:r>
              <a:rPr kumimoji="1" lang="en-US" altLang="zh-CN" sz="2600" b="1" dirty="0">
                <a:solidFill>
                  <a:srgbClr val="0000FF"/>
                </a:solidFill>
                <a:latin typeface="宋体" charset="-122"/>
              </a:rPr>
              <a:t> </a:t>
            </a:r>
            <a:r>
              <a:rPr kumimoji="1" lang="zh-CN" altLang="en-US" sz="2600" b="1" dirty="0">
                <a:solidFill>
                  <a:srgbClr val="0000FF"/>
                </a:solidFill>
                <a:latin typeface="宋体" charset="-122"/>
              </a:rPr>
              <a:t>使用性能</a:t>
            </a:r>
          </a:p>
        </p:txBody>
      </p:sp>
      <p:sp>
        <p:nvSpPr>
          <p:cNvPr id="238597" name="Text Box 5"/>
          <p:cNvSpPr txBox="1">
            <a:spLocks noChangeArrowheads="1"/>
          </p:cNvSpPr>
          <p:nvPr/>
        </p:nvSpPr>
        <p:spPr bwMode="auto">
          <a:xfrm>
            <a:off x="6084888" y="1628800"/>
            <a:ext cx="2349500" cy="1406525"/>
          </a:xfrm>
          <a:prstGeom prst="rect">
            <a:avLst/>
          </a:prstGeom>
          <a:noFill/>
          <a:ln w="12700" cap="sq">
            <a:noFill/>
            <a:miter lim="800000"/>
            <a:headEnd type="none" w="sm" len="sm"/>
            <a:tailEnd type="none" w="sm" len="sm"/>
          </a:ln>
        </p:spPr>
        <p:txBody>
          <a:bodyPr>
            <a:spAutoFit/>
          </a:bodyPr>
          <a:lstStyle/>
          <a:p>
            <a:pPr>
              <a:lnSpc>
                <a:spcPct val="120000"/>
              </a:lnSpc>
            </a:pPr>
            <a:r>
              <a:rPr kumimoji="1" lang="zh-CN" altLang="en-US" sz="2400" b="1" dirty="0">
                <a:solidFill>
                  <a:srgbClr val="0000FF"/>
                </a:solidFill>
                <a:latin typeface="幼圆" pitchFamily="49" charset="-122"/>
                <a:ea typeface="幼圆" pitchFamily="49" charset="-122"/>
              </a:rPr>
              <a:t>力学性能</a:t>
            </a:r>
          </a:p>
          <a:p>
            <a:pPr>
              <a:lnSpc>
                <a:spcPct val="120000"/>
              </a:lnSpc>
            </a:pPr>
            <a:r>
              <a:rPr kumimoji="1" lang="zh-CN" altLang="en-US" sz="2400" b="1" dirty="0">
                <a:latin typeface="幼圆" pitchFamily="49" charset="-122"/>
                <a:ea typeface="幼圆" pitchFamily="49" charset="-122"/>
              </a:rPr>
              <a:t>物理性能</a:t>
            </a:r>
          </a:p>
          <a:p>
            <a:pPr>
              <a:lnSpc>
                <a:spcPct val="120000"/>
              </a:lnSpc>
            </a:pPr>
            <a:r>
              <a:rPr kumimoji="1" lang="zh-CN" altLang="en-US" sz="2400" b="1" dirty="0">
                <a:latin typeface="幼圆" pitchFamily="49" charset="-122"/>
                <a:ea typeface="幼圆" pitchFamily="49" charset="-122"/>
              </a:rPr>
              <a:t>化学性能</a:t>
            </a:r>
          </a:p>
        </p:txBody>
      </p:sp>
      <p:sp>
        <p:nvSpPr>
          <p:cNvPr id="238598" name="Text Box 6"/>
          <p:cNvSpPr txBox="1">
            <a:spLocks noChangeArrowheads="1"/>
          </p:cNvSpPr>
          <p:nvPr/>
        </p:nvSpPr>
        <p:spPr bwMode="auto">
          <a:xfrm>
            <a:off x="3707904" y="3861048"/>
            <a:ext cx="1920875" cy="488950"/>
          </a:xfrm>
          <a:prstGeom prst="rect">
            <a:avLst/>
          </a:prstGeom>
          <a:noFill/>
          <a:ln w="12700" cap="sq">
            <a:noFill/>
            <a:miter lim="800000"/>
            <a:headEnd type="none" w="sm" len="sm"/>
            <a:tailEnd type="none" w="sm" len="sm"/>
          </a:ln>
        </p:spPr>
        <p:txBody>
          <a:bodyPr>
            <a:spAutoFit/>
          </a:bodyPr>
          <a:lstStyle/>
          <a:p>
            <a:r>
              <a:rPr kumimoji="1" lang="en-US" altLang="zh-CN" sz="2600" b="1" dirty="0">
                <a:latin typeface="宋体" charset="-122"/>
              </a:rPr>
              <a:t> </a:t>
            </a:r>
            <a:r>
              <a:rPr kumimoji="1" lang="zh-CN" altLang="en-US" sz="2600" b="1" dirty="0">
                <a:latin typeface="宋体" charset="-122"/>
              </a:rPr>
              <a:t>工艺性能</a:t>
            </a:r>
          </a:p>
        </p:txBody>
      </p:sp>
      <p:sp>
        <p:nvSpPr>
          <p:cNvPr id="238599" name="AutoShape 7"/>
          <p:cNvSpPr>
            <a:spLocks/>
          </p:cNvSpPr>
          <p:nvPr/>
        </p:nvSpPr>
        <p:spPr bwMode="auto">
          <a:xfrm>
            <a:off x="5724525" y="1844700"/>
            <a:ext cx="359643" cy="936228"/>
          </a:xfrm>
          <a:prstGeom prst="leftBrace">
            <a:avLst>
              <a:gd name="adj1" fmla="val 25000"/>
              <a:gd name="adj2" fmla="val 50000"/>
            </a:avLst>
          </a:prstGeom>
          <a:noFill/>
          <a:ln w="38100" cap="sq">
            <a:solidFill>
              <a:schemeClr val="tx1"/>
            </a:solidFill>
            <a:round/>
            <a:headEnd type="none" w="sm" len="sm"/>
            <a:tailEnd type="none" w="sm" len="sm"/>
          </a:ln>
        </p:spPr>
        <p:txBody>
          <a:bodyPr wrap="none" anchor="ctr"/>
          <a:lstStyle/>
          <a:p>
            <a:endParaRPr lang="zh-CN" altLang="en-US"/>
          </a:p>
        </p:txBody>
      </p:sp>
      <p:sp>
        <p:nvSpPr>
          <p:cNvPr id="238600" name="AutoShape 8"/>
          <p:cNvSpPr>
            <a:spLocks/>
          </p:cNvSpPr>
          <p:nvPr/>
        </p:nvSpPr>
        <p:spPr bwMode="auto">
          <a:xfrm>
            <a:off x="5653088" y="3212976"/>
            <a:ext cx="457200" cy="1835150"/>
          </a:xfrm>
          <a:prstGeom prst="leftBrace">
            <a:avLst>
              <a:gd name="adj1" fmla="val 33449"/>
              <a:gd name="adj2" fmla="val 50000"/>
            </a:avLst>
          </a:prstGeom>
          <a:noFill/>
          <a:ln w="38100" cap="sq">
            <a:solidFill>
              <a:schemeClr val="tx1"/>
            </a:solidFill>
            <a:round/>
            <a:headEnd type="none" w="sm" len="sm"/>
            <a:tailEnd type="none" w="sm" len="sm"/>
          </a:ln>
        </p:spPr>
        <p:txBody>
          <a:bodyPr wrap="none" anchor="ctr"/>
          <a:lstStyle/>
          <a:p>
            <a:endParaRPr lang="en-US" altLang="zh-CN" sz="2600" b="1">
              <a:ea typeface="楷体_GB2312" pitchFamily="49" charset="-122"/>
            </a:endParaRPr>
          </a:p>
        </p:txBody>
      </p:sp>
      <p:sp>
        <p:nvSpPr>
          <p:cNvPr id="238601" name="AutoShape 9"/>
          <p:cNvSpPr>
            <a:spLocks/>
          </p:cNvSpPr>
          <p:nvPr/>
        </p:nvSpPr>
        <p:spPr bwMode="auto">
          <a:xfrm>
            <a:off x="3468688" y="2347938"/>
            <a:ext cx="455240" cy="1801142"/>
          </a:xfrm>
          <a:prstGeom prst="leftBrace">
            <a:avLst>
              <a:gd name="adj1" fmla="val 52778"/>
              <a:gd name="adj2" fmla="val 50000"/>
            </a:avLst>
          </a:prstGeom>
          <a:noFill/>
          <a:ln w="38100" cap="sq">
            <a:solidFill>
              <a:schemeClr val="tx1"/>
            </a:solidFill>
            <a:round/>
            <a:headEnd type="none" w="sm" len="sm"/>
            <a:tailEnd type="none" w="sm" len="sm"/>
          </a:ln>
        </p:spPr>
        <p:txBody>
          <a:bodyPr wrap="none" anchor="ctr"/>
          <a:lstStyle/>
          <a:p>
            <a:endParaRPr lang="en-US" altLang="zh-CN" sz="2600" b="1">
              <a:solidFill>
                <a:schemeClr val="tx2"/>
              </a:solidFill>
              <a:ea typeface="楷体_GB2312" pitchFamily="49" charset="-122"/>
            </a:endParaRPr>
          </a:p>
        </p:txBody>
      </p:sp>
      <p:sp>
        <p:nvSpPr>
          <p:cNvPr id="9226" name="Rectangle 10"/>
          <p:cNvSpPr>
            <a:spLocks noChangeArrowheads="1"/>
          </p:cNvSpPr>
          <p:nvPr/>
        </p:nvSpPr>
        <p:spPr bwMode="auto">
          <a:xfrm>
            <a:off x="395288" y="332656"/>
            <a:ext cx="5472112" cy="641350"/>
          </a:xfrm>
          <a:prstGeom prst="rect">
            <a:avLst/>
          </a:prstGeom>
          <a:noFill/>
          <a:ln w="9525">
            <a:noFill/>
            <a:miter lim="800000"/>
            <a:headEnd/>
            <a:tailEnd/>
          </a:ln>
        </p:spPr>
        <p:txBody>
          <a:bodyPr anchor="ctr">
            <a:spAutoFit/>
          </a:bodyPr>
          <a:lstStyle/>
          <a:p>
            <a:r>
              <a:rPr lang="zh-CN" altLang="en-US" sz="3600" b="1" dirty="0" smtClean="0">
                <a:solidFill>
                  <a:srgbClr val="0000FF"/>
                </a:solidFill>
                <a:latin typeface="黑体" pitchFamily="2" charset="-122"/>
                <a:ea typeface="黑体" pitchFamily="2" charset="-122"/>
              </a:rPr>
              <a:t>引言</a:t>
            </a:r>
            <a:endParaRPr lang="zh-CN" altLang="en-US" sz="3600" b="1" dirty="0">
              <a:solidFill>
                <a:srgbClr val="0000FF"/>
              </a:solidFill>
              <a:latin typeface="黑体" pitchFamily="2" charset="-122"/>
              <a:ea typeface="黑体" pitchFamily="2" charset="-122"/>
            </a:endParaRPr>
          </a:p>
        </p:txBody>
      </p:sp>
      <p:sp>
        <p:nvSpPr>
          <p:cNvPr id="238603" name="Rectangle 11"/>
          <p:cNvSpPr>
            <a:spLocks noChangeArrowheads="1"/>
          </p:cNvSpPr>
          <p:nvPr/>
        </p:nvSpPr>
        <p:spPr bwMode="auto">
          <a:xfrm>
            <a:off x="2916238" y="1161351"/>
            <a:ext cx="5688012" cy="457200"/>
          </a:xfrm>
          <a:prstGeom prst="rect">
            <a:avLst/>
          </a:prstGeom>
          <a:noFill/>
          <a:ln w="9525">
            <a:noFill/>
            <a:miter lim="800000"/>
            <a:headEnd/>
            <a:tailEnd/>
          </a:ln>
        </p:spPr>
        <p:txBody>
          <a:bodyPr anchor="ctr">
            <a:spAutoFit/>
          </a:bodyPr>
          <a:lstStyle/>
          <a:p>
            <a:r>
              <a:rPr lang="en-US" altLang="zh-CN" sz="2400" b="1"/>
              <a:t>——</a:t>
            </a:r>
            <a:r>
              <a:rPr lang="zh-CN" altLang="en-US" sz="2400" b="1"/>
              <a:t>表征材料在给定外界条件下的行为</a:t>
            </a:r>
          </a:p>
        </p:txBody>
      </p:sp>
      <p:sp>
        <p:nvSpPr>
          <p:cNvPr id="9228" name="AutoShape 12">
            <a:hlinkClick r:id="" action="ppaction://noaction" highlightClick="1"/>
          </p:cNvPr>
          <p:cNvSpPr>
            <a:spLocks noChangeArrowheads="1"/>
          </p:cNvSpPr>
          <p:nvPr/>
        </p:nvSpPr>
        <p:spPr bwMode="auto">
          <a:xfrm>
            <a:off x="539750" y="1118022"/>
            <a:ext cx="2198688" cy="523220"/>
          </a:xfrm>
          <a:prstGeom prst="actionButtonBlank">
            <a:avLst/>
          </a:prstGeom>
          <a:solidFill>
            <a:srgbClr val="DDDDDD">
              <a:alpha val="39999"/>
            </a:srgbClr>
          </a:solidFill>
          <a:ln w="9525">
            <a:solidFill>
              <a:schemeClr val="accent1"/>
            </a:solidFill>
            <a:miter lim="800000"/>
            <a:headEnd/>
            <a:tailEnd/>
          </a:ln>
        </p:spPr>
        <p:txBody>
          <a:bodyPr anchor="ctr">
            <a:spAutoFit/>
          </a:bodyPr>
          <a:lstStyle/>
          <a:p>
            <a:pPr algn="ctr"/>
            <a:r>
              <a:rPr lang="zh-CN" altLang="en-US" sz="2800" b="1" dirty="0"/>
              <a:t>材料的性能</a:t>
            </a:r>
          </a:p>
        </p:txBody>
      </p:sp>
      <p:sp>
        <p:nvSpPr>
          <p:cNvPr id="13" name="TextBox 12"/>
          <p:cNvSpPr txBox="1"/>
          <p:nvPr/>
        </p:nvSpPr>
        <p:spPr>
          <a:xfrm>
            <a:off x="467544" y="4509120"/>
            <a:ext cx="5040560" cy="830997"/>
          </a:xfrm>
          <a:prstGeom prst="rect">
            <a:avLst/>
          </a:prstGeom>
          <a:solidFill>
            <a:srgbClr val="DDDDDD"/>
          </a:solidFill>
          <a:ln>
            <a:solidFill>
              <a:schemeClr val="accent1"/>
            </a:solidFill>
          </a:ln>
        </p:spPr>
        <p:txBody>
          <a:bodyPr wrap="square" rtlCol="0">
            <a:spAutoFit/>
          </a:bodyPr>
          <a:lstStyle/>
          <a:p>
            <a:r>
              <a:rPr lang="en-US" altLang="zh-CN" sz="2400" b="1" dirty="0" smtClean="0">
                <a:solidFill>
                  <a:srgbClr val="C00000"/>
                </a:solidFill>
                <a:latin typeface="黑体" pitchFamily="2" charset="-122"/>
                <a:ea typeface="黑体" pitchFamily="2" charset="-122"/>
              </a:rPr>
              <a:t>Why</a:t>
            </a:r>
            <a:r>
              <a:rPr lang="zh-CN" altLang="en-US" sz="2400" b="1" dirty="0" smtClean="0">
                <a:solidFill>
                  <a:srgbClr val="C00000"/>
                </a:solidFill>
                <a:latin typeface="黑体" pitchFamily="2" charset="-122"/>
                <a:ea typeface="黑体" pitchFamily="2" charset="-122"/>
              </a:rPr>
              <a:t>？</a:t>
            </a:r>
            <a:r>
              <a:rPr kumimoji="1" lang="zh-CN" altLang="en-US" sz="2400" b="1" dirty="0">
                <a:solidFill>
                  <a:srgbClr val="000000"/>
                </a:solidFill>
                <a:latin typeface="黑体" pitchFamily="2" charset="-122"/>
                <a:ea typeface="黑体" pitchFamily="2" charset="-122"/>
              </a:rPr>
              <a:t>机械设计中应首先考虑材料的</a:t>
            </a:r>
            <a:r>
              <a:rPr kumimoji="1" lang="zh-CN" altLang="en-US" sz="2400" b="1" dirty="0" smtClean="0">
                <a:solidFill>
                  <a:srgbClr val="000000"/>
                </a:solidFill>
                <a:latin typeface="黑体" pitchFamily="2" charset="-122"/>
                <a:ea typeface="黑体" pitchFamily="2" charset="-122"/>
              </a:rPr>
              <a:t>力学性能</a:t>
            </a:r>
            <a:endParaRPr lang="zh-CN" altLang="en-US" sz="2400" b="1" dirty="0">
              <a:solidFill>
                <a:srgbClr val="C00000"/>
              </a:solidFill>
              <a:latin typeface="黑体" pitchFamily="2" charset="-122"/>
              <a:ea typeface="黑体" pitchFamily="2" charset="-122"/>
            </a:endParaRPr>
          </a:p>
        </p:txBody>
      </p:sp>
      <p:sp>
        <p:nvSpPr>
          <p:cNvPr id="14" name="矩形 13"/>
          <p:cNvSpPr/>
          <p:nvPr/>
        </p:nvSpPr>
        <p:spPr>
          <a:xfrm>
            <a:off x="467544" y="5412125"/>
            <a:ext cx="7920880" cy="830997"/>
          </a:xfrm>
          <a:prstGeom prst="rect">
            <a:avLst/>
          </a:prstGeom>
          <a:solidFill>
            <a:srgbClr val="DDDDDD"/>
          </a:solidFill>
          <a:ln>
            <a:solidFill>
              <a:schemeClr val="accent1"/>
            </a:solidFill>
          </a:ln>
        </p:spPr>
        <p:txBody>
          <a:bodyPr wrap="square">
            <a:spAutoFit/>
          </a:bodyPr>
          <a:lstStyle/>
          <a:p>
            <a:r>
              <a:rPr kumimoji="1" lang="zh-CN" altLang="en-US" sz="2400" b="1" dirty="0" smtClean="0">
                <a:latin typeface="黑体" pitchFamily="2" charset="-122"/>
                <a:ea typeface="黑体" pitchFamily="2" charset="-122"/>
              </a:rPr>
              <a:t>力学性能决定了</a:t>
            </a:r>
            <a:r>
              <a:rPr kumimoji="1" lang="zh-CN" altLang="en-US" sz="2400" b="1" dirty="0" smtClean="0">
                <a:solidFill>
                  <a:srgbClr val="FF3300"/>
                </a:solidFill>
                <a:latin typeface="黑体" pitchFamily="2" charset="-122"/>
                <a:ea typeface="黑体" pitchFamily="2" charset="-122"/>
              </a:rPr>
              <a:t>在多大和怎样形式的载荷条件下而不致于改变零件几何形状和尺寸的能力</a:t>
            </a:r>
            <a:r>
              <a:rPr kumimoji="1" lang="zh-CN" altLang="en-US" sz="2400" b="1" dirty="0" smtClean="0">
                <a:solidFill>
                  <a:srgbClr val="FF0000"/>
                </a:solidFill>
                <a:latin typeface="黑体" pitchFamily="2" charset="-122"/>
                <a:ea typeface="黑体" pitchFamily="2" charset="-122"/>
              </a:rPr>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228"/>
                                        </p:tgtEl>
                                        <p:attrNameLst>
                                          <p:attrName>style.visibility</p:attrName>
                                        </p:attrNameLst>
                                      </p:cBhvr>
                                      <p:to>
                                        <p:strVal val="visible"/>
                                      </p:to>
                                    </p:set>
                                    <p:animEffect transition="in" filter="blinds(horizontal)">
                                      <p:cBhvr>
                                        <p:cTn id="7" dur="500"/>
                                        <p:tgtEl>
                                          <p:spTgt spid="922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8603"/>
                                        </p:tgtEl>
                                        <p:attrNameLst>
                                          <p:attrName>style.visibility</p:attrName>
                                        </p:attrNameLst>
                                      </p:cBhvr>
                                      <p:to>
                                        <p:strVal val="visible"/>
                                      </p:to>
                                    </p:set>
                                    <p:anim calcmode="lin" valueType="num">
                                      <p:cBhvr additive="base">
                                        <p:cTn id="12" dur="500" fill="hold"/>
                                        <p:tgtEl>
                                          <p:spTgt spid="238603"/>
                                        </p:tgtEl>
                                        <p:attrNameLst>
                                          <p:attrName>ppt_x</p:attrName>
                                        </p:attrNameLst>
                                      </p:cBhvr>
                                      <p:tavLst>
                                        <p:tav tm="0">
                                          <p:val>
                                            <p:strVal val="#ppt_x"/>
                                          </p:val>
                                        </p:tav>
                                        <p:tav tm="100000">
                                          <p:val>
                                            <p:strVal val="#ppt_x"/>
                                          </p:val>
                                        </p:tav>
                                      </p:tavLst>
                                    </p:anim>
                                    <p:anim calcmode="lin" valueType="num">
                                      <p:cBhvr additive="base">
                                        <p:cTn id="13" dur="500" fill="hold"/>
                                        <p:tgtEl>
                                          <p:spTgt spid="23860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38595"/>
                                        </p:tgtEl>
                                        <p:attrNameLst>
                                          <p:attrName>style.visibility</p:attrName>
                                        </p:attrNameLst>
                                      </p:cBhvr>
                                      <p:to>
                                        <p:strVal val="visible"/>
                                      </p:to>
                                    </p:set>
                                    <p:animEffect transition="in" filter="blinds(horizontal)">
                                      <p:cBhvr>
                                        <p:cTn id="18" dur="500"/>
                                        <p:tgtEl>
                                          <p:spTgt spid="23859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38596"/>
                                        </p:tgtEl>
                                        <p:attrNameLst>
                                          <p:attrName>style.visibility</p:attrName>
                                        </p:attrNameLst>
                                      </p:cBhvr>
                                      <p:to>
                                        <p:strVal val="visible"/>
                                      </p:to>
                                    </p:set>
                                    <p:animEffect transition="in" filter="blinds(horizontal)">
                                      <p:cBhvr>
                                        <p:cTn id="21" dur="500"/>
                                        <p:tgtEl>
                                          <p:spTgt spid="23859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38598"/>
                                        </p:tgtEl>
                                        <p:attrNameLst>
                                          <p:attrName>style.visibility</p:attrName>
                                        </p:attrNameLst>
                                      </p:cBhvr>
                                      <p:to>
                                        <p:strVal val="visible"/>
                                      </p:to>
                                    </p:set>
                                    <p:animEffect transition="in" filter="blinds(horizontal)">
                                      <p:cBhvr>
                                        <p:cTn id="24" dur="500"/>
                                        <p:tgtEl>
                                          <p:spTgt spid="23859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38601"/>
                                        </p:tgtEl>
                                        <p:attrNameLst>
                                          <p:attrName>style.visibility</p:attrName>
                                        </p:attrNameLst>
                                      </p:cBhvr>
                                      <p:to>
                                        <p:strVal val="visible"/>
                                      </p:to>
                                    </p:set>
                                    <p:animEffect transition="in" filter="blinds(horizontal)">
                                      <p:cBhvr>
                                        <p:cTn id="27" dur="500"/>
                                        <p:tgtEl>
                                          <p:spTgt spid="23860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8599"/>
                                        </p:tgtEl>
                                        <p:attrNameLst>
                                          <p:attrName>style.visibility</p:attrName>
                                        </p:attrNameLst>
                                      </p:cBhvr>
                                      <p:to>
                                        <p:strVal val="visible"/>
                                      </p:to>
                                    </p:set>
                                    <p:animEffect transition="in" filter="blinds(horizontal)">
                                      <p:cBhvr>
                                        <p:cTn id="32" dur="500"/>
                                        <p:tgtEl>
                                          <p:spTgt spid="23859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38597"/>
                                        </p:tgtEl>
                                        <p:attrNameLst>
                                          <p:attrName>style.visibility</p:attrName>
                                        </p:attrNameLst>
                                      </p:cBhvr>
                                      <p:to>
                                        <p:strVal val="visible"/>
                                      </p:to>
                                    </p:set>
                                    <p:animEffect transition="in" filter="blinds(horizontal)">
                                      <p:cBhvr>
                                        <p:cTn id="35" dur="500"/>
                                        <p:tgtEl>
                                          <p:spTgt spid="23859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38594">
                                            <p:txEl>
                                              <p:pRg st="0" end="0"/>
                                            </p:txEl>
                                          </p:spTgt>
                                        </p:tgtEl>
                                        <p:attrNameLst>
                                          <p:attrName>style.visibility</p:attrName>
                                        </p:attrNameLst>
                                      </p:cBhvr>
                                      <p:to>
                                        <p:strVal val="visible"/>
                                      </p:to>
                                    </p:set>
                                    <p:animEffect transition="in" filter="blinds(horizontal)">
                                      <p:cBhvr>
                                        <p:cTn id="40" dur="500"/>
                                        <p:tgtEl>
                                          <p:spTgt spid="238594">
                                            <p:txEl>
                                              <p:pRg st="0" end="0"/>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38594">
                                            <p:txEl>
                                              <p:pRg st="1" end="1"/>
                                            </p:txEl>
                                          </p:spTgt>
                                        </p:tgtEl>
                                        <p:attrNameLst>
                                          <p:attrName>style.visibility</p:attrName>
                                        </p:attrNameLst>
                                      </p:cBhvr>
                                      <p:to>
                                        <p:strVal val="visible"/>
                                      </p:to>
                                    </p:set>
                                    <p:animEffect transition="in" filter="blinds(horizontal)">
                                      <p:cBhvr>
                                        <p:cTn id="43" dur="500"/>
                                        <p:tgtEl>
                                          <p:spTgt spid="238594">
                                            <p:txEl>
                                              <p:pRg st="1" end="1"/>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38594">
                                            <p:txEl>
                                              <p:pRg st="2" end="2"/>
                                            </p:txEl>
                                          </p:spTgt>
                                        </p:tgtEl>
                                        <p:attrNameLst>
                                          <p:attrName>style.visibility</p:attrName>
                                        </p:attrNameLst>
                                      </p:cBhvr>
                                      <p:to>
                                        <p:strVal val="visible"/>
                                      </p:to>
                                    </p:set>
                                    <p:animEffect transition="in" filter="blinds(horizontal)">
                                      <p:cBhvr>
                                        <p:cTn id="46" dur="500"/>
                                        <p:tgtEl>
                                          <p:spTgt spid="238594">
                                            <p:txEl>
                                              <p:pRg st="2" end="2"/>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38594">
                                            <p:txEl>
                                              <p:pRg st="3" end="3"/>
                                            </p:txEl>
                                          </p:spTgt>
                                        </p:tgtEl>
                                        <p:attrNameLst>
                                          <p:attrName>style.visibility</p:attrName>
                                        </p:attrNameLst>
                                      </p:cBhvr>
                                      <p:to>
                                        <p:strVal val="visible"/>
                                      </p:to>
                                    </p:set>
                                    <p:animEffect transition="in" filter="blinds(horizontal)">
                                      <p:cBhvr>
                                        <p:cTn id="49" dur="500"/>
                                        <p:tgtEl>
                                          <p:spTgt spid="238594">
                                            <p:txEl>
                                              <p:pRg st="3" end="3"/>
                                            </p:txEl>
                                          </p:spTgt>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38594">
                                            <p:txEl>
                                              <p:pRg st="4" end="4"/>
                                            </p:txEl>
                                          </p:spTgt>
                                        </p:tgtEl>
                                        <p:attrNameLst>
                                          <p:attrName>style.visibility</p:attrName>
                                        </p:attrNameLst>
                                      </p:cBhvr>
                                      <p:to>
                                        <p:strVal val="visible"/>
                                      </p:to>
                                    </p:set>
                                    <p:animEffect transition="in" filter="blinds(horizontal)">
                                      <p:cBhvr>
                                        <p:cTn id="52" dur="500"/>
                                        <p:tgtEl>
                                          <p:spTgt spid="238594">
                                            <p:txEl>
                                              <p:pRg st="4" end="4"/>
                                            </p:txEl>
                                          </p:spTgt>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38600"/>
                                        </p:tgtEl>
                                        <p:attrNameLst>
                                          <p:attrName>style.visibility</p:attrName>
                                        </p:attrNameLst>
                                      </p:cBhvr>
                                      <p:to>
                                        <p:strVal val="visible"/>
                                      </p:to>
                                    </p:set>
                                    <p:animEffect transition="in" filter="blinds(horizontal)">
                                      <p:cBhvr>
                                        <p:cTn id="55" dur="500"/>
                                        <p:tgtEl>
                                          <p:spTgt spid="23860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blinds(horizontal)">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blinds(horizontal)">
                                      <p:cBhvr>
                                        <p:cTn id="6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4" grpId="0" build="p"/>
      <p:bldP spid="238595" grpId="0" animBg="1"/>
      <p:bldP spid="238596" grpId="0"/>
      <p:bldP spid="238597" grpId="0"/>
      <p:bldP spid="238598" grpId="0"/>
      <p:bldP spid="238599" grpId="0" animBg="1"/>
      <p:bldP spid="238600" grpId="0" animBg="1"/>
      <p:bldP spid="238601" grpId="0" animBg="1"/>
      <p:bldP spid="238603" grpId="0"/>
      <p:bldP spid="9228"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395536" y="404664"/>
            <a:ext cx="4896544" cy="1080120"/>
          </a:xfrm>
        </p:spPr>
        <p:txBody>
          <a:bodyPr/>
          <a:lstStyle/>
          <a:p>
            <a:pPr>
              <a:lnSpc>
                <a:spcPct val="120000"/>
              </a:lnSpc>
              <a:spcBef>
                <a:spcPts val="0"/>
              </a:spcBef>
              <a:buFont typeface="Wingdings" pitchFamily="2" charset="2"/>
              <a:buChar char="u"/>
            </a:pPr>
            <a:r>
              <a:rPr lang="zh-CN" altLang="en-US" sz="2400" dirty="0" smtClean="0">
                <a:latin typeface="楷体" pitchFamily="49" charset="-122"/>
                <a:ea typeface="楷体" pitchFamily="49" charset="-122"/>
              </a:rPr>
              <a:t>优点：测量误差小，数据稳定。</a:t>
            </a:r>
          </a:p>
          <a:p>
            <a:pPr>
              <a:lnSpc>
                <a:spcPct val="120000"/>
              </a:lnSpc>
              <a:spcBef>
                <a:spcPts val="0"/>
              </a:spcBef>
              <a:buFont typeface="Wingdings" pitchFamily="2" charset="2"/>
              <a:buChar char="u"/>
            </a:pPr>
            <a:r>
              <a:rPr lang="zh-CN" altLang="en-US" sz="2400" dirty="0" smtClean="0">
                <a:latin typeface="楷体" pitchFamily="49" charset="-122"/>
                <a:ea typeface="楷体" pitchFamily="49" charset="-122"/>
              </a:rPr>
              <a:t>缺点：压痕大。</a:t>
            </a:r>
            <a:endParaRPr lang="en-US" altLang="zh-CN" sz="2400" dirty="0" smtClean="0">
              <a:latin typeface="楷体" pitchFamily="49" charset="-122"/>
              <a:ea typeface="楷体" pitchFamily="49" charset="-122"/>
            </a:endParaRPr>
          </a:p>
        </p:txBody>
      </p:sp>
      <p:sp>
        <p:nvSpPr>
          <p:cNvPr id="3" name="Text Box 23"/>
          <p:cNvSpPr txBox="1">
            <a:spLocks noChangeArrowheads="1"/>
          </p:cNvSpPr>
          <p:nvPr/>
        </p:nvSpPr>
        <p:spPr bwMode="auto">
          <a:xfrm>
            <a:off x="467544" y="1484784"/>
            <a:ext cx="1719262" cy="461665"/>
          </a:xfrm>
          <a:prstGeom prst="rect">
            <a:avLst/>
          </a:prstGeom>
          <a:solidFill>
            <a:schemeClr val="bg2">
              <a:lumMod val="20000"/>
              <a:lumOff val="80000"/>
            </a:schemeClr>
          </a:solidFill>
          <a:ln w="12700" cap="sq">
            <a:solidFill>
              <a:schemeClr val="accent1"/>
            </a:solidFill>
            <a:miter lim="800000"/>
            <a:headEnd type="none" w="sm" len="sm"/>
            <a:tailEnd type="none" w="sm" len="sm"/>
          </a:ln>
        </p:spPr>
        <p:txBody>
          <a:bodyPr>
            <a:spAutoFit/>
          </a:bodyPr>
          <a:lstStyle/>
          <a:p>
            <a:r>
              <a:rPr kumimoji="1" lang="zh-CN" altLang="en-US" sz="2400" b="1" dirty="0">
                <a:solidFill>
                  <a:schemeClr val="tx2"/>
                </a:solidFill>
                <a:latin typeface="黑体" pitchFamily="2" charset="-122"/>
                <a:ea typeface="黑体" pitchFamily="2" charset="-122"/>
              </a:rPr>
              <a:t>适用范围</a:t>
            </a:r>
            <a:r>
              <a:rPr kumimoji="1" lang="en-US" altLang="zh-CN" sz="2400" b="1" dirty="0">
                <a:solidFill>
                  <a:schemeClr val="tx2"/>
                </a:solidFill>
                <a:latin typeface="黑体" pitchFamily="2" charset="-122"/>
                <a:ea typeface="黑体" pitchFamily="2" charset="-122"/>
              </a:rPr>
              <a:t>:</a:t>
            </a:r>
          </a:p>
        </p:txBody>
      </p:sp>
      <p:sp>
        <p:nvSpPr>
          <p:cNvPr id="4" name="Text Box 24"/>
          <p:cNvSpPr txBox="1">
            <a:spLocks noChangeArrowheads="1"/>
          </p:cNvSpPr>
          <p:nvPr/>
        </p:nvSpPr>
        <p:spPr bwMode="auto">
          <a:xfrm>
            <a:off x="4139952" y="3140968"/>
            <a:ext cx="2088232" cy="830997"/>
          </a:xfrm>
          <a:prstGeom prst="rect">
            <a:avLst/>
          </a:prstGeom>
          <a:solidFill>
            <a:schemeClr val="bg2">
              <a:lumMod val="20000"/>
              <a:lumOff val="80000"/>
            </a:schemeClr>
          </a:solidFill>
          <a:ln w="12700" cap="sq">
            <a:solidFill>
              <a:schemeClr val="accent1"/>
            </a:solidFill>
            <a:miter lim="800000"/>
            <a:headEnd type="none" w="sm" len="sm"/>
            <a:tailEnd type="none" w="sm" len="sm"/>
          </a:ln>
        </p:spPr>
        <p:txBody>
          <a:bodyPr wrap="square">
            <a:spAutoFit/>
          </a:bodyPr>
          <a:lstStyle/>
          <a:p>
            <a:pPr>
              <a:lnSpc>
                <a:spcPct val="120000"/>
              </a:lnSpc>
              <a:buClr>
                <a:srgbClr val="00FF00"/>
              </a:buClr>
              <a:buFont typeface="Wingdings" pitchFamily="2" charset="2"/>
              <a:buChar char="v"/>
            </a:pPr>
            <a:r>
              <a:rPr kumimoji="1" lang="en-US" altLang="zh-CN" sz="2000" b="1" dirty="0">
                <a:solidFill>
                  <a:schemeClr val="tx2"/>
                </a:solidFill>
                <a:latin typeface="Times New Roman" pitchFamily="18" charset="0"/>
              </a:rPr>
              <a:t> </a:t>
            </a:r>
            <a:r>
              <a:rPr kumimoji="1" lang="zh-CN" altLang="en-US" sz="2000" b="1" dirty="0">
                <a:solidFill>
                  <a:schemeClr val="tx2"/>
                </a:solidFill>
                <a:latin typeface="Times New Roman" pitchFamily="18" charset="0"/>
              </a:rPr>
              <a:t>＜</a:t>
            </a:r>
            <a:r>
              <a:rPr kumimoji="1" lang="en-US" altLang="zh-CN" sz="2000" b="1" dirty="0" err="1">
                <a:solidFill>
                  <a:schemeClr val="tx2"/>
                </a:solidFill>
                <a:latin typeface="Times New Roman" pitchFamily="18" charset="0"/>
              </a:rPr>
              <a:t>450HBS</a:t>
            </a:r>
            <a:r>
              <a:rPr kumimoji="1" lang="en-US" altLang="zh-CN" sz="2000" b="1" dirty="0">
                <a:solidFill>
                  <a:schemeClr val="tx2"/>
                </a:solidFill>
                <a:latin typeface="Times New Roman" pitchFamily="18" charset="0"/>
              </a:rPr>
              <a:t>;</a:t>
            </a:r>
          </a:p>
          <a:p>
            <a:pPr>
              <a:lnSpc>
                <a:spcPct val="120000"/>
              </a:lnSpc>
              <a:buClr>
                <a:srgbClr val="00FF00"/>
              </a:buClr>
              <a:buFont typeface="Wingdings" pitchFamily="2" charset="2"/>
              <a:buChar char="v"/>
            </a:pPr>
            <a:r>
              <a:rPr kumimoji="1" lang="en-US" altLang="zh-CN" sz="2000" b="1" dirty="0">
                <a:solidFill>
                  <a:schemeClr val="tx2"/>
                </a:solidFill>
                <a:latin typeface="Times New Roman" pitchFamily="18" charset="0"/>
              </a:rPr>
              <a:t> </a:t>
            </a:r>
            <a:r>
              <a:rPr kumimoji="1" lang="zh-CN" altLang="en-US" b="1" dirty="0">
                <a:solidFill>
                  <a:schemeClr val="tx2"/>
                </a:solidFill>
              </a:rPr>
              <a:t>＜</a:t>
            </a:r>
            <a:r>
              <a:rPr kumimoji="1" lang="en-US" altLang="zh-CN" sz="2000" b="1" dirty="0" err="1">
                <a:solidFill>
                  <a:schemeClr val="tx2"/>
                </a:solidFill>
                <a:latin typeface="Times New Roman" pitchFamily="18" charset="0"/>
              </a:rPr>
              <a:t>650HBW</a:t>
            </a:r>
            <a:r>
              <a:rPr kumimoji="1" lang="en-US" altLang="zh-CN" sz="2000" b="1" dirty="0">
                <a:solidFill>
                  <a:schemeClr val="tx2"/>
                </a:solidFill>
                <a:latin typeface="Times New Roman" pitchFamily="18" charset="0"/>
              </a:rPr>
              <a:t>;</a:t>
            </a:r>
          </a:p>
        </p:txBody>
      </p:sp>
      <p:sp>
        <p:nvSpPr>
          <p:cNvPr id="5" name="矩形 4"/>
          <p:cNvSpPr/>
          <p:nvPr/>
        </p:nvSpPr>
        <p:spPr>
          <a:xfrm>
            <a:off x="2339752" y="1412776"/>
            <a:ext cx="6192689" cy="1902059"/>
          </a:xfrm>
          <a:prstGeom prst="rect">
            <a:avLst/>
          </a:prstGeom>
        </p:spPr>
        <p:txBody>
          <a:bodyPr wrap="square">
            <a:spAutoFit/>
          </a:bodyPr>
          <a:lstStyle/>
          <a:p>
            <a:pPr marL="342900" lvl="0" indent="-342900" eaLnBrk="0" hangingPunct="0">
              <a:lnSpc>
                <a:spcPct val="120000"/>
              </a:lnSpc>
              <a:spcBef>
                <a:spcPts val="600"/>
              </a:spcBef>
              <a:buClr>
                <a:srgbClr val="C00000"/>
              </a:buClr>
              <a:buFont typeface="Wingdings" pitchFamily="2" charset="2"/>
              <a:buChar char="Ø"/>
            </a:pPr>
            <a:r>
              <a:rPr lang="zh-CN" altLang="en-US" sz="2400" b="1" kern="0" dirty="0">
                <a:solidFill>
                  <a:srgbClr val="000000"/>
                </a:solidFill>
                <a:latin typeface="楷体" pitchFamily="49" charset="-122"/>
                <a:ea typeface="楷体" pitchFamily="49" charset="-122"/>
              </a:rPr>
              <a:t>适于测量退火、正火、调质钢</a:t>
            </a:r>
            <a:r>
              <a:rPr lang="en-US" altLang="zh-CN" sz="2400" b="1" kern="0" dirty="0">
                <a:solidFill>
                  <a:srgbClr val="000000"/>
                </a:solidFill>
                <a:latin typeface="楷体" pitchFamily="49" charset="-122"/>
                <a:ea typeface="楷体" pitchFamily="49" charset="-122"/>
              </a:rPr>
              <a:t>,</a:t>
            </a:r>
            <a:r>
              <a:rPr lang="zh-CN" altLang="en-US" sz="2400" b="1" kern="0" dirty="0">
                <a:solidFill>
                  <a:srgbClr val="000000"/>
                </a:solidFill>
                <a:latin typeface="楷体" pitchFamily="49" charset="-122"/>
                <a:ea typeface="楷体" pitchFamily="49" charset="-122"/>
              </a:rPr>
              <a:t>铸铁及有色金属的硬度。</a:t>
            </a:r>
            <a:endParaRPr lang="en-US" altLang="zh-CN" sz="2400" b="1" kern="0" dirty="0">
              <a:solidFill>
                <a:srgbClr val="000000"/>
              </a:solidFill>
              <a:latin typeface="楷体" pitchFamily="49" charset="-122"/>
              <a:ea typeface="楷体" pitchFamily="49" charset="-122"/>
            </a:endParaRPr>
          </a:p>
          <a:p>
            <a:pPr marL="342900" lvl="0" indent="-342900" eaLnBrk="0" hangingPunct="0">
              <a:lnSpc>
                <a:spcPct val="120000"/>
              </a:lnSpc>
              <a:spcBef>
                <a:spcPts val="600"/>
              </a:spcBef>
              <a:buClr>
                <a:srgbClr val="C00000"/>
              </a:buClr>
              <a:buFont typeface="Wingdings" pitchFamily="2" charset="2"/>
              <a:buChar char="Ø"/>
            </a:pPr>
            <a:r>
              <a:rPr lang="zh-CN" altLang="en-US" sz="2400" b="1" kern="0" dirty="0">
                <a:solidFill>
                  <a:srgbClr val="000000"/>
                </a:solidFill>
                <a:latin typeface="楷体" pitchFamily="49" charset="-122"/>
                <a:ea typeface="楷体" pitchFamily="49" charset="-122"/>
              </a:rPr>
              <a:t>不能用于太薄件、成品件及比压头还硬的材料。</a:t>
            </a:r>
          </a:p>
        </p:txBody>
      </p:sp>
      <p:sp>
        <p:nvSpPr>
          <p:cNvPr id="6" name="矩形 5"/>
          <p:cNvSpPr/>
          <p:nvPr/>
        </p:nvSpPr>
        <p:spPr>
          <a:xfrm>
            <a:off x="539552" y="4069346"/>
            <a:ext cx="7920880" cy="2095958"/>
          </a:xfrm>
          <a:prstGeom prst="rect">
            <a:avLst/>
          </a:prstGeom>
        </p:spPr>
        <p:txBody>
          <a:bodyPr wrap="square">
            <a:spAutoFit/>
          </a:bodyPr>
          <a:lstStyle/>
          <a:p>
            <a:pPr marL="342900" lvl="0" indent="-342900" eaLnBrk="0" hangingPunct="0">
              <a:lnSpc>
                <a:spcPct val="120000"/>
              </a:lnSpc>
              <a:spcBef>
                <a:spcPts val="600"/>
              </a:spcBef>
              <a:buClr>
                <a:srgbClr val="C00000"/>
              </a:buClr>
              <a:buFont typeface="Wingdings" pitchFamily="2" charset="2"/>
              <a:buChar char="u"/>
            </a:pPr>
            <a:r>
              <a:rPr lang="zh-CN" altLang="en-US" sz="2400" b="1" kern="0" dirty="0">
                <a:solidFill>
                  <a:srgbClr val="000000"/>
                </a:solidFill>
                <a:latin typeface="楷体" pitchFamily="49" charset="-122"/>
                <a:ea typeface="楷体" pitchFamily="49" charset="-122"/>
              </a:rPr>
              <a:t>材料的</a:t>
            </a:r>
            <a:r>
              <a:rPr lang="zh-CN" altLang="en-US" sz="2400" b="1" kern="0" dirty="0">
                <a:solidFill>
                  <a:srgbClr val="000000"/>
                </a:solidFill>
                <a:latin typeface="楷体" pitchFamily="49" charset="-122"/>
                <a:ea typeface="楷体" pitchFamily="49" charset="-122"/>
                <a:sym typeface="Symbol" pitchFamily="18" charset="2"/>
              </a:rPr>
              <a:t></a:t>
            </a:r>
            <a:r>
              <a:rPr lang="en-US" altLang="zh-CN" sz="2400" b="1" kern="0" baseline="-25000" dirty="0">
                <a:solidFill>
                  <a:srgbClr val="000000"/>
                </a:solidFill>
                <a:latin typeface="楷体" pitchFamily="49" charset="-122"/>
                <a:ea typeface="楷体" pitchFamily="49" charset="-122"/>
                <a:sym typeface="Symbol" pitchFamily="18" charset="2"/>
              </a:rPr>
              <a:t>b</a:t>
            </a:r>
            <a:r>
              <a:rPr lang="zh-CN" altLang="en-US" sz="2400" b="1" kern="0" dirty="0">
                <a:solidFill>
                  <a:srgbClr val="000000"/>
                </a:solidFill>
                <a:latin typeface="楷体" pitchFamily="49" charset="-122"/>
                <a:ea typeface="楷体" pitchFamily="49" charset="-122"/>
              </a:rPr>
              <a:t>与</a:t>
            </a:r>
            <a:r>
              <a:rPr lang="en-US" altLang="zh-CN" sz="2400" b="1" kern="0" dirty="0" err="1">
                <a:solidFill>
                  <a:srgbClr val="000000"/>
                </a:solidFill>
                <a:latin typeface="楷体" pitchFamily="49" charset="-122"/>
                <a:ea typeface="楷体" pitchFamily="49" charset="-122"/>
              </a:rPr>
              <a:t>HB</a:t>
            </a:r>
            <a:r>
              <a:rPr lang="zh-CN" altLang="en-US" sz="2400" b="1" kern="0" dirty="0">
                <a:solidFill>
                  <a:srgbClr val="000000"/>
                </a:solidFill>
                <a:latin typeface="楷体" pitchFamily="49" charset="-122"/>
                <a:ea typeface="楷体" pitchFamily="49" charset="-122"/>
              </a:rPr>
              <a:t>之间经验关系：</a:t>
            </a:r>
          </a:p>
          <a:p>
            <a:pPr marL="742950" lvl="1" indent="-285750" eaLnBrk="0" hangingPunct="0">
              <a:lnSpc>
                <a:spcPct val="120000"/>
              </a:lnSpc>
              <a:spcBef>
                <a:spcPts val="600"/>
              </a:spcBef>
              <a:buClr>
                <a:srgbClr val="0000FF"/>
              </a:buClr>
              <a:buFont typeface="Wingdings" pitchFamily="2" charset="2"/>
              <a:buChar char="u"/>
            </a:pPr>
            <a:r>
              <a:rPr lang="zh-CN" altLang="en-US" sz="2400" b="1" kern="0" dirty="0" smtClean="0">
                <a:solidFill>
                  <a:srgbClr val="000000"/>
                </a:solidFill>
                <a:latin typeface="楷体" pitchFamily="49" charset="-122"/>
                <a:ea typeface="楷体" pitchFamily="49" charset="-122"/>
              </a:rPr>
              <a:t>对于</a:t>
            </a:r>
            <a:r>
              <a:rPr lang="zh-CN" altLang="en-US" sz="2400" b="1" kern="0" dirty="0">
                <a:solidFill>
                  <a:srgbClr val="000000"/>
                </a:solidFill>
                <a:latin typeface="楷体" pitchFamily="49" charset="-122"/>
                <a:ea typeface="楷体" pitchFamily="49" charset="-122"/>
              </a:rPr>
              <a:t>低碳钢</a:t>
            </a:r>
            <a:r>
              <a:rPr lang="en-US" altLang="zh-CN" sz="2400" b="1" kern="0" dirty="0">
                <a:solidFill>
                  <a:srgbClr val="000000"/>
                </a:solidFill>
                <a:latin typeface="楷体" pitchFamily="49" charset="-122"/>
                <a:ea typeface="楷体" pitchFamily="49" charset="-122"/>
              </a:rPr>
              <a:t>:  </a:t>
            </a:r>
            <a:r>
              <a:rPr lang="en-US" altLang="zh-CN" sz="2400" b="1" kern="0" dirty="0">
                <a:solidFill>
                  <a:srgbClr val="000000"/>
                </a:solidFill>
                <a:latin typeface="楷体" pitchFamily="49" charset="-122"/>
                <a:ea typeface="楷体" pitchFamily="49" charset="-122"/>
                <a:sym typeface="Symbol" pitchFamily="18" charset="2"/>
              </a:rPr>
              <a:t></a:t>
            </a:r>
            <a:r>
              <a:rPr lang="en-US" altLang="zh-CN" sz="2400" b="1" kern="0" baseline="-25000" dirty="0">
                <a:solidFill>
                  <a:srgbClr val="000000"/>
                </a:solidFill>
                <a:latin typeface="楷体" pitchFamily="49" charset="-122"/>
                <a:ea typeface="楷体" pitchFamily="49" charset="-122"/>
                <a:sym typeface="Symbol" pitchFamily="18" charset="2"/>
              </a:rPr>
              <a:t>b</a:t>
            </a:r>
            <a:r>
              <a:rPr lang="en-US" altLang="zh-CN" sz="2400" b="1" i="1" kern="0" dirty="0">
                <a:solidFill>
                  <a:srgbClr val="000000"/>
                </a:solidFill>
                <a:latin typeface="楷体" pitchFamily="49" charset="-122"/>
                <a:ea typeface="楷体" pitchFamily="49" charset="-122"/>
                <a:sym typeface="Wingdings" pitchFamily="2" charset="2"/>
              </a:rPr>
              <a:t>(</a:t>
            </a:r>
            <a:r>
              <a:rPr lang="en-US" altLang="zh-CN" sz="2400" b="1" i="1" kern="0" dirty="0" err="1">
                <a:solidFill>
                  <a:srgbClr val="000000"/>
                </a:solidFill>
                <a:latin typeface="楷体" pitchFamily="49" charset="-122"/>
                <a:ea typeface="楷体" pitchFamily="49" charset="-122"/>
                <a:sym typeface="Wingdings" pitchFamily="2" charset="2"/>
              </a:rPr>
              <a:t>MPa</a:t>
            </a:r>
            <a:r>
              <a:rPr lang="en-US" altLang="zh-CN" sz="2400" b="1" i="1" kern="0" dirty="0">
                <a:solidFill>
                  <a:srgbClr val="000000"/>
                </a:solidFill>
                <a:latin typeface="楷体" pitchFamily="49" charset="-122"/>
                <a:ea typeface="楷体" pitchFamily="49" charset="-122"/>
                <a:sym typeface="Wingdings" pitchFamily="2" charset="2"/>
              </a:rPr>
              <a:t>)</a:t>
            </a:r>
            <a:r>
              <a:rPr lang="en-US" altLang="zh-CN" sz="2400" b="1" kern="0" dirty="0">
                <a:solidFill>
                  <a:srgbClr val="000000"/>
                </a:solidFill>
                <a:latin typeface="楷体" pitchFamily="49" charset="-122"/>
                <a:ea typeface="楷体" pitchFamily="49" charset="-122"/>
                <a:sym typeface="Wingdings" pitchFamily="2" charset="2"/>
              </a:rPr>
              <a:t>≈</a:t>
            </a:r>
            <a:r>
              <a:rPr lang="en-US" altLang="zh-CN" sz="2400" b="1" kern="0" dirty="0" err="1">
                <a:solidFill>
                  <a:srgbClr val="000000"/>
                </a:solidFill>
                <a:latin typeface="楷体" pitchFamily="49" charset="-122"/>
                <a:ea typeface="楷体" pitchFamily="49" charset="-122"/>
                <a:sym typeface="Wingdings" pitchFamily="2" charset="2"/>
              </a:rPr>
              <a:t>3.6HB</a:t>
            </a:r>
            <a:endParaRPr lang="en-US" altLang="zh-CN" sz="2400" b="1" kern="0" dirty="0">
              <a:solidFill>
                <a:srgbClr val="000000"/>
              </a:solidFill>
              <a:latin typeface="楷体" pitchFamily="49" charset="-122"/>
              <a:ea typeface="楷体" pitchFamily="49" charset="-122"/>
              <a:sym typeface="Wingdings" pitchFamily="2" charset="2"/>
            </a:endParaRPr>
          </a:p>
          <a:p>
            <a:pPr marL="742950" lvl="1" indent="-285750" eaLnBrk="0" hangingPunct="0">
              <a:lnSpc>
                <a:spcPct val="120000"/>
              </a:lnSpc>
              <a:spcBef>
                <a:spcPts val="600"/>
              </a:spcBef>
              <a:buClr>
                <a:srgbClr val="0000FF"/>
              </a:buClr>
              <a:buFont typeface="Wingdings" pitchFamily="2" charset="2"/>
              <a:buChar char="u"/>
            </a:pPr>
            <a:r>
              <a:rPr lang="zh-CN" altLang="en-US" sz="2400" b="1" kern="0" dirty="0" smtClean="0">
                <a:solidFill>
                  <a:srgbClr val="000000"/>
                </a:solidFill>
                <a:latin typeface="楷体" pitchFamily="49" charset="-122"/>
                <a:ea typeface="楷体" pitchFamily="49" charset="-122"/>
                <a:sym typeface="Wingdings" pitchFamily="2" charset="2"/>
              </a:rPr>
              <a:t>对于</a:t>
            </a:r>
            <a:r>
              <a:rPr lang="zh-CN" altLang="en-US" sz="2400" b="1" kern="0" dirty="0">
                <a:solidFill>
                  <a:srgbClr val="000000"/>
                </a:solidFill>
                <a:latin typeface="楷体" pitchFamily="49" charset="-122"/>
                <a:ea typeface="楷体" pitchFamily="49" charset="-122"/>
                <a:sym typeface="Wingdings" pitchFamily="2" charset="2"/>
              </a:rPr>
              <a:t>高碳钢</a:t>
            </a:r>
            <a:r>
              <a:rPr lang="en-US" altLang="zh-CN" sz="2400" b="1" kern="0" dirty="0">
                <a:solidFill>
                  <a:srgbClr val="000000"/>
                </a:solidFill>
                <a:latin typeface="楷体" pitchFamily="49" charset="-122"/>
                <a:ea typeface="楷体" pitchFamily="49" charset="-122"/>
                <a:sym typeface="Wingdings" pitchFamily="2" charset="2"/>
              </a:rPr>
              <a:t>:  </a:t>
            </a:r>
            <a:r>
              <a:rPr lang="en-US" altLang="zh-CN" sz="2400" b="1" kern="0" dirty="0">
                <a:solidFill>
                  <a:srgbClr val="000000"/>
                </a:solidFill>
                <a:latin typeface="楷体" pitchFamily="49" charset="-122"/>
                <a:ea typeface="楷体" pitchFamily="49" charset="-122"/>
                <a:sym typeface="Symbol" pitchFamily="18" charset="2"/>
              </a:rPr>
              <a:t></a:t>
            </a:r>
            <a:r>
              <a:rPr lang="en-US" altLang="zh-CN" sz="2400" b="1" kern="0" baseline="-25000" dirty="0">
                <a:solidFill>
                  <a:srgbClr val="000000"/>
                </a:solidFill>
                <a:latin typeface="楷体" pitchFamily="49" charset="-122"/>
                <a:ea typeface="楷体" pitchFamily="49" charset="-122"/>
                <a:sym typeface="Symbol" pitchFamily="18" charset="2"/>
              </a:rPr>
              <a:t>b</a:t>
            </a:r>
            <a:r>
              <a:rPr lang="en-US" altLang="zh-CN" sz="2400" b="1" i="1" kern="0" dirty="0">
                <a:solidFill>
                  <a:srgbClr val="000000"/>
                </a:solidFill>
                <a:latin typeface="楷体" pitchFamily="49" charset="-122"/>
                <a:ea typeface="楷体" pitchFamily="49" charset="-122"/>
                <a:sym typeface="Wingdings" pitchFamily="2" charset="2"/>
              </a:rPr>
              <a:t>(</a:t>
            </a:r>
            <a:r>
              <a:rPr lang="en-US" altLang="zh-CN" sz="2400" b="1" i="1" kern="0" dirty="0" err="1">
                <a:solidFill>
                  <a:srgbClr val="000000"/>
                </a:solidFill>
                <a:latin typeface="楷体" pitchFamily="49" charset="-122"/>
                <a:ea typeface="楷体" pitchFamily="49" charset="-122"/>
                <a:sym typeface="Wingdings" pitchFamily="2" charset="2"/>
              </a:rPr>
              <a:t>MPa</a:t>
            </a:r>
            <a:r>
              <a:rPr lang="en-US" altLang="zh-CN" sz="2400" b="1" i="1" kern="0" dirty="0">
                <a:solidFill>
                  <a:srgbClr val="000000"/>
                </a:solidFill>
                <a:latin typeface="楷体" pitchFamily="49" charset="-122"/>
                <a:ea typeface="楷体" pitchFamily="49" charset="-122"/>
                <a:sym typeface="Wingdings" pitchFamily="2" charset="2"/>
              </a:rPr>
              <a:t>)</a:t>
            </a:r>
            <a:r>
              <a:rPr lang="en-US" altLang="zh-CN" sz="2400" b="1" kern="0" dirty="0">
                <a:solidFill>
                  <a:srgbClr val="000000"/>
                </a:solidFill>
                <a:latin typeface="楷体" pitchFamily="49" charset="-122"/>
                <a:ea typeface="楷体" pitchFamily="49" charset="-122"/>
                <a:sym typeface="Wingdings" pitchFamily="2" charset="2"/>
              </a:rPr>
              <a:t>≈</a:t>
            </a:r>
            <a:r>
              <a:rPr lang="en-US" altLang="zh-CN" sz="2400" b="1" kern="0" dirty="0" err="1">
                <a:solidFill>
                  <a:srgbClr val="000000"/>
                </a:solidFill>
                <a:latin typeface="楷体" pitchFamily="49" charset="-122"/>
                <a:ea typeface="楷体" pitchFamily="49" charset="-122"/>
                <a:sym typeface="Wingdings" pitchFamily="2" charset="2"/>
              </a:rPr>
              <a:t>3.4HB</a:t>
            </a:r>
            <a:endParaRPr lang="en-US" altLang="zh-CN" sz="2400" b="1" kern="0" dirty="0">
              <a:solidFill>
                <a:srgbClr val="000000"/>
              </a:solidFill>
              <a:latin typeface="楷体" pitchFamily="49" charset="-122"/>
              <a:ea typeface="楷体" pitchFamily="49" charset="-122"/>
              <a:sym typeface="Wingdings" pitchFamily="2" charset="2"/>
            </a:endParaRPr>
          </a:p>
          <a:p>
            <a:pPr marL="742950" lvl="1" indent="-285750" eaLnBrk="0" hangingPunct="0">
              <a:lnSpc>
                <a:spcPct val="120000"/>
              </a:lnSpc>
              <a:spcBef>
                <a:spcPts val="600"/>
              </a:spcBef>
              <a:buClr>
                <a:srgbClr val="0000FF"/>
              </a:buClr>
              <a:buFont typeface="Wingdings" pitchFamily="2" charset="2"/>
              <a:buChar char="u"/>
            </a:pPr>
            <a:r>
              <a:rPr lang="zh-CN" altLang="en-US" sz="2400" b="1" kern="0" dirty="0" smtClean="0">
                <a:solidFill>
                  <a:srgbClr val="000000"/>
                </a:solidFill>
                <a:latin typeface="楷体" pitchFamily="49" charset="-122"/>
                <a:ea typeface="楷体" pitchFamily="49" charset="-122"/>
                <a:sym typeface="Wingdings" pitchFamily="2" charset="2"/>
              </a:rPr>
              <a:t>对于</a:t>
            </a:r>
            <a:r>
              <a:rPr lang="zh-CN" altLang="en-US" sz="2400" b="1" kern="0" dirty="0">
                <a:solidFill>
                  <a:srgbClr val="000000"/>
                </a:solidFill>
                <a:latin typeface="楷体" pitchFamily="49" charset="-122"/>
                <a:ea typeface="楷体" pitchFamily="49" charset="-122"/>
                <a:sym typeface="Wingdings" pitchFamily="2" charset="2"/>
              </a:rPr>
              <a:t>铸铁</a:t>
            </a:r>
            <a:r>
              <a:rPr lang="en-US" altLang="zh-CN" sz="2400" b="1" kern="0" dirty="0">
                <a:solidFill>
                  <a:srgbClr val="000000"/>
                </a:solidFill>
                <a:latin typeface="楷体" pitchFamily="49" charset="-122"/>
                <a:ea typeface="楷体" pitchFamily="49" charset="-122"/>
                <a:sym typeface="Wingdings" pitchFamily="2" charset="2"/>
              </a:rPr>
              <a:t>:  </a:t>
            </a:r>
            <a:r>
              <a:rPr lang="en-US" altLang="zh-CN" sz="2400" b="1" kern="0" dirty="0">
                <a:solidFill>
                  <a:srgbClr val="000000"/>
                </a:solidFill>
                <a:latin typeface="楷体" pitchFamily="49" charset="-122"/>
                <a:ea typeface="楷体" pitchFamily="49" charset="-122"/>
                <a:sym typeface="Symbol" pitchFamily="18" charset="2"/>
              </a:rPr>
              <a:t></a:t>
            </a:r>
            <a:r>
              <a:rPr lang="en-US" altLang="zh-CN" sz="2400" b="1" kern="0" baseline="-25000" dirty="0">
                <a:solidFill>
                  <a:srgbClr val="000000"/>
                </a:solidFill>
                <a:latin typeface="楷体" pitchFamily="49" charset="-122"/>
                <a:ea typeface="楷体" pitchFamily="49" charset="-122"/>
                <a:sym typeface="Symbol" pitchFamily="18" charset="2"/>
              </a:rPr>
              <a:t>b</a:t>
            </a:r>
            <a:r>
              <a:rPr lang="en-US" altLang="zh-CN" sz="2400" b="1" i="1" kern="0" dirty="0">
                <a:solidFill>
                  <a:srgbClr val="000000"/>
                </a:solidFill>
                <a:latin typeface="楷体" pitchFamily="49" charset="-122"/>
                <a:ea typeface="楷体" pitchFamily="49" charset="-122"/>
                <a:sym typeface="Wingdings" pitchFamily="2" charset="2"/>
              </a:rPr>
              <a:t>(</a:t>
            </a:r>
            <a:r>
              <a:rPr lang="en-US" altLang="zh-CN" sz="2400" b="1" i="1" kern="0" dirty="0" err="1">
                <a:solidFill>
                  <a:srgbClr val="000000"/>
                </a:solidFill>
                <a:latin typeface="楷体" pitchFamily="49" charset="-122"/>
                <a:ea typeface="楷体" pitchFamily="49" charset="-122"/>
                <a:sym typeface="Wingdings" pitchFamily="2" charset="2"/>
              </a:rPr>
              <a:t>MPa</a:t>
            </a:r>
            <a:r>
              <a:rPr lang="en-US" altLang="zh-CN" sz="2400" b="1" i="1" kern="0" dirty="0">
                <a:solidFill>
                  <a:srgbClr val="000000"/>
                </a:solidFill>
                <a:latin typeface="楷体" pitchFamily="49" charset="-122"/>
                <a:ea typeface="楷体" pitchFamily="49" charset="-122"/>
                <a:sym typeface="Wingdings" pitchFamily="2" charset="2"/>
              </a:rPr>
              <a:t>)</a:t>
            </a:r>
            <a:r>
              <a:rPr lang="en-US" altLang="zh-CN" sz="2400" b="1" kern="0" dirty="0">
                <a:solidFill>
                  <a:srgbClr val="000000"/>
                </a:solidFill>
                <a:latin typeface="楷体" pitchFamily="49" charset="-122"/>
                <a:ea typeface="楷体" pitchFamily="49" charset="-122"/>
                <a:sym typeface="Wingdings" pitchFamily="2" charset="2"/>
              </a:rPr>
              <a:t>≈</a:t>
            </a:r>
            <a:r>
              <a:rPr lang="en-US" altLang="zh-CN" sz="2400" b="1" kern="0" dirty="0" err="1">
                <a:solidFill>
                  <a:srgbClr val="000000"/>
                </a:solidFill>
                <a:latin typeface="楷体" pitchFamily="49" charset="-122"/>
                <a:ea typeface="楷体" pitchFamily="49" charset="-122"/>
                <a:sym typeface="Wingdings" pitchFamily="2" charset="2"/>
              </a:rPr>
              <a:t>1HB</a:t>
            </a:r>
            <a:r>
              <a:rPr lang="zh-CN" altLang="en-US" sz="2400" b="1" kern="0" dirty="0">
                <a:solidFill>
                  <a:srgbClr val="000000"/>
                </a:solidFill>
                <a:latin typeface="楷体" pitchFamily="49" charset="-122"/>
                <a:ea typeface="楷体" pitchFamily="49" charset="-122"/>
                <a:sym typeface="Wingdings" pitchFamily="2" charset="2"/>
              </a:rPr>
              <a:t>或 </a:t>
            </a:r>
            <a:r>
              <a:rPr lang="zh-CN" altLang="en-US" sz="2400" b="1" kern="0" dirty="0">
                <a:solidFill>
                  <a:srgbClr val="000000"/>
                </a:solidFill>
                <a:latin typeface="楷体" pitchFamily="49" charset="-122"/>
                <a:ea typeface="楷体" pitchFamily="49" charset="-122"/>
                <a:sym typeface="Symbol" pitchFamily="18" charset="2"/>
              </a:rPr>
              <a:t></a:t>
            </a:r>
            <a:r>
              <a:rPr lang="en-US" altLang="zh-CN" sz="2400" b="1" kern="0" baseline="-25000" dirty="0">
                <a:solidFill>
                  <a:srgbClr val="000000"/>
                </a:solidFill>
                <a:latin typeface="楷体" pitchFamily="49" charset="-122"/>
                <a:ea typeface="楷体" pitchFamily="49" charset="-122"/>
                <a:sym typeface="Symbol" pitchFamily="18" charset="2"/>
              </a:rPr>
              <a:t>b</a:t>
            </a:r>
            <a:r>
              <a:rPr lang="en-US" altLang="zh-CN" sz="2400" b="1" i="1" kern="0" dirty="0">
                <a:solidFill>
                  <a:srgbClr val="000000"/>
                </a:solidFill>
                <a:latin typeface="楷体" pitchFamily="49" charset="-122"/>
                <a:ea typeface="楷体" pitchFamily="49" charset="-122"/>
                <a:sym typeface="Wingdings" pitchFamily="2" charset="2"/>
              </a:rPr>
              <a:t>(</a:t>
            </a:r>
            <a:r>
              <a:rPr lang="en-US" altLang="zh-CN" sz="2400" b="1" i="1" kern="0" dirty="0" err="1">
                <a:solidFill>
                  <a:srgbClr val="000000"/>
                </a:solidFill>
                <a:latin typeface="楷体" pitchFamily="49" charset="-122"/>
                <a:ea typeface="楷体" pitchFamily="49" charset="-122"/>
                <a:sym typeface="Wingdings" pitchFamily="2" charset="2"/>
              </a:rPr>
              <a:t>MPa</a:t>
            </a:r>
            <a:r>
              <a:rPr lang="en-US" altLang="zh-CN" sz="2400" b="1" i="1" kern="0" dirty="0">
                <a:solidFill>
                  <a:srgbClr val="000000"/>
                </a:solidFill>
                <a:latin typeface="楷体" pitchFamily="49" charset="-122"/>
                <a:ea typeface="楷体" pitchFamily="49" charset="-122"/>
                <a:sym typeface="Wingdings" pitchFamily="2" charset="2"/>
              </a:rPr>
              <a:t>)</a:t>
            </a:r>
            <a:r>
              <a:rPr lang="en-US" altLang="zh-CN" sz="2400" b="1" kern="0" dirty="0">
                <a:solidFill>
                  <a:srgbClr val="000000"/>
                </a:solidFill>
                <a:latin typeface="楷体" pitchFamily="49" charset="-122"/>
                <a:ea typeface="楷体" pitchFamily="49" charset="-122"/>
                <a:sym typeface="Wingdings" pitchFamily="2" charset="2"/>
              </a:rPr>
              <a:t>≈0.6(</a:t>
            </a:r>
            <a:r>
              <a:rPr lang="en-US" altLang="zh-CN" sz="2400" b="1" kern="0" dirty="0" err="1">
                <a:solidFill>
                  <a:srgbClr val="000000"/>
                </a:solidFill>
                <a:latin typeface="楷体" pitchFamily="49" charset="-122"/>
                <a:ea typeface="楷体" pitchFamily="49" charset="-122"/>
                <a:sym typeface="Wingdings" pitchFamily="2" charset="2"/>
              </a:rPr>
              <a:t>HB</a:t>
            </a:r>
            <a:r>
              <a:rPr lang="en-US" altLang="zh-CN" sz="2400" b="1" kern="0" dirty="0">
                <a:solidFill>
                  <a:srgbClr val="000000"/>
                </a:solidFill>
                <a:latin typeface="楷体" pitchFamily="49" charset="-122"/>
                <a:ea typeface="楷体" pitchFamily="49" charset="-122"/>
                <a:sym typeface="Wingdings" pitchFamily="2" charset="2"/>
              </a:rPr>
              <a:t>-40)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par>
                          <p:cTn id="11" fill="hold">
                            <p:stCondLst>
                              <p:cond delay="500"/>
                            </p:stCondLst>
                            <p:childTnLst>
                              <p:par>
                                <p:cTn id="12" presetID="3" presetClass="entr" presetSubtype="5"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2"/>
          <p:cNvSpPr>
            <a:spLocks noChangeArrowheads="1"/>
          </p:cNvSpPr>
          <p:nvPr/>
        </p:nvSpPr>
        <p:spPr bwMode="auto">
          <a:xfrm>
            <a:off x="323528" y="404664"/>
            <a:ext cx="4824536" cy="461665"/>
          </a:xfrm>
          <a:prstGeom prst="rect">
            <a:avLst/>
          </a:prstGeom>
          <a:noFill/>
          <a:ln w="19050" algn="ctr">
            <a:noFill/>
            <a:miter lim="800000"/>
            <a:headEnd/>
            <a:tailEnd/>
          </a:ln>
        </p:spPr>
        <p:txBody>
          <a:bodyPr wrap="square" anchor="ctr">
            <a:spAutoFit/>
          </a:bodyPr>
          <a:lstStyle/>
          <a:p>
            <a:r>
              <a:rPr lang="en-US" altLang="zh-CN" sz="2400" b="1" dirty="0" smtClean="0">
                <a:latin typeface="黑体" pitchFamily="2" charset="-122"/>
                <a:ea typeface="黑体" pitchFamily="2" charset="-122"/>
              </a:rPr>
              <a:t>2</a:t>
            </a:r>
            <a:r>
              <a:rPr lang="zh-CN" altLang="en-US" sz="2400" b="1" dirty="0" smtClean="0">
                <a:latin typeface="黑体" pitchFamily="2" charset="-122"/>
                <a:ea typeface="黑体" pitchFamily="2" charset="-122"/>
              </a:rPr>
              <a:t>、</a:t>
            </a:r>
            <a:r>
              <a:rPr lang="zh-CN" altLang="en-US" sz="2400" b="1" dirty="0" smtClean="0">
                <a:solidFill>
                  <a:srgbClr val="FF3300"/>
                </a:solidFill>
                <a:latin typeface="黑体" pitchFamily="2" charset="-122"/>
                <a:ea typeface="黑体" pitchFamily="2" charset="-122"/>
              </a:rPr>
              <a:t>洛氏硬度</a:t>
            </a:r>
            <a:r>
              <a:rPr kumimoji="1" lang="en-US" altLang="zh-CN" sz="2400" b="1" dirty="0">
                <a:solidFill>
                  <a:srgbClr val="FF3300"/>
                </a:solidFill>
                <a:latin typeface="黑体" pitchFamily="2" charset="-122"/>
                <a:ea typeface="黑体" pitchFamily="2" charset="-122"/>
              </a:rPr>
              <a:t>HR</a:t>
            </a:r>
            <a:r>
              <a:rPr kumimoji="1" lang="en-US" altLang="zh-CN" sz="2400" b="1" dirty="0">
                <a:latin typeface="黑体" pitchFamily="2" charset="-122"/>
                <a:ea typeface="黑体" pitchFamily="2" charset="-122"/>
              </a:rPr>
              <a:t> </a:t>
            </a:r>
            <a:r>
              <a:rPr kumimoji="1" lang="en-US" altLang="zh-CN" sz="2000" b="1" dirty="0" smtClean="0">
                <a:latin typeface="仿宋_GB2312" pitchFamily="49" charset="-122"/>
                <a:ea typeface="仿宋_GB2312" pitchFamily="49" charset="-122"/>
              </a:rPr>
              <a:t>( </a:t>
            </a:r>
            <a:r>
              <a:rPr kumimoji="1" lang="en-US" altLang="zh-CN" sz="2000" b="1" dirty="0" err="1">
                <a:latin typeface="仿宋_GB2312" pitchFamily="49" charset="-122"/>
                <a:ea typeface="仿宋_GB2312" pitchFamily="49" charset="-122"/>
              </a:rPr>
              <a:t>Rockwll</a:t>
            </a:r>
            <a:r>
              <a:rPr kumimoji="1" lang="en-US" altLang="zh-CN" sz="2000" b="1" dirty="0">
                <a:latin typeface="仿宋_GB2312" pitchFamily="49" charset="-122"/>
                <a:ea typeface="仿宋_GB2312" pitchFamily="49" charset="-122"/>
              </a:rPr>
              <a:t> hardness )</a:t>
            </a:r>
            <a:r>
              <a:rPr lang="en-US" altLang="zh-CN" sz="2000" b="1" dirty="0">
                <a:latin typeface="仿宋_GB2312" pitchFamily="49" charset="-122"/>
                <a:ea typeface="仿宋_GB2312" pitchFamily="49" charset="-122"/>
              </a:rPr>
              <a:t> </a:t>
            </a:r>
          </a:p>
        </p:txBody>
      </p:sp>
      <p:grpSp>
        <p:nvGrpSpPr>
          <p:cNvPr id="2" name="Group 15"/>
          <p:cNvGrpSpPr>
            <a:grpSpLocks/>
          </p:cNvGrpSpPr>
          <p:nvPr/>
        </p:nvGrpSpPr>
        <p:grpSpPr bwMode="auto">
          <a:xfrm>
            <a:off x="3203848" y="1109464"/>
            <a:ext cx="5868144" cy="3255640"/>
            <a:chOff x="839" y="1152"/>
            <a:chExt cx="4853" cy="2879"/>
          </a:xfrm>
        </p:grpSpPr>
        <p:grpSp>
          <p:nvGrpSpPr>
            <p:cNvPr id="24583" name="Group 16"/>
            <p:cNvGrpSpPr>
              <a:grpSpLocks/>
            </p:cNvGrpSpPr>
            <p:nvPr/>
          </p:nvGrpSpPr>
          <p:grpSpPr bwMode="auto">
            <a:xfrm>
              <a:off x="839" y="1162"/>
              <a:ext cx="4853" cy="2869"/>
              <a:chOff x="839" y="1162"/>
              <a:chExt cx="4853" cy="2869"/>
            </a:xfrm>
          </p:grpSpPr>
          <p:grpSp>
            <p:nvGrpSpPr>
              <p:cNvPr id="24585" name="Group 17"/>
              <p:cNvGrpSpPr>
                <a:grpSpLocks/>
              </p:cNvGrpSpPr>
              <p:nvPr/>
            </p:nvGrpSpPr>
            <p:grpSpPr bwMode="auto">
              <a:xfrm>
                <a:off x="1116" y="1162"/>
                <a:ext cx="4412" cy="2869"/>
                <a:chOff x="1116" y="1162"/>
                <a:chExt cx="4412" cy="2869"/>
              </a:xfrm>
            </p:grpSpPr>
            <p:pic>
              <p:nvPicPr>
                <p:cNvPr id="24591" name="Picture 18" descr="洛氏硬度计"/>
                <p:cNvPicPr>
                  <a:picLocks noChangeAspect="1" noChangeArrowheads="1"/>
                </p:cNvPicPr>
                <p:nvPr/>
              </p:nvPicPr>
              <p:blipFill>
                <a:blip r:embed="rId2" cstate="print"/>
                <a:srcRect/>
                <a:stretch>
                  <a:fillRect/>
                </a:stretch>
              </p:blipFill>
              <p:spPr bwMode="auto">
                <a:xfrm>
                  <a:off x="1116" y="1162"/>
                  <a:ext cx="4412" cy="2767"/>
                </a:xfrm>
                <a:prstGeom prst="rect">
                  <a:avLst/>
                </a:prstGeom>
                <a:noFill/>
                <a:ln w="9525">
                  <a:noFill/>
                  <a:miter lim="800000"/>
                  <a:headEnd/>
                  <a:tailEnd/>
                </a:ln>
              </p:spPr>
            </p:pic>
            <p:sp>
              <p:nvSpPr>
                <p:cNvPr id="24592" name="Line 19"/>
                <p:cNvSpPr>
                  <a:spLocks noChangeShapeType="1"/>
                </p:cNvSpPr>
                <p:nvPr/>
              </p:nvSpPr>
              <p:spPr bwMode="auto">
                <a:xfrm>
                  <a:off x="2504" y="3299"/>
                  <a:ext cx="0" cy="218"/>
                </a:xfrm>
                <a:prstGeom prst="line">
                  <a:avLst/>
                </a:prstGeom>
                <a:noFill/>
                <a:ln w="9525">
                  <a:solidFill>
                    <a:schemeClr val="hlink"/>
                  </a:solidFill>
                  <a:round/>
                  <a:headEnd type="triangle" w="med" len="med"/>
                  <a:tailEnd type="triangle" w="med" len="med"/>
                </a:ln>
              </p:spPr>
              <p:txBody>
                <a:bodyPr wrap="none"/>
                <a:lstStyle/>
                <a:p>
                  <a:endParaRPr lang="zh-CN" altLang="en-US"/>
                </a:p>
              </p:txBody>
            </p:sp>
            <p:sp>
              <p:nvSpPr>
                <p:cNvPr id="24593" name="Text Box 20"/>
                <p:cNvSpPr txBox="1">
                  <a:spLocks noChangeArrowheads="1"/>
                </p:cNvSpPr>
                <p:nvPr/>
              </p:nvSpPr>
              <p:spPr bwMode="auto">
                <a:xfrm>
                  <a:off x="2109" y="3250"/>
                  <a:ext cx="479" cy="781"/>
                </a:xfrm>
                <a:prstGeom prst="rect">
                  <a:avLst/>
                </a:prstGeom>
                <a:noFill/>
                <a:ln w="9525">
                  <a:noFill/>
                  <a:miter lim="800000"/>
                  <a:headEnd/>
                  <a:tailEnd/>
                </a:ln>
              </p:spPr>
              <p:txBody>
                <a:bodyPr>
                  <a:spAutoFit/>
                </a:bodyPr>
                <a:lstStyle/>
                <a:p>
                  <a:pPr>
                    <a:spcBef>
                      <a:spcPct val="50000"/>
                    </a:spcBef>
                  </a:pPr>
                  <a:r>
                    <a:rPr kumimoji="1" lang="en-US" altLang="zh-CN" b="1" i="1">
                      <a:solidFill>
                        <a:schemeClr val="hlink"/>
                      </a:solidFill>
                      <a:latin typeface="Times New Roman" pitchFamily="18" charset="0"/>
                    </a:rPr>
                    <a:t>h</a:t>
                  </a:r>
                  <a:r>
                    <a:rPr kumimoji="1" lang="en-US" altLang="zh-CN" b="1" baseline="-25000">
                      <a:solidFill>
                        <a:schemeClr val="hlink"/>
                      </a:solidFill>
                      <a:latin typeface="Times New Roman" pitchFamily="18" charset="0"/>
                    </a:rPr>
                    <a:t>1</a:t>
                  </a:r>
                  <a:r>
                    <a:rPr kumimoji="1" lang="en-US" altLang="zh-CN" b="1">
                      <a:solidFill>
                        <a:schemeClr val="hlink"/>
                      </a:solidFill>
                      <a:latin typeface="Times New Roman" pitchFamily="18" charset="0"/>
                    </a:rPr>
                    <a:t>-</a:t>
                  </a:r>
                  <a:r>
                    <a:rPr kumimoji="1" lang="en-US" altLang="zh-CN" b="1" i="1">
                      <a:solidFill>
                        <a:schemeClr val="hlink"/>
                      </a:solidFill>
                      <a:latin typeface="Times New Roman" pitchFamily="18" charset="0"/>
                    </a:rPr>
                    <a:t>h</a:t>
                  </a:r>
                  <a:r>
                    <a:rPr kumimoji="1" lang="en-US" altLang="zh-CN" b="1" baseline="-25000">
                      <a:solidFill>
                        <a:schemeClr val="hlink"/>
                      </a:solidFill>
                      <a:latin typeface="Times New Roman" pitchFamily="18" charset="0"/>
                    </a:rPr>
                    <a:t>0</a:t>
                  </a:r>
                  <a:endParaRPr kumimoji="1" lang="en-US" altLang="zh-CN" b="1">
                    <a:solidFill>
                      <a:schemeClr val="hlink"/>
                    </a:solidFill>
                    <a:latin typeface="Times New Roman" pitchFamily="18" charset="0"/>
                  </a:endParaRPr>
                </a:p>
              </p:txBody>
            </p:sp>
            <p:sp>
              <p:nvSpPr>
                <p:cNvPr id="24594" name="Rectangle 21"/>
                <p:cNvSpPr>
                  <a:spLocks noChangeArrowheads="1"/>
                </p:cNvSpPr>
                <p:nvPr/>
              </p:nvSpPr>
              <p:spPr bwMode="auto">
                <a:xfrm>
                  <a:off x="1256" y="1601"/>
                  <a:ext cx="2304" cy="243"/>
                </a:xfrm>
                <a:prstGeom prst="rect">
                  <a:avLst/>
                </a:prstGeom>
                <a:solidFill>
                  <a:schemeClr val="tx1"/>
                </a:solidFill>
                <a:ln w="9525">
                  <a:solidFill>
                    <a:schemeClr val="tx1"/>
                  </a:solidFill>
                  <a:miter lim="800000"/>
                  <a:headEnd/>
                  <a:tailEnd/>
                </a:ln>
              </p:spPr>
              <p:txBody>
                <a:bodyPr wrap="none" anchor="ctr"/>
                <a:lstStyle/>
                <a:p>
                  <a:pPr algn="ctr"/>
                  <a:r>
                    <a:rPr kumimoji="1" lang="zh-CN" altLang="en-US" sz="2000" b="1">
                      <a:solidFill>
                        <a:schemeClr val="hlink"/>
                      </a:solidFill>
                      <a:latin typeface="Times New Roman" pitchFamily="18" charset="0"/>
                    </a:rPr>
                    <a:t>洛氏硬度测试示意图</a:t>
                  </a:r>
                </a:p>
              </p:txBody>
            </p:sp>
          </p:grpSp>
          <p:grpSp>
            <p:nvGrpSpPr>
              <p:cNvPr id="24586" name="Group 22"/>
              <p:cNvGrpSpPr>
                <a:grpSpLocks/>
              </p:cNvGrpSpPr>
              <p:nvPr/>
            </p:nvGrpSpPr>
            <p:grpSpPr bwMode="auto">
              <a:xfrm>
                <a:off x="839" y="1162"/>
                <a:ext cx="4853" cy="2767"/>
                <a:chOff x="839" y="1162"/>
                <a:chExt cx="4853" cy="2767"/>
              </a:xfrm>
            </p:grpSpPr>
            <p:sp>
              <p:nvSpPr>
                <p:cNvPr id="24587" name="Rectangle 23"/>
                <p:cNvSpPr>
                  <a:spLocks noChangeArrowheads="1"/>
                </p:cNvSpPr>
                <p:nvPr/>
              </p:nvSpPr>
              <p:spPr bwMode="auto">
                <a:xfrm>
                  <a:off x="5420" y="1162"/>
                  <a:ext cx="227" cy="2767"/>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588" name="Text Box 24"/>
                <p:cNvSpPr txBox="1">
                  <a:spLocks noChangeArrowheads="1"/>
                </p:cNvSpPr>
                <p:nvPr/>
              </p:nvSpPr>
              <p:spPr bwMode="auto">
                <a:xfrm>
                  <a:off x="5249" y="1554"/>
                  <a:ext cx="443" cy="1503"/>
                </a:xfrm>
                <a:prstGeom prst="rect">
                  <a:avLst/>
                </a:prstGeom>
                <a:noFill/>
                <a:ln w="9525">
                  <a:noFill/>
                  <a:miter lim="800000"/>
                  <a:headEnd/>
                  <a:tailEnd/>
                </a:ln>
              </p:spPr>
              <p:txBody>
                <a:bodyPr vert="eaVert">
                  <a:spAutoFit/>
                </a:bodyPr>
                <a:lstStyle/>
                <a:p>
                  <a:pPr algn="ctr">
                    <a:spcBef>
                      <a:spcPct val="50000"/>
                    </a:spcBef>
                  </a:pPr>
                  <a:r>
                    <a:rPr kumimoji="1" lang="zh-CN" altLang="en-US" b="1">
                      <a:solidFill>
                        <a:srgbClr val="E18101"/>
                      </a:solidFill>
                      <a:latin typeface="Times New Roman" pitchFamily="18" charset="0"/>
                      <a:ea typeface="楷体_GB2312" pitchFamily="49" charset="-122"/>
                    </a:rPr>
                    <a:t>洛氏硬度计</a:t>
                  </a:r>
                  <a:endParaRPr kumimoji="1" lang="zh-CN" altLang="en-US">
                    <a:solidFill>
                      <a:srgbClr val="E18101"/>
                    </a:solidFill>
                    <a:latin typeface="Times New Roman" pitchFamily="18" charset="0"/>
                    <a:ea typeface="楷体_GB2312" pitchFamily="49" charset="-122"/>
                  </a:endParaRPr>
                </a:p>
              </p:txBody>
            </p:sp>
            <p:pic>
              <p:nvPicPr>
                <p:cNvPr id="24589" name="Picture 25" descr="01-5"/>
                <p:cNvPicPr>
                  <a:picLocks noChangeAspect="1" noChangeArrowheads="1"/>
                </p:cNvPicPr>
                <p:nvPr/>
              </p:nvPicPr>
              <p:blipFill>
                <a:blip r:embed="rId3" cstate="print"/>
                <a:srcRect/>
                <a:stretch>
                  <a:fillRect/>
                </a:stretch>
              </p:blipFill>
              <p:spPr bwMode="auto">
                <a:xfrm>
                  <a:off x="839" y="1162"/>
                  <a:ext cx="3422" cy="2767"/>
                </a:xfrm>
                <a:prstGeom prst="rect">
                  <a:avLst/>
                </a:prstGeom>
                <a:noFill/>
                <a:ln w="9525">
                  <a:noFill/>
                  <a:miter lim="800000"/>
                  <a:headEnd/>
                  <a:tailEnd/>
                </a:ln>
              </p:spPr>
            </p:pic>
            <p:sp>
              <p:nvSpPr>
                <p:cNvPr id="24590" name="Line 26"/>
                <p:cNvSpPr>
                  <a:spLocks noChangeShapeType="1"/>
                </p:cNvSpPr>
                <p:nvPr/>
              </p:nvSpPr>
              <p:spPr bwMode="auto">
                <a:xfrm>
                  <a:off x="4559" y="3911"/>
                  <a:ext cx="1066" cy="0"/>
                </a:xfrm>
                <a:prstGeom prst="line">
                  <a:avLst/>
                </a:prstGeom>
                <a:noFill/>
                <a:ln w="57150" cap="sq">
                  <a:solidFill>
                    <a:srgbClr val="FFFFFF"/>
                  </a:solidFill>
                  <a:round/>
                  <a:headEnd type="none" w="sm" len="sm"/>
                  <a:tailEnd type="none" w="sm" len="sm"/>
                </a:ln>
              </p:spPr>
              <p:txBody>
                <a:bodyPr wrap="none"/>
                <a:lstStyle/>
                <a:p>
                  <a:endParaRPr lang="zh-CN" altLang="en-US"/>
                </a:p>
              </p:txBody>
            </p:sp>
          </p:grpSp>
        </p:grpSp>
        <p:sp>
          <p:nvSpPr>
            <p:cNvPr id="24584" name="Rectangle 27"/>
            <p:cNvSpPr>
              <a:spLocks noChangeArrowheads="1"/>
            </p:cNvSpPr>
            <p:nvPr/>
          </p:nvSpPr>
          <p:spPr bwMode="auto">
            <a:xfrm>
              <a:off x="843" y="1152"/>
              <a:ext cx="4791" cy="2784"/>
            </a:xfrm>
            <a:prstGeom prst="rect">
              <a:avLst/>
            </a:prstGeom>
            <a:noFill/>
            <a:ln w="38100" cap="sq">
              <a:solidFill>
                <a:srgbClr val="00FFFF"/>
              </a:solidFill>
              <a:miter lim="800000"/>
              <a:headEnd type="none" w="sm" len="sm"/>
              <a:tailEnd type="none" w="sm" len="sm"/>
            </a:ln>
          </p:spPr>
          <p:txBody>
            <a:bodyPr wrap="none" anchor="ctr"/>
            <a:lstStyle/>
            <a:p>
              <a:endParaRPr lang="zh-CN" altLang="en-US"/>
            </a:p>
          </p:txBody>
        </p:sp>
      </p:grpSp>
      <p:sp>
        <p:nvSpPr>
          <p:cNvPr id="19" name="矩形 18"/>
          <p:cNvSpPr/>
          <p:nvPr/>
        </p:nvSpPr>
        <p:spPr>
          <a:xfrm>
            <a:off x="251520" y="1181472"/>
            <a:ext cx="2880917" cy="461665"/>
          </a:xfrm>
          <a:prstGeom prst="rect">
            <a:avLst/>
          </a:prstGeom>
          <a:solidFill>
            <a:srgbClr val="E6E6E6"/>
          </a:solidFill>
          <a:ln>
            <a:solidFill>
              <a:schemeClr val="accent1"/>
            </a:solidFill>
          </a:ln>
        </p:spPr>
        <p:txBody>
          <a:bodyPr wrap="none">
            <a:spAutoFit/>
          </a:bodyPr>
          <a:lstStyle/>
          <a:p>
            <a:r>
              <a:rPr lang="en-US" altLang="zh-CN" sz="2400" b="1" dirty="0" smtClean="0">
                <a:latin typeface="楷体" pitchFamily="49" charset="-122"/>
                <a:ea typeface="楷体" pitchFamily="49" charset="-122"/>
              </a:rPr>
              <a:t>HR=</a:t>
            </a:r>
            <a:r>
              <a:rPr lang="en-US" altLang="zh-CN" sz="2400" b="1" i="1" dirty="0" smtClean="0">
                <a:latin typeface="楷体" pitchFamily="49" charset="-122"/>
                <a:ea typeface="楷体" pitchFamily="49" charset="-122"/>
              </a:rPr>
              <a:t>k</a:t>
            </a:r>
            <a:r>
              <a:rPr lang="en-US" altLang="zh-CN" sz="2400" b="1" dirty="0" smtClean="0">
                <a:latin typeface="楷体" pitchFamily="49" charset="-122"/>
                <a:ea typeface="楷体" pitchFamily="49" charset="-122"/>
              </a:rPr>
              <a:t>-(</a:t>
            </a:r>
            <a:r>
              <a:rPr lang="en-US" altLang="zh-CN" sz="2400" b="1" i="1" dirty="0" err="1" smtClean="0">
                <a:latin typeface="楷体" pitchFamily="49" charset="-122"/>
                <a:ea typeface="楷体" pitchFamily="49" charset="-122"/>
              </a:rPr>
              <a:t>h</a:t>
            </a:r>
            <a:r>
              <a:rPr lang="en-US" altLang="zh-CN" sz="2400" b="1" baseline="-25000" dirty="0" err="1" smtClean="0">
                <a:latin typeface="楷体" pitchFamily="49" charset="-122"/>
                <a:ea typeface="楷体" pitchFamily="49" charset="-122"/>
              </a:rPr>
              <a:t>1</a:t>
            </a:r>
            <a:r>
              <a:rPr lang="en-US" altLang="zh-CN" sz="2400" b="1" dirty="0" err="1" smtClean="0">
                <a:latin typeface="楷体" pitchFamily="49" charset="-122"/>
                <a:ea typeface="楷体" pitchFamily="49" charset="-122"/>
              </a:rPr>
              <a:t>-</a:t>
            </a:r>
            <a:r>
              <a:rPr lang="en-US" altLang="zh-CN" sz="2400" b="1" i="1" dirty="0" err="1" smtClean="0">
                <a:latin typeface="楷体" pitchFamily="49" charset="-122"/>
                <a:ea typeface="楷体" pitchFamily="49" charset="-122"/>
              </a:rPr>
              <a:t>h</a:t>
            </a:r>
            <a:r>
              <a:rPr lang="en-US" altLang="zh-CN" sz="2400" b="1" baseline="-25000" dirty="0" err="1" smtClean="0">
                <a:latin typeface="楷体" pitchFamily="49" charset="-122"/>
                <a:ea typeface="楷体" pitchFamily="49" charset="-122"/>
              </a:rPr>
              <a:t>0</a:t>
            </a:r>
            <a:r>
              <a:rPr lang="en-US" altLang="zh-CN" sz="2400" b="1" dirty="0" smtClean="0">
                <a:latin typeface="楷体" pitchFamily="49" charset="-122"/>
                <a:ea typeface="楷体" pitchFamily="49" charset="-122"/>
              </a:rPr>
              <a:t>)/0.002</a:t>
            </a:r>
            <a:endParaRPr lang="zh-CN" altLang="en-US" sz="2400" dirty="0"/>
          </a:p>
        </p:txBody>
      </p:sp>
      <p:sp>
        <p:nvSpPr>
          <p:cNvPr id="20" name="矩形 19"/>
          <p:cNvSpPr/>
          <p:nvPr/>
        </p:nvSpPr>
        <p:spPr>
          <a:xfrm>
            <a:off x="251520" y="1973560"/>
            <a:ext cx="2880320" cy="707886"/>
          </a:xfrm>
          <a:prstGeom prst="rect">
            <a:avLst/>
          </a:prstGeom>
          <a:solidFill>
            <a:srgbClr val="E6E6E6"/>
          </a:solidFill>
          <a:ln>
            <a:solidFill>
              <a:schemeClr val="accent1"/>
            </a:solidFill>
          </a:ln>
        </p:spPr>
        <p:txBody>
          <a:bodyPr wrap="square">
            <a:spAutoFit/>
          </a:bodyPr>
          <a:lstStyle/>
          <a:p>
            <a:pPr lvl="0"/>
            <a:r>
              <a:rPr lang="zh-CN" altLang="en-US" sz="2000" b="1" dirty="0" smtClean="0">
                <a:solidFill>
                  <a:srgbClr val="000000"/>
                </a:solidFill>
              </a:rPr>
              <a:t>每</a:t>
            </a:r>
            <a:r>
              <a:rPr lang="en-US" altLang="zh-CN" sz="2000" b="1" dirty="0" err="1">
                <a:solidFill>
                  <a:srgbClr val="000000"/>
                </a:solidFill>
              </a:rPr>
              <a:t>0.002mm</a:t>
            </a:r>
            <a:r>
              <a:rPr lang="zh-CN" altLang="en-US" sz="2000" b="1" dirty="0">
                <a:solidFill>
                  <a:srgbClr val="000000"/>
                </a:solidFill>
              </a:rPr>
              <a:t>相当于洛氏</a:t>
            </a:r>
            <a:r>
              <a:rPr lang="en-US" altLang="zh-CN" sz="2000" b="1" dirty="0">
                <a:solidFill>
                  <a:srgbClr val="000000"/>
                </a:solidFill>
              </a:rPr>
              <a:t>1</a:t>
            </a:r>
            <a:r>
              <a:rPr lang="zh-CN" altLang="en-US" sz="2000" b="1" dirty="0">
                <a:solidFill>
                  <a:srgbClr val="000000"/>
                </a:solidFill>
              </a:rPr>
              <a:t>度</a:t>
            </a:r>
          </a:p>
        </p:txBody>
      </p:sp>
      <p:grpSp>
        <p:nvGrpSpPr>
          <p:cNvPr id="29" name="Group 22"/>
          <p:cNvGrpSpPr>
            <a:grpSpLocks/>
          </p:cNvGrpSpPr>
          <p:nvPr/>
        </p:nvGrpSpPr>
        <p:grpSpPr bwMode="auto">
          <a:xfrm>
            <a:off x="540099" y="4365106"/>
            <a:ext cx="7847803" cy="1822667"/>
            <a:chOff x="-442" y="2341"/>
            <a:chExt cx="5790" cy="1546"/>
          </a:xfrm>
        </p:grpSpPr>
        <p:grpSp>
          <p:nvGrpSpPr>
            <p:cNvPr id="30" name="Group 20"/>
            <p:cNvGrpSpPr>
              <a:grpSpLocks/>
            </p:cNvGrpSpPr>
            <p:nvPr/>
          </p:nvGrpSpPr>
          <p:grpSpPr bwMode="auto">
            <a:xfrm>
              <a:off x="-442" y="2372"/>
              <a:ext cx="3240" cy="1460"/>
              <a:chOff x="-442" y="2314"/>
              <a:chExt cx="3240" cy="1460"/>
            </a:xfrm>
          </p:grpSpPr>
          <p:pic>
            <p:nvPicPr>
              <p:cNvPr id="34" name="Picture 10" descr="钢球压头与金刚石压头"/>
              <p:cNvPicPr>
                <a:picLocks noChangeAspect="1" noChangeArrowheads="1"/>
              </p:cNvPicPr>
              <p:nvPr/>
            </p:nvPicPr>
            <p:blipFill>
              <a:blip r:embed="rId4" cstate="print"/>
              <a:srcRect/>
              <a:stretch>
                <a:fillRect/>
              </a:stretch>
            </p:blipFill>
            <p:spPr bwMode="auto">
              <a:xfrm>
                <a:off x="1098" y="2344"/>
                <a:ext cx="1700" cy="1430"/>
              </a:xfrm>
              <a:prstGeom prst="rect">
                <a:avLst/>
              </a:prstGeom>
              <a:noFill/>
              <a:ln w="28575">
                <a:solidFill>
                  <a:srgbClr val="FF99CC"/>
                </a:solidFill>
                <a:miter lim="800000"/>
                <a:headEnd/>
                <a:tailEnd/>
              </a:ln>
            </p:spPr>
          </p:pic>
          <p:sp>
            <p:nvSpPr>
              <p:cNvPr id="35" name="Text Box 13"/>
              <p:cNvSpPr txBox="1">
                <a:spLocks noChangeArrowheads="1"/>
              </p:cNvSpPr>
              <p:nvPr/>
            </p:nvSpPr>
            <p:spPr bwMode="auto">
              <a:xfrm>
                <a:off x="-442" y="2314"/>
                <a:ext cx="1488" cy="580"/>
              </a:xfrm>
              <a:prstGeom prst="rect">
                <a:avLst/>
              </a:prstGeom>
              <a:noFill/>
              <a:ln w="9525">
                <a:noFill/>
                <a:miter lim="800000"/>
                <a:headEnd/>
                <a:tailEnd/>
              </a:ln>
              <a:effectLst/>
            </p:spPr>
            <p:txBody>
              <a:bodyPr wrap="square">
                <a:spAutoFit/>
              </a:bodyPr>
              <a:lstStyle/>
              <a:p>
                <a:pPr algn="r">
                  <a:lnSpc>
                    <a:spcPct val="80000"/>
                  </a:lnSpc>
                  <a:spcBef>
                    <a:spcPct val="50000"/>
                  </a:spcBef>
                </a:pPr>
                <a:r>
                  <a:rPr lang="zh-CN" altLang="en-US" sz="2400" b="1" dirty="0">
                    <a:solidFill>
                      <a:srgbClr val="0000CC"/>
                    </a:solidFill>
                    <a:latin typeface="楷体" pitchFamily="49" charset="-122"/>
                    <a:ea typeface="楷体" pitchFamily="49" charset="-122"/>
                  </a:rPr>
                  <a:t>钢球压头与金刚石压头</a:t>
                </a:r>
              </a:p>
            </p:txBody>
          </p:sp>
        </p:grpSp>
        <p:grpSp>
          <p:nvGrpSpPr>
            <p:cNvPr id="31" name="Group 21"/>
            <p:cNvGrpSpPr>
              <a:grpSpLocks/>
            </p:cNvGrpSpPr>
            <p:nvPr/>
          </p:nvGrpSpPr>
          <p:grpSpPr bwMode="auto">
            <a:xfrm>
              <a:off x="3011" y="2341"/>
              <a:ext cx="2337" cy="1546"/>
              <a:chOff x="3011" y="2291"/>
              <a:chExt cx="2337" cy="1546"/>
            </a:xfrm>
          </p:grpSpPr>
          <p:pic>
            <p:nvPicPr>
              <p:cNvPr id="32" name="Picture 15" descr="rockimpression"/>
              <p:cNvPicPr>
                <a:picLocks noChangeAspect="1" noChangeArrowheads="1"/>
              </p:cNvPicPr>
              <p:nvPr/>
            </p:nvPicPr>
            <p:blipFill>
              <a:blip r:embed="rId5" cstate="print"/>
              <a:srcRect/>
              <a:stretch>
                <a:fillRect/>
              </a:stretch>
            </p:blipFill>
            <p:spPr bwMode="auto">
              <a:xfrm>
                <a:off x="3648" y="2304"/>
                <a:ext cx="1700" cy="1533"/>
              </a:xfrm>
              <a:prstGeom prst="rect">
                <a:avLst/>
              </a:prstGeom>
              <a:noFill/>
              <a:ln w="28575">
                <a:solidFill>
                  <a:srgbClr val="FF00FF"/>
                </a:solidFill>
                <a:miter lim="800000"/>
                <a:headEnd/>
                <a:tailEnd/>
              </a:ln>
            </p:spPr>
          </p:pic>
          <p:sp>
            <p:nvSpPr>
              <p:cNvPr id="33" name="Text Box 17"/>
              <p:cNvSpPr txBox="1">
                <a:spLocks noChangeArrowheads="1"/>
              </p:cNvSpPr>
              <p:nvPr/>
            </p:nvSpPr>
            <p:spPr bwMode="auto">
              <a:xfrm>
                <a:off x="3011" y="2291"/>
                <a:ext cx="624" cy="392"/>
              </a:xfrm>
              <a:prstGeom prst="rect">
                <a:avLst/>
              </a:prstGeom>
              <a:noFill/>
              <a:ln w="9525">
                <a:noFill/>
                <a:miter lim="800000"/>
                <a:headEnd/>
                <a:tailEnd/>
              </a:ln>
              <a:effectLst/>
            </p:spPr>
            <p:txBody>
              <a:bodyPr wrap="square">
                <a:spAutoFit/>
              </a:bodyPr>
              <a:lstStyle/>
              <a:p>
                <a:pPr algn="r">
                  <a:spcBef>
                    <a:spcPct val="50000"/>
                  </a:spcBef>
                </a:pPr>
                <a:r>
                  <a:rPr lang="zh-CN" altLang="en-US" sz="2400" b="1" dirty="0" smtClean="0">
                    <a:solidFill>
                      <a:srgbClr val="0000CC"/>
                    </a:solidFill>
                    <a:latin typeface="楷体" pitchFamily="49" charset="-122"/>
                    <a:ea typeface="楷体" pitchFamily="49" charset="-122"/>
                  </a:rPr>
                  <a:t>压</a:t>
                </a:r>
                <a:r>
                  <a:rPr lang="zh-CN" altLang="en-US" sz="2400" b="1" dirty="0">
                    <a:solidFill>
                      <a:srgbClr val="0000CC"/>
                    </a:solidFill>
                    <a:latin typeface="楷体" pitchFamily="49" charset="-122"/>
                    <a:ea typeface="楷体" pitchFamily="49" charset="-122"/>
                  </a:rPr>
                  <a:t>痕</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up)">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linds(horizontal)">
                                      <p:cBhvr>
                                        <p:cTn id="16" dur="500"/>
                                        <p:tgtEl>
                                          <p:spTgt spid="1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linds(horizontal)">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9" name="Rectangle 13"/>
          <p:cNvSpPr>
            <a:spLocks noChangeArrowheads="1"/>
          </p:cNvSpPr>
          <p:nvPr/>
        </p:nvSpPr>
        <p:spPr bwMode="auto">
          <a:xfrm>
            <a:off x="395536" y="3573016"/>
            <a:ext cx="3240360" cy="2631490"/>
          </a:xfrm>
          <a:prstGeom prst="rect">
            <a:avLst/>
          </a:prstGeom>
          <a:noFill/>
          <a:ln w="19050" algn="ctr">
            <a:noFill/>
            <a:miter lim="800000"/>
            <a:headEnd/>
            <a:tailEnd/>
          </a:ln>
        </p:spPr>
        <p:txBody>
          <a:bodyPr wrap="square" anchor="ctr">
            <a:spAutoFit/>
          </a:bodyPr>
          <a:lstStyle/>
          <a:p>
            <a:pPr>
              <a:spcBef>
                <a:spcPts val="600"/>
              </a:spcBef>
              <a:buClr>
                <a:srgbClr val="F91605"/>
              </a:buClr>
              <a:buSzPct val="80000"/>
              <a:buFont typeface="Wingdings" pitchFamily="2" charset="2"/>
              <a:buNone/>
            </a:pPr>
            <a:r>
              <a:rPr lang="zh-CN" altLang="en-US" sz="2000" b="1" dirty="0" smtClean="0"/>
              <a:t>①</a:t>
            </a:r>
            <a:r>
              <a:rPr lang="en-US" altLang="zh-CN" sz="2000" b="1" dirty="0" err="1"/>
              <a:t>HRB</a:t>
            </a:r>
            <a:r>
              <a:rPr lang="en-US" altLang="zh-CN" sz="2000" b="1" dirty="0"/>
              <a:t> </a:t>
            </a:r>
            <a:r>
              <a:rPr lang="en-US" altLang="zh-CN" sz="2000" b="1" dirty="0" smtClean="0"/>
              <a:t>—</a:t>
            </a:r>
            <a:r>
              <a:rPr lang="zh-CN" altLang="en-US" sz="2000" b="1" dirty="0" smtClean="0"/>
              <a:t>低硬度材料</a:t>
            </a:r>
            <a:endParaRPr lang="en-US" altLang="zh-CN" sz="2000" b="1" dirty="0" smtClean="0"/>
          </a:p>
          <a:p>
            <a:pPr lvl="1">
              <a:spcBef>
                <a:spcPts val="600"/>
              </a:spcBef>
              <a:buClr>
                <a:srgbClr val="F91605"/>
              </a:buClr>
              <a:buSzPct val="80000"/>
              <a:buFont typeface="Wingdings" pitchFamily="2" charset="2"/>
              <a:buChar char="Ø"/>
            </a:pPr>
            <a:r>
              <a:rPr lang="zh-CN" altLang="en-US" sz="2000" b="1" dirty="0" smtClean="0"/>
              <a:t>有色金属</a:t>
            </a:r>
            <a:r>
              <a:rPr lang="zh-CN" altLang="en-US" sz="2000" b="1" dirty="0"/>
              <a:t>，未淬火钢</a:t>
            </a:r>
          </a:p>
          <a:p>
            <a:pPr>
              <a:spcBef>
                <a:spcPts val="600"/>
              </a:spcBef>
              <a:buClr>
                <a:srgbClr val="F91605"/>
              </a:buClr>
              <a:buSzPct val="80000"/>
              <a:buFont typeface="Wingdings" pitchFamily="2" charset="2"/>
              <a:buNone/>
            </a:pPr>
            <a:r>
              <a:rPr lang="zh-CN" altLang="en-US" sz="2000" b="1" dirty="0" smtClean="0"/>
              <a:t>②</a:t>
            </a:r>
            <a:r>
              <a:rPr lang="en-US" altLang="zh-CN" sz="2000" b="1" dirty="0" err="1" smtClean="0"/>
              <a:t>HRC</a:t>
            </a:r>
            <a:r>
              <a:rPr lang="en-US" altLang="zh-CN" sz="2000" b="1" dirty="0" smtClean="0"/>
              <a:t>—</a:t>
            </a:r>
            <a:r>
              <a:rPr lang="zh-CN" altLang="en-US" sz="2000" b="1" dirty="0" smtClean="0"/>
              <a:t>中硬度材料</a:t>
            </a:r>
            <a:endParaRPr lang="en-US" altLang="zh-CN" sz="2000" b="1" dirty="0" smtClean="0"/>
          </a:p>
          <a:p>
            <a:pPr lvl="1">
              <a:spcBef>
                <a:spcPts val="600"/>
              </a:spcBef>
              <a:buClr>
                <a:srgbClr val="F91605"/>
              </a:buClr>
              <a:buSzPct val="80000"/>
              <a:buFont typeface="Wingdings" pitchFamily="2" charset="2"/>
              <a:buChar char="Ø"/>
            </a:pPr>
            <a:r>
              <a:rPr lang="zh-CN" altLang="en-US" sz="2000" b="1" dirty="0" smtClean="0"/>
              <a:t>淬火钢、调质钢制品</a:t>
            </a:r>
            <a:endParaRPr lang="zh-CN" altLang="en-US" sz="2000" b="1" dirty="0"/>
          </a:p>
          <a:p>
            <a:pPr>
              <a:spcBef>
                <a:spcPts val="600"/>
              </a:spcBef>
              <a:buClr>
                <a:srgbClr val="F91605"/>
              </a:buClr>
              <a:buSzPct val="80000"/>
              <a:buFont typeface="Wingdings" pitchFamily="2" charset="2"/>
              <a:buNone/>
            </a:pPr>
            <a:r>
              <a:rPr lang="zh-CN" altLang="en-US" sz="2000" b="1" dirty="0" smtClean="0"/>
              <a:t>③</a:t>
            </a:r>
            <a:r>
              <a:rPr lang="en-US" altLang="zh-CN" sz="2000" b="1" dirty="0" err="1"/>
              <a:t>HRA</a:t>
            </a:r>
            <a:r>
              <a:rPr lang="en-US" altLang="zh-CN" sz="2000" b="1" dirty="0"/>
              <a:t> </a:t>
            </a:r>
            <a:r>
              <a:rPr lang="en-US" altLang="zh-CN" sz="2000" b="1" dirty="0" smtClean="0"/>
              <a:t>—</a:t>
            </a:r>
            <a:r>
              <a:rPr lang="zh-CN" altLang="en-US" sz="2000" b="1" dirty="0" smtClean="0"/>
              <a:t>高硬度材料</a:t>
            </a:r>
            <a:endParaRPr lang="en-US" altLang="zh-CN" sz="2000" b="1" dirty="0" smtClean="0"/>
          </a:p>
          <a:p>
            <a:pPr lvl="1">
              <a:spcBef>
                <a:spcPts val="600"/>
              </a:spcBef>
              <a:buClr>
                <a:srgbClr val="F91605"/>
              </a:buClr>
              <a:buSzPct val="80000"/>
              <a:buFont typeface="Wingdings" pitchFamily="2" charset="2"/>
              <a:buChar char="Ø"/>
            </a:pPr>
            <a:r>
              <a:rPr lang="zh-CN" altLang="en-US" sz="2000" b="1" dirty="0" smtClean="0"/>
              <a:t>硬质合金、表面淬火</a:t>
            </a:r>
            <a:r>
              <a:rPr lang="en-US" altLang="zh-CN" sz="2000" b="1" dirty="0" smtClean="0"/>
              <a:t>/</a:t>
            </a:r>
            <a:r>
              <a:rPr lang="zh-CN" altLang="en-US" sz="2000" b="1" dirty="0" smtClean="0"/>
              <a:t>渗碳试件</a:t>
            </a:r>
            <a:endParaRPr lang="zh-CN" altLang="en-US" sz="2000" b="1" dirty="0"/>
          </a:p>
        </p:txBody>
      </p:sp>
      <p:pic>
        <p:nvPicPr>
          <p:cNvPr id="270350" name="Picture 14" descr="FIG214"/>
          <p:cNvPicPr>
            <a:picLocks noChangeAspect="1" noChangeArrowheads="1"/>
          </p:cNvPicPr>
          <p:nvPr/>
        </p:nvPicPr>
        <p:blipFill>
          <a:blip r:embed="rId2" cstate="print">
            <a:clrChange>
              <a:clrFrom>
                <a:srgbClr val="FFFFFF"/>
              </a:clrFrom>
              <a:clrTo>
                <a:srgbClr val="FFFFFF">
                  <a:alpha val="0"/>
                </a:srgbClr>
              </a:clrTo>
            </a:clrChange>
          </a:blip>
          <a:srcRect l="12036" t="50532" r="13893" b="10161"/>
          <a:stretch>
            <a:fillRect/>
          </a:stretch>
        </p:blipFill>
        <p:spPr bwMode="auto">
          <a:xfrm>
            <a:off x="3491880" y="2492896"/>
            <a:ext cx="5328592" cy="1996519"/>
          </a:xfrm>
          <a:prstGeom prst="rect">
            <a:avLst/>
          </a:prstGeom>
          <a:solidFill>
            <a:srgbClr val="E6E6E6"/>
          </a:solidFill>
          <a:ln w="9525">
            <a:solidFill>
              <a:schemeClr val="accent1"/>
            </a:solidFill>
            <a:miter lim="800000"/>
            <a:headEnd/>
            <a:tailEnd/>
          </a:ln>
        </p:spPr>
      </p:pic>
      <p:sp>
        <p:nvSpPr>
          <p:cNvPr id="270364" name="Text Box 28"/>
          <p:cNvSpPr txBox="1">
            <a:spLocks noChangeArrowheads="1"/>
          </p:cNvSpPr>
          <p:nvPr/>
        </p:nvSpPr>
        <p:spPr bwMode="auto">
          <a:xfrm>
            <a:off x="5796136" y="5733256"/>
            <a:ext cx="1960793" cy="461665"/>
          </a:xfrm>
          <a:prstGeom prst="rect">
            <a:avLst/>
          </a:prstGeom>
          <a:noFill/>
          <a:ln w="12700" cap="sq">
            <a:noFill/>
            <a:miter lim="800000"/>
            <a:headEnd type="none" w="sm" len="sm"/>
            <a:tailEnd type="none" w="sm" len="sm"/>
          </a:ln>
        </p:spPr>
        <p:txBody>
          <a:bodyPr wrap="none">
            <a:spAutoFit/>
          </a:bodyPr>
          <a:lstStyle/>
          <a:p>
            <a:r>
              <a:rPr kumimoji="1" lang="en-US" altLang="zh-CN" sz="2400" b="1" dirty="0" err="1">
                <a:solidFill>
                  <a:srgbClr val="FF0000"/>
                </a:solidFill>
                <a:latin typeface="Times New Roman" pitchFamily="18" charset="0"/>
              </a:rPr>
              <a:t>10HRC≈HBS</a:t>
            </a:r>
            <a:endParaRPr kumimoji="1" lang="en-US" altLang="zh-CN" sz="2400" b="1" dirty="0">
              <a:solidFill>
                <a:srgbClr val="FF0000"/>
              </a:solidFill>
              <a:latin typeface="Times New Roman" pitchFamily="18" charset="0"/>
            </a:endParaRPr>
          </a:p>
        </p:txBody>
      </p:sp>
      <p:sp>
        <p:nvSpPr>
          <p:cNvPr id="20" name="矩形 19"/>
          <p:cNvSpPr/>
          <p:nvPr/>
        </p:nvSpPr>
        <p:spPr>
          <a:xfrm>
            <a:off x="323528" y="980728"/>
            <a:ext cx="2664296" cy="1862048"/>
          </a:xfrm>
          <a:prstGeom prst="rect">
            <a:avLst/>
          </a:prstGeom>
        </p:spPr>
        <p:txBody>
          <a:bodyPr wrap="square">
            <a:spAutoFit/>
          </a:bodyPr>
          <a:lstStyle/>
          <a:p>
            <a:pPr lvl="0">
              <a:spcBef>
                <a:spcPts val="600"/>
              </a:spcBef>
            </a:pPr>
            <a:r>
              <a:rPr lang="en-US" altLang="zh-CN" sz="2000" b="1" dirty="0" err="1" smtClean="0">
                <a:solidFill>
                  <a:srgbClr val="000000"/>
                </a:solidFill>
              </a:rPr>
              <a:t>HRA</a:t>
            </a:r>
            <a:r>
              <a:rPr lang="zh-CN" altLang="en-US" sz="2000" b="1" dirty="0" smtClean="0">
                <a:solidFill>
                  <a:srgbClr val="000000"/>
                </a:solidFill>
              </a:rPr>
              <a:t>、</a:t>
            </a:r>
            <a:r>
              <a:rPr lang="en-US" altLang="zh-CN" sz="2000" b="1" dirty="0" err="1" smtClean="0">
                <a:solidFill>
                  <a:srgbClr val="000000"/>
                </a:solidFill>
              </a:rPr>
              <a:t>HRB</a:t>
            </a:r>
            <a:r>
              <a:rPr lang="zh-CN" altLang="en-US" sz="2000" b="1" dirty="0" smtClean="0">
                <a:solidFill>
                  <a:srgbClr val="000000"/>
                </a:solidFill>
              </a:rPr>
              <a:t>、</a:t>
            </a:r>
            <a:r>
              <a:rPr lang="en-US" altLang="zh-CN" sz="2000" b="1" dirty="0" err="1" smtClean="0">
                <a:solidFill>
                  <a:srgbClr val="000000"/>
                </a:solidFill>
              </a:rPr>
              <a:t>HRC</a:t>
            </a:r>
            <a:endParaRPr lang="en-US" altLang="zh-CN" sz="2000" b="1" dirty="0" smtClean="0">
              <a:solidFill>
                <a:srgbClr val="000000"/>
              </a:solidFill>
            </a:endParaRPr>
          </a:p>
          <a:p>
            <a:pPr lvl="0">
              <a:spcBef>
                <a:spcPts val="600"/>
              </a:spcBef>
            </a:pPr>
            <a:r>
              <a:rPr lang="zh-CN" altLang="en-US" sz="2000" b="1" dirty="0" smtClean="0">
                <a:solidFill>
                  <a:srgbClr val="000000"/>
                </a:solidFill>
              </a:rPr>
              <a:t>每</a:t>
            </a:r>
            <a:r>
              <a:rPr lang="en-US" altLang="zh-CN" sz="2000" b="1" dirty="0" err="1">
                <a:solidFill>
                  <a:srgbClr val="000000"/>
                </a:solidFill>
              </a:rPr>
              <a:t>0.002mm</a:t>
            </a:r>
            <a:r>
              <a:rPr lang="zh-CN" altLang="en-US" sz="2000" b="1" dirty="0">
                <a:solidFill>
                  <a:srgbClr val="000000"/>
                </a:solidFill>
              </a:rPr>
              <a:t>相当于洛氏</a:t>
            </a:r>
            <a:r>
              <a:rPr lang="en-US" altLang="zh-CN" sz="2000" b="1" dirty="0">
                <a:solidFill>
                  <a:srgbClr val="000000"/>
                </a:solidFill>
              </a:rPr>
              <a:t>1</a:t>
            </a:r>
            <a:r>
              <a:rPr lang="zh-CN" altLang="en-US" sz="2000" b="1" dirty="0" smtClean="0">
                <a:solidFill>
                  <a:srgbClr val="000000"/>
                </a:solidFill>
              </a:rPr>
              <a:t>度</a:t>
            </a:r>
            <a:endParaRPr lang="en-US" altLang="zh-CN" sz="2000" b="1" dirty="0" smtClean="0">
              <a:solidFill>
                <a:srgbClr val="000000"/>
              </a:solidFill>
            </a:endParaRPr>
          </a:p>
          <a:p>
            <a:pPr lvl="0">
              <a:spcBef>
                <a:spcPts val="600"/>
              </a:spcBef>
            </a:pPr>
            <a:r>
              <a:rPr lang="en-US" altLang="zh-CN" sz="2000" b="1" dirty="0" err="1" smtClean="0">
                <a:solidFill>
                  <a:srgbClr val="000000"/>
                </a:solidFill>
              </a:rPr>
              <a:t>0.2mm</a:t>
            </a:r>
            <a:r>
              <a:rPr lang="en-US" altLang="zh-CN" sz="2000" b="1" dirty="0" smtClean="0">
                <a:solidFill>
                  <a:srgbClr val="000000"/>
                </a:solidFill>
              </a:rPr>
              <a:t>=100</a:t>
            </a:r>
            <a:r>
              <a:rPr lang="zh-CN" altLang="en-US" sz="2000" b="1" dirty="0">
                <a:solidFill>
                  <a:srgbClr val="000000"/>
                </a:solidFill>
              </a:rPr>
              <a:t>洛</a:t>
            </a:r>
            <a:r>
              <a:rPr lang="zh-CN" altLang="en-US" sz="2000" b="1" dirty="0" smtClean="0">
                <a:solidFill>
                  <a:srgbClr val="000000"/>
                </a:solidFill>
              </a:rPr>
              <a:t>氏度</a:t>
            </a:r>
            <a:endParaRPr lang="en-US" altLang="zh-CN" sz="2000" b="1" dirty="0" smtClean="0">
              <a:solidFill>
                <a:srgbClr val="000000"/>
              </a:solidFill>
            </a:endParaRPr>
          </a:p>
          <a:p>
            <a:pPr lvl="0">
              <a:spcBef>
                <a:spcPts val="600"/>
              </a:spcBef>
            </a:pPr>
            <a:r>
              <a:rPr lang="en-US" altLang="zh-CN" sz="2000" b="1" dirty="0" err="1" smtClean="0">
                <a:solidFill>
                  <a:srgbClr val="0000CC"/>
                </a:solidFill>
              </a:rPr>
              <a:t>HRC</a:t>
            </a:r>
            <a:r>
              <a:rPr lang="en-US" altLang="zh-CN" sz="2000" b="1" dirty="0" smtClean="0">
                <a:solidFill>
                  <a:srgbClr val="0000CC"/>
                </a:solidFill>
              </a:rPr>
              <a:t>=100-e/0.002</a:t>
            </a:r>
            <a:endParaRPr lang="zh-CN" altLang="en-US" sz="2000" b="1" dirty="0">
              <a:solidFill>
                <a:srgbClr val="0000CC"/>
              </a:solidFill>
            </a:endParaRPr>
          </a:p>
        </p:txBody>
      </p:sp>
      <p:pic>
        <p:nvPicPr>
          <p:cNvPr id="28" name="Picture 14" descr="FIG214"/>
          <p:cNvPicPr>
            <a:picLocks noChangeAspect="1" noChangeArrowheads="1"/>
          </p:cNvPicPr>
          <p:nvPr/>
        </p:nvPicPr>
        <p:blipFill>
          <a:blip r:embed="rId2" cstate="print">
            <a:clrChange>
              <a:clrFrom>
                <a:srgbClr val="FFFFFF"/>
              </a:clrFrom>
              <a:clrTo>
                <a:srgbClr val="FFFFFF">
                  <a:alpha val="0"/>
                </a:srgbClr>
              </a:clrTo>
            </a:clrChange>
          </a:blip>
          <a:srcRect l="3884" t="10771" r="5501" b="55539"/>
          <a:stretch>
            <a:fillRect/>
          </a:stretch>
        </p:blipFill>
        <p:spPr bwMode="auto">
          <a:xfrm>
            <a:off x="3275855" y="908720"/>
            <a:ext cx="5760641" cy="1512168"/>
          </a:xfrm>
          <a:prstGeom prst="rect">
            <a:avLst/>
          </a:prstGeom>
          <a:solidFill>
            <a:srgbClr val="E6E6E6"/>
          </a:solidFill>
          <a:ln w="9525">
            <a:solidFill>
              <a:schemeClr val="accent1"/>
            </a:solidFill>
            <a:miter lim="800000"/>
            <a:headEnd/>
            <a:tailEnd/>
          </a:ln>
        </p:spPr>
      </p:pic>
      <p:sp>
        <p:nvSpPr>
          <p:cNvPr id="29" name="矩形 28"/>
          <p:cNvSpPr/>
          <p:nvPr/>
        </p:nvSpPr>
        <p:spPr>
          <a:xfrm>
            <a:off x="323528" y="404664"/>
            <a:ext cx="8496944" cy="461665"/>
          </a:xfrm>
          <a:prstGeom prst="rect">
            <a:avLst/>
          </a:prstGeom>
          <a:solidFill>
            <a:srgbClr val="E6E6E6"/>
          </a:solidFill>
          <a:ln>
            <a:solidFill>
              <a:schemeClr val="accent1"/>
            </a:solidFill>
          </a:ln>
        </p:spPr>
        <p:txBody>
          <a:bodyPr wrap="square">
            <a:spAutoFit/>
          </a:bodyPr>
          <a:lstStyle/>
          <a:p>
            <a:pPr algn="just">
              <a:lnSpc>
                <a:spcPct val="120000"/>
              </a:lnSpc>
            </a:pPr>
            <a:r>
              <a:rPr lang="zh-CN" altLang="en-US" sz="2000" b="1" dirty="0" smtClean="0">
                <a:latin typeface="楷体_GB2312" pitchFamily="49" charset="-122"/>
                <a:ea typeface="楷体_GB2312" pitchFamily="49" charset="-122"/>
              </a:rPr>
              <a:t>根据压头类型和主载荷不同，分为不同标尺，常用的标尺为</a:t>
            </a:r>
            <a:r>
              <a:rPr lang="en-US" altLang="zh-CN" sz="2000" b="1" dirty="0" smtClean="0">
                <a:latin typeface="楷体_GB2312" pitchFamily="49" charset="-122"/>
                <a:ea typeface="楷体_GB2312" pitchFamily="49" charset="-122"/>
              </a:rPr>
              <a:t>A</a:t>
            </a:r>
            <a:r>
              <a:rPr lang="zh-CN" altLang="en-US" sz="2000" b="1" dirty="0" smtClean="0">
                <a:latin typeface="楷体_GB2312" pitchFamily="49" charset="-122"/>
                <a:ea typeface="楷体_GB2312" pitchFamily="49" charset="-122"/>
              </a:rPr>
              <a:t>、</a:t>
            </a:r>
            <a:r>
              <a:rPr lang="en-US" altLang="zh-CN" sz="2000" b="1" dirty="0" smtClean="0">
                <a:latin typeface="楷体_GB2312" pitchFamily="49" charset="-122"/>
                <a:ea typeface="楷体_GB2312" pitchFamily="49" charset="-122"/>
              </a:rPr>
              <a:t>B</a:t>
            </a:r>
            <a:r>
              <a:rPr lang="zh-CN" altLang="en-US" sz="2000" b="1" dirty="0" smtClean="0">
                <a:latin typeface="楷体_GB2312" pitchFamily="49" charset="-122"/>
                <a:ea typeface="楷体_GB2312" pitchFamily="49" charset="-122"/>
              </a:rPr>
              <a:t>、</a:t>
            </a:r>
            <a:r>
              <a:rPr lang="en-US" altLang="zh-CN" sz="2000" b="1" dirty="0" smtClean="0">
                <a:latin typeface="楷体_GB2312" pitchFamily="49" charset="-122"/>
                <a:ea typeface="楷体_GB2312" pitchFamily="49" charset="-122"/>
              </a:rPr>
              <a:t>C</a:t>
            </a:r>
            <a:r>
              <a:rPr lang="zh-CN" altLang="en-US" sz="2000" b="1" dirty="0" smtClean="0">
                <a:latin typeface="楷体_GB2312" pitchFamily="49" charset="-122"/>
                <a:ea typeface="楷体_GB2312" pitchFamily="49" charset="-122"/>
              </a:rPr>
              <a:t>。</a:t>
            </a:r>
            <a:r>
              <a:rPr lang="zh-CN" altLang="en-US" sz="2000" dirty="0" smtClean="0">
                <a:latin typeface="楷体_GB2312" pitchFamily="49" charset="-122"/>
                <a:ea typeface="楷体_GB2312" pitchFamily="49" charset="-122"/>
              </a:rPr>
              <a:t> </a:t>
            </a:r>
            <a:endParaRPr lang="zh-CN" altLang="en-US" sz="2000" b="1" dirty="0">
              <a:latin typeface="楷体_GB2312" pitchFamily="49" charset="-122"/>
              <a:ea typeface="楷体_GB2312" pitchFamily="49" charset="-122"/>
            </a:endParaRPr>
          </a:p>
        </p:txBody>
      </p:sp>
      <p:sp>
        <p:nvSpPr>
          <p:cNvPr id="30" name="矩形 29"/>
          <p:cNvSpPr/>
          <p:nvPr/>
        </p:nvSpPr>
        <p:spPr>
          <a:xfrm>
            <a:off x="3779912" y="4660394"/>
            <a:ext cx="4968552" cy="784830"/>
          </a:xfrm>
          <a:prstGeom prst="rect">
            <a:avLst/>
          </a:prstGeom>
          <a:solidFill>
            <a:srgbClr val="E6E6E6"/>
          </a:solidFill>
          <a:ln>
            <a:solidFill>
              <a:schemeClr val="accent1"/>
            </a:solidFill>
          </a:ln>
        </p:spPr>
        <p:txBody>
          <a:bodyPr wrap="square">
            <a:spAutoFit/>
          </a:bodyPr>
          <a:lstStyle/>
          <a:p>
            <a:pPr marL="342900" indent="-342900">
              <a:spcBef>
                <a:spcPts val="600"/>
              </a:spcBef>
              <a:buClr>
                <a:schemeClr val="accent2"/>
              </a:buClr>
              <a:buSzPct val="100000"/>
              <a:buFont typeface="Wingdings" pitchFamily="2" charset="2"/>
              <a:buChar char="u"/>
            </a:pPr>
            <a:r>
              <a:rPr lang="zh-CN" altLang="en-US" sz="2000" b="1" dirty="0" smtClean="0">
                <a:latin typeface="楷体" pitchFamily="49" charset="-122"/>
                <a:ea typeface="楷体" pitchFamily="49" charset="-122"/>
              </a:rPr>
              <a:t>优点：操作简便，压痕小，适用范围广。</a:t>
            </a:r>
          </a:p>
          <a:p>
            <a:pPr marL="342900" indent="-342900">
              <a:spcBef>
                <a:spcPts val="600"/>
              </a:spcBef>
              <a:buClr>
                <a:schemeClr val="accent2"/>
              </a:buClr>
              <a:buSzPct val="100000"/>
              <a:buFont typeface="Wingdings" pitchFamily="2" charset="2"/>
              <a:buChar char="u"/>
            </a:pPr>
            <a:r>
              <a:rPr lang="zh-CN" altLang="en-US" sz="2000" b="1" dirty="0" smtClean="0">
                <a:latin typeface="楷体" pitchFamily="49" charset="-122"/>
                <a:ea typeface="楷体" pitchFamily="49" charset="-122"/>
              </a:rPr>
              <a:t>缺点：测量结果分散度大。</a:t>
            </a:r>
            <a:endParaRPr lang="zh-CN" altLang="en-US" sz="2000" b="1" dirty="0">
              <a:latin typeface="楷体" pitchFamily="49" charset="-122"/>
              <a:ea typeface="楷体" pitchFamily="49" charset="-122"/>
            </a:endParaRPr>
          </a:p>
        </p:txBody>
      </p:sp>
      <p:sp>
        <p:nvSpPr>
          <p:cNvPr id="31" name="Text Box 23"/>
          <p:cNvSpPr txBox="1">
            <a:spLocks noChangeArrowheads="1"/>
          </p:cNvSpPr>
          <p:nvPr/>
        </p:nvSpPr>
        <p:spPr bwMode="auto">
          <a:xfrm>
            <a:off x="395536" y="2996952"/>
            <a:ext cx="1719262" cy="461665"/>
          </a:xfrm>
          <a:prstGeom prst="rect">
            <a:avLst/>
          </a:prstGeom>
          <a:solidFill>
            <a:schemeClr val="bg2">
              <a:lumMod val="20000"/>
              <a:lumOff val="80000"/>
            </a:schemeClr>
          </a:solidFill>
          <a:ln w="12700" cap="sq">
            <a:solidFill>
              <a:schemeClr val="accent1"/>
            </a:solidFill>
            <a:miter lim="800000"/>
            <a:headEnd type="none" w="sm" len="sm"/>
            <a:tailEnd type="none" w="sm" len="sm"/>
          </a:ln>
        </p:spPr>
        <p:txBody>
          <a:bodyPr>
            <a:spAutoFit/>
          </a:bodyPr>
          <a:lstStyle/>
          <a:p>
            <a:r>
              <a:rPr kumimoji="1" lang="zh-CN" altLang="en-US" sz="2400" b="1" dirty="0">
                <a:solidFill>
                  <a:schemeClr val="tx2"/>
                </a:solidFill>
                <a:latin typeface="黑体" pitchFamily="2" charset="-122"/>
                <a:ea typeface="黑体" pitchFamily="2" charset="-122"/>
              </a:rPr>
              <a:t>适用范围</a:t>
            </a:r>
            <a:r>
              <a:rPr kumimoji="1" lang="en-US" altLang="zh-CN" sz="2400" b="1" dirty="0">
                <a:solidFill>
                  <a:schemeClr val="tx2"/>
                </a:solidFill>
                <a:latin typeface="黑体" pitchFamily="2" charset="-122"/>
                <a:ea typeface="黑体" pitchFamily="2" charset="-122"/>
              </a:rPr>
              <a:t>:</a:t>
            </a:r>
          </a:p>
        </p:txBody>
      </p:sp>
      <p:sp>
        <p:nvSpPr>
          <p:cNvPr id="32" name="Text Box 23"/>
          <p:cNvSpPr txBox="1">
            <a:spLocks noChangeArrowheads="1"/>
          </p:cNvSpPr>
          <p:nvPr/>
        </p:nvSpPr>
        <p:spPr bwMode="auto">
          <a:xfrm>
            <a:off x="3923928" y="5733256"/>
            <a:ext cx="1719262" cy="461665"/>
          </a:xfrm>
          <a:prstGeom prst="rect">
            <a:avLst/>
          </a:prstGeom>
          <a:solidFill>
            <a:schemeClr val="bg2">
              <a:lumMod val="20000"/>
              <a:lumOff val="80000"/>
            </a:schemeClr>
          </a:solidFill>
          <a:ln w="12700" cap="sq">
            <a:solidFill>
              <a:schemeClr val="accent1"/>
            </a:solidFill>
            <a:miter lim="800000"/>
            <a:headEnd type="none" w="sm" len="sm"/>
            <a:tailEnd type="none" w="sm" len="sm"/>
          </a:ln>
        </p:spPr>
        <p:txBody>
          <a:bodyPr>
            <a:spAutoFit/>
          </a:bodyPr>
          <a:lstStyle/>
          <a:p>
            <a:r>
              <a:rPr kumimoji="1" lang="zh-CN" altLang="en-US" sz="2400" b="1" dirty="0" smtClean="0">
                <a:solidFill>
                  <a:schemeClr val="tx2"/>
                </a:solidFill>
                <a:latin typeface="黑体" pitchFamily="2" charset="-122"/>
                <a:ea typeface="黑体" pitchFamily="2" charset="-122"/>
              </a:rPr>
              <a:t>经验关系</a:t>
            </a:r>
            <a:r>
              <a:rPr kumimoji="1" lang="en-US" altLang="zh-CN" sz="2400" b="1" dirty="0" smtClean="0">
                <a:solidFill>
                  <a:schemeClr val="tx2"/>
                </a:solidFill>
                <a:latin typeface="黑体" pitchFamily="2" charset="-122"/>
                <a:ea typeface="黑体" pitchFamily="2" charset="-122"/>
              </a:rPr>
              <a:t>:</a:t>
            </a:r>
            <a:endParaRPr kumimoji="1" lang="en-US" altLang="zh-CN" sz="2400" b="1" dirty="0">
              <a:solidFill>
                <a:schemeClr val="tx2"/>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0350"/>
                                        </p:tgtEl>
                                        <p:attrNameLst>
                                          <p:attrName>style.visibility</p:attrName>
                                        </p:attrNameLst>
                                      </p:cBhvr>
                                      <p:to>
                                        <p:strVal val="visible"/>
                                      </p:to>
                                    </p:set>
                                    <p:animEffect transition="in" filter="blinds(horizontal)">
                                      <p:cBhvr>
                                        <p:cTn id="12" dur="500"/>
                                        <p:tgtEl>
                                          <p:spTgt spid="270350"/>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linds(horizontal)">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dissolve">
                                      <p:cBhvr>
                                        <p:cTn id="21" dur="500"/>
                                        <p:tgtEl>
                                          <p:spTgt spid="3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70349"/>
                                        </p:tgtEl>
                                        <p:attrNameLst>
                                          <p:attrName>style.visibility</p:attrName>
                                        </p:attrNameLst>
                                      </p:cBhvr>
                                      <p:to>
                                        <p:strVal val="visible"/>
                                      </p:to>
                                    </p:set>
                                    <p:animEffect transition="in" filter="blinds(horizontal)">
                                      <p:cBhvr>
                                        <p:cTn id="24" dur="500"/>
                                        <p:tgtEl>
                                          <p:spTgt spid="27034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blinds(horizontal)">
                                      <p:cBhvr>
                                        <p:cTn id="29" dur="5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dissolve">
                                      <p:cBhvr>
                                        <p:cTn id="34" dur="500"/>
                                        <p:tgtEl>
                                          <p:spTgt spid="32"/>
                                        </p:tgtEl>
                                      </p:cBhvr>
                                    </p:animEffect>
                                  </p:childTnLst>
                                </p:cTn>
                              </p:par>
                              <p:par>
                                <p:cTn id="35" presetID="3" presetClass="entr" presetSubtype="5" fill="hold" grpId="0" nodeType="withEffect">
                                  <p:stCondLst>
                                    <p:cond delay="0"/>
                                  </p:stCondLst>
                                  <p:childTnLst>
                                    <p:set>
                                      <p:cBhvr>
                                        <p:cTn id="36" dur="1" fill="hold">
                                          <p:stCondLst>
                                            <p:cond delay="0"/>
                                          </p:stCondLst>
                                        </p:cTn>
                                        <p:tgtEl>
                                          <p:spTgt spid="270364"/>
                                        </p:tgtEl>
                                        <p:attrNameLst>
                                          <p:attrName>style.visibility</p:attrName>
                                        </p:attrNameLst>
                                      </p:cBhvr>
                                      <p:to>
                                        <p:strVal val="visible"/>
                                      </p:to>
                                    </p:set>
                                    <p:animEffect transition="in" filter="blinds(vertical)">
                                      <p:cBhvr>
                                        <p:cTn id="37" dur="500"/>
                                        <p:tgtEl>
                                          <p:spTgt spid="270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9" grpId="0"/>
      <p:bldP spid="270364" grpId="0" autoUpdateAnimBg="0"/>
      <p:bldP spid="20" grpId="0"/>
      <p:bldP spid="30" grpId="0" animBg="1"/>
      <p:bldP spid="31" grpId="0" animBg="1" autoUpdateAnimBg="0"/>
      <p:bldP spid="32"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8229600" cy="720080"/>
          </a:xfrm>
        </p:spPr>
        <p:txBody>
          <a:bodyPr/>
          <a:lstStyle/>
          <a:p>
            <a:pPr algn="l"/>
            <a:r>
              <a:rPr lang="zh-CN" altLang="en-US" sz="3200" dirty="0" smtClean="0"/>
              <a:t>如何兼具布氏硬度和</a:t>
            </a:r>
            <a:r>
              <a:rPr lang="zh-CN" altLang="en-US" sz="3200" dirty="0" smtClean="0"/>
              <a:t>洛氏硬度测量的</a:t>
            </a:r>
            <a:r>
              <a:rPr lang="zh-CN" altLang="en-US" sz="3200" dirty="0" smtClean="0"/>
              <a:t>优点？</a:t>
            </a:r>
            <a:endParaRPr lang="zh-CN" altLang="en-US" sz="3200" dirty="0"/>
          </a:p>
        </p:txBody>
      </p:sp>
      <p:sp>
        <p:nvSpPr>
          <p:cNvPr id="3" name="Rectangle 3"/>
          <p:cNvSpPr txBox="1">
            <a:spLocks noChangeArrowheads="1"/>
          </p:cNvSpPr>
          <p:nvPr/>
        </p:nvSpPr>
        <p:spPr>
          <a:xfrm>
            <a:off x="1835696" y="1196752"/>
            <a:ext cx="4896544" cy="1080120"/>
          </a:xfrm>
          <a:prstGeom prst="rect">
            <a:avLst/>
          </a:prstGeom>
        </p:spPr>
        <p:txBody>
          <a:bodyPr/>
          <a:lstStyle/>
          <a:p>
            <a:pPr marL="342900" marR="0" lvl="0" indent="-342900" algn="l" defTabSz="914400" rtl="0" eaLnBrk="0" fontAlgn="base" latinLnBrk="0" hangingPunct="0">
              <a:lnSpc>
                <a:spcPct val="120000"/>
              </a:lnSpc>
              <a:spcBef>
                <a:spcPts val="0"/>
              </a:spcBef>
              <a:spcAft>
                <a:spcPct val="0"/>
              </a:spcAft>
              <a:buClr>
                <a:srgbClr val="C00000"/>
              </a:buClr>
              <a:buSzTx/>
              <a:buFont typeface="Wingdings" pitchFamily="2" charset="2"/>
              <a:buChar char="u"/>
              <a:tabLst/>
              <a:defRPr/>
            </a:pPr>
            <a:r>
              <a:rPr kumimoji="0" lang="zh-CN" altLang="en-US" sz="2400" b="1"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rPr>
              <a:t>优点：测量误差小，数据稳定。</a:t>
            </a:r>
          </a:p>
          <a:p>
            <a:pPr marL="342900" marR="0" lvl="0" indent="-342900" algn="l" defTabSz="914400" rtl="0" eaLnBrk="0" fontAlgn="base" latinLnBrk="0" hangingPunct="0">
              <a:lnSpc>
                <a:spcPct val="120000"/>
              </a:lnSpc>
              <a:spcBef>
                <a:spcPts val="0"/>
              </a:spcBef>
              <a:spcAft>
                <a:spcPct val="0"/>
              </a:spcAft>
              <a:buClr>
                <a:srgbClr val="C00000"/>
              </a:buClr>
              <a:buSzTx/>
              <a:buFont typeface="Wingdings" pitchFamily="2" charset="2"/>
              <a:buChar char="u"/>
              <a:tabLst/>
              <a:defRPr/>
            </a:pPr>
            <a:r>
              <a:rPr kumimoji="0" lang="zh-CN" altLang="en-US" sz="2400" b="1"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rPr>
              <a:t>缺点：压痕大。</a:t>
            </a:r>
            <a:endParaRPr kumimoji="0" lang="en-US" altLang="zh-CN" sz="2400" b="1"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endParaRPr>
          </a:p>
        </p:txBody>
      </p:sp>
      <p:pic>
        <p:nvPicPr>
          <p:cNvPr id="4" name="Picture 22" descr="布氏硬度"/>
          <p:cNvPicPr>
            <a:picLocks noChangeAspect="1" noChangeArrowheads="1"/>
          </p:cNvPicPr>
          <p:nvPr/>
        </p:nvPicPr>
        <p:blipFill>
          <a:blip r:embed="rId3" cstate="print"/>
          <a:srcRect/>
          <a:stretch>
            <a:fillRect/>
          </a:stretch>
        </p:blipFill>
        <p:spPr bwMode="auto">
          <a:xfrm>
            <a:off x="251520" y="1268760"/>
            <a:ext cx="1418756" cy="1440160"/>
          </a:xfrm>
          <a:prstGeom prst="rect">
            <a:avLst/>
          </a:prstGeom>
          <a:noFill/>
          <a:ln w="57150">
            <a:solidFill>
              <a:srgbClr val="00FFFF"/>
            </a:solidFill>
            <a:miter lim="800000"/>
            <a:headEnd/>
            <a:tailEnd/>
          </a:ln>
        </p:spPr>
      </p:pic>
      <p:pic>
        <p:nvPicPr>
          <p:cNvPr id="5" name="Picture 25" descr="01-5"/>
          <p:cNvPicPr>
            <a:picLocks noChangeAspect="1" noChangeArrowheads="1"/>
          </p:cNvPicPr>
          <p:nvPr/>
        </p:nvPicPr>
        <p:blipFill>
          <a:blip r:embed="rId4" cstate="print"/>
          <a:srcRect/>
          <a:stretch>
            <a:fillRect/>
          </a:stretch>
        </p:blipFill>
        <p:spPr bwMode="auto">
          <a:xfrm>
            <a:off x="1979712" y="2204864"/>
            <a:ext cx="2037624" cy="1540840"/>
          </a:xfrm>
          <a:prstGeom prst="rect">
            <a:avLst/>
          </a:prstGeom>
          <a:noFill/>
          <a:ln w="57150">
            <a:solidFill>
              <a:schemeClr val="accent2">
                <a:lumMod val="40000"/>
                <a:lumOff val="60000"/>
              </a:schemeClr>
            </a:solidFill>
            <a:miter lim="800000"/>
            <a:headEnd/>
            <a:tailEnd/>
          </a:ln>
        </p:spPr>
      </p:pic>
      <p:sp>
        <p:nvSpPr>
          <p:cNvPr id="6" name="矩形 5"/>
          <p:cNvSpPr/>
          <p:nvPr/>
        </p:nvSpPr>
        <p:spPr>
          <a:xfrm>
            <a:off x="4211960" y="2060848"/>
            <a:ext cx="4176464" cy="1277273"/>
          </a:xfrm>
          <a:prstGeom prst="rect">
            <a:avLst/>
          </a:prstGeom>
          <a:noFill/>
          <a:ln>
            <a:noFill/>
          </a:ln>
        </p:spPr>
        <p:txBody>
          <a:bodyPr wrap="square">
            <a:spAutoFit/>
          </a:bodyPr>
          <a:lstStyle/>
          <a:p>
            <a:pPr marL="342900" indent="-342900">
              <a:spcBef>
                <a:spcPts val="600"/>
              </a:spcBef>
              <a:buClr>
                <a:schemeClr val="accent2"/>
              </a:buClr>
              <a:buSzPct val="80000"/>
              <a:buFont typeface="Wingdings" pitchFamily="2" charset="2"/>
              <a:buChar char="u"/>
            </a:pPr>
            <a:r>
              <a:rPr lang="zh-CN" altLang="en-US" sz="2400" b="1" dirty="0" smtClean="0">
                <a:latin typeface="楷体" pitchFamily="49" charset="-122"/>
                <a:ea typeface="楷体" pitchFamily="49" charset="-122"/>
              </a:rPr>
              <a:t>优点：操作简便，压痕小，适用范围广。</a:t>
            </a:r>
          </a:p>
          <a:p>
            <a:pPr marL="342900" indent="-342900">
              <a:spcBef>
                <a:spcPts val="600"/>
              </a:spcBef>
              <a:buClr>
                <a:schemeClr val="accent2"/>
              </a:buClr>
              <a:buSzPct val="80000"/>
              <a:buFont typeface="Wingdings" pitchFamily="2" charset="2"/>
              <a:buChar char="u"/>
            </a:pPr>
            <a:r>
              <a:rPr lang="zh-CN" altLang="en-US" sz="2400" b="1" dirty="0" smtClean="0">
                <a:latin typeface="楷体" pitchFamily="49" charset="-122"/>
                <a:ea typeface="楷体" pitchFamily="49" charset="-122"/>
              </a:rPr>
              <a:t>缺点：测量结果分散度大。</a:t>
            </a:r>
            <a:endParaRPr lang="zh-CN" altLang="en-US" sz="2400" b="1" dirty="0">
              <a:latin typeface="楷体" pitchFamily="49" charset="-122"/>
              <a:ea typeface="楷体" pitchFamily="49" charset="-122"/>
            </a:endParaRPr>
          </a:p>
        </p:txBody>
      </p:sp>
      <p:pic>
        <p:nvPicPr>
          <p:cNvPr id="7" name="Picture 15" descr="rockimpression"/>
          <p:cNvPicPr>
            <a:picLocks noChangeAspect="1" noChangeArrowheads="1"/>
          </p:cNvPicPr>
          <p:nvPr/>
        </p:nvPicPr>
        <p:blipFill>
          <a:blip r:embed="rId5" cstate="print"/>
          <a:srcRect/>
          <a:stretch>
            <a:fillRect/>
          </a:stretch>
        </p:blipFill>
        <p:spPr bwMode="auto">
          <a:xfrm>
            <a:off x="179512" y="2996952"/>
            <a:ext cx="1468857" cy="1152128"/>
          </a:xfrm>
          <a:prstGeom prst="rect">
            <a:avLst/>
          </a:prstGeom>
          <a:noFill/>
          <a:ln w="28575">
            <a:solidFill>
              <a:srgbClr val="FF00FF"/>
            </a:solidFill>
            <a:miter lim="800000"/>
            <a:headEnd/>
            <a:tailEnd/>
          </a:ln>
        </p:spPr>
      </p:pic>
      <p:pic>
        <p:nvPicPr>
          <p:cNvPr id="8" name="Picture 15" descr="msimpression"/>
          <p:cNvPicPr>
            <a:picLocks noChangeAspect="1" noChangeArrowheads="1"/>
          </p:cNvPicPr>
          <p:nvPr/>
        </p:nvPicPr>
        <p:blipFill>
          <a:blip r:embed="rId6" cstate="print"/>
          <a:srcRect l="10321" t="11506"/>
          <a:stretch>
            <a:fillRect/>
          </a:stretch>
        </p:blipFill>
        <p:spPr bwMode="auto">
          <a:xfrm>
            <a:off x="179512" y="4365104"/>
            <a:ext cx="1467371" cy="1298774"/>
          </a:xfrm>
          <a:prstGeom prst="rect">
            <a:avLst/>
          </a:prstGeom>
          <a:noFill/>
          <a:ln w="38100">
            <a:solidFill>
              <a:srgbClr val="7030A0"/>
            </a:solidFill>
          </a:ln>
        </p:spPr>
      </p:pic>
      <p:sp>
        <p:nvSpPr>
          <p:cNvPr id="10" name="矩形 9"/>
          <p:cNvSpPr/>
          <p:nvPr/>
        </p:nvSpPr>
        <p:spPr>
          <a:xfrm>
            <a:off x="4211960" y="4141529"/>
            <a:ext cx="4176464" cy="1015663"/>
          </a:xfrm>
          <a:prstGeom prst="rect">
            <a:avLst/>
          </a:prstGeom>
          <a:solidFill>
            <a:srgbClr val="E6E6E6"/>
          </a:solidFill>
          <a:ln>
            <a:solidFill>
              <a:schemeClr val="accent1"/>
            </a:solidFill>
          </a:ln>
        </p:spPr>
        <p:txBody>
          <a:bodyPr wrap="square">
            <a:spAutoFit/>
          </a:bodyPr>
          <a:lstStyle/>
          <a:p>
            <a:pPr>
              <a:lnSpc>
                <a:spcPct val="125000"/>
              </a:lnSpc>
              <a:buClr>
                <a:schemeClr val="accent2"/>
              </a:buClr>
              <a:buSzPct val="80000"/>
            </a:pPr>
            <a:r>
              <a:rPr lang="zh-CN" altLang="en-US" sz="2400" b="1" dirty="0" smtClean="0">
                <a:latin typeface="黑体" pitchFamily="2" charset="-122"/>
                <a:ea typeface="黑体" pitchFamily="2" charset="-122"/>
              </a:rPr>
              <a:t>维氏硬度保留了布氏硬度和洛氏硬度的优点。</a:t>
            </a:r>
          </a:p>
        </p:txBody>
      </p:sp>
      <p:pic>
        <p:nvPicPr>
          <p:cNvPr id="11" name="Picture 15" descr="CHAPTE3"/>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499993" y="5173133"/>
            <a:ext cx="3456384" cy="1064179"/>
          </a:xfrm>
          <a:prstGeom prst="rect">
            <a:avLst/>
          </a:prstGeom>
          <a:noFill/>
          <a:ln w="9525">
            <a:noFill/>
            <a:miter lim="800000"/>
            <a:headEnd/>
            <a:tailEnd/>
          </a:ln>
        </p:spPr>
      </p:pic>
      <p:sp>
        <p:nvSpPr>
          <p:cNvPr id="12" name="矩形 11"/>
          <p:cNvSpPr/>
          <p:nvPr/>
        </p:nvSpPr>
        <p:spPr>
          <a:xfrm>
            <a:off x="4258662" y="3563724"/>
            <a:ext cx="2401570" cy="461665"/>
          </a:xfrm>
          <a:prstGeom prst="rect">
            <a:avLst/>
          </a:prstGeom>
        </p:spPr>
        <p:txBody>
          <a:bodyPr wrap="square">
            <a:spAutoFit/>
          </a:bodyPr>
          <a:lstStyle/>
          <a:p>
            <a:r>
              <a:rPr lang="zh-CN" altLang="en-US" sz="2400" b="1" dirty="0" smtClean="0">
                <a:solidFill>
                  <a:srgbClr val="FF3300"/>
                </a:solidFill>
                <a:latin typeface="黑体" pitchFamily="2" charset="-122"/>
                <a:ea typeface="黑体" pitchFamily="2" charset="-122"/>
              </a:rPr>
              <a:t>维氏硬度</a:t>
            </a:r>
            <a:r>
              <a:rPr lang="en-US" altLang="zh-CN" sz="2400" b="1" dirty="0" err="1" smtClean="0">
                <a:solidFill>
                  <a:srgbClr val="FF3300"/>
                </a:solidFill>
                <a:latin typeface="黑体" pitchFamily="2" charset="-122"/>
                <a:ea typeface="黑体" pitchFamily="2" charset="-122"/>
              </a:rPr>
              <a:t>HV</a:t>
            </a:r>
            <a:r>
              <a:rPr lang="en-US" altLang="zh-CN" sz="2400" b="1" dirty="0" smtClean="0">
                <a:solidFill>
                  <a:srgbClr val="FF3300"/>
                </a:solidFill>
                <a:latin typeface="黑体" pitchFamily="2" charset="-122"/>
                <a:ea typeface="黑体" pitchFamily="2" charset="-122"/>
              </a:rPr>
              <a:t> </a:t>
            </a:r>
            <a:endParaRPr lang="zh-CN" altLang="en-US" sz="2400" dirty="0"/>
          </a:p>
        </p:txBody>
      </p:sp>
      <p:grpSp>
        <p:nvGrpSpPr>
          <p:cNvPr id="13" name="Group 20"/>
          <p:cNvGrpSpPr>
            <a:grpSpLocks/>
          </p:cNvGrpSpPr>
          <p:nvPr/>
        </p:nvGrpSpPr>
        <p:grpSpPr bwMode="auto">
          <a:xfrm>
            <a:off x="2051720" y="3861048"/>
            <a:ext cx="1872109" cy="2431356"/>
            <a:chOff x="1200" y="1056"/>
            <a:chExt cx="2171" cy="3120"/>
          </a:xfrm>
        </p:grpSpPr>
        <p:pic>
          <p:nvPicPr>
            <p:cNvPr id="14" name="Picture 21" descr="01-6"/>
            <p:cNvPicPr>
              <a:picLocks noChangeAspect="1" noChangeArrowheads="1"/>
            </p:cNvPicPr>
            <p:nvPr/>
          </p:nvPicPr>
          <p:blipFill>
            <a:blip r:embed="rId8" cstate="print"/>
            <a:srcRect/>
            <a:stretch>
              <a:fillRect/>
            </a:stretch>
          </p:blipFill>
          <p:spPr bwMode="auto">
            <a:xfrm>
              <a:off x="1200" y="1056"/>
              <a:ext cx="2171" cy="3120"/>
            </a:xfrm>
            <a:prstGeom prst="rect">
              <a:avLst/>
            </a:prstGeom>
            <a:noFill/>
            <a:ln w="9525">
              <a:noFill/>
              <a:miter lim="800000"/>
              <a:headEnd/>
              <a:tailEnd/>
            </a:ln>
          </p:spPr>
        </p:pic>
        <p:sp>
          <p:nvSpPr>
            <p:cNvPr id="15" name="Rectangle 22"/>
            <p:cNvSpPr>
              <a:spLocks noChangeArrowheads="1"/>
            </p:cNvSpPr>
            <p:nvPr/>
          </p:nvSpPr>
          <p:spPr bwMode="auto">
            <a:xfrm>
              <a:off x="1200" y="1056"/>
              <a:ext cx="2160" cy="3120"/>
            </a:xfrm>
            <a:prstGeom prst="rect">
              <a:avLst/>
            </a:prstGeom>
            <a:noFill/>
            <a:ln w="38100" cap="sq">
              <a:solidFill>
                <a:srgbClr val="00FFFF"/>
              </a:solidFill>
              <a:miter lim="800000"/>
              <a:headEnd type="none" w="sm" len="sm"/>
              <a:tailEnd type="none" w="sm" len="sm"/>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par>
                          <p:cTn id="21" fill="hold">
                            <p:stCondLst>
                              <p:cond delay="500"/>
                            </p:stCondLst>
                            <p:childTnLst>
                              <p:par>
                                <p:cTn id="22" presetID="3" presetClass="entr" presetSubtype="1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par>
                          <p:cTn id="25" fill="hold">
                            <p:stCondLst>
                              <p:cond delay="1000"/>
                            </p:stCondLst>
                            <p:childTnLst>
                              <p:par>
                                <p:cTn id="26" presetID="3" presetClass="entr" presetSubtype="1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dissolve">
                                      <p:cBhvr>
                                        <p:cTn id="33" dur="500"/>
                                        <p:tgtEl>
                                          <p:spTgt spid="13"/>
                                        </p:tgtEl>
                                      </p:cBhvr>
                                    </p:animEffect>
                                  </p:childTnLst>
                                </p:cTn>
                              </p:par>
                            </p:childTnLst>
                          </p:cTn>
                        </p:par>
                        <p:par>
                          <p:cTn id="34" fill="hold">
                            <p:stCondLst>
                              <p:cond delay="500"/>
                            </p:stCondLst>
                            <p:childTnLst>
                              <p:par>
                                <p:cTn id="35" presetID="3" presetClass="entr" presetSubtype="10"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par>
                          <p:cTn id="46" fill="hold">
                            <p:stCondLst>
                              <p:cond delay="500"/>
                            </p:stCondLst>
                            <p:childTnLst>
                              <p:par>
                                <p:cTn id="47" presetID="3" presetClass="entr" presetSubtype="10"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blinds(horizontal)">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advAuto="0"/>
      <p:bldP spid="6" grpId="0"/>
      <p:bldP spid="10" grpId="0" animBg="1"/>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539552" y="1556792"/>
            <a:ext cx="6120680" cy="1800493"/>
          </a:xfrm>
          <a:prstGeom prst="rect">
            <a:avLst/>
          </a:prstGeom>
        </p:spPr>
        <p:txBody>
          <a:bodyPr wrap="square">
            <a:spAutoFit/>
          </a:bodyPr>
          <a:lstStyle/>
          <a:p>
            <a:pPr>
              <a:spcBef>
                <a:spcPts val="600"/>
              </a:spcBef>
            </a:pPr>
            <a:r>
              <a:rPr lang="zh-CN" altLang="en-US" sz="2400" b="1" dirty="0" smtClean="0">
                <a:latin typeface="楷体_GB2312" pitchFamily="49" charset="-122"/>
                <a:ea typeface="楷体_GB2312" pitchFamily="49" charset="-122"/>
              </a:rPr>
              <a:t>根据载荷范围不同，规定</a:t>
            </a:r>
            <a:r>
              <a:rPr lang="zh-CN" altLang="en-US" sz="2400" dirty="0" smtClean="0">
                <a:latin typeface="楷体_GB2312" pitchFamily="49" charset="-122"/>
                <a:ea typeface="楷体_GB2312" pitchFamily="49" charset="-122"/>
              </a:rPr>
              <a:t>了三种测定方法 </a:t>
            </a:r>
            <a:endParaRPr lang="en-US" altLang="zh-CN" sz="2400" dirty="0">
              <a:latin typeface="楷体_GB2312" pitchFamily="49" charset="-122"/>
              <a:ea typeface="楷体_GB2312" pitchFamily="49" charset="-122"/>
            </a:endParaRPr>
          </a:p>
          <a:p>
            <a:pPr>
              <a:spcBef>
                <a:spcPts val="600"/>
              </a:spcBef>
              <a:buClr>
                <a:srgbClr val="7030A0"/>
              </a:buClr>
              <a:buFont typeface="Wingdings" pitchFamily="2" charset="2"/>
              <a:buChar char="u"/>
            </a:pPr>
            <a:r>
              <a:rPr lang="zh-CN" altLang="en-US" sz="2400" dirty="0" smtClean="0">
                <a:latin typeface="楷体_GB2312" pitchFamily="49" charset="-122"/>
                <a:ea typeface="楷体_GB2312" pitchFamily="49" charset="-122"/>
              </a:rPr>
              <a:t>维氏硬度试验 </a:t>
            </a:r>
            <a:endParaRPr lang="en-US" altLang="zh-CN" sz="2400" dirty="0" smtClean="0">
              <a:latin typeface="楷体_GB2312" pitchFamily="49" charset="-122"/>
              <a:ea typeface="楷体_GB2312" pitchFamily="49" charset="-122"/>
            </a:endParaRPr>
          </a:p>
          <a:p>
            <a:pPr>
              <a:spcBef>
                <a:spcPts val="600"/>
              </a:spcBef>
              <a:buClr>
                <a:srgbClr val="7030A0"/>
              </a:buClr>
              <a:buFont typeface="Wingdings" pitchFamily="2" charset="2"/>
              <a:buChar char="u"/>
            </a:pPr>
            <a:r>
              <a:rPr lang="zh-CN" altLang="en-US" sz="2400" dirty="0" smtClean="0">
                <a:latin typeface="楷体_GB2312" pitchFamily="49" charset="-122"/>
                <a:ea typeface="楷体_GB2312" pitchFamily="49" charset="-122"/>
              </a:rPr>
              <a:t>小负荷维氏硬度试验</a:t>
            </a:r>
            <a:endParaRPr lang="en-US" altLang="zh-CN" sz="2400" dirty="0" smtClean="0">
              <a:latin typeface="楷体_GB2312" pitchFamily="49" charset="-122"/>
              <a:ea typeface="楷体_GB2312" pitchFamily="49" charset="-122"/>
            </a:endParaRPr>
          </a:p>
          <a:p>
            <a:pPr>
              <a:spcBef>
                <a:spcPts val="600"/>
              </a:spcBef>
              <a:buClr>
                <a:srgbClr val="7030A0"/>
              </a:buClr>
              <a:buFont typeface="Wingdings" pitchFamily="2" charset="2"/>
              <a:buChar char="u"/>
            </a:pPr>
            <a:r>
              <a:rPr lang="zh-CN" altLang="en-US" sz="2400" dirty="0" smtClean="0">
                <a:latin typeface="楷体_GB2312" pitchFamily="49" charset="-122"/>
                <a:ea typeface="楷体_GB2312" pitchFamily="49" charset="-122"/>
              </a:rPr>
              <a:t>显微维氏硬度试验</a:t>
            </a:r>
            <a:endParaRPr lang="en-US" altLang="zh-CN" sz="2400" dirty="0" smtClean="0">
              <a:latin typeface="楷体_GB2312" pitchFamily="49" charset="-122"/>
              <a:ea typeface="楷体_GB2312" pitchFamily="49" charset="-122"/>
            </a:endParaRPr>
          </a:p>
        </p:txBody>
      </p:sp>
      <p:sp>
        <p:nvSpPr>
          <p:cNvPr id="25602" name="Rectangle 12"/>
          <p:cNvSpPr>
            <a:spLocks noChangeArrowheads="1"/>
          </p:cNvSpPr>
          <p:nvPr/>
        </p:nvSpPr>
        <p:spPr bwMode="auto">
          <a:xfrm>
            <a:off x="323528" y="471073"/>
            <a:ext cx="7135287" cy="978729"/>
          </a:xfrm>
          <a:prstGeom prst="rect">
            <a:avLst/>
          </a:prstGeom>
          <a:noFill/>
          <a:ln w="19050" algn="ctr">
            <a:noFill/>
            <a:miter lim="800000"/>
            <a:headEnd/>
            <a:tailEnd/>
          </a:ln>
        </p:spPr>
        <p:txBody>
          <a:bodyPr wrap="none" anchor="ctr">
            <a:spAutoFit/>
          </a:bodyPr>
          <a:lstStyle/>
          <a:p>
            <a:pPr>
              <a:lnSpc>
                <a:spcPct val="120000"/>
              </a:lnSpc>
            </a:pPr>
            <a:r>
              <a:rPr lang="en-US" altLang="zh-CN" sz="2400" b="1" dirty="0" smtClean="0">
                <a:latin typeface="黑体" pitchFamily="2" charset="-122"/>
                <a:ea typeface="黑体" pitchFamily="2" charset="-122"/>
              </a:rPr>
              <a:t>3</a:t>
            </a:r>
            <a:r>
              <a:rPr lang="zh-CN" altLang="en-US" sz="2400" b="1" dirty="0" smtClean="0">
                <a:latin typeface="黑体" pitchFamily="2" charset="-122"/>
                <a:ea typeface="黑体" pitchFamily="2" charset="-122"/>
              </a:rPr>
              <a:t>、</a:t>
            </a:r>
            <a:r>
              <a:rPr lang="zh-CN" altLang="en-US" sz="2400" b="1" dirty="0" smtClean="0">
                <a:solidFill>
                  <a:srgbClr val="FF3300"/>
                </a:solidFill>
                <a:latin typeface="黑体" pitchFamily="2" charset="-122"/>
                <a:ea typeface="黑体" pitchFamily="2" charset="-122"/>
              </a:rPr>
              <a:t>维氏硬度</a:t>
            </a:r>
            <a:r>
              <a:rPr lang="en-US" altLang="zh-CN" sz="2400" b="1" dirty="0" err="1" smtClean="0">
                <a:solidFill>
                  <a:srgbClr val="FF3300"/>
                </a:solidFill>
                <a:latin typeface="黑体" pitchFamily="2" charset="-122"/>
                <a:ea typeface="黑体" pitchFamily="2" charset="-122"/>
              </a:rPr>
              <a:t>HV</a:t>
            </a:r>
            <a:r>
              <a:rPr lang="en-US" altLang="zh-CN" sz="2400" b="1" dirty="0" smtClean="0">
                <a:solidFill>
                  <a:srgbClr val="FF3300"/>
                </a:solidFill>
                <a:latin typeface="黑体" pitchFamily="2" charset="-122"/>
                <a:ea typeface="黑体" pitchFamily="2" charset="-122"/>
              </a:rPr>
              <a:t> </a:t>
            </a:r>
            <a:r>
              <a:rPr kumimoji="1" lang="en-US" altLang="zh-CN" sz="2400" b="1" dirty="0" smtClean="0">
                <a:solidFill>
                  <a:schemeClr val="tx2"/>
                </a:solidFill>
                <a:ea typeface="楷体_GB2312" pitchFamily="49" charset="-122"/>
              </a:rPr>
              <a:t>( </a:t>
            </a:r>
            <a:r>
              <a:rPr kumimoji="1" lang="en-US" altLang="zh-CN" sz="2400" b="1" dirty="0">
                <a:solidFill>
                  <a:schemeClr val="tx2"/>
                </a:solidFill>
                <a:ea typeface="楷体_GB2312" pitchFamily="49" charset="-122"/>
              </a:rPr>
              <a:t>diamond penetrator hardness )</a:t>
            </a:r>
            <a:r>
              <a:rPr lang="en-US" altLang="zh-CN" b="1" dirty="0">
                <a:solidFill>
                  <a:srgbClr val="F91605"/>
                </a:solidFill>
                <a:ea typeface="楷体_GB2312" pitchFamily="49" charset="-122"/>
              </a:rPr>
              <a:t> </a:t>
            </a:r>
          </a:p>
          <a:p>
            <a:pPr>
              <a:lnSpc>
                <a:spcPct val="120000"/>
              </a:lnSpc>
            </a:pPr>
            <a:r>
              <a:rPr lang="zh-CN" altLang="en-US" b="1" dirty="0">
                <a:solidFill>
                  <a:srgbClr val="F91605"/>
                </a:solidFill>
                <a:ea typeface="楷体_GB2312" pitchFamily="49" charset="-122"/>
              </a:rPr>
              <a:t>　　</a:t>
            </a:r>
            <a:r>
              <a:rPr lang="en-US" altLang="zh-CN" sz="2400" b="1" dirty="0"/>
              <a:t>――</a:t>
            </a:r>
            <a:r>
              <a:rPr lang="zh-CN" altLang="en-US" sz="2400" b="1" dirty="0"/>
              <a:t>科学试验 </a:t>
            </a:r>
          </a:p>
        </p:txBody>
      </p:sp>
      <p:sp>
        <p:nvSpPr>
          <p:cNvPr id="271373" name="Rectangle 13"/>
          <p:cNvSpPr>
            <a:spLocks noChangeArrowheads="1"/>
          </p:cNvSpPr>
          <p:nvPr/>
        </p:nvSpPr>
        <p:spPr bwMode="auto">
          <a:xfrm>
            <a:off x="899592" y="3501008"/>
            <a:ext cx="5472608" cy="1015663"/>
          </a:xfrm>
          <a:prstGeom prst="rect">
            <a:avLst/>
          </a:prstGeom>
          <a:noFill/>
          <a:ln w="19050" algn="ctr">
            <a:noFill/>
            <a:miter lim="800000"/>
            <a:headEnd/>
            <a:tailEnd/>
          </a:ln>
        </p:spPr>
        <p:txBody>
          <a:bodyPr wrap="square" anchor="ctr">
            <a:spAutoFit/>
          </a:bodyPr>
          <a:lstStyle/>
          <a:p>
            <a:pPr algn="just">
              <a:buClr>
                <a:srgbClr val="00CC00"/>
              </a:buClr>
              <a:buFont typeface="Wingdings" pitchFamily="2" charset="2"/>
              <a:buChar char="Ø"/>
            </a:pPr>
            <a:r>
              <a:rPr lang="zh-CN" altLang="en-US" sz="2000" b="1" dirty="0" smtClean="0"/>
              <a:t>维氏硬度的载荷一般</a:t>
            </a:r>
            <a:r>
              <a:rPr lang="zh-CN" altLang="en-US" sz="2000" b="1" dirty="0"/>
              <a:t>可选</a:t>
            </a:r>
            <a:r>
              <a:rPr lang="en-US" altLang="zh-CN" sz="2000" b="1" dirty="0"/>
              <a:t>5</a:t>
            </a:r>
            <a:r>
              <a:rPr lang="zh-CN" altLang="en-US" sz="2000" b="1" dirty="0"/>
              <a:t>，</a:t>
            </a:r>
            <a:r>
              <a:rPr lang="en-US" altLang="zh-CN" sz="2000" b="1" dirty="0"/>
              <a:t>10</a:t>
            </a:r>
            <a:r>
              <a:rPr lang="zh-CN" altLang="en-US" sz="2000" b="1" dirty="0"/>
              <a:t>，</a:t>
            </a:r>
            <a:r>
              <a:rPr lang="en-US" altLang="zh-CN" sz="2000" b="1" dirty="0"/>
              <a:t>20</a:t>
            </a:r>
            <a:r>
              <a:rPr lang="zh-CN" altLang="en-US" sz="2000" b="1" dirty="0"/>
              <a:t>，</a:t>
            </a:r>
            <a:r>
              <a:rPr lang="en-US" altLang="zh-CN" sz="2000" b="1" dirty="0"/>
              <a:t>30</a:t>
            </a:r>
            <a:r>
              <a:rPr lang="zh-CN" altLang="en-US" sz="2000" b="1" dirty="0"/>
              <a:t>，</a:t>
            </a:r>
            <a:r>
              <a:rPr lang="en-US" altLang="zh-CN" sz="2000" b="1" dirty="0"/>
              <a:t>50</a:t>
            </a:r>
            <a:r>
              <a:rPr lang="zh-CN" altLang="en-US" sz="2000" b="1" dirty="0"/>
              <a:t>，</a:t>
            </a:r>
            <a:r>
              <a:rPr lang="en-US" altLang="zh-CN" sz="2000" b="1" dirty="0"/>
              <a:t>100</a:t>
            </a:r>
            <a:r>
              <a:rPr lang="zh-CN" altLang="en-US" sz="2000" b="1" dirty="0"/>
              <a:t>，</a:t>
            </a:r>
            <a:r>
              <a:rPr lang="en-US" altLang="zh-CN" sz="2000" b="1" dirty="0" err="1"/>
              <a:t>120kg</a:t>
            </a:r>
            <a:r>
              <a:rPr lang="zh-CN" altLang="en-US" sz="2000" b="1" dirty="0"/>
              <a:t>等，小于</a:t>
            </a:r>
            <a:r>
              <a:rPr lang="en-US" altLang="zh-CN" sz="2000" b="1" dirty="0" err="1"/>
              <a:t>10kg</a:t>
            </a:r>
            <a:r>
              <a:rPr lang="zh-CN" altLang="en-US" sz="2000" b="1" dirty="0"/>
              <a:t>的压力可以测定显微组织硬度。</a:t>
            </a:r>
          </a:p>
        </p:txBody>
      </p:sp>
      <p:sp>
        <p:nvSpPr>
          <p:cNvPr id="271377" name="Text Box 17"/>
          <p:cNvSpPr txBox="1">
            <a:spLocks noChangeArrowheads="1"/>
          </p:cNvSpPr>
          <p:nvPr/>
        </p:nvSpPr>
        <p:spPr bwMode="auto">
          <a:xfrm>
            <a:off x="3923928" y="2492896"/>
            <a:ext cx="1874837" cy="396875"/>
          </a:xfrm>
          <a:prstGeom prst="rect">
            <a:avLst/>
          </a:prstGeom>
          <a:noFill/>
          <a:ln w="12700" cap="sq">
            <a:noFill/>
            <a:miter lim="800000"/>
            <a:headEnd type="none" w="sm" len="sm"/>
            <a:tailEnd type="none" w="sm" len="sm"/>
          </a:ln>
        </p:spPr>
        <p:txBody>
          <a:bodyPr wrap="none">
            <a:spAutoFit/>
          </a:bodyPr>
          <a:lstStyle/>
          <a:p>
            <a:pPr>
              <a:buClr>
                <a:srgbClr val="00FF00"/>
              </a:buClr>
              <a:buFont typeface="Wingdings" pitchFamily="2" charset="2"/>
              <a:buChar char="Ø"/>
            </a:pPr>
            <a:r>
              <a:rPr kumimoji="1" lang="en-US" altLang="zh-CN" sz="2000" b="1" dirty="0">
                <a:latin typeface="Times New Roman" pitchFamily="18" charset="0"/>
              </a:rPr>
              <a:t> </a:t>
            </a:r>
            <a:r>
              <a:rPr kumimoji="1" lang="zh-CN" altLang="en-US" sz="2000" b="1" dirty="0">
                <a:latin typeface="Times New Roman" pitchFamily="18" charset="0"/>
              </a:rPr>
              <a:t>测量薄板类 </a:t>
            </a:r>
            <a:r>
              <a:rPr kumimoji="1" lang="en-US" altLang="zh-CN" sz="2000" b="1" dirty="0">
                <a:latin typeface="Times New Roman" pitchFamily="18" charset="0"/>
              </a:rPr>
              <a:t>;</a:t>
            </a:r>
          </a:p>
        </p:txBody>
      </p:sp>
      <p:pic>
        <p:nvPicPr>
          <p:cNvPr id="271379" name="Picture 19" descr="hvs-50维氏硬度计"/>
          <p:cNvPicPr>
            <a:picLocks noChangeAspect="1" noChangeArrowheads="1"/>
          </p:cNvPicPr>
          <p:nvPr/>
        </p:nvPicPr>
        <p:blipFill>
          <a:blip r:embed="rId2" cstate="print"/>
          <a:srcRect/>
          <a:stretch>
            <a:fillRect/>
          </a:stretch>
        </p:blipFill>
        <p:spPr bwMode="auto">
          <a:xfrm>
            <a:off x="6991350" y="1052513"/>
            <a:ext cx="1920875" cy="2160587"/>
          </a:xfrm>
          <a:prstGeom prst="rect">
            <a:avLst/>
          </a:prstGeom>
          <a:noFill/>
          <a:ln w="76200">
            <a:solidFill>
              <a:srgbClr val="00FFFF"/>
            </a:solidFill>
            <a:miter lim="800000"/>
            <a:headEnd/>
            <a:tailEnd/>
          </a:ln>
        </p:spPr>
      </p:pic>
      <p:grpSp>
        <p:nvGrpSpPr>
          <p:cNvPr id="2" name="Group 20"/>
          <p:cNvGrpSpPr>
            <a:grpSpLocks/>
          </p:cNvGrpSpPr>
          <p:nvPr/>
        </p:nvGrpSpPr>
        <p:grpSpPr bwMode="auto">
          <a:xfrm>
            <a:off x="6948488" y="3213100"/>
            <a:ext cx="2016125" cy="2935288"/>
            <a:chOff x="1200" y="1056"/>
            <a:chExt cx="2171" cy="3120"/>
          </a:xfrm>
        </p:grpSpPr>
        <p:pic>
          <p:nvPicPr>
            <p:cNvPr id="25611" name="Picture 21" descr="01-6"/>
            <p:cNvPicPr>
              <a:picLocks noChangeAspect="1" noChangeArrowheads="1"/>
            </p:cNvPicPr>
            <p:nvPr/>
          </p:nvPicPr>
          <p:blipFill>
            <a:blip r:embed="rId3" cstate="print"/>
            <a:srcRect/>
            <a:stretch>
              <a:fillRect/>
            </a:stretch>
          </p:blipFill>
          <p:spPr bwMode="auto">
            <a:xfrm>
              <a:off x="1200" y="1056"/>
              <a:ext cx="2171" cy="3120"/>
            </a:xfrm>
            <a:prstGeom prst="rect">
              <a:avLst/>
            </a:prstGeom>
            <a:noFill/>
            <a:ln w="9525">
              <a:noFill/>
              <a:miter lim="800000"/>
              <a:headEnd/>
              <a:tailEnd/>
            </a:ln>
          </p:spPr>
        </p:pic>
        <p:sp>
          <p:nvSpPr>
            <p:cNvPr id="25612" name="Rectangle 22"/>
            <p:cNvSpPr>
              <a:spLocks noChangeArrowheads="1"/>
            </p:cNvSpPr>
            <p:nvPr/>
          </p:nvSpPr>
          <p:spPr bwMode="auto">
            <a:xfrm>
              <a:off x="1200" y="1056"/>
              <a:ext cx="2160" cy="3120"/>
            </a:xfrm>
            <a:prstGeom prst="rect">
              <a:avLst/>
            </a:prstGeom>
            <a:noFill/>
            <a:ln w="38100" cap="sq">
              <a:solidFill>
                <a:srgbClr val="00FFFF"/>
              </a:solidFill>
              <a:miter lim="800000"/>
              <a:headEnd type="none" w="sm" len="sm"/>
              <a:tailEnd type="none" w="sm" len="sm"/>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271379"/>
                                        </p:tgtEl>
                                        <p:attrNameLst>
                                          <p:attrName>style.visibility</p:attrName>
                                        </p:attrNameLst>
                                      </p:cBhvr>
                                      <p:to>
                                        <p:strVal val="visible"/>
                                      </p:to>
                                    </p:set>
                                    <p:animEffect transition="in" filter="box(out)">
                                      <p:cBhvr>
                                        <p:cTn id="7" dur="500"/>
                                        <p:tgtEl>
                                          <p:spTgt spid="271379"/>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71377"/>
                                        </p:tgtEl>
                                        <p:attrNameLst>
                                          <p:attrName>style.visibility</p:attrName>
                                        </p:attrNameLst>
                                      </p:cBhvr>
                                      <p:to>
                                        <p:strVal val="visible"/>
                                      </p:to>
                                    </p:set>
                                    <p:animEffect transition="in" filter="barn(inVertical)">
                                      <p:cBhvr>
                                        <p:cTn id="20" dur="500"/>
                                        <p:tgtEl>
                                          <p:spTgt spid="271377"/>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71373"/>
                                        </p:tgtEl>
                                        <p:attrNameLst>
                                          <p:attrName>style.visibility</p:attrName>
                                        </p:attrNameLst>
                                      </p:cBhvr>
                                      <p:to>
                                        <p:strVal val="visible"/>
                                      </p:to>
                                    </p:set>
                                    <p:animEffect transition="in" filter="box(in)">
                                      <p:cBhvr>
                                        <p:cTn id="25" dur="500"/>
                                        <p:tgtEl>
                                          <p:spTgt spid="271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71373" grpId="0"/>
      <p:bldP spid="27137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24" name="Rectangle 24"/>
          <p:cNvSpPr>
            <a:spLocks noGrp="1" noChangeArrowheads="1"/>
          </p:cNvSpPr>
          <p:nvPr>
            <p:ph type="title"/>
          </p:nvPr>
        </p:nvSpPr>
        <p:spPr>
          <a:xfrm>
            <a:off x="838200" y="404664"/>
            <a:ext cx="5257800" cy="533400"/>
          </a:xfrm>
        </p:spPr>
        <p:txBody>
          <a:bodyPr/>
          <a:lstStyle/>
          <a:p>
            <a:pPr algn="l"/>
            <a:r>
              <a:rPr lang="zh-CN" altLang="en-US" sz="3200" b="1" dirty="0" smtClean="0">
                <a:latin typeface="黑体" pitchFamily="49" charset="-122"/>
                <a:ea typeface="黑体" pitchFamily="49" charset="-122"/>
              </a:rPr>
              <a:t>（六）断裂韧性</a:t>
            </a:r>
            <a:endParaRPr lang="zh-CN" altLang="en-US" sz="3200" b="1" dirty="0">
              <a:latin typeface="黑体" pitchFamily="49" charset="-122"/>
              <a:ea typeface="黑体" pitchFamily="49" charset="-122"/>
            </a:endParaRPr>
          </a:p>
        </p:txBody>
      </p:sp>
      <p:sp>
        <p:nvSpPr>
          <p:cNvPr id="25668" name="Text Box 68"/>
          <p:cNvSpPr txBox="1">
            <a:spLocks noChangeArrowheads="1"/>
          </p:cNvSpPr>
          <p:nvPr/>
        </p:nvSpPr>
        <p:spPr bwMode="auto">
          <a:xfrm>
            <a:off x="827584" y="1124744"/>
            <a:ext cx="3816424" cy="1421928"/>
          </a:xfrm>
          <a:prstGeom prst="rect">
            <a:avLst/>
          </a:prstGeom>
          <a:solidFill>
            <a:schemeClr val="bg2">
              <a:lumMod val="20000"/>
              <a:lumOff val="80000"/>
            </a:schemeClr>
          </a:solidFill>
          <a:ln w="9525">
            <a:solidFill>
              <a:schemeClr val="accent1"/>
            </a:solidFill>
            <a:miter lim="800000"/>
            <a:headEnd/>
            <a:tailEnd/>
          </a:ln>
          <a:effectLst/>
        </p:spPr>
        <p:txBody>
          <a:bodyPr wrap="square">
            <a:spAutoFit/>
          </a:bodyPr>
          <a:lstStyle/>
          <a:p>
            <a:pPr>
              <a:lnSpc>
                <a:spcPct val="120000"/>
              </a:lnSpc>
              <a:spcBef>
                <a:spcPct val="50000"/>
              </a:spcBef>
            </a:pPr>
            <a:r>
              <a:rPr lang="zh-CN" altLang="en-US" sz="2400" b="1" dirty="0">
                <a:latin typeface="楷体_GB2312" pitchFamily="49" charset="-122"/>
                <a:ea typeface="楷体_GB2312" pitchFamily="49" charset="-122"/>
              </a:rPr>
              <a:t>油轮断裂和北极星导弹发动机壳体爆炸与材料中存在缺陷有关</a:t>
            </a:r>
            <a:r>
              <a:rPr lang="zh-CN" altLang="en-US" sz="2400" dirty="0">
                <a:latin typeface="楷体_GB2312" pitchFamily="49" charset="-122"/>
                <a:ea typeface="楷体_GB2312" pitchFamily="49" charset="-122"/>
              </a:rPr>
              <a:t> </a:t>
            </a:r>
          </a:p>
        </p:txBody>
      </p:sp>
      <p:grpSp>
        <p:nvGrpSpPr>
          <p:cNvPr id="3" name="Group 76"/>
          <p:cNvGrpSpPr>
            <a:grpSpLocks/>
          </p:cNvGrpSpPr>
          <p:nvPr/>
        </p:nvGrpSpPr>
        <p:grpSpPr bwMode="auto">
          <a:xfrm>
            <a:off x="838200" y="2880271"/>
            <a:ext cx="4238626" cy="3357563"/>
            <a:chOff x="528" y="1906"/>
            <a:chExt cx="2670" cy="2115"/>
          </a:xfrm>
        </p:grpSpPr>
        <p:pic>
          <p:nvPicPr>
            <p:cNvPr id="25636" name="Picture 36" descr="T-2油轮"/>
            <p:cNvPicPr>
              <a:picLocks noChangeAspect="1" noChangeArrowheads="1"/>
            </p:cNvPicPr>
            <p:nvPr/>
          </p:nvPicPr>
          <p:blipFill>
            <a:blip r:embed="rId3" cstate="print"/>
            <a:srcRect/>
            <a:stretch>
              <a:fillRect/>
            </a:stretch>
          </p:blipFill>
          <p:spPr bwMode="auto">
            <a:xfrm>
              <a:off x="528" y="1979"/>
              <a:ext cx="2646" cy="2042"/>
            </a:xfrm>
            <a:prstGeom prst="rect">
              <a:avLst/>
            </a:prstGeom>
            <a:noFill/>
            <a:ln w="38100">
              <a:solidFill>
                <a:srgbClr val="00FFFF"/>
              </a:solidFill>
              <a:miter lim="800000"/>
              <a:headEnd/>
              <a:tailEnd/>
            </a:ln>
          </p:spPr>
        </p:pic>
        <p:sp>
          <p:nvSpPr>
            <p:cNvPr id="25664" name="Text Box 64"/>
            <p:cNvSpPr txBox="1">
              <a:spLocks noChangeAspect="1" noChangeArrowheads="1"/>
            </p:cNvSpPr>
            <p:nvPr/>
          </p:nvSpPr>
          <p:spPr bwMode="auto">
            <a:xfrm>
              <a:off x="1565" y="1906"/>
              <a:ext cx="1633" cy="523"/>
            </a:xfrm>
            <a:prstGeom prst="rect">
              <a:avLst/>
            </a:prstGeom>
            <a:noFill/>
            <a:ln w="9525">
              <a:noFill/>
              <a:miter lim="800000"/>
              <a:headEnd/>
              <a:tailEnd/>
            </a:ln>
            <a:effectLst/>
          </p:spPr>
          <p:txBody>
            <a:bodyPr wrap="square">
              <a:spAutoFit/>
            </a:bodyPr>
            <a:lstStyle/>
            <a:p>
              <a:pPr algn="r">
                <a:spcBef>
                  <a:spcPct val="50000"/>
                </a:spcBef>
              </a:pPr>
              <a:r>
                <a:rPr lang="en-US" altLang="zh-CN" sz="2400" b="1" dirty="0">
                  <a:solidFill>
                    <a:srgbClr val="800000"/>
                  </a:solidFill>
                  <a:latin typeface="楷体" pitchFamily="49" charset="-122"/>
                  <a:ea typeface="楷体" pitchFamily="49" charset="-122"/>
                </a:rPr>
                <a:t>1943</a:t>
              </a:r>
              <a:r>
                <a:rPr lang="zh-CN" altLang="en-US" sz="2400" b="1" dirty="0">
                  <a:solidFill>
                    <a:srgbClr val="800000"/>
                  </a:solidFill>
                  <a:latin typeface="楷体" pitchFamily="49" charset="-122"/>
                  <a:ea typeface="楷体" pitchFamily="49" charset="-122"/>
                </a:rPr>
                <a:t>年美国</a:t>
              </a:r>
              <a:r>
                <a:rPr lang="en-US" altLang="zh-CN" sz="2400" b="1" dirty="0">
                  <a:solidFill>
                    <a:srgbClr val="800000"/>
                  </a:solidFill>
                  <a:latin typeface="楷体" pitchFamily="49" charset="-122"/>
                  <a:ea typeface="楷体" pitchFamily="49" charset="-122"/>
                </a:rPr>
                <a:t>T-2</a:t>
              </a:r>
              <a:r>
                <a:rPr lang="zh-CN" altLang="en-US" sz="2400" b="1" dirty="0">
                  <a:solidFill>
                    <a:srgbClr val="800000"/>
                  </a:solidFill>
                  <a:latin typeface="楷体" pitchFamily="49" charset="-122"/>
                  <a:ea typeface="楷体" pitchFamily="49" charset="-122"/>
                </a:rPr>
                <a:t>油轮发生断裂</a:t>
              </a:r>
            </a:p>
          </p:txBody>
        </p:sp>
      </p:grpSp>
      <p:grpSp>
        <p:nvGrpSpPr>
          <p:cNvPr id="5" name="Group 77"/>
          <p:cNvGrpSpPr>
            <a:grpSpLocks/>
          </p:cNvGrpSpPr>
          <p:nvPr/>
        </p:nvGrpSpPr>
        <p:grpSpPr bwMode="auto">
          <a:xfrm>
            <a:off x="4894460" y="620688"/>
            <a:ext cx="3709988" cy="2078038"/>
            <a:chOff x="3012" y="432"/>
            <a:chExt cx="2337" cy="1309"/>
          </a:xfrm>
        </p:grpSpPr>
        <p:sp>
          <p:nvSpPr>
            <p:cNvPr id="25627" name="Rectangle 27"/>
            <p:cNvSpPr>
              <a:spLocks noChangeArrowheads="1"/>
            </p:cNvSpPr>
            <p:nvPr/>
          </p:nvSpPr>
          <p:spPr bwMode="auto">
            <a:xfrm>
              <a:off x="3012" y="432"/>
              <a:ext cx="2337" cy="312"/>
            </a:xfrm>
            <a:prstGeom prst="rect">
              <a:avLst/>
            </a:prstGeom>
            <a:solidFill>
              <a:schemeClr val="tx1"/>
            </a:solidFill>
            <a:ln w="38100">
              <a:solidFill>
                <a:srgbClr val="FF00FF"/>
              </a:solidFill>
              <a:miter lim="800000"/>
              <a:headEnd/>
              <a:tailEnd/>
            </a:ln>
            <a:effectLst/>
          </p:spPr>
          <p:txBody>
            <a:bodyPr wrap="none" anchor="ctr"/>
            <a:lstStyle/>
            <a:p>
              <a:pPr algn="ctr"/>
              <a:r>
                <a:rPr lang="zh-CN" altLang="en-US" sz="1800" b="1" dirty="0">
                  <a:solidFill>
                    <a:schemeClr val="bg1"/>
                  </a:solidFill>
                </a:rPr>
                <a:t>裂纹扩展的基本形式</a:t>
              </a:r>
            </a:p>
          </p:txBody>
        </p:sp>
        <p:pic>
          <p:nvPicPr>
            <p:cNvPr id="25670" name="Picture 70" descr="裂纹扩展类型"/>
            <p:cNvPicPr>
              <a:picLocks noChangeAspect="1" noChangeArrowheads="1"/>
            </p:cNvPicPr>
            <p:nvPr/>
          </p:nvPicPr>
          <p:blipFill>
            <a:blip r:embed="rId4" cstate="print"/>
            <a:srcRect/>
            <a:stretch>
              <a:fillRect/>
            </a:stretch>
          </p:blipFill>
          <p:spPr bwMode="auto">
            <a:xfrm>
              <a:off x="3024" y="720"/>
              <a:ext cx="2321" cy="1021"/>
            </a:xfrm>
            <a:prstGeom prst="rect">
              <a:avLst/>
            </a:prstGeom>
            <a:noFill/>
            <a:ln w="38100">
              <a:solidFill>
                <a:srgbClr val="FF00FF"/>
              </a:solidFill>
              <a:miter lim="800000"/>
              <a:headEnd/>
              <a:tailEnd/>
            </a:ln>
          </p:spPr>
        </p:pic>
      </p:grpSp>
      <p:grpSp>
        <p:nvGrpSpPr>
          <p:cNvPr id="16" name="组合 15"/>
          <p:cNvGrpSpPr/>
          <p:nvPr/>
        </p:nvGrpSpPr>
        <p:grpSpPr>
          <a:xfrm>
            <a:off x="5436096" y="2924944"/>
            <a:ext cx="3312368" cy="3312368"/>
            <a:chOff x="5580112" y="2924944"/>
            <a:chExt cx="3312368" cy="3312368"/>
          </a:xfrm>
        </p:grpSpPr>
        <p:pic>
          <p:nvPicPr>
            <p:cNvPr id="25634" name="Picture 34" descr="北极星导弹"/>
            <p:cNvPicPr>
              <a:picLocks noChangeAspect="1" noChangeArrowheads="1"/>
            </p:cNvPicPr>
            <p:nvPr/>
          </p:nvPicPr>
          <p:blipFill>
            <a:blip r:embed="rId5" cstate="print"/>
            <a:srcRect/>
            <a:stretch>
              <a:fillRect/>
            </a:stretch>
          </p:blipFill>
          <p:spPr bwMode="auto">
            <a:xfrm>
              <a:off x="5580112" y="2983682"/>
              <a:ext cx="2036763" cy="3238500"/>
            </a:xfrm>
            <a:prstGeom prst="rect">
              <a:avLst/>
            </a:prstGeom>
            <a:noFill/>
            <a:ln w="38100">
              <a:noFill/>
              <a:miter lim="800000"/>
              <a:headEnd/>
              <a:tailEnd/>
            </a:ln>
          </p:spPr>
        </p:pic>
        <p:sp>
          <p:nvSpPr>
            <p:cNvPr id="25665" name="Text Box 65"/>
            <p:cNvSpPr txBox="1">
              <a:spLocks noChangeArrowheads="1"/>
            </p:cNvSpPr>
            <p:nvPr/>
          </p:nvSpPr>
          <p:spPr bwMode="auto">
            <a:xfrm>
              <a:off x="7153365" y="2924944"/>
              <a:ext cx="553998" cy="1600200"/>
            </a:xfrm>
            <a:prstGeom prst="rect">
              <a:avLst/>
            </a:prstGeom>
            <a:noFill/>
            <a:ln w="9525">
              <a:noFill/>
              <a:miter lim="800000"/>
              <a:headEnd/>
              <a:tailEnd/>
            </a:ln>
            <a:effectLst/>
          </p:spPr>
          <p:txBody>
            <a:bodyPr vert="eaVert">
              <a:spAutoFit/>
            </a:bodyPr>
            <a:lstStyle/>
            <a:p>
              <a:pPr>
                <a:spcBef>
                  <a:spcPct val="50000"/>
                </a:spcBef>
              </a:pPr>
              <a:r>
                <a:rPr lang="zh-CN" altLang="en-US" sz="2400" b="1" dirty="0">
                  <a:solidFill>
                    <a:srgbClr val="F9F9F9"/>
                  </a:solidFill>
                  <a:latin typeface="楷体" pitchFamily="49" charset="-122"/>
                  <a:ea typeface="楷体" pitchFamily="49" charset="-122"/>
                </a:rPr>
                <a:t>北极星导弹</a:t>
              </a:r>
            </a:p>
          </p:txBody>
        </p:sp>
        <p:sp>
          <p:nvSpPr>
            <p:cNvPr id="14" name="矩形 13"/>
            <p:cNvSpPr/>
            <p:nvPr/>
          </p:nvSpPr>
          <p:spPr>
            <a:xfrm>
              <a:off x="7599818" y="2996952"/>
              <a:ext cx="1292662" cy="3240360"/>
            </a:xfrm>
            <a:prstGeom prst="rect">
              <a:avLst/>
            </a:prstGeom>
            <a:solidFill>
              <a:schemeClr val="bg1"/>
            </a:solidFill>
          </p:spPr>
          <p:txBody>
            <a:bodyPr vert="eaVert" wrap="square">
              <a:spAutoFit/>
            </a:bodyPr>
            <a:lstStyle/>
            <a:p>
              <a:pPr algn="just"/>
              <a:r>
                <a:rPr lang="en-US" altLang="zh-CN" sz="2400" dirty="0" smtClean="0">
                  <a:solidFill>
                    <a:srgbClr val="0000CC"/>
                  </a:solidFill>
                  <a:latin typeface="黑体" pitchFamily="2" charset="-122"/>
                  <a:ea typeface="黑体" pitchFamily="2" charset="-122"/>
                </a:rPr>
                <a:t>1950</a:t>
              </a:r>
              <a:r>
                <a:rPr lang="zh-CN" altLang="en-US" sz="2400" dirty="0" smtClean="0">
                  <a:solidFill>
                    <a:srgbClr val="0000CC"/>
                  </a:solidFill>
                  <a:latin typeface="黑体" pitchFamily="2" charset="-122"/>
                  <a:ea typeface="黑体" pitchFamily="2" charset="-122"/>
                </a:rPr>
                <a:t>年</a:t>
              </a:r>
              <a:r>
                <a:rPr lang="en-US" altLang="zh-CN" sz="2400" dirty="0" smtClean="0">
                  <a:solidFill>
                    <a:srgbClr val="0000CC"/>
                  </a:solidFill>
                  <a:latin typeface="黑体" pitchFamily="2" charset="-122"/>
                  <a:ea typeface="黑体" pitchFamily="2" charset="-122"/>
                </a:rPr>
                <a:t>,</a:t>
              </a:r>
              <a:r>
                <a:rPr lang="zh-CN" altLang="en-US" sz="2400" dirty="0" smtClean="0">
                  <a:solidFill>
                    <a:srgbClr val="0000CC"/>
                  </a:solidFill>
                  <a:latin typeface="黑体" pitchFamily="2" charset="-122"/>
                  <a:ea typeface="黑体" pitchFamily="2" charset="-122"/>
                </a:rPr>
                <a:t>美国北极星导弹固体燃料发动机壳体在实验时发生爆炸</a:t>
              </a:r>
              <a:endParaRPr lang="zh-CN" altLang="en-US" sz="2400" dirty="0">
                <a:solidFill>
                  <a:srgbClr val="0000CC"/>
                </a:solidFill>
                <a:latin typeface="黑体" pitchFamily="2" charset="-122"/>
                <a:ea typeface="黑体" pitchFamily="2" charset="-122"/>
              </a:endParaRPr>
            </a:p>
          </p:txBody>
        </p:sp>
        <p:sp>
          <p:nvSpPr>
            <p:cNvPr id="15" name="矩形 14"/>
            <p:cNvSpPr/>
            <p:nvPr/>
          </p:nvSpPr>
          <p:spPr bwMode="auto">
            <a:xfrm>
              <a:off x="5580112" y="2996952"/>
              <a:ext cx="3240360" cy="3240360"/>
            </a:xfrm>
            <a:prstGeom prst="rect">
              <a:avLst/>
            </a:prstGeom>
            <a:noFill/>
            <a:ln w="38100" cap="flat" cmpd="sng" algn="ctr">
              <a:solidFill>
                <a:schemeClr val="accent6">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68"/>
                                        </p:tgtEl>
                                        <p:attrNameLst>
                                          <p:attrName>style.visibility</p:attrName>
                                        </p:attrNameLst>
                                      </p:cBhvr>
                                      <p:to>
                                        <p:strVal val="visible"/>
                                      </p:to>
                                    </p:set>
                                    <p:anim calcmode="lin" valueType="num">
                                      <p:cBhvr additive="base">
                                        <p:cTn id="7" dur="500" fill="hold"/>
                                        <p:tgtEl>
                                          <p:spTgt spid="25668"/>
                                        </p:tgtEl>
                                        <p:attrNameLst>
                                          <p:attrName>ppt_x</p:attrName>
                                        </p:attrNameLst>
                                      </p:cBhvr>
                                      <p:tavLst>
                                        <p:tav tm="0">
                                          <p:val>
                                            <p:strVal val="0-#ppt_w/2"/>
                                          </p:val>
                                        </p:tav>
                                        <p:tav tm="100000">
                                          <p:val>
                                            <p:strVal val="#ppt_x"/>
                                          </p:val>
                                        </p:tav>
                                      </p:tavLst>
                                    </p:anim>
                                    <p:anim calcmode="lin" valueType="num">
                                      <p:cBhvr additive="base">
                                        <p:cTn id="8" dur="500" fill="hold"/>
                                        <p:tgtEl>
                                          <p:spTgt spid="256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68"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90" name="Rectangle 14"/>
          <p:cNvSpPr>
            <a:spLocks noChangeArrowheads="1"/>
          </p:cNvSpPr>
          <p:nvPr/>
        </p:nvSpPr>
        <p:spPr bwMode="auto">
          <a:xfrm>
            <a:off x="611188" y="2903453"/>
            <a:ext cx="8208962" cy="3477875"/>
          </a:xfrm>
          <a:prstGeom prst="rect">
            <a:avLst/>
          </a:prstGeom>
          <a:noFill/>
          <a:ln w="19050" algn="ctr">
            <a:noFill/>
            <a:miter lim="800000"/>
            <a:headEnd/>
            <a:tailEnd/>
          </a:ln>
        </p:spPr>
        <p:txBody>
          <a:bodyPr wrap="square" anchor="ctr">
            <a:spAutoFit/>
          </a:bodyPr>
          <a:lstStyle/>
          <a:p>
            <a:pPr eaLnBrk="0" hangingPunct="0">
              <a:lnSpc>
                <a:spcPct val="110000"/>
              </a:lnSpc>
            </a:pPr>
            <a:r>
              <a:rPr lang="en-US" altLang="zh-CN" sz="2200" b="1" dirty="0" smtClean="0"/>
              <a:t>2</a:t>
            </a:r>
            <a:r>
              <a:rPr lang="zh-CN" altLang="en-US" sz="2200" b="1" dirty="0" smtClean="0"/>
              <a:t>、</a:t>
            </a:r>
            <a:r>
              <a:rPr lang="zh-CN" altLang="en-US" sz="2200" b="1" dirty="0" smtClean="0">
                <a:solidFill>
                  <a:srgbClr val="FF3300"/>
                </a:solidFill>
              </a:rPr>
              <a:t>应力场强度因子</a:t>
            </a:r>
            <a:r>
              <a:rPr lang="en-US" altLang="zh-CN" sz="2200" b="1" dirty="0" err="1">
                <a:solidFill>
                  <a:srgbClr val="FF3300"/>
                </a:solidFill>
              </a:rPr>
              <a:t>K</a:t>
            </a:r>
            <a:r>
              <a:rPr lang="en-US" altLang="zh-CN" sz="2200" b="1" baseline="-30000" dirty="0" err="1">
                <a:solidFill>
                  <a:srgbClr val="FF3300"/>
                </a:solidFill>
              </a:rPr>
              <a:t>I</a:t>
            </a:r>
            <a:endParaRPr lang="en-US" altLang="zh-CN" sz="2200" b="1" dirty="0">
              <a:solidFill>
                <a:srgbClr val="FF3300"/>
              </a:solidFill>
            </a:endParaRPr>
          </a:p>
          <a:p>
            <a:pPr eaLnBrk="0" hangingPunct="0">
              <a:lnSpc>
                <a:spcPct val="110000"/>
              </a:lnSpc>
            </a:pPr>
            <a:r>
              <a:rPr lang="zh-CN" altLang="en-US" sz="2200" b="1" dirty="0"/>
              <a:t>　　</a:t>
            </a:r>
            <a:r>
              <a:rPr lang="zh-CN" altLang="en-US" sz="2200" b="1" dirty="0">
                <a:ea typeface="楷体_GB2312" pitchFamily="49" charset="-122"/>
              </a:rPr>
              <a:t>裂纹尖端前沿有应力集中产生，形成一个裂纹尖端应力场。表示应力场强度的参数</a:t>
            </a:r>
            <a:r>
              <a:rPr lang="en-US" altLang="zh-CN" sz="2200" b="1" dirty="0">
                <a:solidFill>
                  <a:srgbClr val="FF3300"/>
                </a:solidFill>
              </a:rPr>
              <a:t>——“</a:t>
            </a:r>
            <a:r>
              <a:rPr lang="zh-CN" altLang="en-US" sz="2200" b="1" dirty="0">
                <a:solidFill>
                  <a:srgbClr val="FF3300"/>
                </a:solidFill>
              </a:rPr>
              <a:t>应力场强度因子”。</a:t>
            </a:r>
          </a:p>
          <a:p>
            <a:pPr eaLnBrk="0" hangingPunct="0">
              <a:lnSpc>
                <a:spcPct val="110000"/>
              </a:lnSpc>
            </a:pPr>
            <a:endParaRPr lang="zh-CN" altLang="en-US" sz="2200" b="1" dirty="0"/>
          </a:p>
          <a:p>
            <a:pPr eaLnBrk="0" hangingPunct="0">
              <a:lnSpc>
                <a:spcPct val="110000"/>
              </a:lnSpc>
            </a:pPr>
            <a:r>
              <a:rPr lang="zh-CN" altLang="en-US" sz="2200" b="1" dirty="0"/>
              <a:t>                    </a:t>
            </a:r>
          </a:p>
          <a:p>
            <a:pPr eaLnBrk="0" hangingPunct="0">
              <a:lnSpc>
                <a:spcPct val="110000"/>
              </a:lnSpc>
            </a:pPr>
            <a:r>
              <a:rPr lang="zh-CN" altLang="en-US" sz="2200" b="1" dirty="0"/>
              <a:t>        </a:t>
            </a:r>
            <a:r>
              <a:rPr lang="en-US" altLang="zh-CN" sz="2200" b="1" dirty="0">
                <a:ea typeface="楷体_GB2312" pitchFamily="49" charset="-122"/>
              </a:rPr>
              <a:t>I</a:t>
            </a:r>
            <a:r>
              <a:rPr lang="zh-CN" altLang="en-US" sz="2200" b="1" dirty="0">
                <a:latin typeface="楷体_GB2312" pitchFamily="49" charset="-122"/>
                <a:ea typeface="楷体_GB2312" pitchFamily="49" charset="-122"/>
              </a:rPr>
              <a:t>：单位厚度，无限大平板中有一长度</a:t>
            </a:r>
            <a:r>
              <a:rPr lang="en-US" altLang="zh-CN" sz="2200" b="1" dirty="0" err="1">
                <a:latin typeface="楷体_GB2312" pitchFamily="49" charset="-122"/>
                <a:ea typeface="楷体_GB2312" pitchFamily="49" charset="-122"/>
              </a:rPr>
              <a:t>2a</a:t>
            </a:r>
            <a:r>
              <a:rPr lang="zh-CN" altLang="en-US" sz="2200" b="1" dirty="0">
                <a:latin typeface="楷体_GB2312" pitchFamily="49" charset="-122"/>
                <a:ea typeface="楷体_GB2312" pitchFamily="49" charset="-122"/>
              </a:rPr>
              <a:t>的穿透裂纹 </a:t>
            </a:r>
          </a:p>
          <a:p>
            <a:pPr eaLnBrk="0" hangingPunct="0">
              <a:lnSpc>
                <a:spcPct val="110000"/>
              </a:lnSpc>
            </a:pPr>
            <a:r>
              <a:rPr lang="zh-CN" altLang="en-US" sz="2200" b="1" dirty="0">
                <a:ea typeface="楷体_GB2312" pitchFamily="49" charset="-122"/>
              </a:rPr>
              <a:t>       </a:t>
            </a:r>
            <a:r>
              <a:rPr lang="en-US" altLang="zh-CN" sz="2200" b="1" dirty="0">
                <a:ea typeface="楷体_GB2312" pitchFamily="49" charset="-122"/>
              </a:rPr>
              <a:t>Y</a:t>
            </a:r>
            <a:r>
              <a:rPr lang="zh-CN" altLang="en-US" sz="2200" b="1" dirty="0">
                <a:latin typeface="楷体_GB2312" pitchFamily="49" charset="-122"/>
                <a:ea typeface="楷体_GB2312" pitchFamily="49" charset="-122"/>
              </a:rPr>
              <a:t>：裂纹形状，加载方式，试样几何尺寸，试验类型有关的系数</a:t>
            </a:r>
            <a:r>
              <a:rPr lang="en-US" altLang="zh-CN" sz="2200" b="1" dirty="0">
                <a:solidFill>
                  <a:srgbClr val="FF3300"/>
                </a:solidFill>
              </a:rPr>
              <a:t>——</a:t>
            </a:r>
            <a:r>
              <a:rPr lang="zh-CN" altLang="en-US" sz="2200" b="1" dirty="0">
                <a:solidFill>
                  <a:srgbClr val="FF3300"/>
                </a:solidFill>
              </a:rPr>
              <a:t>几何形状因子</a:t>
            </a:r>
            <a:r>
              <a:rPr lang="zh-CN" altLang="en-US" sz="2200" b="1" dirty="0"/>
              <a:t>。</a:t>
            </a:r>
          </a:p>
          <a:p>
            <a:pPr eaLnBrk="0" hangingPunct="0">
              <a:lnSpc>
                <a:spcPct val="120000"/>
              </a:lnSpc>
            </a:pPr>
            <a:r>
              <a:rPr lang="zh-CN" altLang="en-US" sz="2200" b="1" dirty="0"/>
              <a:t>                                          </a:t>
            </a:r>
            <a:r>
              <a:rPr lang="en-US" altLang="zh-CN" sz="2200" b="1" dirty="0"/>
              <a:t>Y=          ,     </a:t>
            </a:r>
          </a:p>
        </p:txBody>
      </p:sp>
      <p:pic>
        <p:nvPicPr>
          <p:cNvPr id="254992" name="Picture 16" descr="Image80"/>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635375" y="4149080"/>
            <a:ext cx="1873250" cy="571500"/>
          </a:xfrm>
          <a:prstGeom prst="rect">
            <a:avLst/>
          </a:prstGeom>
          <a:noFill/>
          <a:ln w="9525">
            <a:noFill/>
            <a:miter lim="800000"/>
            <a:headEnd/>
            <a:tailEnd/>
          </a:ln>
        </p:spPr>
      </p:pic>
      <p:pic>
        <p:nvPicPr>
          <p:cNvPr id="254993" name="Picture 17" descr="Image4"/>
          <p:cNvPicPr>
            <a:picLocks noChangeAspect="1" noChangeArrowheads="1"/>
          </p:cNvPicPr>
          <p:nvPr/>
        </p:nvPicPr>
        <p:blipFill>
          <a:blip r:embed="rId3" cstate="print"/>
          <a:srcRect/>
          <a:stretch>
            <a:fillRect/>
          </a:stretch>
        </p:blipFill>
        <p:spPr bwMode="auto">
          <a:xfrm>
            <a:off x="4355976" y="5877272"/>
            <a:ext cx="576262" cy="398463"/>
          </a:xfrm>
          <a:prstGeom prst="rect">
            <a:avLst/>
          </a:prstGeom>
          <a:noFill/>
          <a:ln w="9525">
            <a:noFill/>
            <a:miter lim="800000"/>
            <a:headEnd/>
            <a:tailEnd/>
          </a:ln>
        </p:spPr>
      </p:pic>
      <p:pic>
        <p:nvPicPr>
          <p:cNvPr id="6" name="Picture 18" descr="FIG217"/>
          <p:cNvPicPr>
            <a:picLocks noChangeAspect="1" noChangeArrowheads="1"/>
          </p:cNvPicPr>
          <p:nvPr/>
        </p:nvPicPr>
        <p:blipFill>
          <a:blip r:embed="rId4" cstate="print">
            <a:clrChange>
              <a:clrFrom>
                <a:srgbClr val="FFFFFF"/>
              </a:clrFrom>
              <a:clrTo>
                <a:srgbClr val="FFFFFF">
                  <a:alpha val="0"/>
                </a:srgbClr>
              </a:clrTo>
            </a:clrChange>
          </a:blip>
          <a:srcRect l="9350" b="7601"/>
          <a:stretch>
            <a:fillRect/>
          </a:stretch>
        </p:blipFill>
        <p:spPr bwMode="auto">
          <a:xfrm>
            <a:off x="6480720" y="44624"/>
            <a:ext cx="2555776" cy="3168352"/>
          </a:xfrm>
          <a:prstGeom prst="rect">
            <a:avLst/>
          </a:prstGeom>
          <a:solidFill>
            <a:schemeClr val="bg2">
              <a:lumMod val="20000"/>
              <a:lumOff val="80000"/>
            </a:schemeClr>
          </a:solidFill>
          <a:ln w="9525">
            <a:noFill/>
            <a:miter lim="800000"/>
            <a:headEnd/>
            <a:tailEnd/>
          </a:ln>
        </p:spPr>
      </p:pic>
      <p:sp>
        <p:nvSpPr>
          <p:cNvPr id="7" name="矩形 6"/>
          <p:cNvSpPr/>
          <p:nvPr/>
        </p:nvSpPr>
        <p:spPr>
          <a:xfrm>
            <a:off x="611560" y="454137"/>
            <a:ext cx="5760640" cy="2326791"/>
          </a:xfrm>
          <a:prstGeom prst="rect">
            <a:avLst/>
          </a:prstGeom>
        </p:spPr>
        <p:txBody>
          <a:bodyPr wrap="square">
            <a:spAutoFit/>
          </a:bodyPr>
          <a:lstStyle/>
          <a:p>
            <a:pPr lvl="0">
              <a:lnSpc>
                <a:spcPct val="110000"/>
              </a:lnSpc>
            </a:pPr>
            <a:r>
              <a:rPr lang="en-US" altLang="zh-CN" sz="2200" b="1" dirty="0" smtClean="0">
                <a:solidFill>
                  <a:srgbClr val="000000"/>
                </a:solidFill>
              </a:rPr>
              <a:t>1</a:t>
            </a:r>
            <a:r>
              <a:rPr lang="zh-CN" altLang="en-US" sz="2200" b="1" dirty="0" smtClean="0">
                <a:solidFill>
                  <a:srgbClr val="000000"/>
                </a:solidFill>
              </a:rPr>
              <a:t>、</a:t>
            </a:r>
            <a:r>
              <a:rPr lang="zh-CN" altLang="en-US" sz="2200" b="1" dirty="0" smtClean="0">
                <a:solidFill>
                  <a:srgbClr val="FF3300"/>
                </a:solidFill>
              </a:rPr>
              <a:t>问题</a:t>
            </a:r>
            <a:r>
              <a:rPr lang="zh-CN" altLang="en-US" sz="2200" b="1" dirty="0">
                <a:solidFill>
                  <a:srgbClr val="FF3300"/>
                </a:solidFill>
              </a:rPr>
              <a:t>的提出</a:t>
            </a:r>
          </a:p>
          <a:p>
            <a:pPr lvl="0" eaLnBrk="0" hangingPunct="0">
              <a:lnSpc>
                <a:spcPct val="110000"/>
              </a:lnSpc>
            </a:pPr>
            <a:r>
              <a:rPr lang="zh-CN" altLang="en-US" sz="2000" b="1" dirty="0">
                <a:solidFill>
                  <a:srgbClr val="000000"/>
                </a:solidFill>
                <a:ea typeface="楷体_GB2312" pitchFamily="49" charset="-122"/>
              </a:rPr>
              <a:t>　　</a:t>
            </a:r>
            <a:r>
              <a:rPr lang="zh-CN" altLang="en-US" sz="2200" b="1" dirty="0">
                <a:solidFill>
                  <a:srgbClr val="000000"/>
                </a:solidFill>
                <a:ea typeface="楷体_GB2312" pitchFamily="49" charset="-122"/>
              </a:rPr>
              <a:t>前面所述的力学性能，都是假定材料内部是完整、连续的，但是实际上，内部不可避免的存在各种缺陷（夹杂、气孔等），由于缺陷的存在，使材料内部不连续。</a:t>
            </a:r>
            <a:r>
              <a:rPr lang="zh-CN" altLang="en-US" sz="2200" b="1" dirty="0">
                <a:solidFill>
                  <a:srgbClr val="FF3300"/>
                </a:solidFill>
              </a:rPr>
              <a:t>低应力脆断</a:t>
            </a:r>
            <a:r>
              <a:rPr lang="en-US" altLang="zh-CN" sz="2200" b="1" dirty="0">
                <a:solidFill>
                  <a:srgbClr val="FF3300"/>
                </a:solidFill>
              </a:rPr>
              <a:t>――</a:t>
            </a:r>
            <a:r>
              <a:rPr lang="zh-CN" altLang="en-US" sz="2200" b="1" dirty="0">
                <a:solidFill>
                  <a:srgbClr val="FF3300"/>
                </a:solidFill>
              </a:rPr>
              <a:t>断裂力学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4990">
                                            <p:txEl>
                                              <p:pRg st="0" end="0"/>
                                            </p:txEl>
                                          </p:spTgt>
                                        </p:tgtEl>
                                        <p:attrNameLst>
                                          <p:attrName>style.visibility</p:attrName>
                                        </p:attrNameLst>
                                      </p:cBhvr>
                                      <p:to>
                                        <p:strVal val="visible"/>
                                      </p:to>
                                    </p:set>
                                    <p:animEffect transition="in" filter="blinds(horizontal)">
                                      <p:cBhvr>
                                        <p:cTn id="7" dur="500"/>
                                        <p:tgtEl>
                                          <p:spTgt spid="25499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4990">
                                            <p:txEl>
                                              <p:pRg st="1" end="1"/>
                                            </p:txEl>
                                          </p:spTgt>
                                        </p:tgtEl>
                                        <p:attrNameLst>
                                          <p:attrName>style.visibility</p:attrName>
                                        </p:attrNameLst>
                                      </p:cBhvr>
                                      <p:to>
                                        <p:strVal val="visible"/>
                                      </p:to>
                                    </p:set>
                                    <p:animEffect transition="in" filter="blinds(horizontal)">
                                      <p:cBhvr>
                                        <p:cTn id="10" dur="500"/>
                                        <p:tgtEl>
                                          <p:spTgt spid="25499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54992"/>
                                        </p:tgtEl>
                                        <p:attrNameLst>
                                          <p:attrName>style.visibility</p:attrName>
                                        </p:attrNameLst>
                                      </p:cBhvr>
                                      <p:to>
                                        <p:strVal val="visible"/>
                                      </p:to>
                                    </p:set>
                                    <p:animEffect transition="in" filter="blinds(horizontal)">
                                      <p:cBhvr>
                                        <p:cTn id="15" dur="500"/>
                                        <p:tgtEl>
                                          <p:spTgt spid="25499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4990">
                                            <p:txEl>
                                              <p:pRg st="3" end="3"/>
                                            </p:txEl>
                                          </p:spTgt>
                                        </p:tgtEl>
                                        <p:attrNameLst>
                                          <p:attrName>style.visibility</p:attrName>
                                        </p:attrNameLst>
                                      </p:cBhvr>
                                      <p:to>
                                        <p:strVal val="visible"/>
                                      </p:to>
                                    </p:set>
                                    <p:animEffect transition="in" filter="blinds(horizontal)">
                                      <p:cBhvr>
                                        <p:cTn id="18" dur="500"/>
                                        <p:tgtEl>
                                          <p:spTgt spid="254990">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54990">
                                            <p:txEl>
                                              <p:pRg st="4" end="4"/>
                                            </p:txEl>
                                          </p:spTgt>
                                        </p:tgtEl>
                                        <p:attrNameLst>
                                          <p:attrName>style.visibility</p:attrName>
                                        </p:attrNameLst>
                                      </p:cBhvr>
                                      <p:to>
                                        <p:strVal val="visible"/>
                                      </p:to>
                                    </p:set>
                                    <p:animEffect transition="in" filter="blinds(horizontal)">
                                      <p:cBhvr>
                                        <p:cTn id="21" dur="500"/>
                                        <p:tgtEl>
                                          <p:spTgt spid="254990">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54990">
                                            <p:txEl>
                                              <p:pRg st="5" end="5"/>
                                            </p:txEl>
                                          </p:spTgt>
                                        </p:tgtEl>
                                        <p:attrNameLst>
                                          <p:attrName>style.visibility</p:attrName>
                                        </p:attrNameLst>
                                      </p:cBhvr>
                                      <p:to>
                                        <p:strVal val="visible"/>
                                      </p:to>
                                    </p:set>
                                    <p:animEffect transition="in" filter="blinds(horizontal)">
                                      <p:cBhvr>
                                        <p:cTn id="24" dur="500"/>
                                        <p:tgtEl>
                                          <p:spTgt spid="254990">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54990">
                                            <p:txEl>
                                              <p:pRg st="6" end="6"/>
                                            </p:txEl>
                                          </p:spTgt>
                                        </p:tgtEl>
                                        <p:attrNameLst>
                                          <p:attrName>style.visibility</p:attrName>
                                        </p:attrNameLst>
                                      </p:cBhvr>
                                      <p:to>
                                        <p:strVal val="visible"/>
                                      </p:to>
                                    </p:set>
                                    <p:animEffect transition="in" filter="blinds(horizontal)">
                                      <p:cBhvr>
                                        <p:cTn id="27" dur="500"/>
                                        <p:tgtEl>
                                          <p:spTgt spid="254990">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54993"/>
                                        </p:tgtEl>
                                        <p:attrNameLst>
                                          <p:attrName>style.visibility</p:attrName>
                                        </p:attrNameLst>
                                      </p:cBhvr>
                                      <p:to>
                                        <p:strVal val="visible"/>
                                      </p:to>
                                    </p:set>
                                    <p:animEffect transition="in" filter="blinds(horizontal)">
                                      <p:cBhvr>
                                        <p:cTn id="30" dur="500"/>
                                        <p:tgtEl>
                                          <p:spTgt spid="254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9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2" name="Rectangle 12"/>
          <p:cNvSpPr>
            <a:spLocks noChangeArrowheads="1"/>
          </p:cNvSpPr>
          <p:nvPr/>
        </p:nvSpPr>
        <p:spPr bwMode="auto">
          <a:xfrm>
            <a:off x="468313" y="452924"/>
            <a:ext cx="5791200" cy="2492990"/>
          </a:xfrm>
          <a:prstGeom prst="rect">
            <a:avLst/>
          </a:prstGeom>
          <a:noFill/>
          <a:ln w="19050" algn="ctr">
            <a:noFill/>
            <a:miter lim="800000"/>
            <a:headEnd/>
            <a:tailEnd/>
          </a:ln>
        </p:spPr>
        <p:txBody>
          <a:bodyPr anchor="ctr">
            <a:spAutoFit/>
          </a:bodyPr>
          <a:lstStyle/>
          <a:p>
            <a:pPr algn="just"/>
            <a:r>
              <a:rPr lang="en-US" altLang="zh-CN" sz="2800" b="1" dirty="0" smtClean="0"/>
              <a:t>3</a:t>
            </a:r>
            <a:r>
              <a:rPr lang="zh-CN" altLang="en-US" sz="2800" b="1" dirty="0" smtClean="0"/>
              <a:t>、</a:t>
            </a:r>
            <a:r>
              <a:rPr lang="zh-CN" altLang="en-US" sz="2800" b="1" dirty="0" smtClean="0">
                <a:solidFill>
                  <a:srgbClr val="FF3300"/>
                </a:solidFill>
              </a:rPr>
              <a:t>断裂韧性</a:t>
            </a:r>
            <a:r>
              <a:rPr lang="en-US" altLang="zh-CN" sz="2400" b="1" dirty="0" err="1">
                <a:solidFill>
                  <a:srgbClr val="FF3300"/>
                </a:solidFill>
              </a:rPr>
              <a:t>K</a:t>
            </a:r>
            <a:r>
              <a:rPr lang="en-US" altLang="zh-CN" sz="2400" b="1" baseline="-25000" dirty="0" err="1">
                <a:solidFill>
                  <a:srgbClr val="FF3300"/>
                </a:solidFill>
              </a:rPr>
              <a:t>IC</a:t>
            </a:r>
            <a:endParaRPr lang="en-US" altLang="zh-CN" sz="2800" b="1" dirty="0">
              <a:solidFill>
                <a:srgbClr val="FF3300"/>
              </a:solidFill>
            </a:endParaRPr>
          </a:p>
          <a:p>
            <a:pPr algn="just"/>
            <a:endParaRPr lang="en-US" altLang="zh-CN" sz="2000" b="1" dirty="0"/>
          </a:p>
          <a:p>
            <a:pPr algn="just" eaLnBrk="0" hangingPunct="0">
              <a:lnSpc>
                <a:spcPct val="120000"/>
              </a:lnSpc>
            </a:pPr>
            <a:r>
              <a:rPr lang="en-US" altLang="zh-CN" sz="2400" b="1" dirty="0"/>
              <a:t>       </a:t>
            </a:r>
            <a:r>
              <a:rPr lang="zh-CN" altLang="en-US" sz="2200" b="1" dirty="0"/>
              <a:t>对于一个有裂纹的试样，在拉伸载荷作用下，</a:t>
            </a:r>
            <a:r>
              <a:rPr lang="en-US" altLang="zh-CN" sz="2200" b="1" dirty="0"/>
              <a:t>Y</a:t>
            </a:r>
            <a:r>
              <a:rPr lang="zh-CN" altLang="en-US" sz="2200" b="1" dirty="0"/>
              <a:t>值是一定的，当外力逐渐增大，或裂纹长度逐渐扩展时，应力场强度因子也不断增大，</a:t>
            </a:r>
            <a:r>
              <a:rPr lang="zh-CN" altLang="en-US" sz="2200" b="1" dirty="0">
                <a:solidFill>
                  <a:srgbClr val="0000FF"/>
                </a:solidFill>
              </a:rPr>
              <a:t>当应力场强度因子</a:t>
            </a:r>
            <a:r>
              <a:rPr lang="en-US" altLang="zh-CN" sz="2200" b="1" dirty="0" err="1">
                <a:solidFill>
                  <a:srgbClr val="0000FF"/>
                </a:solidFill>
              </a:rPr>
              <a:t>K</a:t>
            </a:r>
            <a:r>
              <a:rPr lang="en-US" altLang="zh-CN" sz="2200" b="1" baseline="-30000" dirty="0" err="1">
                <a:solidFill>
                  <a:srgbClr val="0000FF"/>
                </a:solidFill>
              </a:rPr>
              <a:t>I</a:t>
            </a:r>
            <a:r>
              <a:rPr lang="zh-CN" altLang="en-US" sz="2200" b="1" dirty="0">
                <a:solidFill>
                  <a:srgbClr val="0000FF"/>
                </a:solidFill>
              </a:rPr>
              <a:t>增大到某一值时</a:t>
            </a:r>
            <a:r>
              <a:rPr lang="en-US" altLang="zh-CN" sz="2200" b="1" dirty="0">
                <a:solidFill>
                  <a:srgbClr val="0000FF"/>
                </a:solidFill>
              </a:rPr>
              <a:t>:</a:t>
            </a:r>
          </a:p>
        </p:txBody>
      </p:sp>
      <p:sp>
        <p:nvSpPr>
          <p:cNvPr id="256013" name="Rectangle 13"/>
          <p:cNvSpPr>
            <a:spLocks noChangeArrowheads="1"/>
          </p:cNvSpPr>
          <p:nvPr/>
        </p:nvSpPr>
        <p:spPr bwMode="auto">
          <a:xfrm>
            <a:off x="468313" y="4508500"/>
            <a:ext cx="8147050" cy="1600200"/>
          </a:xfrm>
          <a:prstGeom prst="rect">
            <a:avLst/>
          </a:prstGeom>
          <a:noFill/>
          <a:ln w="19050">
            <a:noFill/>
            <a:miter lim="800000"/>
            <a:headEnd/>
            <a:tailEnd/>
          </a:ln>
        </p:spPr>
        <p:txBody>
          <a:bodyPr>
            <a:spAutoFit/>
          </a:bodyPr>
          <a:lstStyle/>
          <a:p>
            <a:pPr eaLnBrk="0" hangingPunct="0">
              <a:spcBef>
                <a:spcPct val="50000"/>
              </a:spcBef>
            </a:pPr>
            <a:r>
              <a:rPr lang="en-US" altLang="zh-CN" sz="2200" b="1" dirty="0">
                <a:latin typeface="仿宋_GB2312" pitchFamily="49" charset="-122"/>
                <a:ea typeface="仿宋_GB2312" pitchFamily="49" charset="-122"/>
              </a:rPr>
              <a:t>    </a:t>
            </a:r>
            <a:r>
              <a:rPr lang="zh-CN" altLang="en-US" sz="2200" b="1" dirty="0">
                <a:latin typeface="仿宋_GB2312" pitchFamily="49" charset="-122"/>
                <a:ea typeface="仿宋_GB2312" pitchFamily="49" charset="-122"/>
              </a:rPr>
              <a:t>就可使裂纹前沿某一区域的内应力大到足以使材料产生分离，从而导致裂纹突然失稳扩展，</a:t>
            </a:r>
            <a:r>
              <a:rPr lang="en-US" altLang="zh-CN" sz="2200" b="1" dirty="0">
                <a:ea typeface="仿宋_GB2312" pitchFamily="49" charset="-122"/>
              </a:rPr>
              <a:t>——</a:t>
            </a:r>
            <a:r>
              <a:rPr lang="zh-CN" altLang="en-US" sz="2200" b="1" dirty="0">
                <a:solidFill>
                  <a:srgbClr val="0000FF"/>
                </a:solidFill>
                <a:latin typeface="仿宋_GB2312" pitchFamily="49" charset="-122"/>
                <a:ea typeface="仿宋_GB2312" pitchFamily="49" charset="-122"/>
              </a:rPr>
              <a:t>发生脆断</a:t>
            </a:r>
            <a:r>
              <a:rPr lang="zh-CN" altLang="en-US" sz="2200" b="1" dirty="0">
                <a:latin typeface="仿宋_GB2312" pitchFamily="49" charset="-122"/>
                <a:ea typeface="仿宋_GB2312" pitchFamily="49" charset="-122"/>
              </a:rPr>
              <a:t>。</a:t>
            </a:r>
          </a:p>
          <a:p>
            <a:pPr eaLnBrk="0" hangingPunct="0">
              <a:spcBef>
                <a:spcPct val="50000"/>
              </a:spcBef>
            </a:pPr>
            <a:r>
              <a:rPr lang="zh-CN" altLang="en-US" sz="2200" b="1" dirty="0">
                <a:latin typeface="仿宋_GB2312" pitchFamily="49" charset="-122"/>
                <a:ea typeface="仿宋_GB2312" pitchFamily="49" charset="-122"/>
              </a:rPr>
              <a:t>     这个</a:t>
            </a:r>
            <a:r>
              <a:rPr lang="zh-CN" altLang="en-US" sz="2200" b="1" dirty="0">
                <a:solidFill>
                  <a:srgbClr val="FF0000"/>
                </a:solidFill>
                <a:latin typeface="仿宋_GB2312" pitchFamily="49" charset="-122"/>
                <a:ea typeface="仿宋_GB2312" pitchFamily="49" charset="-122"/>
              </a:rPr>
              <a:t>应力场强度因子的临界值</a:t>
            </a:r>
            <a:r>
              <a:rPr lang="zh-CN" altLang="en-US" sz="2200" b="1" dirty="0">
                <a:latin typeface="仿宋_GB2312" pitchFamily="49" charset="-122"/>
                <a:ea typeface="仿宋_GB2312" pitchFamily="49" charset="-122"/>
              </a:rPr>
              <a:t>，称为</a:t>
            </a:r>
            <a:r>
              <a:rPr lang="zh-CN" altLang="en-US" sz="2200" b="1" dirty="0">
                <a:solidFill>
                  <a:srgbClr val="FF0000"/>
                </a:solidFill>
                <a:latin typeface="仿宋_GB2312" pitchFamily="49" charset="-122"/>
                <a:ea typeface="仿宋_GB2312" pitchFamily="49" charset="-122"/>
              </a:rPr>
              <a:t>材料的断裂韧性</a:t>
            </a:r>
            <a:r>
              <a:rPr lang="zh-CN" altLang="en-US" sz="2200" b="1" dirty="0">
                <a:latin typeface="仿宋_GB2312" pitchFamily="49" charset="-122"/>
                <a:ea typeface="仿宋_GB2312" pitchFamily="49" charset="-122"/>
              </a:rPr>
              <a:t>，用</a:t>
            </a:r>
            <a:r>
              <a:rPr lang="en-US" altLang="zh-CN" sz="2200" b="1" dirty="0" err="1">
                <a:solidFill>
                  <a:srgbClr val="FF0000"/>
                </a:solidFill>
                <a:latin typeface="仿宋_GB2312" pitchFamily="49" charset="-122"/>
                <a:ea typeface="仿宋_GB2312" pitchFamily="49" charset="-122"/>
              </a:rPr>
              <a:t>K</a:t>
            </a:r>
            <a:r>
              <a:rPr lang="en-US" altLang="zh-CN" sz="2200" b="1" baseline="-25000" dirty="0" err="1">
                <a:solidFill>
                  <a:srgbClr val="FF0000"/>
                </a:solidFill>
                <a:latin typeface="仿宋_GB2312" pitchFamily="49" charset="-122"/>
                <a:ea typeface="仿宋_GB2312" pitchFamily="49" charset="-122"/>
              </a:rPr>
              <a:t>IC</a:t>
            </a:r>
            <a:r>
              <a:rPr lang="zh-CN" altLang="en-US" sz="2200" b="1" dirty="0">
                <a:latin typeface="仿宋_GB2312" pitchFamily="49" charset="-122"/>
                <a:ea typeface="仿宋_GB2312" pitchFamily="49" charset="-122"/>
              </a:rPr>
              <a:t>表示，它表明了</a:t>
            </a:r>
            <a:r>
              <a:rPr lang="zh-CN" altLang="en-US" sz="2200" b="1" dirty="0">
                <a:solidFill>
                  <a:srgbClr val="0000FF"/>
                </a:solidFill>
                <a:latin typeface="黑体" pitchFamily="2" charset="-122"/>
                <a:ea typeface="黑体" pitchFamily="2" charset="-122"/>
              </a:rPr>
              <a:t>材料有裂纹存在时抵抗脆性断裂的能力</a:t>
            </a:r>
            <a:r>
              <a:rPr lang="zh-CN" altLang="en-US" sz="2200" b="1" dirty="0">
                <a:latin typeface="仿宋_GB2312" pitchFamily="49" charset="-122"/>
                <a:ea typeface="仿宋_GB2312" pitchFamily="49" charset="-122"/>
              </a:rPr>
              <a:t>。</a:t>
            </a:r>
          </a:p>
        </p:txBody>
      </p:sp>
      <p:grpSp>
        <p:nvGrpSpPr>
          <p:cNvPr id="2" name="Group 14"/>
          <p:cNvGrpSpPr>
            <a:grpSpLocks/>
          </p:cNvGrpSpPr>
          <p:nvPr/>
        </p:nvGrpSpPr>
        <p:grpSpPr bwMode="auto">
          <a:xfrm>
            <a:off x="2124075" y="3213100"/>
            <a:ext cx="2595563" cy="630238"/>
            <a:chOff x="1440" y="2136"/>
            <a:chExt cx="1635" cy="397"/>
          </a:xfrm>
        </p:grpSpPr>
        <p:sp>
          <p:nvSpPr>
            <p:cNvPr id="30728" name="Rectangle 15"/>
            <p:cNvSpPr>
              <a:spLocks noChangeArrowheads="1"/>
            </p:cNvSpPr>
            <p:nvPr/>
          </p:nvSpPr>
          <p:spPr bwMode="auto">
            <a:xfrm>
              <a:off x="1440" y="2160"/>
              <a:ext cx="1635" cy="288"/>
            </a:xfrm>
            <a:prstGeom prst="rect">
              <a:avLst/>
            </a:prstGeom>
            <a:noFill/>
            <a:ln w="19050">
              <a:noFill/>
              <a:miter lim="800000"/>
              <a:headEnd/>
              <a:tailEnd/>
            </a:ln>
          </p:spPr>
          <p:txBody>
            <a:bodyPr>
              <a:spAutoFit/>
            </a:bodyPr>
            <a:lstStyle/>
            <a:p>
              <a:pPr eaLnBrk="0" hangingPunct="0"/>
              <a:r>
                <a:rPr lang="en-US" altLang="zh-CN" sz="2400">
                  <a:solidFill>
                    <a:schemeClr val="tx2"/>
                  </a:solidFill>
                </a:rPr>
                <a:t>σ</a:t>
              </a:r>
              <a:r>
                <a:rPr lang="en-US" altLang="zh-CN" sz="2200" baseline="-30000">
                  <a:solidFill>
                    <a:schemeClr val="tx2"/>
                  </a:solidFill>
                </a:rPr>
                <a:t>y</a:t>
              </a:r>
              <a:r>
                <a:rPr lang="en-US" altLang="zh-CN" sz="2200">
                  <a:solidFill>
                    <a:schemeClr val="tx2"/>
                  </a:solidFill>
                </a:rPr>
                <a:t> =K</a:t>
              </a:r>
              <a:r>
                <a:rPr lang="en-US" altLang="zh-CN" sz="2200" baseline="-30000">
                  <a:solidFill>
                    <a:schemeClr val="tx2"/>
                  </a:solidFill>
                </a:rPr>
                <a:t>I                             </a:t>
              </a:r>
            </a:p>
          </p:txBody>
        </p:sp>
        <p:pic>
          <p:nvPicPr>
            <p:cNvPr id="30729" name="Picture 16" descr="Image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64" y="2136"/>
              <a:ext cx="635" cy="397"/>
            </a:xfrm>
            <a:prstGeom prst="rect">
              <a:avLst/>
            </a:prstGeom>
            <a:noFill/>
            <a:ln w="9525">
              <a:noFill/>
              <a:miter lim="800000"/>
              <a:headEnd/>
              <a:tailEnd/>
            </a:ln>
          </p:spPr>
        </p:pic>
      </p:grpSp>
      <p:sp>
        <p:nvSpPr>
          <p:cNvPr id="256017" name="Text Box 17"/>
          <p:cNvSpPr txBox="1">
            <a:spLocks noChangeArrowheads="1"/>
          </p:cNvSpPr>
          <p:nvPr/>
        </p:nvSpPr>
        <p:spPr bwMode="auto">
          <a:xfrm>
            <a:off x="4643438" y="3284538"/>
            <a:ext cx="1600200" cy="457200"/>
          </a:xfrm>
          <a:prstGeom prst="rect">
            <a:avLst/>
          </a:prstGeom>
          <a:noFill/>
          <a:ln w="19050">
            <a:noFill/>
            <a:miter lim="800000"/>
            <a:headEnd/>
            <a:tailEnd/>
          </a:ln>
        </p:spPr>
        <p:txBody>
          <a:bodyPr>
            <a:spAutoFit/>
          </a:bodyPr>
          <a:lstStyle/>
          <a:p>
            <a:pPr>
              <a:spcBef>
                <a:spcPct val="50000"/>
              </a:spcBef>
            </a:pPr>
            <a:r>
              <a:rPr lang="en-US" altLang="zh-CN" sz="2400">
                <a:cs typeface="Arial" charset="0"/>
              </a:rPr>
              <a:t>γ=π/2a</a:t>
            </a:r>
          </a:p>
        </p:txBody>
      </p:sp>
      <p:pic>
        <p:nvPicPr>
          <p:cNvPr id="30726" name="Picture 18" descr="FIG21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324600" y="476250"/>
            <a:ext cx="2819400" cy="3429000"/>
          </a:xfrm>
          <a:prstGeom prst="rect">
            <a:avLst/>
          </a:prstGeom>
          <a:noFill/>
          <a:ln w="9525">
            <a:noFill/>
            <a:miter lim="800000"/>
            <a:headEnd/>
            <a:tailEnd/>
          </a:ln>
        </p:spPr>
      </p:pic>
      <p:sp>
        <p:nvSpPr>
          <p:cNvPr id="30727" name="Text Box 19"/>
          <p:cNvSpPr txBox="1">
            <a:spLocks noChangeArrowheads="1"/>
          </p:cNvSpPr>
          <p:nvPr/>
        </p:nvSpPr>
        <p:spPr bwMode="auto">
          <a:xfrm>
            <a:off x="395536" y="4005064"/>
            <a:ext cx="2520280" cy="461665"/>
          </a:xfrm>
          <a:prstGeom prst="rect">
            <a:avLst/>
          </a:prstGeom>
          <a:solidFill>
            <a:schemeClr val="bg2">
              <a:lumMod val="20000"/>
              <a:lumOff val="80000"/>
            </a:schemeClr>
          </a:solidFill>
          <a:ln w="19050" algn="ctr">
            <a:solidFill>
              <a:schemeClr val="accent1"/>
            </a:solidFill>
            <a:miter lim="800000"/>
            <a:headEnd/>
            <a:tailEnd/>
          </a:ln>
        </p:spPr>
        <p:txBody>
          <a:bodyPr wrap="square">
            <a:spAutoFit/>
          </a:bodyPr>
          <a:lstStyle/>
          <a:p>
            <a:pPr>
              <a:spcBef>
                <a:spcPct val="50000"/>
              </a:spcBef>
            </a:pPr>
            <a:r>
              <a:rPr lang="zh-CN" altLang="en-US" sz="2400" b="1" dirty="0">
                <a:solidFill>
                  <a:srgbClr val="F91605"/>
                </a:solidFill>
                <a:ea typeface="楷体_GB2312" pitchFamily="49" charset="-122"/>
              </a:rPr>
              <a:t>断裂韧性</a:t>
            </a:r>
            <a:r>
              <a:rPr lang="en-US" altLang="zh-CN" sz="2400" b="1" dirty="0">
                <a:solidFill>
                  <a:srgbClr val="F91605"/>
                </a:solidFill>
                <a:ea typeface="楷体_GB2312" pitchFamily="49" charset="-122"/>
              </a:rPr>
              <a:t>——</a:t>
            </a:r>
            <a:r>
              <a:rPr lang="en-US" altLang="zh-CN" sz="2400" b="1" dirty="0" err="1">
                <a:solidFill>
                  <a:srgbClr val="F91605"/>
                </a:solidFill>
                <a:ea typeface="楷体_GB2312" pitchFamily="49" charset="-122"/>
              </a:rPr>
              <a:t>K</a:t>
            </a:r>
            <a:r>
              <a:rPr lang="en-US" altLang="zh-CN" sz="2400" b="1" baseline="-25000" dirty="0" err="1">
                <a:solidFill>
                  <a:srgbClr val="F91605"/>
                </a:solidFill>
                <a:ea typeface="楷体_GB2312" pitchFamily="49" charset="-122"/>
              </a:rPr>
              <a:t>IC</a:t>
            </a:r>
            <a:endParaRPr lang="en-US" altLang="zh-CN" sz="2400" b="1" baseline="-25000" dirty="0">
              <a:solidFill>
                <a:srgbClr val="F91605"/>
              </a:solidFill>
              <a:ea typeface="楷体_GB2312" pitchFamily="49" charset="-122"/>
            </a:endParaRPr>
          </a:p>
        </p:txBody>
      </p:sp>
      <p:sp>
        <p:nvSpPr>
          <p:cNvPr id="10" name="矩形 9"/>
          <p:cNvSpPr/>
          <p:nvPr/>
        </p:nvSpPr>
        <p:spPr>
          <a:xfrm>
            <a:off x="2987824" y="4005064"/>
            <a:ext cx="5688632" cy="461665"/>
          </a:xfrm>
          <a:prstGeom prst="rect">
            <a:avLst/>
          </a:prstGeom>
          <a:solidFill>
            <a:schemeClr val="bg2">
              <a:lumMod val="20000"/>
              <a:lumOff val="80000"/>
            </a:schemeClr>
          </a:solidFill>
          <a:ln>
            <a:solidFill>
              <a:schemeClr val="accent1"/>
            </a:solidFill>
          </a:ln>
        </p:spPr>
        <p:txBody>
          <a:bodyPr wrap="square">
            <a:spAutoFit/>
          </a:bodyPr>
          <a:lstStyle/>
          <a:p>
            <a:r>
              <a:rPr lang="zh-CN" altLang="en-US" sz="2400" b="1" dirty="0" smtClean="0">
                <a:solidFill>
                  <a:schemeClr val="tx2"/>
                </a:solidFill>
                <a:ea typeface="楷体_GB2312" pitchFamily="49" charset="-122"/>
              </a:rPr>
              <a:t>评价阻止裂纹失稳扩展能力的性能指标。</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12">
                                            <p:txEl>
                                              <p:pRg st="2" end="2"/>
                                            </p:txEl>
                                          </p:spTgt>
                                        </p:tgtEl>
                                        <p:attrNameLst>
                                          <p:attrName>style.visibility</p:attrName>
                                        </p:attrNameLst>
                                      </p:cBhvr>
                                      <p:to>
                                        <p:strVal val="visible"/>
                                      </p:to>
                                    </p:set>
                                    <p:animEffect transition="in" filter="blinds(horizontal)">
                                      <p:cBhvr>
                                        <p:cTn id="7" dur="500"/>
                                        <p:tgtEl>
                                          <p:spTgt spid="2560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56017"/>
                                        </p:tgtEl>
                                        <p:attrNameLst>
                                          <p:attrName>style.visibility</p:attrName>
                                        </p:attrNameLst>
                                      </p:cBhvr>
                                      <p:to>
                                        <p:strVal val="visible"/>
                                      </p:to>
                                    </p:set>
                                    <p:animEffect transition="in" filter="box(in)">
                                      <p:cBhvr>
                                        <p:cTn id="15" dur="500"/>
                                        <p:tgtEl>
                                          <p:spTgt spid="25601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256013">
                                            <p:txEl>
                                              <p:pRg st="0" end="0"/>
                                            </p:txEl>
                                          </p:spTgt>
                                        </p:tgtEl>
                                        <p:attrNameLst>
                                          <p:attrName>style.visibility</p:attrName>
                                        </p:attrNameLst>
                                      </p:cBhvr>
                                      <p:to>
                                        <p:strVal val="visible"/>
                                      </p:to>
                                    </p:set>
                                    <p:animEffect transition="in" filter="box(in)">
                                      <p:cBhvr>
                                        <p:cTn id="20" dur="500"/>
                                        <p:tgtEl>
                                          <p:spTgt spid="25601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56013">
                                            <p:txEl>
                                              <p:pRg st="1" end="1"/>
                                            </p:txEl>
                                          </p:spTgt>
                                        </p:tgtEl>
                                        <p:attrNameLst>
                                          <p:attrName>style.visibility</p:attrName>
                                        </p:attrNameLst>
                                      </p:cBhvr>
                                      <p:to>
                                        <p:strVal val="visible"/>
                                      </p:to>
                                    </p:set>
                                    <p:animEffect transition="in" filter="box(in)">
                                      <p:cBhvr>
                                        <p:cTn id="25" dur="500"/>
                                        <p:tgtEl>
                                          <p:spTgt spid="2560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13" grpId="0" build="p"/>
      <p:bldP spid="2560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p:cNvSpPr>
            <a:spLocks noChangeArrowheads="1"/>
          </p:cNvSpPr>
          <p:nvPr/>
        </p:nvSpPr>
        <p:spPr bwMode="auto">
          <a:xfrm>
            <a:off x="251520" y="449131"/>
            <a:ext cx="8496944" cy="6170920"/>
          </a:xfrm>
          <a:prstGeom prst="rect">
            <a:avLst/>
          </a:prstGeom>
          <a:noFill/>
          <a:ln w="19050" algn="ctr">
            <a:noFill/>
            <a:miter lim="800000"/>
            <a:headEnd/>
            <a:tailEnd/>
          </a:ln>
        </p:spPr>
        <p:txBody>
          <a:bodyPr wrap="square" anchor="ctr">
            <a:spAutoFit/>
          </a:bodyPr>
          <a:lstStyle/>
          <a:p>
            <a:pPr>
              <a:spcBef>
                <a:spcPts val="600"/>
              </a:spcBef>
            </a:pPr>
            <a:r>
              <a:rPr lang="en-US" altLang="zh-CN" sz="2800" b="1" dirty="0" smtClean="0">
                <a:latin typeface="黑体" pitchFamily="2" charset="-122"/>
                <a:ea typeface="黑体" pitchFamily="2" charset="-122"/>
              </a:rPr>
              <a:t>4</a:t>
            </a:r>
            <a:r>
              <a:rPr lang="zh-CN" altLang="en-US" sz="2800" b="1" dirty="0" smtClean="0">
                <a:latin typeface="黑体" pitchFamily="2" charset="-122"/>
                <a:ea typeface="黑体" pitchFamily="2" charset="-122"/>
              </a:rPr>
              <a:t>、</a:t>
            </a:r>
            <a:r>
              <a:rPr lang="zh-CN" altLang="en-US" sz="2800" b="1" dirty="0" smtClean="0">
                <a:ea typeface="楷体_GB2312" pitchFamily="49" charset="-122"/>
              </a:rPr>
              <a:t> </a:t>
            </a:r>
            <a:r>
              <a:rPr lang="en-US" altLang="zh-CN" sz="2800" b="1" dirty="0" err="1">
                <a:solidFill>
                  <a:srgbClr val="FF3300"/>
                </a:solidFill>
                <a:latin typeface="黑体" pitchFamily="2" charset="-122"/>
                <a:ea typeface="黑体" pitchFamily="2" charset="-122"/>
              </a:rPr>
              <a:t>K</a:t>
            </a:r>
            <a:r>
              <a:rPr lang="en-US" altLang="zh-CN" sz="2800" b="1" baseline="-25000" dirty="0" err="1">
                <a:solidFill>
                  <a:srgbClr val="FF3300"/>
                </a:solidFill>
                <a:latin typeface="黑体" pitchFamily="2" charset="-122"/>
                <a:ea typeface="黑体" pitchFamily="2" charset="-122"/>
              </a:rPr>
              <a:t>IC</a:t>
            </a:r>
            <a:r>
              <a:rPr lang="zh-CN" altLang="en-US" sz="2800" b="1" dirty="0">
                <a:solidFill>
                  <a:srgbClr val="FF3300"/>
                </a:solidFill>
                <a:latin typeface="黑体" pitchFamily="2" charset="-122"/>
                <a:ea typeface="黑体" pitchFamily="2" charset="-122"/>
              </a:rPr>
              <a:t>的应用</a:t>
            </a:r>
          </a:p>
          <a:p>
            <a:pPr>
              <a:spcBef>
                <a:spcPts val="600"/>
              </a:spcBef>
            </a:pPr>
            <a:r>
              <a:rPr lang="zh-CN" altLang="en-US" sz="2400" b="1" dirty="0">
                <a:solidFill>
                  <a:schemeClr val="tx2"/>
                </a:solidFill>
                <a:ea typeface="楷体_GB2312" pitchFamily="49" charset="-122"/>
              </a:rPr>
              <a:t> </a:t>
            </a:r>
            <a:r>
              <a:rPr lang="zh-CN" altLang="en-US" sz="2400" b="1" dirty="0" smtClean="0">
                <a:solidFill>
                  <a:schemeClr val="tx2"/>
                </a:solidFill>
                <a:ea typeface="楷体_GB2312" pitchFamily="49" charset="-122"/>
              </a:rPr>
              <a:t>   是材料的一种固有特性，与裂纹本身的大小、形状、外加应力等无关，而与材料本身的成分、热处理及加工工艺有关。</a:t>
            </a:r>
            <a:endParaRPr lang="zh-CN" altLang="en-US" sz="2400" b="1" dirty="0">
              <a:latin typeface="黑体" pitchFamily="2" charset="-122"/>
              <a:ea typeface="黑体" pitchFamily="2" charset="-122"/>
            </a:endParaRPr>
          </a:p>
          <a:p>
            <a:pPr>
              <a:spcBef>
                <a:spcPts val="1200"/>
              </a:spcBef>
              <a:buClr>
                <a:srgbClr val="FF0000"/>
              </a:buClr>
              <a:buSzPct val="115000"/>
              <a:buFont typeface="Wingdings" pitchFamily="2" charset="2"/>
              <a:buChar char="p"/>
            </a:pPr>
            <a:r>
              <a:rPr lang="zh-CN" altLang="en-US" sz="2400" b="1" dirty="0" smtClean="0">
                <a:latin typeface="黑体" pitchFamily="2" charset="-122"/>
                <a:ea typeface="黑体" pitchFamily="2" charset="-122"/>
              </a:rPr>
              <a:t>判据：</a:t>
            </a:r>
            <a:endParaRPr lang="en-US" altLang="zh-CN" sz="2400" b="1" dirty="0" smtClean="0">
              <a:latin typeface="黑体" pitchFamily="2" charset="-122"/>
              <a:ea typeface="黑体" pitchFamily="2" charset="-122"/>
            </a:endParaRPr>
          </a:p>
          <a:p>
            <a:pPr>
              <a:spcBef>
                <a:spcPts val="600"/>
              </a:spcBef>
              <a:buClr>
                <a:srgbClr val="0000FF"/>
              </a:buClr>
              <a:buSzPct val="115000"/>
              <a:buFont typeface="Wingdings" pitchFamily="2" charset="2"/>
              <a:buChar char="u"/>
            </a:pPr>
            <a:r>
              <a:rPr lang="zh-CN" altLang="en-US" sz="2400" b="1" dirty="0" smtClean="0">
                <a:ea typeface="楷体_GB2312" pitchFamily="49" charset="-122"/>
              </a:rPr>
              <a:t>当</a:t>
            </a:r>
            <a:r>
              <a:rPr lang="en-US" altLang="zh-CN" sz="2400" b="1" dirty="0" err="1" smtClean="0">
                <a:ea typeface="楷体_GB2312" pitchFamily="49" charset="-122"/>
              </a:rPr>
              <a:t>K</a:t>
            </a:r>
            <a:r>
              <a:rPr lang="en-US" altLang="zh-CN" sz="2400" b="1" baseline="-25000" dirty="0" err="1" smtClean="0">
                <a:ea typeface="楷体_GB2312" pitchFamily="49" charset="-122"/>
              </a:rPr>
              <a:t>I</a:t>
            </a:r>
            <a:r>
              <a:rPr lang="en-US" altLang="zh-CN" sz="2400" b="1" dirty="0" smtClean="0">
                <a:ea typeface="楷体_GB2312" pitchFamily="49" charset="-122"/>
              </a:rPr>
              <a:t>&gt;</a:t>
            </a:r>
            <a:r>
              <a:rPr lang="en-US" altLang="zh-CN" sz="2400" b="1" dirty="0" err="1" smtClean="0">
                <a:ea typeface="楷体_GB2312" pitchFamily="49" charset="-122"/>
              </a:rPr>
              <a:t>K</a:t>
            </a:r>
            <a:r>
              <a:rPr lang="en-US" altLang="zh-CN" sz="2400" b="1" baseline="-25000" dirty="0" err="1" smtClean="0">
                <a:ea typeface="楷体_GB2312" pitchFamily="49" charset="-122"/>
              </a:rPr>
              <a:t>IC</a:t>
            </a:r>
            <a:r>
              <a:rPr lang="zh-CN" altLang="en-US" sz="2400" b="1" dirty="0" smtClean="0">
                <a:ea typeface="楷体_GB2312" pitchFamily="49" charset="-122"/>
              </a:rPr>
              <a:t>时，裂纹失稳扩展，发生脆断。</a:t>
            </a:r>
          </a:p>
          <a:p>
            <a:pPr>
              <a:spcBef>
                <a:spcPts val="600"/>
              </a:spcBef>
              <a:buClr>
                <a:srgbClr val="0000FF"/>
              </a:buClr>
              <a:buSzPct val="115000"/>
              <a:buFont typeface="Wingdings" pitchFamily="2" charset="2"/>
              <a:buChar char="u"/>
            </a:pPr>
            <a:r>
              <a:rPr lang="en-US" altLang="zh-CN" sz="2400" b="1" dirty="0" err="1" smtClean="0">
                <a:ea typeface="楷体_GB2312" pitchFamily="49" charset="-122"/>
              </a:rPr>
              <a:t>K</a:t>
            </a:r>
            <a:r>
              <a:rPr lang="en-US" altLang="zh-CN" sz="2400" b="1" baseline="-25000" dirty="0" err="1" smtClean="0">
                <a:ea typeface="楷体_GB2312" pitchFamily="49" charset="-122"/>
              </a:rPr>
              <a:t>I</a:t>
            </a:r>
            <a:r>
              <a:rPr lang="zh-CN" altLang="en-US" sz="2400" b="1" dirty="0" smtClean="0">
                <a:ea typeface="楷体_GB2312" pitchFamily="49" charset="-122"/>
              </a:rPr>
              <a:t>＝</a:t>
            </a:r>
            <a:r>
              <a:rPr lang="en-US" altLang="zh-CN" sz="2400" b="1" dirty="0" err="1" smtClean="0">
                <a:ea typeface="楷体_GB2312" pitchFamily="49" charset="-122"/>
              </a:rPr>
              <a:t>K</a:t>
            </a:r>
            <a:r>
              <a:rPr lang="en-US" altLang="zh-CN" sz="2400" b="1" baseline="-25000" dirty="0" err="1" smtClean="0">
                <a:ea typeface="楷体_GB2312" pitchFamily="49" charset="-122"/>
              </a:rPr>
              <a:t>IC</a:t>
            </a:r>
            <a:r>
              <a:rPr lang="zh-CN" altLang="en-US" sz="2400" b="1" dirty="0" smtClean="0">
                <a:ea typeface="楷体_GB2312" pitchFamily="49" charset="-122"/>
              </a:rPr>
              <a:t>时，裂纹处于临界状态</a:t>
            </a:r>
          </a:p>
          <a:p>
            <a:pPr>
              <a:spcBef>
                <a:spcPts val="600"/>
              </a:spcBef>
              <a:buClr>
                <a:srgbClr val="0000FF"/>
              </a:buClr>
              <a:buSzPct val="115000"/>
              <a:buFont typeface="Wingdings" pitchFamily="2" charset="2"/>
              <a:buChar char="u"/>
            </a:pPr>
            <a:r>
              <a:rPr lang="en-US" altLang="zh-CN" sz="2400" b="1" dirty="0" err="1" smtClean="0">
                <a:ea typeface="楷体_GB2312" pitchFamily="49" charset="-122"/>
              </a:rPr>
              <a:t>K</a:t>
            </a:r>
            <a:r>
              <a:rPr lang="en-US" altLang="zh-CN" sz="2400" b="1" baseline="-25000" dirty="0" err="1" smtClean="0">
                <a:ea typeface="楷体_GB2312" pitchFamily="49" charset="-122"/>
              </a:rPr>
              <a:t>I</a:t>
            </a:r>
            <a:r>
              <a:rPr lang="en-US" altLang="zh-CN" sz="2400" b="1" dirty="0" smtClean="0">
                <a:ea typeface="楷体_GB2312" pitchFamily="49" charset="-122"/>
              </a:rPr>
              <a:t>&lt;</a:t>
            </a:r>
            <a:r>
              <a:rPr lang="en-US" altLang="zh-CN" sz="2400" b="1" dirty="0" err="1" smtClean="0">
                <a:ea typeface="楷体_GB2312" pitchFamily="49" charset="-122"/>
              </a:rPr>
              <a:t>K</a:t>
            </a:r>
            <a:r>
              <a:rPr lang="en-US" altLang="zh-CN" sz="2400" b="1" baseline="-25000" dirty="0" err="1" smtClean="0">
                <a:ea typeface="楷体_GB2312" pitchFamily="49" charset="-122"/>
              </a:rPr>
              <a:t>IC</a:t>
            </a:r>
            <a:r>
              <a:rPr lang="zh-CN" altLang="en-US" sz="2400" b="1" dirty="0" smtClean="0">
                <a:ea typeface="楷体_GB2312" pitchFamily="49" charset="-122"/>
              </a:rPr>
              <a:t>时，裂纹扩展很慢或不扩展，不发生脆断。</a:t>
            </a:r>
            <a:endParaRPr lang="en-US" altLang="zh-CN" sz="2400" b="1" dirty="0" smtClean="0">
              <a:ea typeface="楷体_GB2312" pitchFamily="49" charset="-122"/>
            </a:endParaRPr>
          </a:p>
          <a:p>
            <a:pPr>
              <a:spcBef>
                <a:spcPts val="600"/>
              </a:spcBef>
              <a:buClr>
                <a:srgbClr val="FF0000"/>
              </a:buClr>
              <a:buSzPct val="115000"/>
              <a:buFont typeface="Wingdings" pitchFamily="2" charset="2"/>
              <a:buChar char="p"/>
            </a:pPr>
            <a:r>
              <a:rPr lang="zh-CN" altLang="en-US" sz="2400" b="1" dirty="0" smtClean="0">
                <a:latin typeface="黑体" pitchFamily="2" charset="-122"/>
                <a:ea typeface="黑体" pitchFamily="2" charset="-122"/>
              </a:rPr>
              <a:t>应用：</a:t>
            </a:r>
            <a:endParaRPr lang="zh-CN" altLang="en-US" sz="2400" b="1" dirty="0">
              <a:latin typeface="黑体" pitchFamily="2" charset="-122"/>
              <a:ea typeface="黑体" pitchFamily="2" charset="-122"/>
            </a:endParaRPr>
          </a:p>
          <a:p>
            <a:pPr>
              <a:spcBef>
                <a:spcPts val="600"/>
              </a:spcBef>
              <a:buClr>
                <a:srgbClr val="0000FF"/>
              </a:buClr>
              <a:buSzPct val="90000"/>
              <a:buFont typeface="Wingdings" pitchFamily="2" charset="2"/>
              <a:buChar char="u"/>
            </a:pPr>
            <a:r>
              <a:rPr lang="zh-CN" altLang="en-US" sz="2400" b="1" dirty="0" smtClean="0">
                <a:solidFill>
                  <a:srgbClr val="0000FF"/>
                </a:solidFill>
                <a:latin typeface="楷体_GB2312" pitchFamily="49" charset="-122"/>
                <a:ea typeface="楷体_GB2312" pitchFamily="49" charset="-122"/>
              </a:rPr>
              <a:t>（</a:t>
            </a:r>
            <a:r>
              <a:rPr lang="en-US" altLang="zh-CN" sz="2400" b="1" dirty="0">
                <a:solidFill>
                  <a:srgbClr val="0000FF"/>
                </a:solidFill>
                <a:latin typeface="楷体_GB2312" pitchFamily="49" charset="-122"/>
                <a:ea typeface="楷体_GB2312" pitchFamily="49" charset="-122"/>
              </a:rPr>
              <a:t>1</a:t>
            </a:r>
            <a:r>
              <a:rPr lang="zh-CN" altLang="en-US" sz="2400" b="1" dirty="0">
                <a:solidFill>
                  <a:srgbClr val="0000FF"/>
                </a:solidFill>
                <a:latin typeface="楷体_GB2312" pitchFamily="49" charset="-122"/>
                <a:ea typeface="楷体_GB2312" pitchFamily="49" charset="-122"/>
              </a:rPr>
              <a:t>）已知</a:t>
            </a:r>
            <a:r>
              <a:rPr lang="en-US" altLang="zh-CN" sz="2400" b="1" dirty="0" err="1">
                <a:solidFill>
                  <a:srgbClr val="0000FF"/>
                </a:solidFill>
                <a:latin typeface="楷体_GB2312" pitchFamily="49" charset="-122"/>
                <a:ea typeface="楷体_GB2312" pitchFamily="49" charset="-122"/>
              </a:rPr>
              <a:t>2a</a:t>
            </a:r>
            <a:r>
              <a:rPr lang="zh-CN" altLang="en-US" sz="2400" b="1" dirty="0">
                <a:solidFill>
                  <a:srgbClr val="0000FF"/>
                </a:solidFill>
                <a:latin typeface="楷体_GB2312" pitchFamily="49" charset="-122"/>
                <a:ea typeface="楷体_GB2312" pitchFamily="49" charset="-122"/>
              </a:rPr>
              <a:t>、 </a:t>
            </a:r>
            <a:r>
              <a:rPr lang="el-GR" altLang="zh-CN" sz="2400" b="1" dirty="0">
                <a:solidFill>
                  <a:srgbClr val="0000FF"/>
                </a:solidFill>
                <a:ea typeface="楷体_GB2312" pitchFamily="49" charset="-122"/>
              </a:rPr>
              <a:t>σ</a:t>
            </a:r>
            <a:r>
              <a:rPr lang="en-US" altLang="zh-CN" sz="2400" b="1" dirty="0">
                <a:solidFill>
                  <a:srgbClr val="F91605"/>
                </a:solidFill>
                <a:latin typeface="楷体_GB2312" pitchFamily="49" charset="-122"/>
                <a:ea typeface="楷体_GB2312" pitchFamily="49" charset="-122"/>
              </a:rPr>
              <a:t> </a:t>
            </a:r>
            <a:r>
              <a:rPr lang="zh-CN" altLang="en-US" sz="2400" b="1" dirty="0">
                <a:latin typeface="楷体_GB2312" pitchFamily="49" charset="-122"/>
                <a:ea typeface="楷体_GB2312" pitchFamily="49" charset="-122"/>
              </a:rPr>
              <a:t>，选择一定</a:t>
            </a:r>
            <a:r>
              <a:rPr lang="en-US" altLang="zh-CN" sz="2400" b="1" dirty="0" err="1">
                <a:latin typeface="楷体_GB2312" pitchFamily="49" charset="-122"/>
                <a:ea typeface="楷体_GB2312" pitchFamily="49" charset="-122"/>
              </a:rPr>
              <a:t>K</a:t>
            </a:r>
            <a:r>
              <a:rPr lang="en-US" altLang="zh-CN" sz="2400" b="1" baseline="-25000" dirty="0" err="1">
                <a:latin typeface="楷体_GB2312" pitchFamily="49" charset="-122"/>
                <a:ea typeface="楷体_GB2312" pitchFamily="49" charset="-122"/>
              </a:rPr>
              <a:t>IC</a:t>
            </a:r>
            <a:r>
              <a:rPr lang="zh-CN" altLang="en-US" sz="2400" b="1" dirty="0">
                <a:latin typeface="楷体_GB2312" pitchFamily="49" charset="-122"/>
                <a:ea typeface="楷体_GB2312" pitchFamily="49" charset="-122"/>
              </a:rPr>
              <a:t>的材料或根据</a:t>
            </a:r>
            <a:r>
              <a:rPr lang="en-US" altLang="zh-CN" sz="2400" b="1" dirty="0" err="1">
                <a:latin typeface="楷体_GB2312" pitchFamily="49" charset="-122"/>
                <a:ea typeface="楷体_GB2312" pitchFamily="49" charset="-122"/>
              </a:rPr>
              <a:t>K</a:t>
            </a:r>
            <a:r>
              <a:rPr lang="en-US" altLang="zh-CN" sz="2400" b="1" baseline="-25000" dirty="0" err="1">
                <a:latin typeface="楷体_GB2312" pitchFamily="49" charset="-122"/>
                <a:ea typeface="楷体_GB2312" pitchFamily="49" charset="-122"/>
              </a:rPr>
              <a:t>IC</a:t>
            </a:r>
            <a:r>
              <a:rPr lang="zh-CN" altLang="en-US" sz="2400" b="1" dirty="0">
                <a:latin typeface="楷体_GB2312" pitchFamily="49" charset="-122"/>
                <a:ea typeface="楷体_GB2312" pitchFamily="49" charset="-122"/>
              </a:rPr>
              <a:t>，制定零件工作是否安全</a:t>
            </a:r>
            <a:r>
              <a:rPr lang="en-US" altLang="zh-CN" sz="2400" b="1" dirty="0" err="1">
                <a:latin typeface="楷体_GB2312" pitchFamily="49" charset="-122"/>
                <a:ea typeface="楷体_GB2312" pitchFamily="49" charset="-122"/>
              </a:rPr>
              <a:t>K</a:t>
            </a:r>
            <a:r>
              <a:rPr lang="en-US" altLang="zh-CN" sz="2400" b="1" baseline="-25000" dirty="0" err="1">
                <a:latin typeface="楷体_GB2312" pitchFamily="49" charset="-122"/>
                <a:ea typeface="楷体_GB2312" pitchFamily="49" charset="-122"/>
              </a:rPr>
              <a:t>I</a:t>
            </a:r>
            <a:r>
              <a:rPr lang="en-US" altLang="zh-CN" sz="2400" b="1" dirty="0">
                <a:latin typeface="楷体_GB2312" pitchFamily="49" charset="-122"/>
                <a:ea typeface="楷体_GB2312" pitchFamily="49" charset="-122"/>
              </a:rPr>
              <a:t>≥ </a:t>
            </a:r>
            <a:r>
              <a:rPr lang="en-US" altLang="zh-CN" sz="2400" b="1" dirty="0" err="1">
                <a:latin typeface="楷体_GB2312" pitchFamily="49" charset="-122"/>
                <a:ea typeface="楷体_GB2312" pitchFamily="49" charset="-122"/>
              </a:rPr>
              <a:t>K</a:t>
            </a:r>
            <a:r>
              <a:rPr lang="en-US" altLang="zh-CN" sz="2400" b="1" baseline="-25000" dirty="0" err="1">
                <a:latin typeface="楷体_GB2312" pitchFamily="49" charset="-122"/>
                <a:ea typeface="楷体_GB2312" pitchFamily="49" charset="-122"/>
              </a:rPr>
              <a:t>IC</a:t>
            </a:r>
            <a:r>
              <a:rPr lang="en-US" altLang="zh-CN" sz="2400" b="1" dirty="0">
                <a:solidFill>
                  <a:srgbClr val="F91605"/>
                </a:solidFill>
                <a:latin typeface="楷体_GB2312" pitchFamily="49" charset="-122"/>
                <a:ea typeface="楷体_GB2312" pitchFamily="49" charset="-122"/>
              </a:rPr>
              <a:t> </a:t>
            </a:r>
            <a:r>
              <a:rPr lang="zh-CN" altLang="en-US" sz="2400" b="1" dirty="0">
                <a:latin typeface="楷体_GB2312" pitchFamily="49" charset="-122"/>
                <a:ea typeface="楷体_GB2312" pitchFamily="49" charset="-122"/>
              </a:rPr>
              <a:t>，失稳扩展。</a:t>
            </a:r>
          </a:p>
          <a:p>
            <a:pPr>
              <a:spcBef>
                <a:spcPts val="600"/>
              </a:spcBef>
              <a:buClr>
                <a:srgbClr val="0000FF"/>
              </a:buClr>
              <a:buSzPct val="90000"/>
              <a:buFont typeface="Wingdings" pitchFamily="2" charset="2"/>
              <a:buChar char="u"/>
            </a:pPr>
            <a:r>
              <a:rPr lang="zh-CN" altLang="en-US" sz="2400" b="1" dirty="0">
                <a:solidFill>
                  <a:srgbClr val="0000FF"/>
                </a:solidFill>
                <a:latin typeface="楷体_GB2312" pitchFamily="49" charset="-122"/>
                <a:ea typeface="楷体_GB2312" pitchFamily="49" charset="-122"/>
              </a:rPr>
              <a:t>（</a:t>
            </a:r>
            <a:r>
              <a:rPr lang="en-US" altLang="zh-CN" sz="2400" b="1" dirty="0">
                <a:solidFill>
                  <a:srgbClr val="0000FF"/>
                </a:solidFill>
                <a:latin typeface="楷体_GB2312" pitchFamily="49" charset="-122"/>
                <a:ea typeface="楷体_GB2312" pitchFamily="49" charset="-122"/>
              </a:rPr>
              <a:t>2</a:t>
            </a:r>
            <a:r>
              <a:rPr lang="zh-CN" altLang="en-US" sz="2400" b="1" dirty="0">
                <a:solidFill>
                  <a:srgbClr val="0000FF"/>
                </a:solidFill>
                <a:latin typeface="楷体_GB2312" pitchFamily="49" charset="-122"/>
                <a:ea typeface="楷体_GB2312" pitchFamily="49" charset="-122"/>
              </a:rPr>
              <a:t>）已知</a:t>
            </a:r>
            <a:r>
              <a:rPr lang="en-US" altLang="zh-CN" sz="2400" b="1" dirty="0" err="1">
                <a:solidFill>
                  <a:srgbClr val="0000FF"/>
                </a:solidFill>
                <a:latin typeface="楷体_GB2312" pitchFamily="49" charset="-122"/>
                <a:ea typeface="楷体_GB2312" pitchFamily="49" charset="-122"/>
              </a:rPr>
              <a:t>2a</a:t>
            </a:r>
            <a:r>
              <a:rPr lang="zh-CN" altLang="en-US" sz="2400" b="1" dirty="0">
                <a:solidFill>
                  <a:srgbClr val="0000FF"/>
                </a:solidFill>
                <a:latin typeface="楷体_GB2312" pitchFamily="49" charset="-122"/>
                <a:ea typeface="楷体_GB2312" pitchFamily="49" charset="-122"/>
              </a:rPr>
              <a:t>、</a:t>
            </a:r>
            <a:r>
              <a:rPr lang="en-US" altLang="zh-CN" sz="2400" b="1" dirty="0" err="1">
                <a:solidFill>
                  <a:srgbClr val="0000FF"/>
                </a:solidFill>
                <a:latin typeface="楷体_GB2312" pitchFamily="49" charset="-122"/>
                <a:ea typeface="楷体_GB2312" pitchFamily="49" charset="-122"/>
              </a:rPr>
              <a:t>K</a:t>
            </a:r>
            <a:r>
              <a:rPr lang="en-US" altLang="zh-CN" sz="2400" b="1" baseline="-25000" dirty="0" err="1">
                <a:solidFill>
                  <a:srgbClr val="0000FF"/>
                </a:solidFill>
                <a:latin typeface="楷体_GB2312" pitchFamily="49" charset="-122"/>
                <a:ea typeface="楷体_GB2312" pitchFamily="49" charset="-122"/>
              </a:rPr>
              <a:t>IC</a:t>
            </a:r>
            <a:r>
              <a:rPr lang="zh-CN" altLang="en-US" sz="2400" b="1" dirty="0">
                <a:latin typeface="楷体_GB2312" pitchFamily="49" charset="-122"/>
                <a:ea typeface="楷体_GB2312" pitchFamily="49" charset="-122"/>
              </a:rPr>
              <a:t>，计算承受的最大应力</a:t>
            </a:r>
            <a:r>
              <a:rPr lang="el-GR" altLang="zh-CN" sz="2400" b="1" dirty="0">
                <a:ea typeface="楷体_GB2312" pitchFamily="49" charset="-122"/>
                <a:cs typeface="Arial" charset="0"/>
              </a:rPr>
              <a:t>σ</a:t>
            </a:r>
            <a:r>
              <a:rPr lang="zh-CN" altLang="en-US" sz="2400" b="1" dirty="0">
                <a:latin typeface="楷体_GB2312" pitchFamily="49" charset="-122"/>
                <a:ea typeface="楷体_GB2312" pitchFamily="49" charset="-122"/>
              </a:rPr>
              <a:t>。</a:t>
            </a:r>
          </a:p>
          <a:p>
            <a:pPr>
              <a:spcBef>
                <a:spcPts val="600"/>
              </a:spcBef>
              <a:buClr>
                <a:srgbClr val="0000FF"/>
              </a:buClr>
              <a:buSzPct val="90000"/>
              <a:buFont typeface="Wingdings" pitchFamily="2" charset="2"/>
              <a:buChar char="u"/>
            </a:pPr>
            <a:r>
              <a:rPr lang="zh-CN" altLang="en-US" sz="2400" b="1" dirty="0">
                <a:solidFill>
                  <a:srgbClr val="0000FF"/>
                </a:solidFill>
                <a:latin typeface="楷体_GB2312" pitchFamily="49" charset="-122"/>
                <a:ea typeface="楷体_GB2312" pitchFamily="49" charset="-122"/>
              </a:rPr>
              <a:t>（</a:t>
            </a:r>
            <a:r>
              <a:rPr lang="en-US" altLang="zh-CN" sz="2400" b="1" dirty="0">
                <a:solidFill>
                  <a:srgbClr val="0000FF"/>
                </a:solidFill>
                <a:latin typeface="楷体_GB2312" pitchFamily="49" charset="-122"/>
                <a:ea typeface="楷体_GB2312" pitchFamily="49" charset="-122"/>
              </a:rPr>
              <a:t>3</a:t>
            </a:r>
            <a:r>
              <a:rPr lang="zh-CN" altLang="en-US" sz="2400" b="1" dirty="0">
                <a:solidFill>
                  <a:srgbClr val="0000FF"/>
                </a:solidFill>
                <a:latin typeface="楷体_GB2312" pitchFamily="49" charset="-122"/>
                <a:ea typeface="楷体_GB2312" pitchFamily="49" charset="-122"/>
              </a:rPr>
              <a:t>）已知</a:t>
            </a:r>
            <a:r>
              <a:rPr lang="el-GR" altLang="zh-CN" sz="2400" b="1" dirty="0">
                <a:solidFill>
                  <a:srgbClr val="0000FF"/>
                </a:solidFill>
                <a:ea typeface="楷体_GB2312" pitchFamily="49" charset="-122"/>
              </a:rPr>
              <a:t>σ</a:t>
            </a:r>
            <a:r>
              <a:rPr lang="en-US" altLang="zh-CN" sz="2400" b="1" dirty="0">
                <a:solidFill>
                  <a:srgbClr val="0000FF"/>
                </a:solidFill>
                <a:latin typeface="楷体_GB2312" pitchFamily="49" charset="-122"/>
                <a:ea typeface="楷体_GB2312" pitchFamily="49" charset="-122"/>
              </a:rPr>
              <a:t> </a:t>
            </a:r>
            <a:r>
              <a:rPr lang="zh-CN" altLang="en-US" sz="2400" b="1" dirty="0">
                <a:solidFill>
                  <a:srgbClr val="0000FF"/>
                </a:solidFill>
                <a:latin typeface="楷体_GB2312" pitchFamily="49" charset="-122"/>
                <a:ea typeface="楷体_GB2312" pitchFamily="49" charset="-122"/>
              </a:rPr>
              <a:t>、</a:t>
            </a:r>
            <a:r>
              <a:rPr lang="en-US" altLang="zh-CN" sz="2400" b="1" dirty="0" err="1">
                <a:solidFill>
                  <a:srgbClr val="0000FF"/>
                </a:solidFill>
                <a:latin typeface="楷体_GB2312" pitchFamily="49" charset="-122"/>
                <a:ea typeface="楷体_GB2312" pitchFamily="49" charset="-122"/>
              </a:rPr>
              <a:t>KIC</a:t>
            </a:r>
            <a:r>
              <a:rPr lang="zh-CN" altLang="en-US" sz="2400" b="1" dirty="0">
                <a:latin typeface="楷体_GB2312" pitchFamily="49" charset="-122"/>
                <a:ea typeface="楷体_GB2312" pitchFamily="49" charset="-122"/>
              </a:rPr>
              <a:t>，计算不产生脆断所允许的内部宏观裂纹的临界尺寸</a:t>
            </a:r>
            <a:r>
              <a:rPr lang="en-US" altLang="zh-CN" sz="2400" b="1" dirty="0" err="1">
                <a:latin typeface="楷体_GB2312" pitchFamily="49" charset="-122"/>
                <a:ea typeface="楷体_GB2312" pitchFamily="49" charset="-122"/>
              </a:rPr>
              <a:t>2a</a:t>
            </a:r>
            <a:r>
              <a:rPr lang="en-US" altLang="zh-CN" sz="2400" b="1" dirty="0">
                <a:solidFill>
                  <a:srgbClr val="F91605"/>
                </a:solidFill>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a:t>
            </a:r>
            <a:endParaRPr lang="zh-CN" altLang="en-US" sz="2400" b="1" dirty="0">
              <a:latin typeface="楷体_GB2312" pitchFamily="49" charset="-122"/>
              <a:ea typeface="楷体_GB2312" pitchFamily="49" charset="-122"/>
            </a:endParaRPr>
          </a:p>
          <a:p>
            <a:pPr>
              <a:spcBef>
                <a:spcPts val="600"/>
              </a:spcBef>
            </a:pP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box(in)">
                                      <p:cBhvr>
                                        <p:cTn id="7" dur="500"/>
                                        <p:tgtEl>
                                          <p:spTgt spid="5">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box(in)">
                                      <p:cBhvr>
                                        <p:cTn id="12" dur="500"/>
                                        <p:tgtEl>
                                          <p:spTgt spid="5">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animEffect transition="in" filter="box(in)">
                                      <p:cBhvr>
                                        <p:cTn id="1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84213" y="404366"/>
            <a:ext cx="7772400" cy="720378"/>
          </a:xfrm>
        </p:spPr>
        <p:txBody>
          <a:bodyPr/>
          <a:lstStyle/>
          <a:p>
            <a:r>
              <a:rPr lang="zh-CN" altLang="en-US" sz="3600" b="1" dirty="0" smtClean="0">
                <a:solidFill>
                  <a:schemeClr val="tx1"/>
                </a:solidFill>
                <a:effectLst/>
              </a:rPr>
              <a:t>例题</a:t>
            </a:r>
            <a:r>
              <a:rPr lang="zh-CN" altLang="en-US" sz="3600" b="1" dirty="0">
                <a:solidFill>
                  <a:schemeClr val="tx1"/>
                </a:solidFill>
                <a:effectLst/>
              </a:rPr>
              <a:t>一</a:t>
            </a:r>
          </a:p>
        </p:txBody>
      </p:sp>
      <p:sp>
        <p:nvSpPr>
          <p:cNvPr id="66563" name="Rectangle 3"/>
          <p:cNvSpPr>
            <a:spLocks noGrp="1" noChangeArrowheads="1"/>
          </p:cNvSpPr>
          <p:nvPr>
            <p:ph type="body" idx="1"/>
          </p:nvPr>
        </p:nvSpPr>
        <p:spPr>
          <a:xfrm>
            <a:off x="395536" y="1189831"/>
            <a:ext cx="8280152" cy="4543425"/>
          </a:xfrm>
        </p:spPr>
        <p:txBody>
          <a:bodyPr/>
          <a:lstStyle/>
          <a:p>
            <a:pPr>
              <a:lnSpc>
                <a:spcPct val="120000"/>
              </a:lnSpc>
              <a:spcBef>
                <a:spcPts val="600"/>
              </a:spcBef>
            </a:pPr>
            <a:r>
              <a:rPr lang="zh-CN" altLang="en-US" sz="2800" b="1" dirty="0">
                <a:latin typeface="楷体" pitchFamily="49" charset="-122"/>
                <a:ea typeface="楷体" pitchFamily="49" charset="-122"/>
              </a:rPr>
              <a:t>拉力试样的原标距长度为</a:t>
            </a:r>
            <a:r>
              <a:rPr lang="en-US" altLang="zh-CN" sz="2800" b="1" dirty="0">
                <a:latin typeface="楷体" pitchFamily="49" charset="-122"/>
                <a:ea typeface="楷体" pitchFamily="49" charset="-122"/>
              </a:rPr>
              <a:t>50mm</a:t>
            </a:r>
            <a:r>
              <a:rPr lang="zh-CN" altLang="en-US" sz="2800" b="1" dirty="0">
                <a:latin typeface="楷体" pitchFamily="49" charset="-122"/>
                <a:ea typeface="楷体" pitchFamily="49" charset="-122"/>
              </a:rPr>
              <a:t>，直径为</a:t>
            </a:r>
            <a:r>
              <a:rPr lang="en-US" altLang="zh-CN" sz="2800" b="1" dirty="0">
                <a:latin typeface="楷体" pitchFamily="49" charset="-122"/>
                <a:ea typeface="楷体" pitchFamily="49" charset="-122"/>
              </a:rPr>
              <a:t>10mm</a:t>
            </a:r>
            <a:r>
              <a:rPr lang="zh-CN" altLang="en-US" sz="2800" b="1" dirty="0">
                <a:latin typeface="楷体" pitchFamily="49" charset="-122"/>
                <a:ea typeface="楷体" pitchFamily="49" charset="-122"/>
              </a:rPr>
              <a:t>，经拉力试验后，将已断裂的试样对接起来测量，若最后的标距长度为</a:t>
            </a:r>
            <a:r>
              <a:rPr lang="en-US" altLang="zh-CN" sz="2800" b="1" dirty="0">
                <a:latin typeface="楷体" pitchFamily="49" charset="-122"/>
                <a:ea typeface="楷体" pitchFamily="49" charset="-122"/>
              </a:rPr>
              <a:t>71mm</a:t>
            </a:r>
            <a:r>
              <a:rPr lang="zh-CN" altLang="en-US" sz="2800" b="1" dirty="0">
                <a:latin typeface="楷体" pitchFamily="49" charset="-122"/>
                <a:ea typeface="楷体" pitchFamily="49" charset="-122"/>
              </a:rPr>
              <a:t>，颈缩区的最小直径为</a:t>
            </a:r>
            <a:r>
              <a:rPr lang="en-US" altLang="zh-CN" sz="2800" b="1" dirty="0">
                <a:latin typeface="楷体" pitchFamily="49" charset="-122"/>
                <a:ea typeface="楷体" pitchFamily="49" charset="-122"/>
              </a:rPr>
              <a:t>4.9mm</a:t>
            </a:r>
            <a:r>
              <a:rPr lang="zh-CN" altLang="en-US" sz="2800" b="1" dirty="0">
                <a:latin typeface="楷体" pitchFamily="49" charset="-122"/>
                <a:ea typeface="楷体" pitchFamily="49" charset="-122"/>
              </a:rPr>
              <a:t>，试求该材料的伸长率和断面收缩率的值？</a:t>
            </a:r>
          </a:p>
          <a:p>
            <a:pPr>
              <a:lnSpc>
                <a:spcPct val="120000"/>
              </a:lnSpc>
              <a:spcBef>
                <a:spcPts val="600"/>
              </a:spcBef>
            </a:pPr>
            <a:r>
              <a:rPr lang="zh-CN" altLang="en-US" sz="2800" dirty="0">
                <a:latin typeface="楷体" pitchFamily="49" charset="-122"/>
                <a:ea typeface="楷体" pitchFamily="49" charset="-122"/>
              </a:rPr>
              <a:t>解：</a:t>
            </a:r>
          </a:p>
          <a:p>
            <a:pPr lvl="1">
              <a:lnSpc>
                <a:spcPct val="120000"/>
              </a:lnSpc>
              <a:spcBef>
                <a:spcPts val="600"/>
              </a:spcBef>
            </a:pPr>
            <a:r>
              <a:rPr lang="en-US" altLang="zh-CN" sz="2400" b="1" dirty="0">
                <a:latin typeface="楷体" pitchFamily="49" charset="-122"/>
                <a:ea typeface="楷体" pitchFamily="49" charset="-122"/>
              </a:rPr>
              <a:t>δ</a:t>
            </a:r>
            <a:r>
              <a:rPr lang="zh-CN" altLang="en-US" sz="700" b="1" dirty="0">
                <a:latin typeface="楷体" pitchFamily="49" charset="-122"/>
                <a:ea typeface="楷体" pitchFamily="49" charset="-122"/>
              </a:rPr>
              <a:t>５</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a:t>
            </a:r>
            <a:r>
              <a:rPr lang="en-US" altLang="zh-CN" sz="2400" b="1" dirty="0">
                <a:latin typeface="楷体" pitchFamily="49" charset="-122"/>
                <a:ea typeface="楷体" pitchFamily="49" charset="-122"/>
              </a:rPr>
              <a:t>71-50</a:t>
            </a:r>
            <a:r>
              <a:rPr lang="zh-CN" altLang="en-US" sz="2400" b="1" dirty="0">
                <a:latin typeface="楷体" pitchFamily="49" charset="-122"/>
                <a:ea typeface="楷体" pitchFamily="49" charset="-122"/>
              </a:rPr>
              <a:t>）</a:t>
            </a:r>
            <a:r>
              <a:rPr lang="en-US" altLang="zh-CN" sz="2400" b="1" dirty="0">
                <a:latin typeface="楷体" pitchFamily="49" charset="-122"/>
                <a:ea typeface="楷体" pitchFamily="49" charset="-122"/>
              </a:rPr>
              <a:t>/50]x100%=42%</a:t>
            </a:r>
          </a:p>
          <a:p>
            <a:pPr lvl="1">
              <a:lnSpc>
                <a:spcPct val="120000"/>
              </a:lnSpc>
              <a:spcBef>
                <a:spcPts val="600"/>
              </a:spcBef>
            </a:pPr>
            <a:r>
              <a:rPr lang="en-US" altLang="zh-CN" sz="2400" b="1" dirty="0">
                <a:latin typeface="楷体" pitchFamily="49" charset="-122"/>
                <a:ea typeface="楷体" pitchFamily="49" charset="-122"/>
              </a:rPr>
              <a:t>S</a:t>
            </a:r>
            <a:r>
              <a:rPr lang="en-US" altLang="zh-CN" sz="2400" b="1" baseline="-25000" dirty="0">
                <a:latin typeface="楷体" pitchFamily="49" charset="-122"/>
                <a:ea typeface="楷体" pitchFamily="49" charset="-122"/>
              </a:rPr>
              <a:t>0</a:t>
            </a:r>
            <a:r>
              <a:rPr lang="en-US" altLang="zh-CN" sz="2400" b="1" dirty="0">
                <a:latin typeface="楷体" pitchFamily="49" charset="-122"/>
                <a:ea typeface="楷体" pitchFamily="49" charset="-122"/>
              </a:rPr>
              <a:t>=3.14x(10/2)</a:t>
            </a:r>
            <a:r>
              <a:rPr lang="en-US" altLang="zh-CN" sz="2400" b="1" baseline="30000" dirty="0">
                <a:latin typeface="楷体" pitchFamily="49" charset="-122"/>
                <a:ea typeface="楷体" pitchFamily="49" charset="-122"/>
              </a:rPr>
              <a:t>2</a:t>
            </a:r>
            <a:r>
              <a:rPr lang="en-US" altLang="zh-CN" sz="2400" b="1" dirty="0">
                <a:latin typeface="楷体" pitchFamily="49" charset="-122"/>
                <a:ea typeface="楷体" pitchFamily="49" charset="-122"/>
              </a:rPr>
              <a:t>=78.5(mm</a:t>
            </a:r>
            <a:r>
              <a:rPr lang="en-US" altLang="zh-CN" sz="2400" b="1" baseline="30000" dirty="0">
                <a:latin typeface="楷体" pitchFamily="49" charset="-122"/>
                <a:ea typeface="楷体" pitchFamily="49" charset="-122"/>
              </a:rPr>
              <a:t>2</a:t>
            </a:r>
            <a:r>
              <a:rPr lang="en-US" altLang="zh-CN" sz="2400" b="1" dirty="0">
                <a:latin typeface="楷体" pitchFamily="49" charset="-122"/>
                <a:ea typeface="楷体" pitchFamily="49" charset="-122"/>
              </a:rPr>
              <a:t>)</a:t>
            </a:r>
          </a:p>
          <a:p>
            <a:pPr lvl="1">
              <a:lnSpc>
                <a:spcPct val="120000"/>
              </a:lnSpc>
              <a:spcBef>
                <a:spcPts val="600"/>
              </a:spcBef>
            </a:pPr>
            <a:r>
              <a:rPr lang="en-US" altLang="zh-CN" sz="2400" b="1" dirty="0">
                <a:latin typeface="楷体" pitchFamily="49" charset="-122"/>
                <a:ea typeface="楷体" pitchFamily="49" charset="-122"/>
              </a:rPr>
              <a:t>S</a:t>
            </a:r>
            <a:r>
              <a:rPr lang="en-US" altLang="zh-CN" sz="2400" b="1" baseline="-25000" dirty="0">
                <a:latin typeface="楷体" pitchFamily="49" charset="-122"/>
                <a:ea typeface="楷体" pitchFamily="49" charset="-122"/>
              </a:rPr>
              <a:t>1</a:t>
            </a:r>
            <a:r>
              <a:rPr lang="en-US" altLang="zh-CN" sz="2400" b="1" dirty="0">
                <a:latin typeface="楷体" pitchFamily="49" charset="-122"/>
                <a:ea typeface="楷体" pitchFamily="49" charset="-122"/>
              </a:rPr>
              <a:t>=3.14x(4.9/2)</a:t>
            </a:r>
            <a:r>
              <a:rPr lang="en-US" altLang="zh-CN" sz="2400" b="1" baseline="30000" dirty="0">
                <a:latin typeface="楷体" pitchFamily="49" charset="-122"/>
                <a:ea typeface="楷体" pitchFamily="49" charset="-122"/>
              </a:rPr>
              <a:t>2</a:t>
            </a:r>
            <a:r>
              <a:rPr lang="en-US" altLang="zh-CN" sz="2400" b="1" dirty="0">
                <a:latin typeface="楷体" pitchFamily="49" charset="-122"/>
                <a:ea typeface="楷体" pitchFamily="49" charset="-122"/>
              </a:rPr>
              <a:t>=18.85(mm</a:t>
            </a:r>
            <a:r>
              <a:rPr lang="en-US" altLang="zh-CN" sz="2400" b="1" baseline="30000" dirty="0">
                <a:latin typeface="楷体" pitchFamily="49" charset="-122"/>
                <a:ea typeface="楷体" pitchFamily="49" charset="-122"/>
              </a:rPr>
              <a:t>2</a:t>
            </a:r>
            <a:r>
              <a:rPr lang="en-US" altLang="zh-CN" sz="2400" b="1" dirty="0">
                <a:latin typeface="楷体" pitchFamily="49" charset="-122"/>
                <a:ea typeface="楷体" pitchFamily="49" charset="-122"/>
              </a:rPr>
              <a:t>)</a:t>
            </a:r>
          </a:p>
          <a:p>
            <a:pPr lvl="1">
              <a:lnSpc>
                <a:spcPct val="120000"/>
              </a:lnSpc>
              <a:spcBef>
                <a:spcPts val="600"/>
              </a:spcBef>
            </a:pPr>
            <a:r>
              <a:rPr lang="en-US" altLang="zh-CN" sz="2400" b="1" dirty="0">
                <a:latin typeface="楷体" pitchFamily="49" charset="-122"/>
                <a:ea typeface="楷体" pitchFamily="49" charset="-122"/>
              </a:rPr>
              <a:t>Ψ=[(S</a:t>
            </a:r>
            <a:r>
              <a:rPr lang="en-US" altLang="zh-CN" sz="2400" b="1" baseline="-25000" dirty="0">
                <a:latin typeface="楷体" pitchFamily="49" charset="-122"/>
                <a:ea typeface="楷体" pitchFamily="49" charset="-122"/>
              </a:rPr>
              <a:t>0</a:t>
            </a:r>
            <a:r>
              <a:rPr lang="en-US" altLang="zh-CN" sz="2400" b="1" dirty="0">
                <a:latin typeface="楷体" pitchFamily="49" charset="-122"/>
                <a:ea typeface="楷体" pitchFamily="49" charset="-122"/>
              </a:rPr>
              <a:t>-S</a:t>
            </a:r>
            <a:r>
              <a:rPr lang="en-US" altLang="zh-CN" sz="2400" b="1" baseline="-25000" dirty="0">
                <a:latin typeface="楷体" pitchFamily="49" charset="-122"/>
                <a:ea typeface="楷体" pitchFamily="49" charset="-122"/>
              </a:rPr>
              <a:t>1</a:t>
            </a:r>
            <a:r>
              <a:rPr lang="en-US" altLang="zh-CN" sz="2400" b="1" dirty="0">
                <a:latin typeface="楷体" pitchFamily="49" charset="-122"/>
                <a:ea typeface="楷体" pitchFamily="49" charset="-122"/>
              </a:rPr>
              <a:t>)/S</a:t>
            </a:r>
            <a:r>
              <a:rPr lang="en-US" altLang="zh-CN" sz="2400" b="1" baseline="-25000" dirty="0">
                <a:latin typeface="楷体" pitchFamily="49" charset="-122"/>
                <a:ea typeface="楷体" pitchFamily="49" charset="-122"/>
              </a:rPr>
              <a:t>0</a:t>
            </a:r>
            <a:r>
              <a:rPr lang="en-US" altLang="zh-CN" sz="2400" b="1" dirty="0">
                <a:latin typeface="楷体" pitchFamily="49" charset="-122"/>
                <a:ea typeface="楷体" pitchFamily="49" charset="-122"/>
              </a:rPr>
              <a:t>]x100%=24</a:t>
            </a:r>
            <a:r>
              <a:rPr lang="en-US" altLang="zh-CN" sz="2400" b="1" dirty="0" smtClean="0">
                <a:latin typeface="楷体" pitchFamily="49" charset="-122"/>
                <a:ea typeface="楷体" pitchFamily="49" charset="-122"/>
              </a:rPr>
              <a:t>%</a:t>
            </a:r>
            <a:endParaRPr lang="en-US" altLang="zh-CN" sz="2400" b="1"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8" name="Rectangle 12"/>
          <p:cNvSpPr>
            <a:spLocks noChangeArrowheads="1"/>
          </p:cNvSpPr>
          <p:nvPr/>
        </p:nvSpPr>
        <p:spPr bwMode="auto">
          <a:xfrm>
            <a:off x="611188" y="1196975"/>
            <a:ext cx="8137525" cy="2123658"/>
          </a:xfrm>
          <a:prstGeom prst="rect">
            <a:avLst/>
          </a:prstGeom>
          <a:noFill/>
          <a:ln w="19050" algn="ctr">
            <a:noFill/>
            <a:miter lim="800000"/>
            <a:headEnd/>
            <a:tailEnd/>
          </a:ln>
        </p:spPr>
        <p:txBody>
          <a:bodyPr>
            <a:spAutoFit/>
          </a:bodyPr>
          <a:lstStyle/>
          <a:p>
            <a:pPr>
              <a:lnSpc>
                <a:spcPct val="110000"/>
              </a:lnSpc>
            </a:pPr>
            <a:r>
              <a:rPr kumimoji="1" lang="zh-CN" altLang="en-US" sz="2400" b="1" dirty="0">
                <a:ea typeface="楷体_GB2312" pitchFamily="49" charset="-122"/>
              </a:rPr>
              <a:t>　　材料在</a:t>
            </a:r>
            <a:r>
              <a:rPr kumimoji="1" lang="zh-CN" altLang="en-US" sz="2400" b="1" dirty="0">
                <a:solidFill>
                  <a:srgbClr val="0000CC"/>
                </a:solidFill>
                <a:ea typeface="楷体_GB2312" pitchFamily="49" charset="-122"/>
              </a:rPr>
              <a:t>外加载荷（外力或能量）</a:t>
            </a:r>
            <a:r>
              <a:rPr kumimoji="1" lang="zh-CN" altLang="en-US" sz="2400" b="1" dirty="0">
                <a:ea typeface="楷体_GB2312" pitchFamily="49" charset="-122"/>
              </a:rPr>
              <a:t>作用下</a:t>
            </a:r>
            <a:r>
              <a:rPr kumimoji="1" lang="zh-CN" altLang="en-US" sz="2400" b="1" dirty="0">
                <a:solidFill>
                  <a:srgbClr val="0000CC"/>
                </a:solidFill>
                <a:ea typeface="楷体_GB2312" pitchFamily="49" charset="-122"/>
              </a:rPr>
              <a:t>或载荷与环境因素（温度、介质和加载速率）联合</a:t>
            </a:r>
            <a:r>
              <a:rPr kumimoji="1" lang="zh-CN" altLang="en-US" sz="2400" b="1" dirty="0">
                <a:ea typeface="楷体_GB2312" pitchFamily="49" charset="-122"/>
              </a:rPr>
              <a:t>作用下表现出来的行为。</a:t>
            </a:r>
          </a:p>
          <a:p>
            <a:pPr>
              <a:lnSpc>
                <a:spcPct val="110000"/>
              </a:lnSpc>
            </a:pPr>
            <a:endParaRPr kumimoji="1" lang="zh-CN" altLang="en-US" sz="2400" b="1" dirty="0">
              <a:ea typeface="楷体_GB2312" pitchFamily="49" charset="-122"/>
            </a:endParaRPr>
          </a:p>
          <a:p>
            <a:pPr>
              <a:lnSpc>
                <a:spcPct val="110000"/>
              </a:lnSpc>
            </a:pPr>
            <a:r>
              <a:rPr kumimoji="1" lang="zh-CN" altLang="en-US" sz="2400" b="1" dirty="0">
                <a:ea typeface="楷体_GB2312" pitchFamily="49" charset="-122"/>
              </a:rPr>
              <a:t>－－主要是指材料在力的作用下</a:t>
            </a:r>
            <a:r>
              <a:rPr kumimoji="1" lang="zh-CN" altLang="en-US" sz="2400" b="1" dirty="0">
                <a:solidFill>
                  <a:srgbClr val="0000CC"/>
                </a:solidFill>
                <a:ea typeface="楷体_GB2312" pitchFamily="49" charset="-122"/>
              </a:rPr>
              <a:t>抵抗变形和开裂</a:t>
            </a:r>
            <a:r>
              <a:rPr kumimoji="1" lang="zh-CN" altLang="en-US" sz="2400" b="1" dirty="0">
                <a:ea typeface="楷体_GB2312" pitchFamily="49" charset="-122"/>
              </a:rPr>
              <a:t>的性能</a:t>
            </a:r>
            <a:r>
              <a:rPr kumimoji="1" lang="zh-CN" altLang="en-US" sz="2400" b="1" dirty="0" smtClean="0">
                <a:ea typeface="楷体_GB2312" pitchFamily="49" charset="-122"/>
              </a:rPr>
              <a:t>。</a:t>
            </a:r>
            <a:endParaRPr kumimoji="1" lang="zh-CN" altLang="en-US" sz="2400" b="1" dirty="0">
              <a:ea typeface="楷体_GB2312" pitchFamily="49" charset="-122"/>
            </a:endParaRPr>
          </a:p>
        </p:txBody>
      </p:sp>
      <p:sp>
        <p:nvSpPr>
          <p:cNvPr id="10243" name="Rectangle 13"/>
          <p:cNvSpPr>
            <a:spLocks noChangeArrowheads="1"/>
          </p:cNvSpPr>
          <p:nvPr/>
        </p:nvSpPr>
        <p:spPr bwMode="auto">
          <a:xfrm>
            <a:off x="539750" y="476250"/>
            <a:ext cx="3528194" cy="584775"/>
          </a:xfrm>
          <a:prstGeom prst="rect">
            <a:avLst/>
          </a:prstGeom>
          <a:solidFill>
            <a:srgbClr val="DDDDDD"/>
          </a:solidFill>
          <a:ln w="19050" algn="ctr">
            <a:solidFill>
              <a:schemeClr val="accent1"/>
            </a:solidFill>
            <a:miter lim="800000"/>
            <a:headEnd/>
            <a:tailEnd/>
          </a:ln>
        </p:spPr>
        <p:txBody>
          <a:bodyPr wrap="square">
            <a:spAutoFit/>
          </a:bodyPr>
          <a:lstStyle/>
          <a:p>
            <a:r>
              <a:rPr kumimoji="1" lang="zh-CN" altLang="en-US" sz="3200" b="1" dirty="0" smtClean="0">
                <a:solidFill>
                  <a:srgbClr val="FF0000"/>
                </a:solidFill>
                <a:ea typeface="黑体" pitchFamily="2" charset="-122"/>
              </a:rPr>
              <a:t>一、力学性能</a:t>
            </a:r>
            <a:endParaRPr kumimoji="1" lang="en-US" sz="3200" b="1" dirty="0">
              <a:solidFill>
                <a:srgbClr val="FF0000"/>
              </a:solidFill>
              <a:ea typeface="黑体" pitchFamily="2" charset="-122"/>
            </a:endParaRPr>
          </a:p>
        </p:txBody>
      </p:sp>
      <p:sp>
        <p:nvSpPr>
          <p:cNvPr id="239630" name="Rectangle 14"/>
          <p:cNvSpPr>
            <a:spLocks noChangeArrowheads="1"/>
          </p:cNvSpPr>
          <p:nvPr/>
        </p:nvSpPr>
        <p:spPr bwMode="auto">
          <a:xfrm>
            <a:off x="179388" y="5718199"/>
            <a:ext cx="8758237" cy="519113"/>
          </a:xfrm>
          <a:prstGeom prst="rect">
            <a:avLst/>
          </a:prstGeom>
          <a:noFill/>
          <a:ln w="19050" algn="ctr">
            <a:noFill/>
            <a:miter lim="800000"/>
            <a:headEnd/>
            <a:tailEnd/>
          </a:ln>
        </p:spPr>
        <p:txBody>
          <a:bodyPr wrap="none">
            <a:spAutoFit/>
          </a:bodyPr>
          <a:lstStyle/>
          <a:p>
            <a:r>
              <a:rPr kumimoji="1" lang="zh-CN" altLang="en-US" sz="2800" b="1" dirty="0">
                <a:solidFill>
                  <a:srgbClr val="0000FF"/>
                </a:solidFill>
                <a:latin typeface="黑体" pitchFamily="2" charset="-122"/>
                <a:ea typeface="黑体" pitchFamily="2" charset="-122"/>
              </a:rPr>
              <a:t>指标</a:t>
            </a:r>
            <a:r>
              <a:rPr kumimoji="1" lang="en-US" altLang="zh-CN" sz="2800" b="1" dirty="0">
                <a:solidFill>
                  <a:srgbClr val="0000FF"/>
                </a:solidFill>
                <a:latin typeface="黑体" pitchFamily="2" charset="-122"/>
                <a:ea typeface="黑体" pitchFamily="2" charset="-122"/>
              </a:rPr>
              <a:t>: </a:t>
            </a:r>
            <a:r>
              <a:rPr kumimoji="1" lang="zh-CN" altLang="en-US" sz="2800" b="1" dirty="0">
                <a:latin typeface="黑体" pitchFamily="2" charset="-122"/>
                <a:ea typeface="黑体" pitchFamily="2" charset="-122"/>
              </a:rPr>
              <a:t>弹性、塑性、韧性、强度、硬度和疲劳强度</a:t>
            </a:r>
            <a:r>
              <a:rPr kumimoji="1" lang="zh-CN" altLang="en-US" sz="2800" b="1" dirty="0" smtClean="0">
                <a:latin typeface="黑体" pitchFamily="2" charset="-122"/>
                <a:ea typeface="黑体" pitchFamily="2" charset="-122"/>
              </a:rPr>
              <a:t>等</a:t>
            </a:r>
            <a:endParaRPr kumimoji="1" lang="en-US" sz="2800" b="1" dirty="0">
              <a:latin typeface="黑体" pitchFamily="2" charset="-122"/>
              <a:ea typeface="黑体" pitchFamily="2" charset="-122"/>
            </a:endParaRPr>
          </a:p>
        </p:txBody>
      </p:sp>
      <p:sp>
        <p:nvSpPr>
          <p:cNvPr id="5" name="矩形 4"/>
          <p:cNvSpPr/>
          <p:nvPr/>
        </p:nvSpPr>
        <p:spPr>
          <a:xfrm>
            <a:off x="755576" y="3645024"/>
            <a:ext cx="7704856" cy="1797415"/>
          </a:xfrm>
          <a:prstGeom prst="rect">
            <a:avLst/>
          </a:prstGeom>
        </p:spPr>
        <p:txBody>
          <a:bodyPr wrap="square">
            <a:spAutoFit/>
          </a:bodyPr>
          <a:lstStyle/>
          <a:p>
            <a:pPr>
              <a:lnSpc>
                <a:spcPct val="140000"/>
              </a:lnSpc>
              <a:spcBef>
                <a:spcPts val="600"/>
              </a:spcBef>
              <a:buFont typeface="Wingdings" pitchFamily="2" charset="2"/>
              <a:buChar char="p"/>
            </a:pPr>
            <a:r>
              <a:rPr lang="zh-CN" altLang="en-US" sz="2400" b="1" dirty="0" smtClean="0">
                <a:solidFill>
                  <a:srgbClr val="0000CC"/>
                </a:solidFill>
                <a:latin typeface="黑体" pitchFamily="2" charset="-122"/>
                <a:ea typeface="黑体" pitchFamily="2" charset="-122"/>
              </a:rPr>
              <a:t>变形</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材料在外力的作用下发生的形状和尺寸变化。</a:t>
            </a:r>
          </a:p>
          <a:p>
            <a:pPr lvl="1">
              <a:lnSpc>
                <a:spcPct val="140000"/>
              </a:lnSpc>
              <a:spcBef>
                <a:spcPts val="600"/>
              </a:spcBef>
              <a:buFont typeface="Wingdings" pitchFamily="2" charset="2"/>
              <a:buChar char="Ø"/>
            </a:pPr>
            <a:r>
              <a:rPr lang="zh-CN" altLang="en-US" sz="2400" b="1" dirty="0" smtClean="0">
                <a:latin typeface="楷体_GB2312" pitchFamily="49" charset="-122"/>
                <a:ea typeface="楷体_GB2312" pitchFamily="49" charset="-122"/>
              </a:rPr>
              <a:t>外力去除后能够恢复的变形称为</a:t>
            </a:r>
            <a:r>
              <a:rPr lang="zh-CN" altLang="en-US" sz="2400" b="1" dirty="0" smtClean="0">
                <a:solidFill>
                  <a:srgbClr val="0000CC"/>
                </a:solidFill>
                <a:latin typeface="黑体" pitchFamily="2" charset="-122"/>
                <a:ea typeface="黑体" pitchFamily="2" charset="-122"/>
              </a:rPr>
              <a:t>弹性变形</a:t>
            </a:r>
            <a:r>
              <a:rPr lang="zh-CN" altLang="en-US" sz="2400" b="1" dirty="0" smtClean="0">
                <a:solidFill>
                  <a:srgbClr val="0000CC"/>
                </a:solidFill>
                <a:latin typeface="楷体_GB2312" pitchFamily="49" charset="-122"/>
                <a:ea typeface="楷体_GB2312" pitchFamily="49" charset="-122"/>
              </a:rPr>
              <a:t>。</a:t>
            </a:r>
          </a:p>
          <a:p>
            <a:pPr lvl="1">
              <a:lnSpc>
                <a:spcPct val="140000"/>
              </a:lnSpc>
              <a:spcBef>
                <a:spcPts val="600"/>
              </a:spcBef>
              <a:buFont typeface="Wingdings" pitchFamily="2" charset="2"/>
              <a:buChar char="Ø"/>
            </a:pPr>
            <a:r>
              <a:rPr lang="zh-CN" altLang="en-US" sz="2400" b="1" dirty="0" smtClean="0">
                <a:latin typeface="楷体_GB2312" pitchFamily="49" charset="-122"/>
                <a:ea typeface="楷体_GB2312" pitchFamily="49" charset="-122"/>
              </a:rPr>
              <a:t>外力去除后不能恢复的变形称为</a:t>
            </a:r>
            <a:r>
              <a:rPr lang="zh-CN" altLang="en-US" sz="2400" b="1" dirty="0" smtClean="0">
                <a:solidFill>
                  <a:srgbClr val="0000CC"/>
                </a:solidFill>
                <a:latin typeface="黑体" pitchFamily="2" charset="-122"/>
                <a:ea typeface="黑体" pitchFamily="2" charset="-122"/>
              </a:rPr>
              <a:t>塑性变形</a:t>
            </a:r>
            <a:r>
              <a:rPr lang="zh-CN" altLang="en-US" sz="2400" b="1" dirty="0" smtClean="0">
                <a:latin typeface="楷体_GB2312" pitchFamily="49" charset="-122"/>
                <a:ea typeface="楷体_GB2312" pitchFamily="49" charset="-122"/>
              </a:rPr>
              <a:t>。 </a:t>
            </a:r>
            <a:endParaRPr lang="zh-CN" altLang="en-US" sz="24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9630">
                                            <p:txEl>
                                              <p:pRg st="0" end="0"/>
                                            </p:txEl>
                                          </p:spTgt>
                                        </p:tgtEl>
                                        <p:attrNameLst>
                                          <p:attrName>style.visibility</p:attrName>
                                        </p:attrNameLst>
                                      </p:cBhvr>
                                      <p:to>
                                        <p:strVal val="visible"/>
                                      </p:to>
                                    </p:set>
                                    <p:anim calcmode="lin" valueType="num">
                                      <p:cBhvr additive="base">
                                        <p:cTn id="7" dur="500" fill="hold"/>
                                        <p:tgtEl>
                                          <p:spTgt spid="2396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963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3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476672"/>
            <a:ext cx="8229600" cy="940966"/>
          </a:xfrm>
        </p:spPr>
        <p:txBody>
          <a:bodyPr/>
          <a:lstStyle/>
          <a:p>
            <a:r>
              <a:rPr lang="zh-CN" altLang="en-US" sz="3600" b="1" dirty="0" smtClean="0">
                <a:solidFill>
                  <a:schemeClr val="tx1"/>
                </a:solidFill>
                <a:effectLst/>
              </a:rPr>
              <a:t>思考题</a:t>
            </a:r>
            <a:endParaRPr lang="zh-CN" altLang="en-US" sz="3600" b="1" dirty="0">
              <a:solidFill>
                <a:schemeClr val="tx1"/>
              </a:solidFill>
              <a:effectLst/>
            </a:endParaRPr>
          </a:p>
        </p:txBody>
      </p:sp>
      <p:sp>
        <p:nvSpPr>
          <p:cNvPr id="67587" name="Rectangle 3"/>
          <p:cNvSpPr>
            <a:spLocks noGrp="1" noChangeArrowheads="1"/>
          </p:cNvSpPr>
          <p:nvPr>
            <p:ph type="body" idx="1"/>
          </p:nvPr>
        </p:nvSpPr>
        <p:spPr>
          <a:xfrm>
            <a:off x="683568" y="1412776"/>
            <a:ext cx="8135937" cy="4527550"/>
          </a:xfrm>
        </p:spPr>
        <p:txBody>
          <a:bodyPr/>
          <a:lstStyle/>
          <a:p>
            <a:pPr>
              <a:lnSpc>
                <a:spcPct val="120000"/>
              </a:lnSpc>
            </a:pPr>
            <a:r>
              <a:rPr lang="zh-CN" altLang="en-US" sz="2800" b="1" dirty="0">
                <a:latin typeface="楷体" pitchFamily="49" charset="-122"/>
                <a:ea typeface="楷体" pitchFamily="49" charset="-122"/>
              </a:rPr>
              <a:t>某工厂买回一批材料（要求：</a:t>
            </a:r>
            <a:r>
              <a:rPr lang="en-US" altLang="zh-CN" sz="2800" b="1" dirty="0" err="1" smtClean="0">
                <a:latin typeface="楷体" pitchFamily="49" charset="-122"/>
                <a:ea typeface="楷体" pitchFamily="49" charset="-122"/>
              </a:rPr>
              <a:t>б</a:t>
            </a:r>
            <a:r>
              <a:rPr lang="en-US" altLang="zh-CN" sz="2800" baseline="-25000" dirty="0" err="1" smtClean="0">
                <a:latin typeface="楷体" pitchFamily="49" charset="-122"/>
                <a:ea typeface="楷体" pitchFamily="49" charset="-122"/>
              </a:rPr>
              <a:t>s</a:t>
            </a:r>
            <a:r>
              <a:rPr lang="en-US" altLang="zh-CN" sz="2800" b="1" dirty="0" err="1" smtClean="0">
                <a:latin typeface="楷体" pitchFamily="49" charset="-122"/>
                <a:ea typeface="楷体" pitchFamily="49" charset="-122"/>
              </a:rPr>
              <a:t>≥</a:t>
            </a:r>
            <a:r>
              <a:rPr lang="en-US" altLang="zh-CN" sz="2800" b="1" dirty="0" err="1">
                <a:latin typeface="楷体" pitchFamily="49" charset="-122"/>
                <a:ea typeface="楷体" pitchFamily="49" charset="-122"/>
              </a:rPr>
              <a:t>230MPa</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б</a:t>
            </a:r>
            <a:r>
              <a:rPr lang="en-US" altLang="zh-CN" sz="2800" b="1" baseline="-25000" dirty="0">
                <a:latin typeface="楷体" pitchFamily="49" charset="-122"/>
                <a:ea typeface="楷体" pitchFamily="49" charset="-122"/>
              </a:rPr>
              <a:t>b</a:t>
            </a:r>
            <a:r>
              <a:rPr lang="en-US" altLang="zh-CN" sz="2800" b="1" dirty="0">
                <a:latin typeface="楷体" pitchFamily="49" charset="-122"/>
                <a:ea typeface="楷体" pitchFamily="49" charset="-122"/>
              </a:rPr>
              <a:t>≥410MPa</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δ</a:t>
            </a:r>
            <a:r>
              <a:rPr lang="en-US" altLang="zh-CN" sz="2800" b="1" baseline="-25000" dirty="0">
                <a:latin typeface="楷体" pitchFamily="49" charset="-122"/>
                <a:ea typeface="楷体" pitchFamily="49" charset="-122"/>
              </a:rPr>
              <a:t>5</a:t>
            </a:r>
            <a:r>
              <a:rPr lang="en-US" altLang="zh-CN" sz="2800" b="1" dirty="0">
                <a:latin typeface="楷体" pitchFamily="49" charset="-122"/>
                <a:ea typeface="楷体" pitchFamily="49" charset="-122"/>
              </a:rPr>
              <a:t>≥23%</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ψ≥50%</a:t>
            </a:r>
            <a:r>
              <a:rPr lang="zh-CN" altLang="en-US" sz="2800" b="1" dirty="0">
                <a:latin typeface="楷体" pitchFamily="49" charset="-122"/>
                <a:ea typeface="楷体" pitchFamily="49" charset="-122"/>
              </a:rPr>
              <a:t>）．做短试样（ｌ</a:t>
            </a:r>
            <a:r>
              <a:rPr lang="en-US" altLang="zh-CN" sz="2800" b="1" baseline="-25000" dirty="0">
                <a:latin typeface="楷体" pitchFamily="49" charset="-122"/>
                <a:ea typeface="楷体" pitchFamily="49" charset="-122"/>
              </a:rPr>
              <a:t>0</a:t>
            </a:r>
            <a:r>
              <a:rPr lang="en-US" altLang="zh-CN" sz="2800" b="1" dirty="0">
                <a:latin typeface="楷体" pitchFamily="49" charset="-122"/>
                <a:ea typeface="楷体" pitchFamily="49" charset="-122"/>
              </a:rPr>
              <a:t>=5</a:t>
            </a:r>
            <a:r>
              <a:rPr lang="zh-CN" altLang="en-US" sz="2800" b="1" dirty="0">
                <a:latin typeface="楷体" pitchFamily="49" charset="-122"/>
                <a:ea typeface="楷体" pitchFamily="49" charset="-122"/>
              </a:rPr>
              <a:t>ｄ</a:t>
            </a:r>
            <a:r>
              <a:rPr lang="en-US" altLang="zh-CN" sz="2800" b="1" baseline="-25000" dirty="0">
                <a:latin typeface="楷体" pitchFamily="49" charset="-122"/>
                <a:ea typeface="楷体" pitchFamily="49" charset="-122"/>
              </a:rPr>
              <a:t>0</a:t>
            </a:r>
            <a:r>
              <a:rPr lang="zh-CN" altLang="en-US" sz="2800" b="1" dirty="0">
                <a:latin typeface="楷体" pitchFamily="49" charset="-122"/>
                <a:ea typeface="楷体" pitchFamily="49" charset="-122"/>
              </a:rPr>
              <a:t>；ｄ</a:t>
            </a:r>
            <a:r>
              <a:rPr lang="en-US" altLang="zh-CN" sz="2800" b="1" baseline="-25000" dirty="0">
                <a:latin typeface="楷体" pitchFamily="49" charset="-122"/>
                <a:ea typeface="楷体" pitchFamily="49" charset="-122"/>
              </a:rPr>
              <a:t>0</a:t>
            </a:r>
            <a:r>
              <a:rPr lang="en-US" altLang="zh-CN" sz="2800" b="1" dirty="0">
                <a:latin typeface="楷体" pitchFamily="49" charset="-122"/>
                <a:ea typeface="楷体" pitchFamily="49" charset="-122"/>
              </a:rPr>
              <a:t>=10mm</a:t>
            </a:r>
            <a:r>
              <a:rPr lang="zh-CN" altLang="en-US" sz="2800" b="1" dirty="0">
                <a:latin typeface="楷体" pitchFamily="49" charset="-122"/>
                <a:ea typeface="楷体" pitchFamily="49" charset="-122"/>
              </a:rPr>
              <a:t>）拉伸试验，结果如下：</a:t>
            </a:r>
            <a:r>
              <a:rPr lang="en-US" altLang="zh-CN" sz="2800" b="1" dirty="0">
                <a:latin typeface="楷体" pitchFamily="49" charset="-122"/>
                <a:ea typeface="楷体" pitchFamily="49" charset="-122"/>
              </a:rPr>
              <a:t>F</a:t>
            </a:r>
            <a:r>
              <a:rPr lang="en-US" altLang="zh-CN" sz="2800" b="1" baseline="-25000" dirty="0">
                <a:latin typeface="楷体" pitchFamily="49" charset="-122"/>
                <a:ea typeface="楷体" pitchFamily="49" charset="-122"/>
              </a:rPr>
              <a:t>s</a:t>
            </a:r>
            <a:r>
              <a:rPr lang="en-US" altLang="zh-CN" sz="2800" b="1" dirty="0">
                <a:latin typeface="楷体" pitchFamily="49" charset="-122"/>
                <a:ea typeface="楷体" pitchFamily="49" charset="-122"/>
              </a:rPr>
              <a:t>=19KN</a:t>
            </a:r>
            <a:r>
              <a:rPr lang="zh-CN" altLang="en-US" sz="2800" b="1" dirty="0">
                <a:latin typeface="楷体" pitchFamily="49" charset="-122"/>
                <a:ea typeface="楷体" pitchFamily="49" charset="-122"/>
              </a:rPr>
              <a:t>，</a:t>
            </a:r>
            <a:r>
              <a:rPr lang="en-US" altLang="zh-CN" sz="2800" b="1" dirty="0" err="1">
                <a:latin typeface="楷体" pitchFamily="49" charset="-122"/>
                <a:ea typeface="楷体" pitchFamily="49" charset="-122"/>
              </a:rPr>
              <a:t>F</a:t>
            </a:r>
            <a:r>
              <a:rPr lang="en-US" altLang="zh-CN" sz="2800" b="1" baseline="-25000" dirty="0" err="1">
                <a:latin typeface="楷体" pitchFamily="49" charset="-122"/>
                <a:ea typeface="楷体" pitchFamily="49" charset="-122"/>
              </a:rPr>
              <a:t>b</a:t>
            </a:r>
            <a:r>
              <a:rPr lang="en-US" altLang="zh-CN" sz="2800" b="1" dirty="0">
                <a:latin typeface="楷体" pitchFamily="49" charset="-122"/>
                <a:ea typeface="楷体" pitchFamily="49" charset="-122"/>
              </a:rPr>
              <a:t>=34.5KN</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l</a:t>
            </a:r>
            <a:r>
              <a:rPr lang="en-US" altLang="zh-CN" sz="2800" b="1" baseline="-25000" dirty="0">
                <a:latin typeface="楷体" pitchFamily="49" charset="-122"/>
                <a:ea typeface="楷体" pitchFamily="49" charset="-122"/>
              </a:rPr>
              <a:t>1</a:t>
            </a:r>
            <a:r>
              <a:rPr lang="en-US" altLang="zh-CN" sz="2800" b="1" dirty="0">
                <a:latin typeface="楷体" pitchFamily="49" charset="-122"/>
                <a:ea typeface="楷体" pitchFamily="49" charset="-122"/>
              </a:rPr>
              <a:t>=63.1mm</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d</a:t>
            </a:r>
            <a:r>
              <a:rPr lang="en-US" altLang="zh-CN" sz="2800" b="1" baseline="-25000" dirty="0">
                <a:latin typeface="楷体" pitchFamily="49" charset="-122"/>
                <a:ea typeface="楷体" pitchFamily="49" charset="-122"/>
              </a:rPr>
              <a:t>1</a:t>
            </a:r>
            <a:r>
              <a:rPr lang="en-US" altLang="zh-CN" sz="2800" b="1" dirty="0">
                <a:latin typeface="楷体" pitchFamily="49" charset="-122"/>
                <a:ea typeface="楷体" pitchFamily="49" charset="-122"/>
              </a:rPr>
              <a:t>=6.3mm;</a:t>
            </a:r>
            <a:r>
              <a:rPr lang="zh-CN" altLang="en-US" sz="2800" b="1" dirty="0">
                <a:latin typeface="楷体" pitchFamily="49" charset="-122"/>
                <a:ea typeface="楷体" pitchFamily="49" charset="-122"/>
              </a:rPr>
              <a:t>问买回的材料合格吗？</a:t>
            </a:r>
          </a:p>
          <a:p>
            <a:pPr>
              <a:buFont typeface="Wingdings" pitchFamily="2" charset="2"/>
              <a:buNone/>
            </a:pPr>
            <a:endParaRPr lang="en-US" altLang="zh-CN" sz="2800" b="1" dirty="0">
              <a:ea typeface="华文中宋"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6156325" y="3284538"/>
            <a:ext cx="2286000" cy="2590800"/>
          </a:xfrm>
        </p:spPr>
        <p:txBody>
          <a:bodyPr/>
          <a:lstStyle/>
          <a:p>
            <a:pPr eaLnBrk="1" hangingPunct="1">
              <a:lnSpc>
                <a:spcPct val="120000"/>
              </a:lnSpc>
              <a:spcBef>
                <a:spcPct val="0"/>
              </a:spcBef>
              <a:buFontTx/>
              <a:buNone/>
            </a:pPr>
            <a:r>
              <a:rPr lang="zh-CN" altLang="en-US" sz="2400" smtClean="0">
                <a:latin typeface="幼圆" pitchFamily="49" charset="-122"/>
                <a:ea typeface="幼圆" pitchFamily="49" charset="-122"/>
              </a:rPr>
              <a:t>铸造性                   </a:t>
            </a:r>
          </a:p>
          <a:p>
            <a:pPr eaLnBrk="1" hangingPunct="1">
              <a:lnSpc>
                <a:spcPct val="120000"/>
              </a:lnSpc>
              <a:spcBef>
                <a:spcPct val="0"/>
              </a:spcBef>
              <a:buFontTx/>
              <a:buNone/>
            </a:pPr>
            <a:r>
              <a:rPr lang="zh-CN" altLang="en-US" sz="2400" smtClean="0">
                <a:latin typeface="幼圆" pitchFamily="49" charset="-122"/>
                <a:ea typeface="幼圆" pitchFamily="49" charset="-122"/>
              </a:rPr>
              <a:t>可锻性</a:t>
            </a:r>
          </a:p>
          <a:p>
            <a:pPr eaLnBrk="1" hangingPunct="1">
              <a:lnSpc>
                <a:spcPct val="120000"/>
              </a:lnSpc>
              <a:spcBef>
                <a:spcPct val="0"/>
              </a:spcBef>
              <a:buFontTx/>
              <a:buNone/>
            </a:pPr>
            <a:r>
              <a:rPr lang="zh-CN" altLang="en-US" sz="2400" smtClean="0">
                <a:latin typeface="幼圆" pitchFamily="49" charset="-122"/>
                <a:ea typeface="幼圆" pitchFamily="49" charset="-122"/>
              </a:rPr>
              <a:t>可焊性</a:t>
            </a:r>
          </a:p>
          <a:p>
            <a:pPr eaLnBrk="1" hangingPunct="1">
              <a:lnSpc>
                <a:spcPct val="120000"/>
              </a:lnSpc>
              <a:spcBef>
                <a:spcPct val="0"/>
              </a:spcBef>
              <a:buFontTx/>
              <a:buNone/>
            </a:pPr>
            <a:r>
              <a:rPr lang="zh-CN" altLang="en-US" sz="2400" smtClean="0">
                <a:latin typeface="幼圆" pitchFamily="49" charset="-122"/>
                <a:ea typeface="幼圆" pitchFamily="49" charset="-122"/>
              </a:rPr>
              <a:t>切削加工性</a:t>
            </a:r>
          </a:p>
          <a:p>
            <a:pPr eaLnBrk="1" hangingPunct="1">
              <a:lnSpc>
                <a:spcPct val="120000"/>
              </a:lnSpc>
              <a:spcBef>
                <a:spcPct val="0"/>
              </a:spcBef>
              <a:buFontTx/>
              <a:buNone/>
            </a:pPr>
            <a:r>
              <a:rPr lang="zh-CN" altLang="en-US" sz="2400" smtClean="0">
                <a:latin typeface="幼圆" pitchFamily="49" charset="-122"/>
                <a:ea typeface="幼圆" pitchFamily="49" charset="-122"/>
              </a:rPr>
              <a:t>热处理性                                         </a:t>
            </a:r>
          </a:p>
        </p:txBody>
      </p:sp>
      <p:sp>
        <p:nvSpPr>
          <p:cNvPr id="33795" name="Text Box 3"/>
          <p:cNvSpPr txBox="1">
            <a:spLocks noChangeArrowheads="1"/>
          </p:cNvSpPr>
          <p:nvPr/>
        </p:nvSpPr>
        <p:spPr bwMode="auto">
          <a:xfrm>
            <a:off x="468313" y="3355975"/>
            <a:ext cx="3092450" cy="488950"/>
          </a:xfrm>
          <a:prstGeom prst="rect">
            <a:avLst/>
          </a:prstGeom>
          <a:noFill/>
          <a:ln w="12700" cap="sq">
            <a:noFill/>
            <a:miter lim="800000"/>
            <a:headEnd type="none" w="sm" len="sm"/>
            <a:tailEnd type="none" w="sm" len="sm"/>
          </a:ln>
        </p:spPr>
        <p:txBody>
          <a:bodyPr>
            <a:spAutoFit/>
          </a:bodyPr>
          <a:lstStyle/>
          <a:p>
            <a:r>
              <a:rPr kumimoji="1" lang="zh-CN" altLang="en-US" sz="2600" b="1">
                <a:latin typeface="宋体" charset="-122"/>
              </a:rPr>
              <a:t>工程材料的性能</a:t>
            </a:r>
          </a:p>
        </p:txBody>
      </p:sp>
      <p:sp>
        <p:nvSpPr>
          <p:cNvPr id="33796" name="Text Box 4"/>
          <p:cNvSpPr txBox="1">
            <a:spLocks noChangeArrowheads="1"/>
          </p:cNvSpPr>
          <p:nvPr/>
        </p:nvSpPr>
        <p:spPr bwMode="auto">
          <a:xfrm>
            <a:off x="3708400" y="2203450"/>
            <a:ext cx="1997075" cy="488950"/>
          </a:xfrm>
          <a:prstGeom prst="rect">
            <a:avLst/>
          </a:prstGeom>
          <a:noFill/>
          <a:ln w="12700" cap="sq">
            <a:noFill/>
            <a:miter lim="800000"/>
            <a:headEnd type="none" w="sm" len="sm"/>
            <a:tailEnd type="none" w="sm" len="sm"/>
          </a:ln>
        </p:spPr>
        <p:txBody>
          <a:bodyPr>
            <a:spAutoFit/>
          </a:bodyPr>
          <a:lstStyle/>
          <a:p>
            <a:r>
              <a:rPr kumimoji="1" lang="en-US" altLang="zh-CN" sz="2600" b="1">
                <a:solidFill>
                  <a:srgbClr val="0000FF"/>
                </a:solidFill>
                <a:latin typeface="宋体" charset="-122"/>
              </a:rPr>
              <a:t> </a:t>
            </a:r>
            <a:r>
              <a:rPr kumimoji="1" lang="zh-CN" altLang="en-US" sz="2600" b="1">
                <a:solidFill>
                  <a:srgbClr val="0000FF"/>
                </a:solidFill>
                <a:latin typeface="宋体" charset="-122"/>
              </a:rPr>
              <a:t>使用性能</a:t>
            </a:r>
          </a:p>
        </p:txBody>
      </p:sp>
      <p:sp>
        <p:nvSpPr>
          <p:cNvPr id="33797" name="Text Box 5"/>
          <p:cNvSpPr txBox="1">
            <a:spLocks noChangeArrowheads="1"/>
          </p:cNvSpPr>
          <p:nvPr/>
        </p:nvSpPr>
        <p:spPr bwMode="auto">
          <a:xfrm>
            <a:off x="6084888" y="1700213"/>
            <a:ext cx="2349500" cy="1406525"/>
          </a:xfrm>
          <a:prstGeom prst="rect">
            <a:avLst/>
          </a:prstGeom>
          <a:noFill/>
          <a:ln w="12700" cap="sq">
            <a:noFill/>
            <a:miter lim="800000"/>
            <a:headEnd type="none" w="sm" len="sm"/>
            <a:tailEnd type="none" w="sm" len="sm"/>
          </a:ln>
        </p:spPr>
        <p:txBody>
          <a:bodyPr>
            <a:spAutoFit/>
          </a:bodyPr>
          <a:lstStyle/>
          <a:p>
            <a:pPr>
              <a:lnSpc>
                <a:spcPct val="120000"/>
              </a:lnSpc>
            </a:pPr>
            <a:r>
              <a:rPr kumimoji="1" lang="zh-CN" altLang="en-US" sz="2400" b="1">
                <a:latin typeface="幼圆" pitchFamily="49" charset="-122"/>
                <a:ea typeface="幼圆" pitchFamily="49" charset="-122"/>
              </a:rPr>
              <a:t>力学性能</a:t>
            </a:r>
          </a:p>
          <a:p>
            <a:pPr>
              <a:lnSpc>
                <a:spcPct val="120000"/>
              </a:lnSpc>
            </a:pPr>
            <a:r>
              <a:rPr kumimoji="1" lang="zh-CN" altLang="en-US" sz="2400" b="1">
                <a:solidFill>
                  <a:srgbClr val="0000FF"/>
                </a:solidFill>
                <a:latin typeface="幼圆" pitchFamily="49" charset="-122"/>
                <a:ea typeface="幼圆" pitchFamily="49" charset="-122"/>
              </a:rPr>
              <a:t>物理性能</a:t>
            </a:r>
          </a:p>
          <a:p>
            <a:pPr>
              <a:lnSpc>
                <a:spcPct val="120000"/>
              </a:lnSpc>
            </a:pPr>
            <a:r>
              <a:rPr kumimoji="1" lang="zh-CN" altLang="en-US" sz="2400" b="1">
                <a:solidFill>
                  <a:srgbClr val="0000FF"/>
                </a:solidFill>
                <a:latin typeface="幼圆" pitchFamily="49" charset="-122"/>
                <a:ea typeface="幼圆" pitchFamily="49" charset="-122"/>
              </a:rPr>
              <a:t>化学性能</a:t>
            </a:r>
          </a:p>
        </p:txBody>
      </p:sp>
      <p:sp>
        <p:nvSpPr>
          <p:cNvPr id="33798" name="Text Box 6"/>
          <p:cNvSpPr txBox="1">
            <a:spLocks noChangeArrowheads="1"/>
          </p:cNvSpPr>
          <p:nvPr/>
        </p:nvSpPr>
        <p:spPr bwMode="auto">
          <a:xfrm>
            <a:off x="3659188" y="4406900"/>
            <a:ext cx="1920875" cy="488950"/>
          </a:xfrm>
          <a:prstGeom prst="rect">
            <a:avLst/>
          </a:prstGeom>
          <a:noFill/>
          <a:ln w="12700" cap="sq">
            <a:noFill/>
            <a:miter lim="800000"/>
            <a:headEnd type="none" w="sm" len="sm"/>
            <a:tailEnd type="none" w="sm" len="sm"/>
          </a:ln>
        </p:spPr>
        <p:txBody>
          <a:bodyPr>
            <a:spAutoFit/>
          </a:bodyPr>
          <a:lstStyle/>
          <a:p>
            <a:r>
              <a:rPr kumimoji="1" lang="en-US" altLang="zh-CN" sz="2600" b="1">
                <a:latin typeface="宋体" charset="-122"/>
              </a:rPr>
              <a:t> </a:t>
            </a:r>
            <a:r>
              <a:rPr kumimoji="1" lang="zh-CN" altLang="en-US" sz="2600" b="1">
                <a:latin typeface="宋体" charset="-122"/>
              </a:rPr>
              <a:t>工艺性能</a:t>
            </a:r>
          </a:p>
        </p:txBody>
      </p:sp>
      <p:sp>
        <p:nvSpPr>
          <p:cNvPr id="33799" name="AutoShape 7"/>
          <p:cNvSpPr>
            <a:spLocks/>
          </p:cNvSpPr>
          <p:nvPr/>
        </p:nvSpPr>
        <p:spPr bwMode="auto">
          <a:xfrm>
            <a:off x="5724525" y="1916113"/>
            <a:ext cx="381000" cy="1143000"/>
          </a:xfrm>
          <a:prstGeom prst="leftBrace">
            <a:avLst>
              <a:gd name="adj1" fmla="val 25000"/>
              <a:gd name="adj2" fmla="val 50000"/>
            </a:avLst>
          </a:prstGeom>
          <a:noFill/>
          <a:ln w="38100" cap="sq">
            <a:solidFill>
              <a:schemeClr val="tx1"/>
            </a:solidFill>
            <a:round/>
            <a:headEnd type="none" w="sm" len="sm"/>
            <a:tailEnd type="none" w="sm" len="sm"/>
          </a:ln>
        </p:spPr>
        <p:txBody>
          <a:bodyPr wrap="none" anchor="ctr"/>
          <a:lstStyle/>
          <a:p>
            <a:endParaRPr lang="zh-CN" altLang="en-US"/>
          </a:p>
        </p:txBody>
      </p:sp>
      <p:sp>
        <p:nvSpPr>
          <p:cNvPr id="33800" name="AutoShape 8"/>
          <p:cNvSpPr>
            <a:spLocks/>
          </p:cNvSpPr>
          <p:nvPr/>
        </p:nvSpPr>
        <p:spPr bwMode="auto">
          <a:xfrm>
            <a:off x="5653088" y="3536950"/>
            <a:ext cx="457200" cy="1835150"/>
          </a:xfrm>
          <a:prstGeom prst="leftBrace">
            <a:avLst>
              <a:gd name="adj1" fmla="val 33449"/>
              <a:gd name="adj2" fmla="val 50000"/>
            </a:avLst>
          </a:prstGeom>
          <a:noFill/>
          <a:ln w="38100" cap="sq">
            <a:solidFill>
              <a:schemeClr val="tx1"/>
            </a:solidFill>
            <a:round/>
            <a:headEnd type="none" w="sm" len="sm"/>
            <a:tailEnd type="none" w="sm" len="sm"/>
          </a:ln>
        </p:spPr>
        <p:txBody>
          <a:bodyPr wrap="none" anchor="ctr"/>
          <a:lstStyle/>
          <a:p>
            <a:endParaRPr lang="en-US" altLang="zh-CN" sz="2600" b="1">
              <a:ea typeface="楷体_GB2312" pitchFamily="49" charset="-122"/>
            </a:endParaRPr>
          </a:p>
        </p:txBody>
      </p:sp>
      <p:sp>
        <p:nvSpPr>
          <p:cNvPr id="33801" name="AutoShape 9"/>
          <p:cNvSpPr>
            <a:spLocks/>
          </p:cNvSpPr>
          <p:nvPr/>
        </p:nvSpPr>
        <p:spPr bwMode="auto">
          <a:xfrm>
            <a:off x="3468688" y="2419350"/>
            <a:ext cx="381000" cy="2413000"/>
          </a:xfrm>
          <a:prstGeom prst="leftBrace">
            <a:avLst>
              <a:gd name="adj1" fmla="val 52778"/>
              <a:gd name="adj2" fmla="val 50000"/>
            </a:avLst>
          </a:prstGeom>
          <a:noFill/>
          <a:ln w="38100" cap="sq">
            <a:solidFill>
              <a:schemeClr val="tx1"/>
            </a:solidFill>
            <a:round/>
            <a:headEnd type="none" w="sm" len="sm"/>
            <a:tailEnd type="none" w="sm" len="sm"/>
          </a:ln>
        </p:spPr>
        <p:txBody>
          <a:bodyPr wrap="none" anchor="ctr"/>
          <a:lstStyle/>
          <a:p>
            <a:endParaRPr lang="en-US" altLang="zh-CN" sz="2600" b="1">
              <a:solidFill>
                <a:schemeClr val="tx2"/>
              </a:solidFill>
              <a:ea typeface="楷体_GB2312" pitchFamily="49" charset="-122"/>
            </a:endParaRPr>
          </a:p>
        </p:txBody>
      </p:sp>
      <p:sp>
        <p:nvSpPr>
          <p:cNvPr id="33802" name="Rectangle 11"/>
          <p:cNvSpPr>
            <a:spLocks noChangeArrowheads="1"/>
          </p:cNvSpPr>
          <p:nvPr/>
        </p:nvSpPr>
        <p:spPr bwMode="auto">
          <a:xfrm>
            <a:off x="2843213" y="765175"/>
            <a:ext cx="5688012" cy="457200"/>
          </a:xfrm>
          <a:prstGeom prst="rect">
            <a:avLst/>
          </a:prstGeom>
          <a:noFill/>
          <a:ln w="9525">
            <a:noFill/>
            <a:miter lim="800000"/>
            <a:headEnd/>
            <a:tailEnd/>
          </a:ln>
        </p:spPr>
        <p:txBody>
          <a:bodyPr anchor="ctr">
            <a:spAutoFit/>
          </a:bodyPr>
          <a:lstStyle/>
          <a:p>
            <a:r>
              <a:rPr lang="en-US" altLang="zh-CN" sz="2400" b="1"/>
              <a:t>——</a:t>
            </a:r>
            <a:r>
              <a:rPr lang="zh-CN" altLang="en-US" sz="2400" b="1"/>
              <a:t>表征材料在给定外界条件下的行为</a:t>
            </a:r>
          </a:p>
        </p:txBody>
      </p:sp>
      <p:sp>
        <p:nvSpPr>
          <p:cNvPr id="33803" name="AutoShape 12">
            <a:hlinkClick r:id="" action="ppaction://noaction" highlightClick="1"/>
          </p:cNvPr>
          <p:cNvSpPr>
            <a:spLocks noChangeArrowheads="1"/>
          </p:cNvSpPr>
          <p:nvPr/>
        </p:nvSpPr>
        <p:spPr bwMode="auto">
          <a:xfrm>
            <a:off x="466725" y="693738"/>
            <a:ext cx="2198688" cy="579437"/>
          </a:xfrm>
          <a:prstGeom prst="actionButtonBlank">
            <a:avLst/>
          </a:prstGeom>
          <a:solidFill>
            <a:srgbClr val="99CC00">
              <a:alpha val="39999"/>
            </a:srgbClr>
          </a:solidFill>
          <a:ln w="9525">
            <a:noFill/>
            <a:miter lim="800000"/>
            <a:headEnd/>
            <a:tailEnd/>
          </a:ln>
        </p:spPr>
        <p:txBody>
          <a:bodyPr anchor="ctr">
            <a:spAutoFit/>
          </a:bodyPr>
          <a:lstStyle/>
          <a:p>
            <a:pPr algn="ctr"/>
            <a:r>
              <a:rPr lang="zh-CN" altLang="en-US" sz="2800" b="1">
                <a:solidFill>
                  <a:srgbClr val="F91605"/>
                </a:solidFill>
              </a:rPr>
              <a:t>材料的性能</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2"/>
          <p:cNvSpPr>
            <a:spLocks noChangeArrowheads="1"/>
          </p:cNvSpPr>
          <p:nvPr/>
        </p:nvSpPr>
        <p:spPr bwMode="auto">
          <a:xfrm>
            <a:off x="395288" y="404813"/>
            <a:ext cx="5775940" cy="523220"/>
          </a:xfrm>
          <a:prstGeom prst="rect">
            <a:avLst/>
          </a:prstGeom>
          <a:solidFill>
            <a:schemeClr val="accent1"/>
          </a:solidFill>
          <a:ln w="19050" algn="ctr">
            <a:noFill/>
            <a:miter lim="800000"/>
            <a:headEnd/>
            <a:tailEnd/>
          </a:ln>
        </p:spPr>
        <p:txBody>
          <a:bodyPr wrap="none">
            <a:spAutoFit/>
          </a:bodyPr>
          <a:lstStyle/>
          <a:p>
            <a:r>
              <a:rPr lang="zh-CN" altLang="en-US" sz="2800" b="1" dirty="0" smtClean="0">
                <a:solidFill>
                  <a:srgbClr val="F91605"/>
                </a:solidFill>
                <a:latin typeface="黑体" pitchFamily="2" charset="-122"/>
                <a:ea typeface="黑体" pitchFamily="2" charset="-122"/>
              </a:rPr>
              <a:t>二、工程</a:t>
            </a:r>
            <a:r>
              <a:rPr lang="zh-CN" altLang="en-US" sz="2800" b="1" dirty="0">
                <a:solidFill>
                  <a:srgbClr val="F91605"/>
                </a:solidFill>
                <a:latin typeface="黑体" pitchFamily="2" charset="-122"/>
                <a:ea typeface="黑体" pitchFamily="2" charset="-122"/>
              </a:rPr>
              <a:t>材料的其它性能 （自学）</a:t>
            </a:r>
          </a:p>
        </p:txBody>
      </p:sp>
      <p:sp>
        <p:nvSpPr>
          <p:cNvPr id="34819" name="Rectangle 13"/>
          <p:cNvSpPr>
            <a:spLocks noChangeArrowheads="1"/>
          </p:cNvSpPr>
          <p:nvPr/>
        </p:nvSpPr>
        <p:spPr bwMode="auto">
          <a:xfrm>
            <a:off x="468313" y="1196975"/>
            <a:ext cx="1970087" cy="457200"/>
          </a:xfrm>
          <a:prstGeom prst="rect">
            <a:avLst/>
          </a:prstGeom>
          <a:noFill/>
          <a:ln w="19050" algn="ctr">
            <a:noFill/>
            <a:miter lim="800000"/>
            <a:headEnd/>
            <a:tailEnd/>
          </a:ln>
        </p:spPr>
        <p:txBody>
          <a:bodyPr wrap="none" anchor="ctr">
            <a:spAutoFit/>
          </a:bodyPr>
          <a:lstStyle/>
          <a:p>
            <a:r>
              <a:rPr lang="en-US" altLang="zh-CN" sz="2400" b="1" dirty="0">
                <a:solidFill>
                  <a:srgbClr val="0000FF"/>
                </a:solidFill>
              </a:rPr>
              <a:t>1</a:t>
            </a:r>
            <a:r>
              <a:rPr lang="zh-CN" altLang="en-US" sz="2400" b="1" dirty="0">
                <a:solidFill>
                  <a:srgbClr val="0000FF"/>
                </a:solidFill>
              </a:rPr>
              <a:t>、热学性能 </a:t>
            </a:r>
          </a:p>
        </p:txBody>
      </p:sp>
      <p:sp>
        <p:nvSpPr>
          <p:cNvPr id="263183" name="Oval 15"/>
          <p:cNvSpPr>
            <a:spLocks noChangeArrowheads="1"/>
          </p:cNvSpPr>
          <p:nvPr/>
        </p:nvSpPr>
        <p:spPr bwMode="auto">
          <a:xfrm>
            <a:off x="2555875" y="1159719"/>
            <a:ext cx="6335713" cy="973137"/>
          </a:xfrm>
          <a:prstGeom prst="ellipse">
            <a:avLst/>
          </a:prstGeom>
          <a:solidFill>
            <a:srgbClr val="FFCC99"/>
          </a:solidFill>
          <a:ln w="19050" algn="ctr">
            <a:solidFill>
              <a:schemeClr val="tx1"/>
            </a:solidFill>
            <a:round/>
            <a:headEnd/>
            <a:tailEnd/>
          </a:ln>
        </p:spPr>
        <p:txBody>
          <a:bodyPr lIns="0" rIns="0" anchor="ctr">
            <a:spAutoFit/>
          </a:bodyPr>
          <a:lstStyle/>
          <a:p>
            <a:pPr algn="ctr"/>
            <a:r>
              <a:rPr lang="zh-CN" altLang="en-US" sz="2000" b="1" dirty="0"/>
              <a:t>材料的热学性能与原子和自由电子的能量交换密切相关。</a:t>
            </a:r>
          </a:p>
        </p:txBody>
      </p:sp>
      <p:pic>
        <p:nvPicPr>
          <p:cNvPr id="34821" name="Picture 17" descr="image002"/>
          <p:cNvPicPr>
            <a:picLocks noChangeAspect="1" noChangeArrowheads="1"/>
          </p:cNvPicPr>
          <p:nvPr/>
        </p:nvPicPr>
        <p:blipFill>
          <a:blip r:embed="rId2" cstate="print"/>
          <a:srcRect/>
          <a:stretch>
            <a:fillRect/>
          </a:stretch>
        </p:blipFill>
        <p:spPr bwMode="auto">
          <a:xfrm>
            <a:off x="5508625" y="2270596"/>
            <a:ext cx="3070225" cy="3390900"/>
          </a:xfrm>
          <a:prstGeom prst="rect">
            <a:avLst/>
          </a:prstGeom>
          <a:noFill/>
          <a:ln w="9525">
            <a:noFill/>
            <a:miter lim="800000"/>
            <a:headEnd/>
            <a:tailEnd/>
          </a:ln>
        </p:spPr>
      </p:pic>
      <p:sp>
        <p:nvSpPr>
          <p:cNvPr id="34822" name="Rectangle 18"/>
          <p:cNvSpPr>
            <a:spLocks noChangeArrowheads="1"/>
          </p:cNvSpPr>
          <p:nvPr/>
        </p:nvSpPr>
        <p:spPr bwMode="auto">
          <a:xfrm>
            <a:off x="5364163" y="5726584"/>
            <a:ext cx="3384550" cy="366712"/>
          </a:xfrm>
          <a:prstGeom prst="rect">
            <a:avLst/>
          </a:prstGeom>
          <a:noFill/>
          <a:ln w="9525" algn="ctr">
            <a:noFill/>
            <a:miter lim="800000"/>
            <a:headEnd/>
            <a:tailEnd/>
          </a:ln>
        </p:spPr>
        <p:txBody>
          <a:bodyPr>
            <a:spAutoFit/>
          </a:bodyPr>
          <a:lstStyle/>
          <a:p>
            <a:r>
              <a:rPr lang="zh-CN" altLang="en-US" dirty="0"/>
              <a:t>在宇宙飞船表面装陶瓷防护瓦片</a:t>
            </a:r>
          </a:p>
        </p:txBody>
      </p:sp>
      <p:sp>
        <p:nvSpPr>
          <p:cNvPr id="34823" name="Rectangle 19"/>
          <p:cNvSpPr>
            <a:spLocks noChangeArrowheads="1"/>
          </p:cNvSpPr>
          <p:nvPr/>
        </p:nvSpPr>
        <p:spPr bwMode="auto">
          <a:xfrm>
            <a:off x="611188" y="2254795"/>
            <a:ext cx="4752975" cy="3046413"/>
          </a:xfrm>
          <a:prstGeom prst="rect">
            <a:avLst/>
          </a:prstGeom>
          <a:noFill/>
          <a:ln w="9525" algn="ctr">
            <a:noFill/>
            <a:miter lim="800000"/>
            <a:headEnd/>
            <a:tailEnd/>
          </a:ln>
        </p:spPr>
        <p:txBody>
          <a:bodyPr>
            <a:spAutoFit/>
          </a:bodyPr>
          <a:lstStyle/>
          <a:p>
            <a:r>
              <a:rPr lang="zh-CN" altLang="en-US" sz="2400" b="1" dirty="0"/>
              <a:t>材料在极端温度条件下工作</a:t>
            </a:r>
            <a:endParaRPr lang="en-US" altLang="zh-CN" sz="2400" b="1" dirty="0"/>
          </a:p>
          <a:p>
            <a:endParaRPr lang="en-US" altLang="zh-CN" sz="2400" b="1" dirty="0"/>
          </a:p>
          <a:p>
            <a:r>
              <a:rPr lang="zh-CN" altLang="en-US" sz="2400" b="1" dirty="0"/>
              <a:t>宇宙飞船表面的</a:t>
            </a:r>
            <a:r>
              <a:rPr lang="zh-CN" altLang="en-US" sz="2400" b="1" dirty="0">
                <a:solidFill>
                  <a:srgbClr val="C00000"/>
                </a:solidFill>
              </a:rPr>
              <a:t>陶瓷防护瓦</a:t>
            </a:r>
            <a:endParaRPr lang="en-US" altLang="zh-CN" sz="2400" b="1" dirty="0">
              <a:solidFill>
                <a:srgbClr val="C00000"/>
              </a:solidFill>
            </a:endParaRPr>
          </a:p>
          <a:p>
            <a:pPr marL="914400" lvl="1" indent="-457200">
              <a:buFont typeface="宋体" charset="-122"/>
              <a:buAutoNum type="circleNumDbPlain"/>
            </a:pPr>
            <a:r>
              <a:rPr lang="zh-CN" altLang="en-US" sz="2400" b="1" dirty="0"/>
              <a:t>经受</a:t>
            </a:r>
            <a:r>
              <a:rPr lang="en-US" altLang="zh-CN" sz="2400" b="1" dirty="0"/>
              <a:t>400</a:t>
            </a:r>
            <a:r>
              <a:rPr lang="zh-CN" altLang="en-US" sz="2400" b="1" dirty="0"/>
              <a:t>－</a:t>
            </a:r>
            <a:r>
              <a:rPr lang="en-US" altLang="zh-CN" sz="2400" b="1" dirty="0" err="1"/>
              <a:t>1260°C</a:t>
            </a:r>
            <a:r>
              <a:rPr lang="zh-CN" altLang="en-US" sz="2400" b="1" dirty="0"/>
              <a:t>的高温</a:t>
            </a:r>
            <a:endParaRPr lang="en-US" altLang="zh-CN" sz="2400" b="1" dirty="0"/>
          </a:p>
          <a:p>
            <a:pPr marL="914400" lvl="1" indent="-457200">
              <a:buFont typeface="宋体" charset="-122"/>
              <a:buAutoNum type="circleNumDbPlain"/>
            </a:pPr>
            <a:r>
              <a:rPr lang="zh-CN" altLang="en-US" sz="2400" b="1" dirty="0"/>
              <a:t>有良好的绝热性（导热性差）</a:t>
            </a:r>
            <a:endParaRPr lang="en-US" altLang="zh-CN" sz="2400" b="1" dirty="0"/>
          </a:p>
          <a:p>
            <a:pPr marL="914400" lvl="1" indent="-457200">
              <a:buFont typeface="宋体" charset="-122"/>
              <a:buAutoNum type="circleNumDbPlain"/>
            </a:pPr>
            <a:r>
              <a:rPr lang="zh-CN" altLang="en-US" sz="2400" b="1" dirty="0"/>
              <a:t>低的热膨胀系数，使瓦片不容易脱落</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900" name="Rectangle 4"/>
          <p:cNvSpPr>
            <a:spLocks noChangeArrowheads="1"/>
          </p:cNvSpPr>
          <p:nvPr/>
        </p:nvSpPr>
        <p:spPr bwMode="auto">
          <a:xfrm>
            <a:off x="468313" y="404664"/>
            <a:ext cx="8207375" cy="2439707"/>
          </a:xfrm>
          <a:prstGeom prst="rect">
            <a:avLst/>
          </a:prstGeom>
          <a:noFill/>
          <a:ln w="19050" algn="ctr">
            <a:noFill/>
            <a:miter lim="800000"/>
            <a:headEnd/>
            <a:tailEnd/>
          </a:ln>
        </p:spPr>
        <p:txBody>
          <a:bodyPr anchor="ctr">
            <a:spAutoFit/>
          </a:bodyPr>
          <a:lstStyle/>
          <a:p>
            <a:pPr>
              <a:lnSpc>
                <a:spcPct val="130000"/>
              </a:lnSpc>
              <a:buClr>
                <a:srgbClr val="F91605"/>
              </a:buClr>
              <a:buSzPct val="95000"/>
              <a:buFont typeface="Wingdings" pitchFamily="2" charset="2"/>
              <a:buChar char="p"/>
            </a:pPr>
            <a:r>
              <a:rPr lang="zh-CN" altLang="en-US" sz="2400" b="1" dirty="0">
                <a:solidFill>
                  <a:srgbClr val="FF3300"/>
                </a:solidFill>
              </a:rPr>
              <a:t>热膨胀</a:t>
            </a:r>
            <a:r>
              <a:rPr lang="en-US" altLang="zh-CN" sz="2400" b="1" dirty="0"/>
              <a:t>――</a:t>
            </a:r>
            <a:r>
              <a:rPr lang="zh-CN" altLang="en-US" sz="2400" b="1" dirty="0"/>
              <a:t>原子（或分子）受热后平均振幅增加，结合键越强则原子间作用力越大，原子离开平衡位置所需的能量越高，则膨胀系数越小。</a:t>
            </a:r>
          </a:p>
          <a:p>
            <a:pPr lvl="1">
              <a:lnSpc>
                <a:spcPct val="130000"/>
              </a:lnSpc>
              <a:buClr>
                <a:srgbClr val="0000FF"/>
              </a:buClr>
              <a:buSzPct val="95000"/>
              <a:buFont typeface="Wingdings" pitchFamily="2" charset="2"/>
              <a:buChar char="Ø"/>
            </a:pPr>
            <a:r>
              <a:rPr lang="zh-CN" altLang="en-US" sz="2400" b="1" dirty="0"/>
              <a:t>体积膨胀系数</a:t>
            </a:r>
            <a:r>
              <a:rPr lang="en-US" altLang="zh-CN" sz="2400" b="1" dirty="0"/>
              <a:t>β</a:t>
            </a:r>
          </a:p>
          <a:p>
            <a:pPr lvl="1">
              <a:lnSpc>
                <a:spcPct val="130000"/>
              </a:lnSpc>
              <a:buClr>
                <a:srgbClr val="0000FF"/>
              </a:buClr>
              <a:buSzPct val="95000"/>
              <a:buFont typeface="Wingdings" pitchFamily="2" charset="2"/>
              <a:buChar char="Ø"/>
            </a:pPr>
            <a:r>
              <a:rPr lang="zh-CN" altLang="en-US" sz="2400" b="1" dirty="0"/>
              <a:t>线膨胀系数</a:t>
            </a:r>
            <a:r>
              <a:rPr lang="en-US" altLang="zh-CN" sz="2400" b="1" dirty="0"/>
              <a:t>α</a:t>
            </a:r>
          </a:p>
        </p:txBody>
      </p:sp>
      <p:pic>
        <p:nvPicPr>
          <p:cNvPr id="35844" name="Picture 3"/>
          <p:cNvPicPr>
            <a:picLocks noChangeAspect="1" noChangeArrowheads="1"/>
          </p:cNvPicPr>
          <p:nvPr/>
        </p:nvPicPr>
        <p:blipFill>
          <a:blip r:embed="rId2" cstate="print"/>
          <a:srcRect l="32397" t="42970" r="18500" b="20897"/>
          <a:stretch>
            <a:fillRect/>
          </a:stretch>
        </p:blipFill>
        <p:spPr bwMode="auto">
          <a:xfrm>
            <a:off x="1691681" y="2970534"/>
            <a:ext cx="6658570" cy="32667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900" name="Rectangle 4"/>
          <p:cNvSpPr>
            <a:spLocks noChangeArrowheads="1"/>
          </p:cNvSpPr>
          <p:nvPr/>
        </p:nvSpPr>
        <p:spPr bwMode="auto">
          <a:xfrm>
            <a:off x="539552" y="383063"/>
            <a:ext cx="8207375" cy="1479444"/>
          </a:xfrm>
          <a:prstGeom prst="rect">
            <a:avLst/>
          </a:prstGeom>
          <a:noFill/>
          <a:ln w="19050" algn="ctr">
            <a:noFill/>
            <a:miter lim="800000"/>
            <a:headEnd/>
            <a:tailEnd/>
          </a:ln>
        </p:spPr>
        <p:txBody>
          <a:bodyPr anchor="ctr">
            <a:spAutoFit/>
          </a:bodyPr>
          <a:lstStyle/>
          <a:p>
            <a:pPr>
              <a:lnSpc>
                <a:spcPct val="130000"/>
              </a:lnSpc>
              <a:buClr>
                <a:srgbClr val="F91605"/>
              </a:buClr>
              <a:buSzPct val="95000"/>
              <a:buFont typeface="Wingdings" pitchFamily="2" charset="2"/>
              <a:buChar char="p"/>
            </a:pPr>
            <a:r>
              <a:rPr lang="zh-CN" altLang="en-US" sz="2400" b="1" dirty="0">
                <a:solidFill>
                  <a:srgbClr val="FF3300"/>
                </a:solidFill>
              </a:rPr>
              <a:t>热传导</a:t>
            </a:r>
            <a:r>
              <a:rPr lang="en-US" altLang="zh-CN" sz="2400" b="1" dirty="0"/>
              <a:t>――</a:t>
            </a:r>
            <a:r>
              <a:rPr lang="zh-CN" altLang="en-US" sz="2400" b="1" dirty="0"/>
              <a:t>自由电子的运动和晶格振动。</a:t>
            </a:r>
          </a:p>
          <a:p>
            <a:pPr lvl="1">
              <a:lnSpc>
                <a:spcPct val="130000"/>
              </a:lnSpc>
              <a:buClr>
                <a:srgbClr val="0000FF"/>
              </a:buClr>
              <a:buSzPct val="95000"/>
              <a:buFont typeface="Wingdings" pitchFamily="2" charset="2"/>
              <a:buChar char="Ø"/>
            </a:pPr>
            <a:r>
              <a:rPr lang="zh-CN" altLang="en-US" sz="2400" b="1" dirty="0"/>
              <a:t>导热系数</a:t>
            </a:r>
            <a:r>
              <a:rPr lang="en-US" altLang="zh-CN" sz="2400" b="1" dirty="0"/>
              <a:t>λ</a:t>
            </a:r>
            <a:r>
              <a:rPr lang="zh-CN" altLang="en-US" sz="2400" b="1" dirty="0"/>
              <a:t>：单位温度梯度下，单位时间内通过单位垂直面积的热量</a:t>
            </a:r>
          </a:p>
        </p:txBody>
      </p:sp>
      <p:pic>
        <p:nvPicPr>
          <p:cNvPr id="36868" name="Picture 3"/>
          <p:cNvPicPr>
            <a:picLocks noChangeAspect="1" noChangeArrowheads="1"/>
          </p:cNvPicPr>
          <p:nvPr/>
        </p:nvPicPr>
        <p:blipFill>
          <a:blip r:embed="rId2" cstate="print"/>
          <a:srcRect l="26839" t="33243" r="12943" b="29236"/>
          <a:stretch>
            <a:fillRect/>
          </a:stretch>
        </p:blipFill>
        <p:spPr bwMode="auto">
          <a:xfrm>
            <a:off x="270813" y="2559123"/>
            <a:ext cx="8506717" cy="3534173"/>
          </a:xfrm>
          <a:prstGeom prst="rect">
            <a:avLst/>
          </a:prstGeom>
          <a:noFill/>
          <a:ln w="9525">
            <a:noFill/>
            <a:miter lim="800000"/>
            <a:headEnd/>
            <a:tailEnd/>
          </a:ln>
        </p:spPr>
      </p:pic>
      <p:pic>
        <p:nvPicPr>
          <p:cNvPr id="36869" name="Picture 5" descr="image012"/>
          <p:cNvPicPr>
            <a:picLocks noChangeAspect="1" noChangeArrowheads="1"/>
          </p:cNvPicPr>
          <p:nvPr/>
        </p:nvPicPr>
        <p:blipFill>
          <a:blip r:embed="rId3" cstate="print"/>
          <a:srcRect/>
          <a:stretch>
            <a:fillRect/>
          </a:stretch>
        </p:blipFill>
        <p:spPr bwMode="auto">
          <a:xfrm>
            <a:off x="3563888" y="1556792"/>
            <a:ext cx="1872208" cy="8772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900" name="Rectangle 4"/>
          <p:cNvSpPr>
            <a:spLocks noChangeArrowheads="1"/>
          </p:cNvSpPr>
          <p:nvPr/>
        </p:nvSpPr>
        <p:spPr bwMode="auto">
          <a:xfrm>
            <a:off x="539750" y="401672"/>
            <a:ext cx="8207375" cy="999313"/>
          </a:xfrm>
          <a:prstGeom prst="rect">
            <a:avLst/>
          </a:prstGeom>
          <a:noFill/>
          <a:ln w="19050" algn="ctr">
            <a:noFill/>
            <a:miter lim="800000"/>
            <a:headEnd/>
            <a:tailEnd/>
          </a:ln>
        </p:spPr>
        <p:txBody>
          <a:bodyPr anchor="ctr">
            <a:spAutoFit/>
          </a:bodyPr>
          <a:lstStyle/>
          <a:p>
            <a:pPr>
              <a:lnSpc>
                <a:spcPct val="130000"/>
              </a:lnSpc>
              <a:buClr>
                <a:srgbClr val="F91605"/>
              </a:buClr>
              <a:buSzPct val="95000"/>
              <a:buFont typeface="Wingdings" pitchFamily="2" charset="2"/>
              <a:buChar char="p"/>
            </a:pPr>
            <a:r>
              <a:rPr lang="zh-CN" altLang="en-US" sz="2400" b="1" dirty="0">
                <a:solidFill>
                  <a:srgbClr val="FF3300"/>
                </a:solidFill>
              </a:rPr>
              <a:t>热容</a:t>
            </a:r>
            <a:r>
              <a:rPr lang="zh-CN" altLang="en-US" sz="2400" b="1" dirty="0"/>
              <a:t>：材料在温度升高</a:t>
            </a:r>
            <a:r>
              <a:rPr lang="en-US" altLang="zh-CN" sz="2400" b="1" dirty="0"/>
              <a:t>10</a:t>
            </a:r>
            <a:r>
              <a:rPr lang="en-US" altLang="en-US" sz="2400" b="1" dirty="0">
                <a:ea typeface="楷体_GB2312" pitchFamily="49" charset="-122"/>
              </a:rPr>
              <a:t>℃</a:t>
            </a:r>
            <a:r>
              <a:rPr lang="zh-CN" altLang="en-US" sz="2400" b="1" dirty="0"/>
              <a:t>时所吸收的热量叫做热容。</a:t>
            </a:r>
          </a:p>
          <a:p>
            <a:pPr lvl="1">
              <a:lnSpc>
                <a:spcPct val="130000"/>
              </a:lnSpc>
              <a:buClr>
                <a:srgbClr val="0000FF"/>
              </a:buClr>
              <a:buSzPct val="95000"/>
              <a:buFont typeface="Wingdings" pitchFamily="2" charset="2"/>
              <a:buChar char="Ø"/>
            </a:pPr>
            <a:r>
              <a:rPr lang="zh-CN" altLang="en-US" sz="2400" b="1" dirty="0"/>
              <a:t>一克物质的热容也叫比热。</a:t>
            </a:r>
          </a:p>
        </p:txBody>
      </p:sp>
      <p:pic>
        <p:nvPicPr>
          <p:cNvPr id="37892" name="Picture 3"/>
          <p:cNvPicPr>
            <a:picLocks noChangeAspect="1" noChangeArrowheads="1"/>
          </p:cNvPicPr>
          <p:nvPr/>
        </p:nvPicPr>
        <p:blipFill>
          <a:blip r:embed="rId2" cstate="print"/>
          <a:srcRect l="37030" t="51309" r="22206" b="16728"/>
          <a:stretch>
            <a:fillRect/>
          </a:stretch>
        </p:blipFill>
        <p:spPr bwMode="auto">
          <a:xfrm>
            <a:off x="1297116" y="2420888"/>
            <a:ext cx="6474553" cy="3384600"/>
          </a:xfrm>
          <a:prstGeom prst="rect">
            <a:avLst/>
          </a:prstGeom>
          <a:noFill/>
          <a:ln w="9525">
            <a:noFill/>
            <a:miter lim="800000"/>
            <a:headEnd/>
            <a:tailEnd/>
          </a:ln>
        </p:spPr>
      </p:pic>
      <p:pic>
        <p:nvPicPr>
          <p:cNvPr id="37893" name="Picture 5" descr="image004"/>
          <p:cNvPicPr>
            <a:picLocks noChangeAspect="1" noChangeArrowheads="1"/>
          </p:cNvPicPr>
          <p:nvPr/>
        </p:nvPicPr>
        <p:blipFill>
          <a:blip r:embed="rId3" cstate="print"/>
          <a:srcRect/>
          <a:stretch>
            <a:fillRect/>
          </a:stretch>
        </p:blipFill>
        <p:spPr bwMode="auto">
          <a:xfrm>
            <a:off x="5292080" y="1196752"/>
            <a:ext cx="1056019" cy="7920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2"/>
          <p:cNvSpPr>
            <a:spLocks noChangeArrowheads="1"/>
          </p:cNvSpPr>
          <p:nvPr/>
        </p:nvSpPr>
        <p:spPr bwMode="auto">
          <a:xfrm>
            <a:off x="468313" y="404813"/>
            <a:ext cx="2330450" cy="457200"/>
          </a:xfrm>
          <a:prstGeom prst="rect">
            <a:avLst/>
          </a:prstGeom>
          <a:noFill/>
          <a:ln w="19050" algn="ctr">
            <a:noFill/>
            <a:miter lim="800000"/>
            <a:headEnd/>
            <a:tailEnd/>
          </a:ln>
        </p:spPr>
        <p:txBody>
          <a:bodyPr wrap="none" anchor="ctr">
            <a:spAutoFit/>
          </a:bodyPr>
          <a:lstStyle/>
          <a:p>
            <a:r>
              <a:rPr lang="en-US" altLang="zh-CN" sz="2400" b="1" dirty="0">
                <a:solidFill>
                  <a:srgbClr val="0000FF"/>
                </a:solidFill>
                <a:latin typeface="幼圆" pitchFamily="49" charset="-122"/>
                <a:ea typeface="幼圆" pitchFamily="49" charset="-122"/>
              </a:rPr>
              <a:t>2</a:t>
            </a:r>
            <a:r>
              <a:rPr lang="zh-CN" altLang="en-US" sz="2400" b="1" dirty="0">
                <a:solidFill>
                  <a:srgbClr val="0000FF"/>
                </a:solidFill>
                <a:latin typeface="幼圆" pitchFamily="49" charset="-122"/>
                <a:ea typeface="幼圆" pitchFamily="49" charset="-122"/>
              </a:rPr>
              <a:t>、电磁学性能 </a:t>
            </a:r>
          </a:p>
        </p:txBody>
      </p:sp>
      <p:sp>
        <p:nvSpPr>
          <p:cNvPr id="264205" name="Rectangle 13"/>
          <p:cNvSpPr>
            <a:spLocks noChangeArrowheads="1"/>
          </p:cNvSpPr>
          <p:nvPr/>
        </p:nvSpPr>
        <p:spPr bwMode="auto">
          <a:xfrm>
            <a:off x="971550" y="1171600"/>
            <a:ext cx="1717675" cy="457200"/>
          </a:xfrm>
          <a:prstGeom prst="rect">
            <a:avLst/>
          </a:prstGeom>
          <a:noFill/>
          <a:ln w="19050" algn="ctr">
            <a:noFill/>
            <a:miter lim="800000"/>
            <a:headEnd/>
            <a:tailEnd/>
          </a:ln>
        </p:spPr>
        <p:txBody>
          <a:bodyPr wrap="none" anchor="ctr">
            <a:spAutoFit/>
          </a:bodyPr>
          <a:lstStyle/>
          <a:p>
            <a:r>
              <a:rPr lang="en-US" altLang="zh-CN" sz="2400" b="1">
                <a:latin typeface="幼圆" pitchFamily="49" charset="-122"/>
                <a:ea typeface="幼圆" pitchFamily="49" charset="-122"/>
              </a:rPr>
              <a:t>1</a:t>
            </a:r>
            <a:r>
              <a:rPr lang="zh-CN" altLang="en-US" sz="2400" b="1">
                <a:latin typeface="幼圆" pitchFamily="49" charset="-122"/>
                <a:ea typeface="幼圆" pitchFamily="49" charset="-122"/>
              </a:rPr>
              <a:t>）</a:t>
            </a:r>
            <a:r>
              <a:rPr lang="zh-CN" altLang="en-US" sz="2400" b="1">
                <a:solidFill>
                  <a:srgbClr val="FF3300"/>
                </a:solidFill>
                <a:latin typeface="幼圆" pitchFamily="49" charset="-122"/>
                <a:ea typeface="幼圆" pitchFamily="49" charset="-122"/>
              </a:rPr>
              <a:t>导电性</a:t>
            </a:r>
            <a:r>
              <a:rPr lang="zh-CN" altLang="en-US" sz="2400" b="1">
                <a:latin typeface="幼圆" pitchFamily="49" charset="-122"/>
                <a:ea typeface="幼圆" pitchFamily="49" charset="-122"/>
              </a:rPr>
              <a:t> </a:t>
            </a:r>
          </a:p>
        </p:txBody>
      </p:sp>
      <p:sp>
        <p:nvSpPr>
          <p:cNvPr id="264206" name="Rectangle 14"/>
          <p:cNvSpPr>
            <a:spLocks noChangeArrowheads="1"/>
          </p:cNvSpPr>
          <p:nvPr/>
        </p:nvSpPr>
        <p:spPr bwMode="auto">
          <a:xfrm>
            <a:off x="1403350" y="1976810"/>
            <a:ext cx="6049963" cy="2100262"/>
          </a:xfrm>
          <a:prstGeom prst="rect">
            <a:avLst/>
          </a:prstGeom>
          <a:noFill/>
          <a:ln w="19050" algn="ctr">
            <a:noFill/>
            <a:miter lim="800000"/>
            <a:headEnd/>
            <a:tailEnd/>
          </a:ln>
        </p:spPr>
        <p:txBody>
          <a:bodyPr anchor="ctr">
            <a:spAutoFit/>
          </a:bodyPr>
          <a:lstStyle/>
          <a:p>
            <a:pPr>
              <a:lnSpc>
                <a:spcPct val="110000"/>
              </a:lnSpc>
            </a:pPr>
            <a:r>
              <a:rPr lang="zh-CN" altLang="en-US" sz="2400" b="1" dirty="0">
                <a:latin typeface="幼圆" pitchFamily="49" charset="-122"/>
                <a:ea typeface="幼圆" pitchFamily="49" charset="-122"/>
              </a:rPr>
              <a:t>电阻率：</a:t>
            </a:r>
            <a:r>
              <a:rPr lang="en-US" altLang="zh-CN" sz="2400" b="1" dirty="0">
                <a:latin typeface="幼圆" pitchFamily="49" charset="-122"/>
                <a:ea typeface="幼圆" pitchFamily="49" charset="-122"/>
              </a:rPr>
              <a:t>ρ       </a:t>
            </a:r>
            <a:r>
              <a:rPr lang="zh-CN" altLang="en-US" sz="2400" b="1" dirty="0">
                <a:latin typeface="幼圆" pitchFamily="49" charset="-122"/>
                <a:ea typeface="幼圆" pitchFamily="49" charset="-122"/>
              </a:rPr>
              <a:t>电导率：</a:t>
            </a:r>
            <a:r>
              <a:rPr lang="en-US" altLang="zh-CN" sz="2400" b="1" dirty="0">
                <a:latin typeface="幼圆" pitchFamily="49" charset="-122"/>
                <a:ea typeface="幼圆" pitchFamily="49" charset="-122"/>
              </a:rPr>
              <a:t>1/ρ</a:t>
            </a:r>
          </a:p>
          <a:p>
            <a:pPr>
              <a:lnSpc>
                <a:spcPct val="110000"/>
              </a:lnSpc>
              <a:buClr>
                <a:srgbClr val="333399"/>
              </a:buClr>
              <a:buSzPct val="95000"/>
              <a:buFont typeface="Wingdings" pitchFamily="2" charset="2"/>
              <a:buChar char="u"/>
            </a:pPr>
            <a:r>
              <a:rPr lang="zh-CN" altLang="en-US" sz="2400" b="1" dirty="0">
                <a:latin typeface="幼圆" pitchFamily="49" charset="-122"/>
                <a:ea typeface="幼圆" pitchFamily="49" charset="-122"/>
              </a:rPr>
              <a:t>超导体：</a:t>
            </a:r>
            <a:r>
              <a:rPr lang="en-US" altLang="zh-CN" sz="2400" b="1" dirty="0">
                <a:latin typeface="幼圆" pitchFamily="49" charset="-122"/>
                <a:ea typeface="幼圆" pitchFamily="49" charset="-122"/>
              </a:rPr>
              <a:t>ρ</a:t>
            </a:r>
            <a:r>
              <a:rPr lang="en-US" altLang="zh-CN" sz="2400" b="1" dirty="0">
                <a:ea typeface="幼圆" pitchFamily="49" charset="-122"/>
              </a:rPr>
              <a:t>——</a:t>
            </a:r>
            <a:r>
              <a:rPr lang="en-US" altLang="zh-CN" sz="2400" b="1" dirty="0">
                <a:latin typeface="幼圆" pitchFamily="49" charset="-122"/>
                <a:ea typeface="幼圆" pitchFamily="49" charset="-122"/>
              </a:rPr>
              <a:t>0</a:t>
            </a:r>
          </a:p>
          <a:p>
            <a:pPr>
              <a:lnSpc>
                <a:spcPct val="110000"/>
              </a:lnSpc>
              <a:buClr>
                <a:srgbClr val="333399"/>
              </a:buClr>
              <a:buSzPct val="95000"/>
              <a:buFont typeface="Wingdings" pitchFamily="2" charset="2"/>
              <a:buChar char="u"/>
            </a:pPr>
            <a:r>
              <a:rPr lang="zh-CN" altLang="en-US" sz="2400" b="1" dirty="0">
                <a:latin typeface="幼圆" pitchFamily="49" charset="-122"/>
                <a:ea typeface="幼圆" pitchFamily="49" charset="-122"/>
              </a:rPr>
              <a:t>导体：</a:t>
            </a:r>
            <a:r>
              <a:rPr lang="en-US" altLang="zh-CN" sz="2400" b="1" dirty="0">
                <a:latin typeface="幼圆" pitchFamily="49" charset="-122"/>
                <a:ea typeface="幼圆" pitchFamily="49" charset="-122"/>
              </a:rPr>
              <a:t>ρ=10</a:t>
            </a:r>
            <a:r>
              <a:rPr lang="en-US" altLang="zh-CN" sz="2400" b="1" baseline="30000" dirty="0">
                <a:latin typeface="幼圆" pitchFamily="49" charset="-122"/>
                <a:ea typeface="幼圆" pitchFamily="49" charset="-122"/>
              </a:rPr>
              <a:t>-8</a:t>
            </a:r>
            <a:r>
              <a:rPr lang="zh-CN" altLang="en-US" sz="2400" b="1" dirty="0">
                <a:latin typeface="幼圆" pitchFamily="49" charset="-122"/>
                <a:ea typeface="幼圆" pitchFamily="49" charset="-122"/>
              </a:rPr>
              <a:t>－</a:t>
            </a:r>
            <a:r>
              <a:rPr lang="en-US" altLang="zh-CN" sz="2400" b="1" dirty="0">
                <a:latin typeface="幼圆" pitchFamily="49" charset="-122"/>
                <a:ea typeface="幼圆" pitchFamily="49" charset="-122"/>
              </a:rPr>
              <a:t>10</a:t>
            </a:r>
            <a:r>
              <a:rPr lang="en-US" altLang="zh-CN" sz="2400" b="1" baseline="30000" dirty="0">
                <a:latin typeface="幼圆" pitchFamily="49" charset="-122"/>
                <a:ea typeface="幼圆" pitchFamily="49" charset="-122"/>
              </a:rPr>
              <a:t>-5 </a:t>
            </a:r>
          </a:p>
          <a:p>
            <a:pPr>
              <a:lnSpc>
                <a:spcPct val="110000"/>
              </a:lnSpc>
              <a:buClr>
                <a:srgbClr val="333399"/>
              </a:buClr>
              <a:buSzPct val="95000"/>
              <a:buFont typeface="Wingdings" pitchFamily="2" charset="2"/>
              <a:buChar char="u"/>
            </a:pPr>
            <a:r>
              <a:rPr lang="zh-CN" altLang="en-US" sz="2400" b="1" dirty="0">
                <a:latin typeface="幼圆" pitchFamily="49" charset="-122"/>
                <a:ea typeface="幼圆" pitchFamily="49" charset="-122"/>
              </a:rPr>
              <a:t>半导体：</a:t>
            </a:r>
            <a:r>
              <a:rPr lang="en-US" altLang="zh-CN" sz="2400" b="1" dirty="0">
                <a:latin typeface="幼圆" pitchFamily="49" charset="-122"/>
                <a:ea typeface="幼圆" pitchFamily="49" charset="-122"/>
              </a:rPr>
              <a:t>ρ=10</a:t>
            </a:r>
            <a:r>
              <a:rPr lang="en-US" altLang="zh-CN" sz="2400" b="1" baseline="30000" dirty="0">
                <a:latin typeface="幼圆" pitchFamily="49" charset="-122"/>
                <a:ea typeface="幼圆" pitchFamily="49" charset="-122"/>
              </a:rPr>
              <a:t>-5</a:t>
            </a:r>
            <a:r>
              <a:rPr lang="zh-CN" altLang="en-US" sz="2400" b="1" dirty="0">
                <a:latin typeface="幼圆" pitchFamily="49" charset="-122"/>
                <a:ea typeface="幼圆" pitchFamily="49" charset="-122"/>
              </a:rPr>
              <a:t>－</a:t>
            </a:r>
            <a:r>
              <a:rPr lang="en-US" altLang="zh-CN" sz="2400" b="1" dirty="0">
                <a:latin typeface="幼圆" pitchFamily="49" charset="-122"/>
                <a:ea typeface="幼圆" pitchFamily="49" charset="-122"/>
              </a:rPr>
              <a:t>10</a:t>
            </a:r>
            <a:r>
              <a:rPr lang="en-US" altLang="zh-CN" sz="2400" b="1" baseline="30000" dirty="0">
                <a:latin typeface="幼圆" pitchFamily="49" charset="-122"/>
                <a:ea typeface="幼圆" pitchFamily="49" charset="-122"/>
              </a:rPr>
              <a:t>7</a:t>
            </a:r>
          </a:p>
          <a:p>
            <a:pPr>
              <a:lnSpc>
                <a:spcPct val="110000"/>
              </a:lnSpc>
              <a:buClr>
                <a:srgbClr val="333399"/>
              </a:buClr>
              <a:buSzPct val="95000"/>
              <a:buFont typeface="Wingdings" pitchFamily="2" charset="2"/>
              <a:buChar char="u"/>
            </a:pPr>
            <a:r>
              <a:rPr lang="zh-CN" altLang="en-US" sz="2400" b="1" dirty="0">
                <a:latin typeface="幼圆" pitchFamily="49" charset="-122"/>
                <a:ea typeface="幼圆" pitchFamily="49" charset="-122"/>
              </a:rPr>
              <a:t>绝缘体：</a:t>
            </a:r>
            <a:r>
              <a:rPr lang="en-US" altLang="zh-CN" sz="2400" b="1" dirty="0">
                <a:latin typeface="幼圆" pitchFamily="49" charset="-122"/>
                <a:ea typeface="幼圆" pitchFamily="49" charset="-122"/>
              </a:rPr>
              <a:t>ρ=10</a:t>
            </a:r>
            <a:r>
              <a:rPr lang="en-US" altLang="zh-CN" sz="2400" b="1" baseline="30000" dirty="0">
                <a:latin typeface="幼圆" pitchFamily="49" charset="-122"/>
                <a:ea typeface="幼圆" pitchFamily="49" charset="-122"/>
              </a:rPr>
              <a:t>7</a:t>
            </a:r>
            <a:r>
              <a:rPr lang="zh-CN" altLang="en-US" sz="2400" b="1" dirty="0">
                <a:latin typeface="幼圆" pitchFamily="49" charset="-122"/>
                <a:ea typeface="幼圆" pitchFamily="49" charset="-122"/>
              </a:rPr>
              <a:t>－</a:t>
            </a:r>
            <a:r>
              <a:rPr lang="en-US" altLang="zh-CN" sz="2400" b="1" dirty="0">
                <a:latin typeface="幼圆" pitchFamily="49" charset="-122"/>
                <a:ea typeface="幼圆" pitchFamily="49" charset="-122"/>
              </a:rPr>
              <a:t>10</a:t>
            </a:r>
            <a:r>
              <a:rPr lang="en-US" altLang="zh-CN" sz="2400" b="1" baseline="30000" dirty="0">
                <a:latin typeface="幼圆" pitchFamily="49" charset="-122"/>
                <a:ea typeface="幼圆" pitchFamily="49" charset="-122"/>
              </a:rPr>
              <a:t>22</a:t>
            </a:r>
          </a:p>
        </p:txBody>
      </p:sp>
      <p:sp>
        <p:nvSpPr>
          <p:cNvPr id="264208" name="Rectangle 16"/>
          <p:cNvSpPr>
            <a:spLocks noChangeArrowheads="1"/>
          </p:cNvSpPr>
          <p:nvPr/>
        </p:nvSpPr>
        <p:spPr bwMode="auto">
          <a:xfrm>
            <a:off x="2843213" y="1171600"/>
            <a:ext cx="1565275" cy="457200"/>
          </a:xfrm>
          <a:prstGeom prst="rect">
            <a:avLst/>
          </a:prstGeom>
          <a:solidFill>
            <a:schemeClr val="accent1"/>
          </a:solidFill>
          <a:ln w="19050" algn="ctr">
            <a:noFill/>
            <a:miter lim="800000"/>
            <a:headEnd/>
            <a:tailEnd/>
          </a:ln>
        </p:spPr>
        <p:txBody>
          <a:bodyPr wrap="none">
            <a:spAutoFit/>
          </a:bodyPr>
          <a:lstStyle/>
          <a:p>
            <a:r>
              <a:rPr lang="en-US" altLang="zh-CN" sz="2400" b="1" dirty="0">
                <a:solidFill>
                  <a:srgbClr val="FF3300"/>
                </a:solidFill>
                <a:latin typeface="幼圆" pitchFamily="49" charset="-122"/>
                <a:ea typeface="幼圆" pitchFamily="49" charset="-122"/>
              </a:rPr>
              <a:t>R</a:t>
            </a:r>
            <a:r>
              <a:rPr lang="zh-CN" altLang="en-US" sz="2400" b="1" dirty="0">
                <a:solidFill>
                  <a:srgbClr val="FF3300"/>
                </a:solidFill>
                <a:latin typeface="幼圆" pitchFamily="49" charset="-122"/>
                <a:ea typeface="幼圆" pitchFamily="49" charset="-122"/>
              </a:rPr>
              <a:t>＝</a:t>
            </a:r>
            <a:r>
              <a:rPr lang="en-US" altLang="zh-CN" sz="2400" b="1" dirty="0" err="1">
                <a:solidFill>
                  <a:srgbClr val="FF3300"/>
                </a:solidFill>
                <a:latin typeface="幼圆" pitchFamily="49" charset="-122"/>
                <a:ea typeface="幼圆" pitchFamily="49" charset="-122"/>
              </a:rPr>
              <a:t>ρL</a:t>
            </a:r>
            <a:r>
              <a:rPr lang="zh-CN" altLang="en-US" sz="2400" b="1" dirty="0">
                <a:solidFill>
                  <a:srgbClr val="FF3300"/>
                </a:solidFill>
                <a:latin typeface="幼圆" pitchFamily="49" charset="-122"/>
                <a:ea typeface="幼圆" pitchFamily="49" charset="-122"/>
              </a:rPr>
              <a:t>／</a:t>
            </a:r>
            <a:r>
              <a:rPr lang="en-US" altLang="zh-CN" sz="2400" b="1" dirty="0">
                <a:solidFill>
                  <a:srgbClr val="FF3300"/>
                </a:solidFill>
                <a:latin typeface="幼圆" pitchFamily="49" charset="-122"/>
                <a:ea typeface="幼圆" pitchFamily="49" charset="-122"/>
              </a:rPr>
              <a:t>S</a:t>
            </a:r>
          </a:p>
        </p:txBody>
      </p:sp>
      <p:sp>
        <p:nvSpPr>
          <p:cNvPr id="38918" name="Rectangle 4"/>
          <p:cNvSpPr>
            <a:spLocks noChangeArrowheads="1"/>
          </p:cNvSpPr>
          <p:nvPr/>
        </p:nvSpPr>
        <p:spPr bwMode="auto">
          <a:xfrm>
            <a:off x="2915816" y="5661248"/>
            <a:ext cx="2913063" cy="457200"/>
          </a:xfrm>
          <a:prstGeom prst="rect">
            <a:avLst/>
          </a:prstGeom>
          <a:noFill/>
          <a:ln w="9525">
            <a:noFill/>
            <a:miter lim="800000"/>
            <a:headEnd/>
            <a:tailEnd/>
          </a:ln>
        </p:spPr>
        <p:txBody>
          <a:bodyPr wrap="none" anchor="ctr">
            <a:spAutoFit/>
          </a:bodyPr>
          <a:lstStyle/>
          <a:p>
            <a:r>
              <a:rPr lang="en-US" altLang="zh-CN" sz="2400" dirty="0" err="1"/>
              <a:t>1980’s</a:t>
            </a:r>
            <a:r>
              <a:rPr lang="zh-CN" altLang="en-US" sz="2400" dirty="0"/>
              <a:t>：高温超导体</a:t>
            </a:r>
          </a:p>
        </p:txBody>
      </p:sp>
      <p:pic>
        <p:nvPicPr>
          <p:cNvPr id="38919" name="Picture 5" descr="superconductor"/>
          <p:cNvPicPr>
            <a:picLocks noChangeAspect="1" noChangeArrowheads="1"/>
          </p:cNvPicPr>
          <p:nvPr/>
        </p:nvPicPr>
        <p:blipFill>
          <a:blip r:embed="rId2" cstate="print"/>
          <a:srcRect/>
          <a:stretch>
            <a:fillRect/>
          </a:stretch>
        </p:blipFill>
        <p:spPr bwMode="auto">
          <a:xfrm>
            <a:off x="5868144" y="3789040"/>
            <a:ext cx="2641600" cy="2159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4205"/>
                                        </p:tgtEl>
                                        <p:attrNameLst>
                                          <p:attrName>style.visibility</p:attrName>
                                        </p:attrNameLst>
                                      </p:cBhvr>
                                      <p:to>
                                        <p:strVal val="visible"/>
                                      </p:to>
                                    </p:set>
                                    <p:animEffect transition="in" filter="box(in)">
                                      <p:cBhvr>
                                        <p:cTn id="7" dur="500"/>
                                        <p:tgtEl>
                                          <p:spTgt spid="26420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64208"/>
                                        </p:tgtEl>
                                        <p:attrNameLst>
                                          <p:attrName>style.visibility</p:attrName>
                                        </p:attrNameLst>
                                      </p:cBhvr>
                                      <p:to>
                                        <p:strVal val="visible"/>
                                      </p:to>
                                    </p:set>
                                    <p:animEffect transition="in" filter="box(in)">
                                      <p:cBhvr>
                                        <p:cTn id="10" dur="500"/>
                                        <p:tgtEl>
                                          <p:spTgt spid="26420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4206"/>
                                        </p:tgtEl>
                                        <p:attrNameLst>
                                          <p:attrName>style.visibility</p:attrName>
                                        </p:attrNameLst>
                                      </p:cBhvr>
                                      <p:to>
                                        <p:strVal val="visible"/>
                                      </p:to>
                                    </p:set>
                                    <p:animEffect transition="in" filter="blinds(horizontal)">
                                      <p:cBhvr>
                                        <p:cTn id="15" dur="500"/>
                                        <p:tgtEl>
                                          <p:spTgt spid="264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05" grpId="0"/>
      <p:bldP spid="264206" grpId="0"/>
      <p:bldP spid="26420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207" name="Rectangle 15"/>
          <p:cNvSpPr>
            <a:spLocks noChangeArrowheads="1"/>
          </p:cNvSpPr>
          <p:nvPr/>
        </p:nvSpPr>
        <p:spPr bwMode="auto">
          <a:xfrm>
            <a:off x="611560" y="548680"/>
            <a:ext cx="1411288" cy="457200"/>
          </a:xfrm>
          <a:prstGeom prst="rect">
            <a:avLst/>
          </a:prstGeom>
          <a:noFill/>
          <a:ln w="19050" algn="ctr">
            <a:noFill/>
            <a:miter lim="800000"/>
            <a:headEnd/>
            <a:tailEnd/>
          </a:ln>
        </p:spPr>
        <p:txBody>
          <a:bodyPr wrap="none" anchor="ctr">
            <a:spAutoFit/>
          </a:bodyPr>
          <a:lstStyle/>
          <a:p>
            <a:r>
              <a:rPr lang="en-US" altLang="zh-CN" sz="2400" b="1" dirty="0">
                <a:latin typeface="幼圆" pitchFamily="49" charset="-122"/>
                <a:ea typeface="幼圆" pitchFamily="49" charset="-122"/>
              </a:rPr>
              <a:t>2</a:t>
            </a:r>
            <a:r>
              <a:rPr lang="zh-CN" altLang="en-US" sz="2400" b="1" dirty="0">
                <a:latin typeface="幼圆" pitchFamily="49" charset="-122"/>
                <a:ea typeface="幼圆" pitchFamily="49" charset="-122"/>
              </a:rPr>
              <a:t>）</a:t>
            </a:r>
            <a:r>
              <a:rPr lang="zh-CN" altLang="en-US" sz="2400" b="1" dirty="0">
                <a:solidFill>
                  <a:srgbClr val="FF3300"/>
                </a:solidFill>
                <a:latin typeface="幼圆" pitchFamily="49" charset="-122"/>
                <a:ea typeface="幼圆" pitchFamily="49" charset="-122"/>
              </a:rPr>
              <a:t>磁性</a:t>
            </a:r>
            <a:r>
              <a:rPr lang="zh-CN" altLang="en-US" sz="2400" b="1" dirty="0">
                <a:latin typeface="幼圆" pitchFamily="49" charset="-122"/>
                <a:ea typeface="幼圆" pitchFamily="49" charset="-122"/>
              </a:rPr>
              <a:t> </a:t>
            </a:r>
          </a:p>
        </p:txBody>
      </p:sp>
      <p:sp>
        <p:nvSpPr>
          <p:cNvPr id="39940" name="Rectangle 18"/>
          <p:cNvSpPr>
            <a:spLocks noChangeArrowheads="1"/>
          </p:cNvSpPr>
          <p:nvPr/>
        </p:nvSpPr>
        <p:spPr bwMode="auto">
          <a:xfrm>
            <a:off x="1115616" y="1196752"/>
            <a:ext cx="7051675" cy="2400300"/>
          </a:xfrm>
          <a:prstGeom prst="rect">
            <a:avLst/>
          </a:prstGeom>
          <a:noFill/>
          <a:ln w="19050" algn="ctr">
            <a:noFill/>
            <a:miter lim="800000"/>
            <a:headEnd/>
            <a:tailEnd/>
          </a:ln>
        </p:spPr>
        <p:txBody>
          <a:bodyPr anchor="ctr">
            <a:spAutoFit/>
          </a:bodyPr>
          <a:lstStyle/>
          <a:p>
            <a:pPr>
              <a:lnSpc>
                <a:spcPct val="125000"/>
              </a:lnSpc>
              <a:buClr>
                <a:schemeClr val="accent2"/>
              </a:buClr>
              <a:buSzPct val="95000"/>
              <a:buFont typeface="Wingdings" pitchFamily="2" charset="2"/>
              <a:buChar char="u"/>
            </a:pPr>
            <a:r>
              <a:rPr lang="zh-CN" altLang="en-US" sz="2400" dirty="0">
                <a:latin typeface="幼圆" pitchFamily="49" charset="-122"/>
                <a:ea typeface="幼圆" pitchFamily="49" charset="-122"/>
              </a:rPr>
              <a:t>磁化率</a:t>
            </a:r>
          </a:p>
          <a:p>
            <a:pPr lvl="1">
              <a:lnSpc>
                <a:spcPct val="125000"/>
              </a:lnSpc>
              <a:buClr>
                <a:schemeClr val="accent2"/>
              </a:buClr>
              <a:buSzPct val="95000"/>
              <a:buFont typeface="Wingdings" pitchFamily="2" charset="2"/>
              <a:buNone/>
            </a:pPr>
            <a:r>
              <a:rPr lang="zh-CN" altLang="en-US" sz="2400" dirty="0">
                <a:latin typeface="幼圆" pitchFamily="49" charset="-122"/>
                <a:ea typeface="幼圆" pitchFamily="49" charset="-122"/>
              </a:rPr>
              <a:t>      </a:t>
            </a:r>
            <a:r>
              <a:rPr lang="zh-CN" altLang="en-US" sz="2000" dirty="0">
                <a:latin typeface="幼圆" pitchFamily="49" charset="-122"/>
                <a:ea typeface="幼圆" pitchFamily="49" charset="-122"/>
              </a:rPr>
              <a:t>磁化强度</a:t>
            </a:r>
            <a:r>
              <a:rPr lang="en-US" altLang="zh-CN" sz="2000" dirty="0">
                <a:ea typeface="幼圆" pitchFamily="49" charset="-122"/>
              </a:rPr>
              <a:t>M</a:t>
            </a:r>
            <a:r>
              <a:rPr lang="zh-CN" altLang="en-US" sz="2000" dirty="0">
                <a:ea typeface="幼圆" pitchFamily="49" charset="-122"/>
              </a:rPr>
              <a:t>＝</a:t>
            </a:r>
            <a:r>
              <a:rPr lang="en-US" altLang="zh-CN" sz="2000" i="1" dirty="0" err="1">
                <a:ea typeface="幼圆" pitchFamily="49" charset="-122"/>
              </a:rPr>
              <a:t>X</a:t>
            </a:r>
            <a:r>
              <a:rPr lang="en-US" altLang="zh-CN" sz="2000" baseline="-25000" dirty="0" err="1">
                <a:ea typeface="幼圆" pitchFamily="49" charset="-122"/>
              </a:rPr>
              <a:t>m</a:t>
            </a:r>
            <a:r>
              <a:rPr lang="en-US" altLang="zh-CN" sz="2000" dirty="0" err="1">
                <a:ea typeface="幼圆" pitchFamily="49" charset="-122"/>
              </a:rPr>
              <a:t>·H</a:t>
            </a:r>
            <a:r>
              <a:rPr lang="en-US" altLang="zh-CN" sz="2000" dirty="0">
                <a:latin typeface="幼圆" pitchFamily="49" charset="-122"/>
                <a:ea typeface="幼圆" pitchFamily="49" charset="-122"/>
              </a:rPr>
              <a:t> </a:t>
            </a:r>
            <a:r>
              <a:rPr lang="en-US" altLang="zh-CN" sz="2000" dirty="0">
                <a:ea typeface="幼圆" pitchFamily="49" charset="-122"/>
              </a:rPr>
              <a:t>     </a:t>
            </a:r>
            <a:r>
              <a:rPr lang="en-US" altLang="zh-CN" sz="2000" dirty="0">
                <a:latin typeface="幼圆" pitchFamily="49" charset="-122"/>
                <a:ea typeface="幼圆" pitchFamily="49" charset="-122"/>
              </a:rPr>
              <a:t> </a:t>
            </a:r>
            <a:r>
              <a:rPr lang="en-US" altLang="zh-CN" sz="2000" i="1" dirty="0">
                <a:latin typeface="幼圆" pitchFamily="49" charset="-122"/>
                <a:ea typeface="幼圆" pitchFamily="49" charset="-122"/>
              </a:rPr>
              <a:t>X</a:t>
            </a:r>
            <a:r>
              <a:rPr lang="zh-CN" altLang="en-US" sz="2000" dirty="0">
                <a:latin typeface="幼圆" pitchFamily="49" charset="-122"/>
                <a:ea typeface="幼圆" pitchFamily="49" charset="-122"/>
              </a:rPr>
              <a:t>：磁化率（或磁化系数）</a:t>
            </a:r>
          </a:p>
          <a:p>
            <a:pPr>
              <a:lnSpc>
                <a:spcPct val="125000"/>
              </a:lnSpc>
              <a:buClr>
                <a:schemeClr val="accent2"/>
              </a:buClr>
              <a:buSzPct val="95000"/>
            </a:pPr>
            <a:endParaRPr lang="zh-CN" altLang="en-US" sz="2400" dirty="0">
              <a:latin typeface="幼圆" pitchFamily="49" charset="-122"/>
              <a:ea typeface="幼圆" pitchFamily="49" charset="-122"/>
            </a:endParaRPr>
          </a:p>
          <a:p>
            <a:pPr>
              <a:lnSpc>
                <a:spcPct val="125000"/>
              </a:lnSpc>
              <a:buClr>
                <a:schemeClr val="accent2"/>
              </a:buClr>
              <a:buSzPct val="95000"/>
              <a:buFont typeface="Wingdings" pitchFamily="2" charset="2"/>
              <a:buChar char="u"/>
            </a:pPr>
            <a:endParaRPr lang="en-US" altLang="zh-CN" sz="2400" dirty="0">
              <a:latin typeface="幼圆" pitchFamily="49" charset="-122"/>
              <a:ea typeface="幼圆" pitchFamily="49" charset="-122"/>
            </a:endParaRPr>
          </a:p>
          <a:p>
            <a:pPr>
              <a:lnSpc>
                <a:spcPct val="125000"/>
              </a:lnSpc>
              <a:buClr>
                <a:schemeClr val="accent2"/>
              </a:buClr>
              <a:buSzPct val="95000"/>
              <a:buFont typeface="Wingdings" pitchFamily="2" charset="2"/>
              <a:buChar char="u"/>
            </a:pPr>
            <a:endParaRPr lang="en-US" altLang="zh-CN" sz="2400" dirty="0">
              <a:latin typeface="幼圆" pitchFamily="49" charset="-122"/>
              <a:ea typeface="幼圆" pitchFamily="49" charset="-122"/>
            </a:endParaRPr>
          </a:p>
        </p:txBody>
      </p:sp>
      <p:pic>
        <p:nvPicPr>
          <p:cNvPr id="39941" name="Picture 3"/>
          <p:cNvPicPr>
            <a:picLocks noChangeAspect="1" noChangeArrowheads="1"/>
          </p:cNvPicPr>
          <p:nvPr/>
        </p:nvPicPr>
        <p:blipFill>
          <a:blip r:embed="rId2" cstate="print"/>
          <a:srcRect l="25912" t="54088" r="15721" b="22287"/>
          <a:stretch>
            <a:fillRect/>
          </a:stretch>
        </p:blipFill>
        <p:spPr bwMode="auto">
          <a:xfrm>
            <a:off x="539552" y="2780928"/>
            <a:ext cx="8102970" cy="22742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18"/>
          <p:cNvSpPr>
            <a:spLocks noChangeArrowheads="1"/>
          </p:cNvSpPr>
          <p:nvPr/>
        </p:nvSpPr>
        <p:spPr bwMode="auto">
          <a:xfrm>
            <a:off x="395536" y="548680"/>
            <a:ext cx="7051675" cy="1938338"/>
          </a:xfrm>
          <a:prstGeom prst="rect">
            <a:avLst/>
          </a:prstGeom>
          <a:noFill/>
          <a:ln w="19050" algn="ctr">
            <a:noFill/>
            <a:miter lim="800000"/>
            <a:headEnd/>
            <a:tailEnd/>
          </a:ln>
        </p:spPr>
        <p:txBody>
          <a:bodyPr anchor="ctr">
            <a:spAutoFit/>
          </a:bodyPr>
          <a:lstStyle/>
          <a:p>
            <a:pPr>
              <a:lnSpc>
                <a:spcPct val="125000"/>
              </a:lnSpc>
              <a:buClr>
                <a:schemeClr val="accent2"/>
              </a:buClr>
              <a:buSzPct val="95000"/>
              <a:buFont typeface="Wingdings" pitchFamily="2" charset="2"/>
              <a:buChar char="u"/>
            </a:pPr>
            <a:r>
              <a:rPr lang="zh-CN" altLang="en-US" sz="2400" dirty="0">
                <a:latin typeface="幼圆" pitchFamily="49" charset="-122"/>
                <a:ea typeface="幼圆" pitchFamily="49" charset="-122"/>
              </a:rPr>
              <a:t>物质按磁性分类：</a:t>
            </a:r>
          </a:p>
          <a:p>
            <a:pPr>
              <a:lnSpc>
                <a:spcPct val="125000"/>
              </a:lnSpc>
              <a:buClr>
                <a:schemeClr val="accent2"/>
              </a:buClr>
              <a:buSzPct val="95000"/>
              <a:buFont typeface="Wingdings" pitchFamily="2" charset="2"/>
              <a:buChar char="u"/>
            </a:pPr>
            <a:endParaRPr lang="zh-CN" altLang="en-US" sz="2400" dirty="0">
              <a:latin typeface="幼圆" pitchFamily="49" charset="-122"/>
              <a:ea typeface="幼圆" pitchFamily="49" charset="-122"/>
            </a:endParaRPr>
          </a:p>
          <a:p>
            <a:pPr>
              <a:lnSpc>
                <a:spcPct val="125000"/>
              </a:lnSpc>
              <a:buClr>
                <a:schemeClr val="accent2"/>
              </a:buClr>
              <a:buSzPct val="95000"/>
              <a:buFont typeface="Wingdings" pitchFamily="2" charset="2"/>
              <a:buChar char="u"/>
            </a:pPr>
            <a:endParaRPr lang="en-US" altLang="zh-CN" sz="2400" dirty="0">
              <a:latin typeface="幼圆" pitchFamily="49" charset="-122"/>
              <a:ea typeface="幼圆" pitchFamily="49" charset="-122"/>
            </a:endParaRPr>
          </a:p>
          <a:p>
            <a:pPr>
              <a:lnSpc>
                <a:spcPct val="125000"/>
              </a:lnSpc>
              <a:buClr>
                <a:schemeClr val="accent2"/>
              </a:buClr>
              <a:buSzPct val="95000"/>
              <a:buFont typeface="Wingdings" pitchFamily="2" charset="2"/>
              <a:buChar char="u"/>
            </a:pPr>
            <a:endParaRPr lang="en-US" altLang="zh-CN" sz="2400" dirty="0">
              <a:latin typeface="幼圆" pitchFamily="49" charset="-122"/>
              <a:ea typeface="幼圆" pitchFamily="49" charset="-122"/>
            </a:endParaRPr>
          </a:p>
        </p:txBody>
      </p:sp>
      <p:sp>
        <p:nvSpPr>
          <p:cNvPr id="40965" name="Rectangle 21"/>
          <p:cNvSpPr>
            <a:spLocks noChangeArrowheads="1"/>
          </p:cNvSpPr>
          <p:nvPr/>
        </p:nvSpPr>
        <p:spPr bwMode="auto">
          <a:xfrm>
            <a:off x="534467" y="2968327"/>
            <a:ext cx="6192838" cy="830997"/>
          </a:xfrm>
          <a:prstGeom prst="rect">
            <a:avLst/>
          </a:prstGeom>
          <a:solidFill>
            <a:schemeClr val="folHlink"/>
          </a:solidFill>
          <a:ln w="19050" algn="ctr">
            <a:solidFill>
              <a:srgbClr val="0000FF"/>
            </a:solidFill>
            <a:miter lim="800000"/>
            <a:headEnd/>
            <a:tailEnd/>
          </a:ln>
        </p:spPr>
        <p:txBody>
          <a:bodyPr>
            <a:spAutoFit/>
          </a:bodyPr>
          <a:lstStyle/>
          <a:p>
            <a:r>
              <a:rPr lang="zh-CN" altLang="en-US" sz="2400">
                <a:latin typeface="幼圆" pitchFamily="49" charset="-122"/>
                <a:ea typeface="幼圆" pitchFamily="49" charset="-122"/>
              </a:rPr>
              <a:t>抗磁性物质：</a:t>
            </a:r>
            <a:r>
              <a:rPr lang="en-US" altLang="zh-CN" sz="2400" i="1">
                <a:latin typeface="Times New Roman" pitchFamily="18" charset="0"/>
              </a:rPr>
              <a:t>x</a:t>
            </a:r>
            <a:r>
              <a:rPr lang="en-US" altLang="zh-CN" sz="2400" i="1" baseline="-30000">
                <a:latin typeface="Times New Roman" pitchFamily="18" charset="0"/>
              </a:rPr>
              <a:t>m</a:t>
            </a:r>
            <a:r>
              <a:rPr lang="zh-CN" altLang="en-US" sz="2400">
                <a:solidFill>
                  <a:srgbClr val="000000"/>
                </a:solidFill>
                <a:latin typeface="宋体" charset="-122"/>
              </a:rPr>
              <a:t>是一个很小的负值，数量级为</a:t>
            </a:r>
            <a:r>
              <a:rPr lang="en-US" altLang="zh-CN" sz="2400">
                <a:solidFill>
                  <a:srgbClr val="000000"/>
                </a:solidFill>
                <a:latin typeface="Times New Roman" pitchFamily="18" charset="0"/>
              </a:rPr>
              <a:t>10</a:t>
            </a:r>
            <a:r>
              <a:rPr lang="en-US" altLang="zh-CN" sz="2400" baseline="30000">
                <a:solidFill>
                  <a:srgbClr val="000000"/>
                </a:solidFill>
                <a:latin typeface="Times New Roman" pitchFamily="18" charset="0"/>
              </a:rPr>
              <a:t>-50</a:t>
            </a:r>
            <a:endParaRPr lang="zh-CN" altLang="en-US" sz="2400">
              <a:latin typeface="幼圆" pitchFamily="49" charset="-122"/>
              <a:ea typeface="幼圆" pitchFamily="49" charset="-122"/>
            </a:endParaRPr>
          </a:p>
        </p:txBody>
      </p:sp>
      <p:sp>
        <p:nvSpPr>
          <p:cNvPr id="40966" name="Rectangle 22"/>
          <p:cNvSpPr>
            <a:spLocks noChangeArrowheads="1"/>
          </p:cNvSpPr>
          <p:nvPr/>
        </p:nvSpPr>
        <p:spPr bwMode="auto">
          <a:xfrm>
            <a:off x="534467" y="1480096"/>
            <a:ext cx="7582525" cy="461665"/>
          </a:xfrm>
          <a:prstGeom prst="rect">
            <a:avLst/>
          </a:prstGeom>
          <a:solidFill>
            <a:schemeClr val="folHlink"/>
          </a:solidFill>
          <a:ln w="19050" algn="ctr">
            <a:solidFill>
              <a:srgbClr val="0000FF"/>
            </a:solidFill>
            <a:miter lim="800000"/>
            <a:headEnd/>
            <a:tailEnd/>
          </a:ln>
        </p:spPr>
        <p:txBody>
          <a:bodyPr wrap="none">
            <a:spAutoFit/>
          </a:bodyPr>
          <a:lstStyle/>
          <a:p>
            <a:r>
              <a:rPr lang="zh-CN" altLang="en-US" sz="2400">
                <a:latin typeface="幼圆" pitchFamily="49" charset="-122"/>
                <a:ea typeface="幼圆" pitchFamily="49" charset="-122"/>
              </a:rPr>
              <a:t>顺磁性物质：</a:t>
            </a:r>
            <a:r>
              <a:rPr lang="en-US" altLang="zh-CN" sz="2400" i="1">
                <a:latin typeface="Times New Roman" pitchFamily="18" charset="0"/>
              </a:rPr>
              <a:t>x</a:t>
            </a:r>
            <a:r>
              <a:rPr lang="en-US" altLang="zh-CN" sz="2400" i="1" baseline="-30000">
                <a:latin typeface="Times New Roman" pitchFamily="18" charset="0"/>
              </a:rPr>
              <a:t>m</a:t>
            </a:r>
            <a:r>
              <a:rPr lang="zh-CN" altLang="en-US" sz="2400">
                <a:solidFill>
                  <a:srgbClr val="000000"/>
                </a:solidFill>
                <a:latin typeface="宋体" charset="-122"/>
              </a:rPr>
              <a:t>是一个很小的正值，数量级为</a:t>
            </a:r>
            <a:r>
              <a:rPr lang="en-US" altLang="zh-CN" sz="2400">
                <a:solidFill>
                  <a:srgbClr val="000000"/>
                </a:solidFill>
                <a:latin typeface="Times New Roman" pitchFamily="18" charset="0"/>
              </a:rPr>
              <a:t>10</a:t>
            </a:r>
            <a:r>
              <a:rPr lang="en-US" altLang="zh-CN" sz="2400" baseline="30000">
                <a:solidFill>
                  <a:srgbClr val="000000"/>
                </a:solidFill>
                <a:latin typeface="Times New Roman" pitchFamily="18" charset="0"/>
              </a:rPr>
              <a:t>-5</a:t>
            </a:r>
            <a:r>
              <a:rPr lang="zh-CN" altLang="en-US" sz="2400">
                <a:solidFill>
                  <a:srgbClr val="000000"/>
                </a:solidFill>
                <a:latin typeface="宋体" charset="-122"/>
              </a:rPr>
              <a:t>到</a:t>
            </a:r>
            <a:r>
              <a:rPr lang="en-US" altLang="zh-CN" sz="2400">
                <a:solidFill>
                  <a:srgbClr val="000000"/>
                </a:solidFill>
                <a:latin typeface="Times New Roman" pitchFamily="18" charset="0"/>
              </a:rPr>
              <a:t>10</a:t>
            </a:r>
            <a:r>
              <a:rPr lang="en-US" altLang="zh-CN" sz="2400" baseline="30000">
                <a:solidFill>
                  <a:srgbClr val="000000"/>
                </a:solidFill>
                <a:latin typeface="Times New Roman" pitchFamily="18" charset="0"/>
              </a:rPr>
              <a:t>-2</a:t>
            </a:r>
            <a:endParaRPr lang="zh-CN" altLang="en-US" sz="2400">
              <a:latin typeface="幼圆" pitchFamily="49" charset="-122"/>
              <a:ea typeface="幼圆" pitchFamily="49" charset="-122"/>
            </a:endParaRPr>
          </a:p>
        </p:txBody>
      </p:sp>
      <p:sp>
        <p:nvSpPr>
          <p:cNvPr id="40967" name="Rectangle 23"/>
          <p:cNvSpPr>
            <a:spLocks noChangeArrowheads="1"/>
          </p:cNvSpPr>
          <p:nvPr/>
        </p:nvSpPr>
        <p:spPr bwMode="auto">
          <a:xfrm>
            <a:off x="534467" y="4583633"/>
            <a:ext cx="8286005" cy="830997"/>
          </a:xfrm>
          <a:prstGeom prst="rect">
            <a:avLst/>
          </a:prstGeom>
          <a:solidFill>
            <a:schemeClr val="folHlink"/>
          </a:solidFill>
          <a:ln w="19050" algn="ctr">
            <a:solidFill>
              <a:srgbClr val="0000FF"/>
            </a:solidFill>
            <a:miter lim="800000"/>
            <a:headEnd/>
            <a:tailEnd/>
          </a:ln>
        </p:spPr>
        <p:txBody>
          <a:bodyPr wrap="square">
            <a:spAutoFit/>
          </a:bodyPr>
          <a:lstStyle/>
          <a:p>
            <a:r>
              <a:rPr lang="zh-CN" altLang="en-US" sz="2400" dirty="0">
                <a:latin typeface="幼圆" pitchFamily="49" charset="-122"/>
                <a:ea typeface="幼圆" pitchFamily="49" charset="-122"/>
              </a:rPr>
              <a:t>铁磁性物质</a:t>
            </a:r>
            <a:r>
              <a:rPr lang="en-US" altLang="zh-CN" sz="2400" dirty="0">
                <a:latin typeface="幼圆" pitchFamily="49" charset="-122"/>
                <a:ea typeface="幼圆" pitchFamily="49" charset="-122"/>
              </a:rPr>
              <a:t>:</a:t>
            </a:r>
            <a:r>
              <a:rPr lang="en-US" altLang="zh-CN" sz="2400" i="1" dirty="0" err="1">
                <a:latin typeface="Times New Roman" pitchFamily="18" charset="0"/>
              </a:rPr>
              <a:t>x</a:t>
            </a:r>
            <a:r>
              <a:rPr lang="en-US" altLang="zh-CN" sz="2400" i="1" baseline="-30000" dirty="0" err="1">
                <a:latin typeface="Times New Roman" pitchFamily="18" charset="0"/>
              </a:rPr>
              <a:t>m</a:t>
            </a:r>
            <a:r>
              <a:rPr lang="zh-CN" altLang="en-US" sz="2400" dirty="0">
                <a:solidFill>
                  <a:srgbClr val="000000"/>
                </a:solidFill>
                <a:latin typeface="宋体" charset="-122"/>
              </a:rPr>
              <a:t>则是一个较大的正值，且随外磁场强度的变化而变化</a:t>
            </a:r>
            <a:endParaRPr lang="zh-CN" altLang="en-US" sz="2400" dirty="0">
              <a:latin typeface="幼圆" pitchFamily="49" charset="-122"/>
              <a:ea typeface="幼圆" pitchFamily="49" charset="-122"/>
            </a:endParaRPr>
          </a:p>
        </p:txBody>
      </p:sp>
      <p:sp>
        <p:nvSpPr>
          <p:cNvPr id="40968" name="矩形 8"/>
          <p:cNvSpPr>
            <a:spLocks noChangeArrowheads="1"/>
          </p:cNvSpPr>
          <p:nvPr/>
        </p:nvSpPr>
        <p:spPr bwMode="auto">
          <a:xfrm>
            <a:off x="1182167" y="2056359"/>
            <a:ext cx="6408738" cy="830997"/>
          </a:xfrm>
          <a:prstGeom prst="rect">
            <a:avLst/>
          </a:prstGeom>
          <a:noFill/>
          <a:ln w="9525">
            <a:noFill/>
            <a:miter lim="800000"/>
            <a:headEnd/>
            <a:tailEnd/>
          </a:ln>
        </p:spPr>
        <p:txBody>
          <a:bodyPr>
            <a:spAutoFit/>
          </a:bodyPr>
          <a:lstStyle/>
          <a:p>
            <a:r>
              <a:rPr lang="zh-CN" altLang="en-US" sz="2400" b="1">
                <a:solidFill>
                  <a:srgbClr val="FF6600"/>
                </a:solidFill>
              </a:rPr>
              <a:t>镁、钛、锆、铌、钽、铬、钼、钨、锰、铂、铝等为顺磁质</a:t>
            </a:r>
            <a:endParaRPr lang="zh-CN" altLang="en-US" sz="2400"/>
          </a:p>
        </p:txBody>
      </p:sp>
      <p:sp>
        <p:nvSpPr>
          <p:cNvPr id="40969" name="矩形 9"/>
          <p:cNvSpPr>
            <a:spLocks noChangeArrowheads="1"/>
          </p:cNvSpPr>
          <p:nvPr/>
        </p:nvSpPr>
        <p:spPr bwMode="auto">
          <a:xfrm>
            <a:off x="1182167" y="3904629"/>
            <a:ext cx="6062878" cy="461665"/>
          </a:xfrm>
          <a:prstGeom prst="rect">
            <a:avLst/>
          </a:prstGeom>
          <a:noFill/>
          <a:ln w="9525">
            <a:noFill/>
            <a:miter lim="800000"/>
            <a:headEnd/>
            <a:tailEnd/>
          </a:ln>
        </p:spPr>
        <p:txBody>
          <a:bodyPr wrap="none">
            <a:spAutoFit/>
          </a:bodyPr>
          <a:lstStyle/>
          <a:p>
            <a:r>
              <a:rPr lang="zh-CN" altLang="en-US" sz="2400" b="1">
                <a:solidFill>
                  <a:srgbClr val="FF6600"/>
                </a:solidFill>
              </a:rPr>
              <a:t>铜、银、金、锌、锗、铅、锑等具有抗磁质</a:t>
            </a:r>
            <a:endParaRPr lang="zh-CN" altLang="en-US" sz="2400"/>
          </a:p>
        </p:txBody>
      </p:sp>
      <p:sp>
        <p:nvSpPr>
          <p:cNvPr id="40970" name="矩形 10"/>
          <p:cNvSpPr>
            <a:spLocks noChangeArrowheads="1"/>
          </p:cNvSpPr>
          <p:nvPr/>
        </p:nvSpPr>
        <p:spPr bwMode="auto">
          <a:xfrm>
            <a:off x="1182167" y="5559623"/>
            <a:ext cx="5905500" cy="461665"/>
          </a:xfrm>
          <a:prstGeom prst="rect">
            <a:avLst/>
          </a:prstGeom>
          <a:noFill/>
          <a:ln w="9525">
            <a:noFill/>
            <a:miter lim="800000"/>
            <a:headEnd/>
            <a:tailEnd/>
          </a:ln>
        </p:spPr>
        <p:txBody>
          <a:bodyPr>
            <a:spAutoFit/>
          </a:bodyPr>
          <a:lstStyle/>
          <a:p>
            <a:r>
              <a:rPr lang="zh-CN" altLang="en-US" sz="2400" b="1" dirty="0">
                <a:solidFill>
                  <a:srgbClr val="FF6600"/>
                </a:solidFill>
                <a:latin typeface="宋体" charset="-122"/>
              </a:rPr>
              <a:t>铁、镍、钴等金属就称为铁磁质</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18"/>
          <p:cNvSpPr>
            <a:spLocks noChangeArrowheads="1"/>
          </p:cNvSpPr>
          <p:nvPr/>
        </p:nvSpPr>
        <p:spPr bwMode="auto">
          <a:xfrm>
            <a:off x="539552" y="476672"/>
            <a:ext cx="7051675" cy="1285875"/>
          </a:xfrm>
          <a:prstGeom prst="rect">
            <a:avLst/>
          </a:prstGeom>
          <a:noFill/>
          <a:ln w="19050" algn="ctr">
            <a:noFill/>
            <a:miter lim="800000"/>
            <a:headEnd/>
            <a:tailEnd/>
          </a:ln>
        </p:spPr>
        <p:txBody>
          <a:bodyPr anchor="ctr">
            <a:spAutoFit/>
          </a:bodyPr>
          <a:lstStyle/>
          <a:p>
            <a:pPr>
              <a:lnSpc>
                <a:spcPts val="3100"/>
              </a:lnSpc>
              <a:buClr>
                <a:schemeClr val="accent2"/>
              </a:buClr>
              <a:buSzPct val="95000"/>
              <a:buFont typeface="Wingdings" pitchFamily="2" charset="2"/>
              <a:buChar char="u"/>
            </a:pPr>
            <a:r>
              <a:rPr lang="zh-CN" altLang="en-US" sz="2400" dirty="0">
                <a:latin typeface="幼圆" pitchFamily="49" charset="-122"/>
                <a:ea typeface="幼圆" pitchFamily="49" charset="-122"/>
              </a:rPr>
              <a:t>导磁率 </a:t>
            </a:r>
            <a:endParaRPr lang="en-US" altLang="zh-CN" sz="2400" dirty="0">
              <a:latin typeface="幼圆" pitchFamily="49" charset="-122"/>
              <a:ea typeface="幼圆" pitchFamily="49" charset="-122"/>
            </a:endParaRPr>
          </a:p>
          <a:p>
            <a:pPr>
              <a:lnSpc>
                <a:spcPts val="3100"/>
              </a:lnSpc>
              <a:buClr>
                <a:schemeClr val="accent2"/>
              </a:buClr>
              <a:buSzPct val="95000"/>
            </a:pPr>
            <a:r>
              <a:rPr lang="en-US" altLang="zh-CN" sz="2400" dirty="0">
                <a:latin typeface="幼圆" pitchFamily="49" charset="-122"/>
                <a:ea typeface="幼圆" pitchFamily="49" charset="-122"/>
              </a:rPr>
              <a:t>    </a:t>
            </a:r>
            <a:r>
              <a:rPr lang="zh-CN" altLang="en-US" sz="2400" dirty="0">
                <a:latin typeface="幼圆" pitchFamily="49" charset="-122"/>
                <a:ea typeface="幼圆" pitchFamily="49" charset="-122"/>
              </a:rPr>
              <a:t>磁感应强度</a:t>
            </a:r>
            <a:r>
              <a:rPr lang="en-US" altLang="zh-CN" sz="2400" dirty="0">
                <a:latin typeface="幼圆" pitchFamily="49" charset="-122"/>
                <a:ea typeface="幼圆" pitchFamily="49" charset="-122"/>
              </a:rPr>
              <a:t>B</a:t>
            </a:r>
            <a:r>
              <a:rPr lang="zh-CN" altLang="en-US" sz="2400" dirty="0">
                <a:latin typeface="幼圆" pitchFamily="49" charset="-122"/>
                <a:ea typeface="幼圆" pitchFamily="49" charset="-122"/>
              </a:rPr>
              <a:t>＝</a:t>
            </a:r>
            <a:r>
              <a:rPr lang="en-US" altLang="zh-CN" sz="2400" dirty="0" err="1">
                <a:latin typeface="幼圆" pitchFamily="49" charset="-122"/>
                <a:ea typeface="幼圆" pitchFamily="49" charset="-122"/>
              </a:rPr>
              <a:t>μ</a:t>
            </a:r>
            <a:r>
              <a:rPr lang="en-US" altLang="zh-CN" sz="2400" dirty="0" err="1">
                <a:ea typeface="幼圆" pitchFamily="49" charset="-122"/>
              </a:rPr>
              <a:t>·</a:t>
            </a:r>
            <a:r>
              <a:rPr lang="en-US" altLang="zh-CN" sz="2400" dirty="0" err="1">
                <a:latin typeface="幼圆" pitchFamily="49" charset="-122"/>
                <a:ea typeface="幼圆" pitchFamily="49" charset="-122"/>
              </a:rPr>
              <a:t>H</a:t>
            </a:r>
            <a:r>
              <a:rPr lang="en-US" altLang="zh-CN" sz="2400" dirty="0">
                <a:latin typeface="幼圆" pitchFamily="49" charset="-122"/>
                <a:ea typeface="幼圆" pitchFamily="49" charset="-122"/>
              </a:rPr>
              <a:t> </a:t>
            </a:r>
            <a:r>
              <a:rPr lang="zh-CN" altLang="en-US" sz="2400" dirty="0">
                <a:latin typeface="幼圆" pitchFamily="49" charset="-122"/>
                <a:ea typeface="幼圆" pitchFamily="49" charset="-122"/>
              </a:rPr>
              <a:t>（</a:t>
            </a:r>
            <a:r>
              <a:rPr lang="en-US" altLang="zh-CN" sz="2400" dirty="0">
                <a:latin typeface="幼圆" pitchFamily="49" charset="-122"/>
                <a:ea typeface="幼圆" pitchFamily="49" charset="-122"/>
              </a:rPr>
              <a:t>μ</a:t>
            </a:r>
            <a:r>
              <a:rPr lang="zh-CN" altLang="en-US" sz="2400" dirty="0">
                <a:latin typeface="幼圆" pitchFamily="49" charset="-122"/>
                <a:ea typeface="幼圆" pitchFamily="49" charset="-122"/>
              </a:rPr>
              <a:t>：介质导磁率）</a:t>
            </a:r>
          </a:p>
          <a:p>
            <a:pPr>
              <a:lnSpc>
                <a:spcPts val="3100"/>
              </a:lnSpc>
              <a:buClr>
                <a:schemeClr val="accent2"/>
              </a:buClr>
              <a:buSzPct val="95000"/>
              <a:buFont typeface="Wingdings" pitchFamily="2" charset="2"/>
              <a:buChar char="u"/>
            </a:pPr>
            <a:r>
              <a:rPr lang="zh-CN" altLang="en-US" sz="2400" dirty="0">
                <a:latin typeface="幼圆" pitchFamily="49" charset="-122"/>
                <a:ea typeface="幼圆" pitchFamily="49" charset="-122"/>
              </a:rPr>
              <a:t>磁滯回线</a:t>
            </a:r>
          </a:p>
        </p:txBody>
      </p:sp>
      <p:pic>
        <p:nvPicPr>
          <p:cNvPr id="41989" name="Picture 6" descr="image014"/>
          <p:cNvPicPr>
            <a:picLocks noChangeAspect="1" noChangeArrowheads="1"/>
          </p:cNvPicPr>
          <p:nvPr/>
        </p:nvPicPr>
        <p:blipFill>
          <a:blip r:embed="rId2" cstate="print"/>
          <a:srcRect/>
          <a:stretch>
            <a:fillRect/>
          </a:stretch>
        </p:blipFill>
        <p:spPr bwMode="auto">
          <a:xfrm>
            <a:off x="4283968" y="1556793"/>
            <a:ext cx="1872208" cy="582858"/>
          </a:xfrm>
          <a:prstGeom prst="rect">
            <a:avLst/>
          </a:prstGeom>
          <a:noFill/>
          <a:ln w="9525">
            <a:noFill/>
            <a:miter lim="800000"/>
            <a:headEnd/>
            <a:tailEnd/>
          </a:ln>
        </p:spPr>
      </p:pic>
      <p:grpSp>
        <p:nvGrpSpPr>
          <p:cNvPr id="41991" name="组合 21"/>
          <p:cNvGrpSpPr>
            <a:grpSpLocks/>
          </p:cNvGrpSpPr>
          <p:nvPr/>
        </p:nvGrpSpPr>
        <p:grpSpPr bwMode="auto">
          <a:xfrm>
            <a:off x="4200525" y="2996952"/>
            <a:ext cx="4908550" cy="3384550"/>
            <a:chOff x="4201159" y="3501008"/>
            <a:chExt cx="4907345" cy="3384376"/>
          </a:xfrm>
        </p:grpSpPr>
        <p:pic>
          <p:nvPicPr>
            <p:cNvPr id="41992" name="Picture 2"/>
            <p:cNvPicPr>
              <a:picLocks noChangeAspect="1" noChangeArrowheads="1"/>
            </p:cNvPicPr>
            <p:nvPr/>
          </p:nvPicPr>
          <p:blipFill>
            <a:blip r:embed="rId3" cstate="print"/>
            <a:srcRect l="9741" t="38109" r="56003" b="32359"/>
            <a:stretch>
              <a:fillRect/>
            </a:stretch>
          </p:blipFill>
          <p:spPr bwMode="auto">
            <a:xfrm>
              <a:off x="4201159" y="3501008"/>
              <a:ext cx="4907345" cy="3384376"/>
            </a:xfrm>
            <a:prstGeom prst="rect">
              <a:avLst/>
            </a:prstGeom>
            <a:noFill/>
            <a:ln w="9525" algn="ctr">
              <a:noFill/>
              <a:miter lim="800000"/>
              <a:headEnd/>
              <a:tailEnd/>
            </a:ln>
          </p:spPr>
        </p:pic>
        <p:sp>
          <p:nvSpPr>
            <p:cNvPr id="41993" name="矩形 13"/>
            <p:cNvSpPr>
              <a:spLocks noChangeArrowheads="1"/>
            </p:cNvSpPr>
            <p:nvPr/>
          </p:nvSpPr>
          <p:spPr bwMode="auto">
            <a:xfrm>
              <a:off x="5220072" y="4077072"/>
              <a:ext cx="1013419" cy="400110"/>
            </a:xfrm>
            <a:prstGeom prst="rect">
              <a:avLst/>
            </a:prstGeom>
            <a:noFill/>
            <a:ln w="9525">
              <a:noFill/>
              <a:miter lim="800000"/>
              <a:headEnd/>
              <a:tailEnd/>
            </a:ln>
          </p:spPr>
          <p:txBody>
            <a:bodyPr wrap="none">
              <a:spAutoFit/>
            </a:bodyPr>
            <a:lstStyle/>
            <a:p>
              <a:r>
                <a:rPr lang="zh-CN" altLang="en-US" sz="2000" b="1">
                  <a:solidFill>
                    <a:srgbClr val="FF0000"/>
                  </a:solidFill>
                </a:rPr>
                <a:t>剩磁</a:t>
              </a:r>
              <a:r>
                <a:rPr lang="en-US" altLang="zh-CN" sz="2000" b="1">
                  <a:solidFill>
                    <a:srgbClr val="FF0000"/>
                  </a:solidFill>
                </a:rPr>
                <a:t>M</a:t>
              </a:r>
              <a:r>
                <a:rPr lang="en-US" altLang="zh-CN" sz="2000" b="1" baseline="-25000">
                  <a:solidFill>
                    <a:srgbClr val="FF0000"/>
                  </a:solidFill>
                </a:rPr>
                <a:t>r</a:t>
              </a:r>
              <a:endParaRPr lang="zh-CN" altLang="en-US" sz="2000" baseline="-25000">
                <a:solidFill>
                  <a:srgbClr val="FF0000"/>
                </a:solidFill>
              </a:endParaRPr>
            </a:p>
          </p:txBody>
        </p:sp>
        <p:sp>
          <p:nvSpPr>
            <p:cNvPr id="41994" name="矩形 14"/>
            <p:cNvSpPr>
              <a:spLocks noChangeArrowheads="1"/>
            </p:cNvSpPr>
            <p:nvPr/>
          </p:nvSpPr>
          <p:spPr bwMode="auto">
            <a:xfrm>
              <a:off x="4572000" y="4581128"/>
              <a:ext cx="1409360" cy="369332"/>
            </a:xfrm>
            <a:prstGeom prst="rect">
              <a:avLst/>
            </a:prstGeom>
            <a:noFill/>
            <a:ln w="9525">
              <a:noFill/>
              <a:miter lim="800000"/>
              <a:headEnd/>
              <a:tailEnd/>
            </a:ln>
          </p:spPr>
          <p:txBody>
            <a:bodyPr wrap="none">
              <a:spAutoFit/>
            </a:bodyPr>
            <a:lstStyle/>
            <a:p>
              <a:r>
                <a:rPr lang="zh-CN" altLang="en-US" b="1">
                  <a:solidFill>
                    <a:srgbClr val="FF0000"/>
                  </a:solidFill>
                </a:rPr>
                <a:t>矫顽磁力</a:t>
              </a:r>
              <a:r>
                <a:rPr lang="en-US" altLang="zh-CN" b="1">
                  <a:solidFill>
                    <a:srgbClr val="FF0000"/>
                  </a:solidFill>
                </a:rPr>
                <a:t>H</a:t>
              </a:r>
              <a:r>
                <a:rPr lang="en-US" altLang="zh-CN" b="1" baseline="-25000">
                  <a:solidFill>
                    <a:srgbClr val="FF0000"/>
                  </a:solidFill>
                </a:rPr>
                <a:t>c</a:t>
              </a:r>
              <a:endParaRPr lang="zh-CN" altLang="en-US" baseline="-25000">
                <a:solidFill>
                  <a:srgbClr val="FF0000"/>
                </a:solidFill>
              </a:endParaRPr>
            </a:p>
          </p:txBody>
        </p:sp>
        <p:sp>
          <p:nvSpPr>
            <p:cNvPr id="41995" name="流程图: 联系 18"/>
            <p:cNvSpPr>
              <a:spLocks noChangeArrowheads="1"/>
            </p:cNvSpPr>
            <p:nvPr/>
          </p:nvSpPr>
          <p:spPr bwMode="auto">
            <a:xfrm>
              <a:off x="6429694" y="4365104"/>
              <a:ext cx="144016" cy="144016"/>
            </a:xfrm>
            <a:prstGeom prst="flowChartConnector">
              <a:avLst/>
            </a:prstGeom>
            <a:solidFill>
              <a:srgbClr val="C00000"/>
            </a:solidFill>
            <a:ln w="9525" algn="ctr">
              <a:solidFill>
                <a:schemeClr val="accent1"/>
              </a:solidFill>
              <a:round/>
              <a:headEnd/>
              <a:tailEnd/>
            </a:ln>
          </p:spPr>
          <p:txBody>
            <a:bodyPr>
              <a:spAutoFit/>
            </a:bodyPr>
            <a:lstStyle/>
            <a:p>
              <a:endParaRPr lang="zh-CN" altLang="en-US"/>
            </a:p>
          </p:txBody>
        </p:sp>
        <p:sp>
          <p:nvSpPr>
            <p:cNvPr id="41996" name="流程图: 联系 19"/>
            <p:cNvSpPr>
              <a:spLocks noChangeArrowheads="1"/>
            </p:cNvSpPr>
            <p:nvPr/>
          </p:nvSpPr>
          <p:spPr bwMode="auto">
            <a:xfrm>
              <a:off x="5868144" y="5085184"/>
              <a:ext cx="144016" cy="144016"/>
            </a:xfrm>
            <a:prstGeom prst="flowChartConnector">
              <a:avLst/>
            </a:prstGeom>
            <a:solidFill>
              <a:srgbClr val="C00000"/>
            </a:solidFill>
            <a:ln w="9525" algn="ctr">
              <a:solidFill>
                <a:schemeClr val="accent1"/>
              </a:solidFill>
              <a:round/>
              <a:headEnd/>
              <a:tailEnd/>
            </a:ln>
          </p:spPr>
          <p:txBody>
            <a:bodyPr>
              <a:spAutoFit/>
            </a:bodyPr>
            <a:lstStyle/>
            <a:p>
              <a:endParaRPr lang="zh-CN" altLang="en-US"/>
            </a:p>
          </p:txBody>
        </p:sp>
      </p:grpSp>
      <p:sp>
        <p:nvSpPr>
          <p:cNvPr id="41990" name="矩形 15"/>
          <p:cNvSpPr>
            <a:spLocks noChangeArrowheads="1"/>
          </p:cNvSpPr>
          <p:nvPr/>
        </p:nvSpPr>
        <p:spPr bwMode="auto">
          <a:xfrm>
            <a:off x="683568" y="2420888"/>
            <a:ext cx="5472608" cy="1200150"/>
          </a:xfrm>
          <a:prstGeom prst="rect">
            <a:avLst/>
          </a:prstGeom>
          <a:noFill/>
          <a:ln w="9525">
            <a:noFill/>
            <a:miter lim="800000"/>
            <a:headEnd/>
            <a:tailEnd/>
          </a:ln>
        </p:spPr>
        <p:txBody>
          <a:bodyPr wrap="square">
            <a:spAutoFit/>
          </a:bodyPr>
          <a:lstStyle/>
          <a:p>
            <a:r>
              <a:rPr lang="zh-CN" altLang="en-US" sz="2400" dirty="0"/>
              <a:t>当磁化磁场作周期的变化时，铁磁体中的磁感应强度与磁场强度的关系闭合曲线</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2"/>
          <p:cNvSpPr>
            <a:spLocks noChangeArrowheads="1"/>
          </p:cNvSpPr>
          <p:nvPr/>
        </p:nvSpPr>
        <p:spPr bwMode="auto">
          <a:xfrm>
            <a:off x="611189" y="476672"/>
            <a:ext cx="3672780" cy="523220"/>
          </a:xfrm>
          <a:prstGeom prst="rect">
            <a:avLst/>
          </a:prstGeom>
          <a:solidFill>
            <a:schemeClr val="accent1"/>
          </a:solidFill>
          <a:ln w="9525" algn="ctr">
            <a:noFill/>
            <a:miter lim="800000"/>
            <a:headEnd/>
            <a:tailEnd/>
          </a:ln>
        </p:spPr>
        <p:txBody>
          <a:bodyPr wrap="square" anchor="ctr">
            <a:spAutoFit/>
          </a:bodyPr>
          <a:lstStyle/>
          <a:p>
            <a:r>
              <a:rPr lang="zh-CN" altLang="en-US" sz="2800" b="1" dirty="0" smtClean="0">
                <a:solidFill>
                  <a:srgbClr val="F91605"/>
                </a:solidFill>
              </a:rPr>
              <a:t>材料</a:t>
            </a:r>
            <a:r>
              <a:rPr lang="zh-CN" altLang="en-US" sz="2800" b="1" dirty="0">
                <a:solidFill>
                  <a:srgbClr val="F91605"/>
                </a:solidFill>
              </a:rPr>
              <a:t>在受力时的性质</a:t>
            </a:r>
          </a:p>
        </p:txBody>
      </p:sp>
      <p:sp>
        <p:nvSpPr>
          <p:cNvPr id="240653" name="Rectangle 13"/>
          <p:cNvSpPr>
            <a:spLocks noChangeArrowheads="1"/>
          </p:cNvSpPr>
          <p:nvPr/>
        </p:nvSpPr>
        <p:spPr bwMode="auto">
          <a:xfrm>
            <a:off x="611560" y="1266528"/>
            <a:ext cx="4597734" cy="461665"/>
          </a:xfrm>
          <a:prstGeom prst="rect">
            <a:avLst/>
          </a:prstGeom>
          <a:noFill/>
          <a:ln w="9525" algn="ctr">
            <a:noFill/>
            <a:miter lim="800000"/>
            <a:headEnd/>
            <a:tailEnd/>
          </a:ln>
        </p:spPr>
        <p:txBody>
          <a:bodyPr wrap="none" anchor="ctr">
            <a:spAutoFit/>
          </a:bodyPr>
          <a:lstStyle/>
          <a:p>
            <a:r>
              <a:rPr lang="zh-CN" altLang="en-US" sz="2400" b="1" dirty="0" smtClean="0">
                <a:solidFill>
                  <a:srgbClr val="0000FF"/>
                </a:solidFill>
              </a:rPr>
              <a:t>静载</a:t>
            </a:r>
            <a:r>
              <a:rPr lang="zh-CN" altLang="en-US" sz="2400" b="1" dirty="0">
                <a:solidFill>
                  <a:srgbClr val="0000FF"/>
                </a:solidFill>
              </a:rPr>
              <a:t>单向拉伸应力</a:t>
            </a:r>
            <a:r>
              <a:rPr lang="en-US" altLang="zh-CN" sz="2400" b="1" dirty="0">
                <a:solidFill>
                  <a:srgbClr val="0000FF"/>
                </a:solidFill>
              </a:rPr>
              <a:t>――</a:t>
            </a:r>
            <a:r>
              <a:rPr lang="zh-CN" altLang="en-US" sz="2400" b="1" dirty="0">
                <a:solidFill>
                  <a:srgbClr val="0000FF"/>
                </a:solidFill>
              </a:rPr>
              <a:t>应变曲线 </a:t>
            </a:r>
          </a:p>
        </p:txBody>
      </p:sp>
      <p:sp>
        <p:nvSpPr>
          <p:cNvPr id="11268" name="Rectangle 14"/>
          <p:cNvSpPr>
            <a:spLocks noChangeArrowheads="1"/>
          </p:cNvSpPr>
          <p:nvPr/>
        </p:nvSpPr>
        <p:spPr bwMode="auto">
          <a:xfrm>
            <a:off x="250825" y="4237311"/>
            <a:ext cx="184150" cy="396875"/>
          </a:xfrm>
          <a:prstGeom prst="rect">
            <a:avLst/>
          </a:prstGeom>
          <a:noFill/>
          <a:ln w="9525" algn="ctr">
            <a:noFill/>
            <a:miter lim="800000"/>
            <a:headEnd/>
            <a:tailEnd/>
          </a:ln>
        </p:spPr>
        <p:txBody>
          <a:bodyPr wrap="none" anchor="ctr">
            <a:spAutoFit/>
          </a:bodyPr>
          <a:lstStyle/>
          <a:p>
            <a:endParaRPr lang="en-US" altLang="zh-CN" sz="2000" b="1">
              <a:solidFill>
                <a:srgbClr val="0000FF"/>
              </a:solidFill>
            </a:endParaRPr>
          </a:p>
        </p:txBody>
      </p:sp>
      <p:pic>
        <p:nvPicPr>
          <p:cNvPr id="240655" name="Picture 15" descr="FIG21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79950" y="2124348"/>
            <a:ext cx="4464050" cy="4176713"/>
          </a:xfrm>
          <a:prstGeom prst="rect">
            <a:avLst/>
          </a:prstGeom>
          <a:noFill/>
          <a:ln w="9525">
            <a:noFill/>
            <a:miter lim="800000"/>
            <a:headEnd/>
            <a:tailEnd/>
          </a:ln>
        </p:spPr>
      </p:pic>
      <p:sp>
        <p:nvSpPr>
          <p:cNvPr id="240656" name="AutoShape 16"/>
          <p:cNvSpPr>
            <a:spLocks noChangeArrowheads="1"/>
          </p:cNvSpPr>
          <p:nvPr/>
        </p:nvSpPr>
        <p:spPr bwMode="auto">
          <a:xfrm>
            <a:off x="2555875" y="4943748"/>
            <a:ext cx="2376488" cy="1008063"/>
          </a:xfrm>
          <a:prstGeom prst="wedgeRoundRectCallout">
            <a:avLst>
              <a:gd name="adj1" fmla="val 55611"/>
              <a:gd name="adj2" fmla="val -107639"/>
              <a:gd name="adj3" fmla="val 16667"/>
            </a:avLst>
          </a:prstGeom>
          <a:solidFill>
            <a:srgbClr val="FFCC00">
              <a:alpha val="25098"/>
            </a:srgbClr>
          </a:solidFill>
          <a:ln w="9525" algn="ctr">
            <a:solidFill>
              <a:schemeClr val="tx1"/>
            </a:solidFill>
            <a:miter lim="800000"/>
            <a:headEnd/>
            <a:tailEnd/>
          </a:ln>
        </p:spPr>
        <p:txBody>
          <a:bodyPr anchor="ctr"/>
          <a:lstStyle/>
          <a:p>
            <a:r>
              <a:rPr lang="en-US" altLang="zh-CN" sz="2000" b="1">
                <a:solidFill>
                  <a:srgbClr val="0000FF"/>
                </a:solidFill>
                <a:latin typeface="楷体_GB2312" pitchFamily="49" charset="-122"/>
                <a:ea typeface="楷体_GB2312" pitchFamily="49" charset="-122"/>
              </a:rPr>
              <a:t>    </a:t>
            </a:r>
            <a:r>
              <a:rPr lang="zh-CN" altLang="en-US" sz="2000" b="1">
                <a:solidFill>
                  <a:srgbClr val="0000FF"/>
                </a:solidFill>
                <a:latin typeface="楷体_GB2312" pitchFamily="49" charset="-122"/>
                <a:ea typeface="楷体_GB2312" pitchFamily="49" charset="-122"/>
              </a:rPr>
              <a:t>拉伸机上，低碳钢缓慢加载单向静拉伸曲线 </a:t>
            </a:r>
            <a:endParaRPr lang="zh-CN" altLang="en-US" sz="2000">
              <a:latin typeface="楷体_GB2312" pitchFamily="49" charset="-122"/>
              <a:ea typeface="楷体_GB2312" pitchFamily="49" charset="-122"/>
            </a:endParaRPr>
          </a:p>
        </p:txBody>
      </p:sp>
      <p:grpSp>
        <p:nvGrpSpPr>
          <p:cNvPr id="2" name="Group 17"/>
          <p:cNvGrpSpPr>
            <a:grpSpLocks/>
          </p:cNvGrpSpPr>
          <p:nvPr/>
        </p:nvGrpSpPr>
        <p:grpSpPr bwMode="auto">
          <a:xfrm>
            <a:off x="0" y="2060848"/>
            <a:ext cx="2074863" cy="4146550"/>
            <a:chOff x="4011" y="361"/>
            <a:chExt cx="1451" cy="3767"/>
          </a:xfrm>
        </p:grpSpPr>
        <p:pic>
          <p:nvPicPr>
            <p:cNvPr id="11272" name="Picture 18" descr="拉伸试验机"/>
            <p:cNvPicPr>
              <a:picLocks noChangeAspect="1" noChangeArrowheads="1"/>
            </p:cNvPicPr>
            <p:nvPr/>
          </p:nvPicPr>
          <p:blipFill>
            <a:blip r:embed="rId4" cstate="print"/>
            <a:srcRect/>
            <a:stretch>
              <a:fillRect/>
            </a:stretch>
          </p:blipFill>
          <p:spPr bwMode="auto">
            <a:xfrm>
              <a:off x="4011" y="361"/>
              <a:ext cx="1426" cy="3205"/>
            </a:xfrm>
            <a:prstGeom prst="rect">
              <a:avLst/>
            </a:prstGeom>
            <a:noFill/>
            <a:ln w="57150">
              <a:solidFill>
                <a:srgbClr val="00FFFF"/>
              </a:solidFill>
              <a:miter lim="800000"/>
              <a:headEnd/>
              <a:tailEnd/>
            </a:ln>
          </p:spPr>
        </p:pic>
        <p:sp>
          <p:nvSpPr>
            <p:cNvPr id="11273" name="Text Box 19"/>
            <p:cNvSpPr txBox="1">
              <a:spLocks noChangeArrowheads="1"/>
            </p:cNvSpPr>
            <p:nvPr/>
          </p:nvSpPr>
          <p:spPr bwMode="auto">
            <a:xfrm>
              <a:off x="4034" y="3657"/>
              <a:ext cx="1428" cy="471"/>
            </a:xfrm>
            <a:prstGeom prst="rect">
              <a:avLst/>
            </a:prstGeom>
            <a:noFill/>
            <a:ln w="12700" cap="sq">
              <a:noFill/>
              <a:miter lim="800000"/>
              <a:headEnd type="none" w="sm" len="sm"/>
              <a:tailEnd type="none" w="sm" len="sm"/>
            </a:ln>
          </p:spPr>
          <p:txBody>
            <a:bodyPr>
              <a:spAutoFit/>
            </a:bodyPr>
            <a:lstStyle/>
            <a:p>
              <a:pPr algn="ctr"/>
              <a:r>
                <a:rPr kumimoji="1" lang="zh-CN" altLang="en-US" sz="2800" b="1">
                  <a:solidFill>
                    <a:srgbClr val="0000FF"/>
                  </a:solidFill>
                  <a:latin typeface="Times New Roman" pitchFamily="18" charset="0"/>
                  <a:ea typeface="楷体_GB2312" pitchFamily="49" charset="-122"/>
                </a:rPr>
                <a:t>拉伸试验机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0653"/>
                                        </p:tgtEl>
                                        <p:attrNameLst>
                                          <p:attrName>style.visibility</p:attrName>
                                        </p:attrNameLst>
                                      </p:cBhvr>
                                      <p:to>
                                        <p:strVal val="visible"/>
                                      </p:to>
                                    </p:set>
                                    <p:anim calcmode="lin" valueType="num">
                                      <p:cBhvr additive="base">
                                        <p:cTn id="7" dur="500" fill="hold"/>
                                        <p:tgtEl>
                                          <p:spTgt spid="240653"/>
                                        </p:tgtEl>
                                        <p:attrNameLst>
                                          <p:attrName>ppt_x</p:attrName>
                                        </p:attrNameLst>
                                      </p:cBhvr>
                                      <p:tavLst>
                                        <p:tav tm="0">
                                          <p:val>
                                            <p:strVal val="#ppt_x"/>
                                          </p:val>
                                        </p:tav>
                                        <p:tav tm="100000">
                                          <p:val>
                                            <p:strVal val="#ppt_x"/>
                                          </p:val>
                                        </p:tav>
                                      </p:tavLst>
                                    </p:anim>
                                    <p:anim calcmode="lin" valueType="num">
                                      <p:cBhvr additive="base">
                                        <p:cTn id="8" dur="500" fill="hold"/>
                                        <p:tgtEl>
                                          <p:spTgt spid="2406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40655"/>
                                        </p:tgtEl>
                                        <p:attrNameLst>
                                          <p:attrName>style.visibility</p:attrName>
                                        </p:attrNameLst>
                                      </p:cBhvr>
                                      <p:to>
                                        <p:strVal val="visible"/>
                                      </p:to>
                                    </p:set>
                                    <p:animEffect transition="in" filter="blinds(horizontal)">
                                      <p:cBhvr>
                                        <p:cTn id="13" dur="500"/>
                                        <p:tgtEl>
                                          <p:spTgt spid="240655"/>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240656"/>
                                        </p:tgtEl>
                                        <p:attrNameLst>
                                          <p:attrName>style.visibility</p:attrName>
                                        </p:attrNameLst>
                                      </p:cBhvr>
                                      <p:to>
                                        <p:strVal val="visible"/>
                                      </p:to>
                                    </p:set>
                                    <p:anim calcmode="lin" valueType="num">
                                      <p:cBhvr additive="base">
                                        <p:cTn id="16" dur="500" fill="hold"/>
                                        <p:tgtEl>
                                          <p:spTgt spid="240656"/>
                                        </p:tgtEl>
                                        <p:attrNameLst>
                                          <p:attrName>ppt_x</p:attrName>
                                        </p:attrNameLst>
                                      </p:cBhvr>
                                      <p:tavLst>
                                        <p:tav tm="0">
                                          <p:val>
                                            <p:strVal val="#ppt_x"/>
                                          </p:val>
                                        </p:tav>
                                        <p:tav tm="100000">
                                          <p:val>
                                            <p:strVal val="#ppt_x"/>
                                          </p:val>
                                        </p:tav>
                                      </p:tavLst>
                                    </p:anim>
                                    <p:anim calcmode="lin" valueType="num">
                                      <p:cBhvr additive="base">
                                        <p:cTn id="17" dur="500" fill="hold"/>
                                        <p:tgtEl>
                                          <p:spTgt spid="24065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53" grpId="0"/>
      <p:bldP spid="24065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468313" y="476250"/>
            <a:ext cx="7772400" cy="360363"/>
          </a:xfrm>
        </p:spPr>
        <p:txBody>
          <a:bodyPr/>
          <a:lstStyle/>
          <a:p>
            <a:pPr eaLnBrk="1" hangingPunct="1">
              <a:lnSpc>
                <a:spcPct val="80000"/>
              </a:lnSpc>
              <a:buFontTx/>
              <a:buNone/>
            </a:pPr>
            <a:r>
              <a:rPr lang="zh-CN" altLang="en-US" sz="2000" dirty="0" smtClean="0"/>
              <a:t>软磁材料</a:t>
            </a:r>
            <a:r>
              <a:rPr lang="en-US" altLang="zh-CN" sz="2000" dirty="0" smtClean="0"/>
              <a:t>(Soft Magnetic Materials)</a:t>
            </a:r>
            <a:endParaRPr lang="zh-CN" altLang="en-US" sz="2000" dirty="0" smtClean="0"/>
          </a:p>
        </p:txBody>
      </p:sp>
      <p:pic>
        <p:nvPicPr>
          <p:cNvPr id="43011" name="Picture 5" descr="image002"/>
          <p:cNvPicPr>
            <a:picLocks noChangeAspect="1" noChangeArrowheads="1"/>
          </p:cNvPicPr>
          <p:nvPr/>
        </p:nvPicPr>
        <p:blipFill>
          <a:blip r:embed="rId2" cstate="print"/>
          <a:srcRect/>
          <a:stretch>
            <a:fillRect/>
          </a:stretch>
        </p:blipFill>
        <p:spPr bwMode="auto">
          <a:xfrm>
            <a:off x="250825" y="836613"/>
            <a:ext cx="1800225" cy="2251075"/>
          </a:xfrm>
          <a:prstGeom prst="rect">
            <a:avLst/>
          </a:prstGeom>
          <a:noFill/>
          <a:ln w="9525">
            <a:noFill/>
            <a:miter lim="800000"/>
            <a:headEnd/>
            <a:tailEnd/>
          </a:ln>
        </p:spPr>
      </p:pic>
      <p:pic>
        <p:nvPicPr>
          <p:cNvPr id="43012" name="Picture 3"/>
          <p:cNvPicPr>
            <a:picLocks noChangeAspect="1" noChangeArrowheads="1"/>
          </p:cNvPicPr>
          <p:nvPr/>
        </p:nvPicPr>
        <p:blipFill>
          <a:blip r:embed="rId3" cstate="print"/>
          <a:srcRect l="20354" t="56866" r="6458" b="20898"/>
          <a:stretch>
            <a:fillRect/>
          </a:stretch>
        </p:blipFill>
        <p:spPr bwMode="auto">
          <a:xfrm>
            <a:off x="2124075" y="869950"/>
            <a:ext cx="6948488" cy="1406525"/>
          </a:xfrm>
          <a:prstGeom prst="rect">
            <a:avLst/>
          </a:prstGeom>
          <a:noFill/>
          <a:ln w="9525">
            <a:noFill/>
            <a:miter lim="800000"/>
            <a:headEnd/>
            <a:tailEnd/>
          </a:ln>
        </p:spPr>
      </p:pic>
      <p:pic>
        <p:nvPicPr>
          <p:cNvPr id="43013" name="Picture 7" descr="image004"/>
          <p:cNvPicPr>
            <a:picLocks noChangeAspect="1" noChangeArrowheads="1"/>
          </p:cNvPicPr>
          <p:nvPr/>
        </p:nvPicPr>
        <p:blipFill>
          <a:blip r:embed="rId4" cstate="print"/>
          <a:srcRect/>
          <a:stretch>
            <a:fillRect/>
          </a:stretch>
        </p:blipFill>
        <p:spPr bwMode="auto">
          <a:xfrm>
            <a:off x="323850" y="3984625"/>
            <a:ext cx="1655763" cy="2108200"/>
          </a:xfrm>
          <a:prstGeom prst="rect">
            <a:avLst/>
          </a:prstGeom>
          <a:noFill/>
          <a:ln w="9525">
            <a:noFill/>
            <a:miter lim="800000"/>
            <a:headEnd/>
            <a:tailEnd/>
          </a:ln>
        </p:spPr>
      </p:pic>
      <p:sp>
        <p:nvSpPr>
          <p:cNvPr id="7" name="Rectangle 3"/>
          <p:cNvSpPr txBox="1">
            <a:spLocks noChangeArrowheads="1"/>
          </p:cNvSpPr>
          <p:nvPr/>
        </p:nvSpPr>
        <p:spPr bwMode="auto">
          <a:xfrm>
            <a:off x="539750" y="3429000"/>
            <a:ext cx="7627938" cy="569913"/>
          </a:xfrm>
          <a:prstGeom prst="rect">
            <a:avLst/>
          </a:prstGeom>
          <a:noFill/>
          <a:ln w="9525">
            <a:noFill/>
            <a:miter lim="800000"/>
            <a:headEnd/>
            <a:tailEnd/>
          </a:ln>
          <a:effectLst/>
        </p:spPr>
        <p:txBody>
          <a:bodyPr/>
          <a:lstStyle/>
          <a:p>
            <a:pPr marL="342900" indent="-342900">
              <a:lnSpc>
                <a:spcPct val="80000"/>
              </a:lnSpc>
              <a:spcBef>
                <a:spcPct val="20000"/>
              </a:spcBef>
              <a:defRPr/>
            </a:pPr>
            <a:r>
              <a:rPr lang="zh-CN" altLang="en-US" sz="2000" b="1" dirty="0">
                <a:latin typeface="黑体" pitchFamily="2" charset="-122"/>
                <a:ea typeface="黑体" pitchFamily="2" charset="-122"/>
              </a:rPr>
              <a:t>硬磁材料</a:t>
            </a:r>
            <a:r>
              <a:rPr lang="en-US" altLang="zh-CN" sz="2000" b="1" dirty="0">
                <a:latin typeface="黑体" pitchFamily="2" charset="-122"/>
                <a:ea typeface="黑体" pitchFamily="2" charset="-122"/>
              </a:rPr>
              <a:t>(</a:t>
            </a:r>
            <a:r>
              <a:rPr lang="en-US" altLang="zh-CN" sz="2000" kern="0" dirty="0">
                <a:latin typeface="+mn-lt"/>
                <a:ea typeface="+mn-ea"/>
              </a:rPr>
              <a:t>Hard magnetic materials)</a:t>
            </a:r>
            <a:endParaRPr lang="zh-CN" altLang="en-US" sz="2000" kern="0" dirty="0">
              <a:latin typeface="+mn-lt"/>
              <a:ea typeface="+mn-ea"/>
            </a:endParaRPr>
          </a:p>
        </p:txBody>
      </p:sp>
      <p:pic>
        <p:nvPicPr>
          <p:cNvPr id="43015" name="Picture 5"/>
          <p:cNvPicPr>
            <a:picLocks noChangeAspect="1" noChangeArrowheads="1"/>
          </p:cNvPicPr>
          <p:nvPr/>
        </p:nvPicPr>
        <p:blipFill>
          <a:blip r:embed="rId5" cstate="print"/>
          <a:srcRect l="23399" t="66852" r="8617" b="12363"/>
          <a:stretch>
            <a:fillRect/>
          </a:stretch>
        </p:blipFill>
        <p:spPr bwMode="auto">
          <a:xfrm>
            <a:off x="2124075" y="4005263"/>
            <a:ext cx="6589713" cy="15113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2"/>
          <p:cNvSpPr>
            <a:spLocks noChangeArrowheads="1"/>
          </p:cNvSpPr>
          <p:nvPr/>
        </p:nvSpPr>
        <p:spPr bwMode="auto">
          <a:xfrm>
            <a:off x="1219200" y="1055688"/>
            <a:ext cx="6337300" cy="3046412"/>
          </a:xfrm>
          <a:prstGeom prst="rect">
            <a:avLst/>
          </a:prstGeom>
          <a:noFill/>
          <a:ln w="19050" algn="ctr">
            <a:noFill/>
            <a:miter lim="800000"/>
            <a:headEnd/>
            <a:tailEnd/>
          </a:ln>
        </p:spPr>
        <p:txBody>
          <a:bodyPr anchor="ctr">
            <a:spAutoFit/>
          </a:bodyPr>
          <a:lstStyle/>
          <a:p>
            <a:r>
              <a:rPr lang="en-US" altLang="zh-CN" sz="2400" b="1">
                <a:solidFill>
                  <a:srgbClr val="0000FF"/>
                </a:solidFill>
                <a:latin typeface="幼圆" pitchFamily="49" charset="-122"/>
                <a:ea typeface="幼圆" pitchFamily="49" charset="-122"/>
              </a:rPr>
              <a:t>3</a:t>
            </a:r>
            <a:r>
              <a:rPr lang="zh-CN" altLang="en-US" sz="2400" b="1">
                <a:solidFill>
                  <a:srgbClr val="0000FF"/>
                </a:solidFill>
                <a:latin typeface="幼圆" pitchFamily="49" charset="-122"/>
                <a:ea typeface="幼圆" pitchFamily="49" charset="-122"/>
              </a:rPr>
              <a:t>、比重和熔点</a:t>
            </a:r>
          </a:p>
          <a:p>
            <a:endParaRPr lang="zh-CN" altLang="en-US" sz="2400">
              <a:solidFill>
                <a:srgbClr val="0000FF"/>
              </a:solidFill>
              <a:latin typeface="幼圆" pitchFamily="49" charset="-122"/>
              <a:ea typeface="幼圆" pitchFamily="49" charset="-122"/>
            </a:endParaRPr>
          </a:p>
          <a:p>
            <a:r>
              <a:rPr lang="zh-CN" altLang="en-US" sz="2400">
                <a:solidFill>
                  <a:srgbClr val="0000FF"/>
                </a:solidFill>
                <a:latin typeface="幼圆" pitchFamily="49" charset="-122"/>
                <a:ea typeface="幼圆" pitchFamily="49" charset="-122"/>
              </a:rPr>
              <a:t>         </a:t>
            </a:r>
            <a:r>
              <a:rPr lang="en-US" altLang="zh-CN" sz="2400">
                <a:latin typeface="幼圆" pitchFamily="49" charset="-122"/>
                <a:ea typeface="幼圆" pitchFamily="49" charset="-122"/>
              </a:rPr>
              <a:t>1</a:t>
            </a:r>
            <a:r>
              <a:rPr lang="zh-CN" altLang="en-US" sz="2400">
                <a:latin typeface="幼圆" pitchFamily="49" charset="-122"/>
                <a:ea typeface="幼圆" pitchFamily="49" charset="-122"/>
              </a:rPr>
              <a:t>．比重</a:t>
            </a:r>
          </a:p>
          <a:p>
            <a:r>
              <a:rPr lang="zh-CN" altLang="en-US" sz="2400">
                <a:latin typeface="幼圆" pitchFamily="49" charset="-122"/>
                <a:ea typeface="幼圆" pitchFamily="49" charset="-122"/>
              </a:rPr>
              <a:t>         </a:t>
            </a:r>
            <a:r>
              <a:rPr lang="en-US" altLang="zh-CN" sz="2400">
                <a:latin typeface="幼圆" pitchFamily="49" charset="-122"/>
                <a:ea typeface="幼圆" pitchFamily="49" charset="-122"/>
              </a:rPr>
              <a:t>2</a:t>
            </a:r>
            <a:r>
              <a:rPr lang="zh-CN" altLang="en-US" sz="2400">
                <a:latin typeface="幼圆" pitchFamily="49" charset="-122"/>
                <a:ea typeface="幼圆" pitchFamily="49" charset="-122"/>
              </a:rPr>
              <a:t>．熔点</a:t>
            </a:r>
          </a:p>
          <a:p>
            <a:endParaRPr lang="zh-CN" altLang="en-US" sz="2400">
              <a:solidFill>
                <a:srgbClr val="0000FF"/>
              </a:solidFill>
              <a:latin typeface="幼圆" pitchFamily="49" charset="-122"/>
              <a:ea typeface="幼圆" pitchFamily="49" charset="-122"/>
            </a:endParaRPr>
          </a:p>
          <a:p>
            <a:r>
              <a:rPr lang="en-US" altLang="zh-CN" sz="2400" b="1">
                <a:solidFill>
                  <a:srgbClr val="0000FF"/>
                </a:solidFill>
                <a:latin typeface="幼圆" pitchFamily="49" charset="-122"/>
                <a:ea typeface="幼圆" pitchFamily="49" charset="-122"/>
              </a:rPr>
              <a:t>4</a:t>
            </a:r>
            <a:r>
              <a:rPr lang="zh-CN" altLang="en-US" sz="2400" b="1">
                <a:solidFill>
                  <a:srgbClr val="0000FF"/>
                </a:solidFill>
                <a:latin typeface="幼圆" pitchFamily="49" charset="-122"/>
                <a:ea typeface="幼圆" pitchFamily="49" charset="-122"/>
              </a:rPr>
              <a:t>、耐磨性能</a:t>
            </a:r>
          </a:p>
          <a:p>
            <a:endParaRPr lang="zh-CN" altLang="en-US" sz="2400">
              <a:solidFill>
                <a:srgbClr val="0000FF"/>
              </a:solidFill>
              <a:latin typeface="幼圆" pitchFamily="49" charset="-122"/>
              <a:ea typeface="幼圆" pitchFamily="49" charset="-122"/>
            </a:endParaRPr>
          </a:p>
          <a:p>
            <a:r>
              <a:rPr lang="en-US" altLang="zh-CN" sz="2400" b="1">
                <a:solidFill>
                  <a:srgbClr val="0000FF"/>
                </a:solidFill>
                <a:latin typeface="幼圆" pitchFamily="49" charset="-122"/>
                <a:ea typeface="幼圆" pitchFamily="49" charset="-122"/>
              </a:rPr>
              <a:t>5</a:t>
            </a:r>
            <a:r>
              <a:rPr lang="zh-CN" altLang="en-US" sz="2400" b="1">
                <a:solidFill>
                  <a:srgbClr val="0000FF"/>
                </a:solidFill>
                <a:latin typeface="幼圆" pitchFamily="49" charset="-122"/>
                <a:ea typeface="幼圆" pitchFamily="49" charset="-122"/>
              </a:rPr>
              <a:t>、抗蚀性能</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6156325" y="3429000"/>
            <a:ext cx="2286000" cy="2590800"/>
          </a:xfrm>
        </p:spPr>
        <p:txBody>
          <a:bodyPr/>
          <a:lstStyle/>
          <a:p>
            <a:pPr eaLnBrk="1" hangingPunct="1">
              <a:lnSpc>
                <a:spcPct val="120000"/>
              </a:lnSpc>
              <a:spcBef>
                <a:spcPct val="0"/>
              </a:spcBef>
              <a:buFontTx/>
              <a:buNone/>
            </a:pPr>
            <a:r>
              <a:rPr lang="zh-CN" altLang="en-US" sz="2400" smtClean="0">
                <a:latin typeface="幼圆" pitchFamily="49" charset="-122"/>
                <a:ea typeface="幼圆" pitchFamily="49" charset="-122"/>
              </a:rPr>
              <a:t>铸造性                   </a:t>
            </a:r>
          </a:p>
          <a:p>
            <a:pPr eaLnBrk="1" hangingPunct="1">
              <a:lnSpc>
                <a:spcPct val="120000"/>
              </a:lnSpc>
              <a:spcBef>
                <a:spcPct val="0"/>
              </a:spcBef>
              <a:buFontTx/>
              <a:buNone/>
            </a:pPr>
            <a:r>
              <a:rPr lang="zh-CN" altLang="en-US" sz="2400" smtClean="0">
                <a:latin typeface="幼圆" pitchFamily="49" charset="-122"/>
                <a:ea typeface="幼圆" pitchFamily="49" charset="-122"/>
              </a:rPr>
              <a:t>可锻性</a:t>
            </a:r>
          </a:p>
          <a:p>
            <a:pPr eaLnBrk="1" hangingPunct="1">
              <a:lnSpc>
                <a:spcPct val="120000"/>
              </a:lnSpc>
              <a:spcBef>
                <a:spcPct val="0"/>
              </a:spcBef>
              <a:buFontTx/>
              <a:buNone/>
            </a:pPr>
            <a:r>
              <a:rPr lang="zh-CN" altLang="en-US" sz="2400" smtClean="0">
                <a:latin typeface="幼圆" pitchFamily="49" charset="-122"/>
                <a:ea typeface="幼圆" pitchFamily="49" charset="-122"/>
              </a:rPr>
              <a:t>可焊性</a:t>
            </a:r>
          </a:p>
          <a:p>
            <a:pPr eaLnBrk="1" hangingPunct="1">
              <a:lnSpc>
                <a:spcPct val="120000"/>
              </a:lnSpc>
              <a:spcBef>
                <a:spcPct val="0"/>
              </a:spcBef>
              <a:buFontTx/>
              <a:buNone/>
            </a:pPr>
            <a:r>
              <a:rPr lang="zh-CN" altLang="en-US" sz="2400" smtClean="0">
                <a:latin typeface="幼圆" pitchFamily="49" charset="-122"/>
                <a:ea typeface="幼圆" pitchFamily="49" charset="-122"/>
              </a:rPr>
              <a:t>切削加工性</a:t>
            </a:r>
          </a:p>
          <a:p>
            <a:pPr eaLnBrk="1" hangingPunct="1">
              <a:lnSpc>
                <a:spcPct val="120000"/>
              </a:lnSpc>
              <a:spcBef>
                <a:spcPct val="0"/>
              </a:spcBef>
              <a:buFontTx/>
              <a:buNone/>
            </a:pPr>
            <a:r>
              <a:rPr lang="zh-CN" altLang="en-US" sz="2400" smtClean="0">
                <a:latin typeface="幼圆" pitchFamily="49" charset="-122"/>
                <a:ea typeface="幼圆" pitchFamily="49" charset="-122"/>
              </a:rPr>
              <a:t>热处理性                                         </a:t>
            </a:r>
          </a:p>
        </p:txBody>
      </p:sp>
      <p:sp>
        <p:nvSpPr>
          <p:cNvPr id="45059" name="Text Box 3"/>
          <p:cNvSpPr txBox="1">
            <a:spLocks noChangeArrowheads="1"/>
          </p:cNvSpPr>
          <p:nvPr/>
        </p:nvSpPr>
        <p:spPr bwMode="auto">
          <a:xfrm>
            <a:off x="468313" y="3500438"/>
            <a:ext cx="3092450" cy="488950"/>
          </a:xfrm>
          <a:prstGeom prst="rect">
            <a:avLst/>
          </a:prstGeom>
          <a:noFill/>
          <a:ln w="12700" cap="sq">
            <a:noFill/>
            <a:miter lim="800000"/>
            <a:headEnd type="none" w="sm" len="sm"/>
            <a:tailEnd type="none" w="sm" len="sm"/>
          </a:ln>
        </p:spPr>
        <p:txBody>
          <a:bodyPr>
            <a:spAutoFit/>
          </a:bodyPr>
          <a:lstStyle/>
          <a:p>
            <a:r>
              <a:rPr kumimoji="1" lang="zh-CN" altLang="en-US" sz="2600" b="1">
                <a:latin typeface="宋体" charset="-122"/>
              </a:rPr>
              <a:t>工程材料的性能</a:t>
            </a:r>
          </a:p>
        </p:txBody>
      </p:sp>
      <p:sp>
        <p:nvSpPr>
          <p:cNvPr id="45060" name="Text Box 4"/>
          <p:cNvSpPr txBox="1">
            <a:spLocks noChangeArrowheads="1"/>
          </p:cNvSpPr>
          <p:nvPr/>
        </p:nvSpPr>
        <p:spPr bwMode="auto">
          <a:xfrm>
            <a:off x="3708400" y="2347913"/>
            <a:ext cx="1997075" cy="488950"/>
          </a:xfrm>
          <a:prstGeom prst="rect">
            <a:avLst/>
          </a:prstGeom>
          <a:noFill/>
          <a:ln w="12700" cap="sq">
            <a:noFill/>
            <a:miter lim="800000"/>
            <a:headEnd type="none" w="sm" len="sm"/>
            <a:tailEnd type="none" w="sm" len="sm"/>
          </a:ln>
        </p:spPr>
        <p:txBody>
          <a:bodyPr>
            <a:spAutoFit/>
          </a:bodyPr>
          <a:lstStyle/>
          <a:p>
            <a:r>
              <a:rPr kumimoji="1" lang="en-US" altLang="zh-CN" sz="2600" b="1">
                <a:solidFill>
                  <a:srgbClr val="0000FF"/>
                </a:solidFill>
                <a:latin typeface="宋体" charset="-122"/>
              </a:rPr>
              <a:t> </a:t>
            </a:r>
            <a:r>
              <a:rPr kumimoji="1" lang="zh-CN" altLang="en-US" sz="2600" b="1">
                <a:solidFill>
                  <a:schemeClr val="tx2"/>
                </a:solidFill>
                <a:latin typeface="宋体" charset="-122"/>
              </a:rPr>
              <a:t>使用性能</a:t>
            </a:r>
          </a:p>
        </p:txBody>
      </p:sp>
      <p:sp>
        <p:nvSpPr>
          <p:cNvPr id="45061" name="Text Box 5"/>
          <p:cNvSpPr txBox="1">
            <a:spLocks noChangeArrowheads="1"/>
          </p:cNvSpPr>
          <p:nvPr/>
        </p:nvSpPr>
        <p:spPr bwMode="auto">
          <a:xfrm>
            <a:off x="6084888" y="1844675"/>
            <a:ext cx="2349500" cy="1406525"/>
          </a:xfrm>
          <a:prstGeom prst="rect">
            <a:avLst/>
          </a:prstGeom>
          <a:noFill/>
          <a:ln w="12700" cap="sq">
            <a:noFill/>
            <a:miter lim="800000"/>
            <a:headEnd type="none" w="sm" len="sm"/>
            <a:tailEnd type="none" w="sm" len="sm"/>
          </a:ln>
        </p:spPr>
        <p:txBody>
          <a:bodyPr>
            <a:spAutoFit/>
          </a:bodyPr>
          <a:lstStyle/>
          <a:p>
            <a:pPr>
              <a:lnSpc>
                <a:spcPct val="120000"/>
              </a:lnSpc>
            </a:pPr>
            <a:r>
              <a:rPr kumimoji="1" lang="zh-CN" altLang="en-US" sz="2400" b="1">
                <a:solidFill>
                  <a:schemeClr val="tx2"/>
                </a:solidFill>
                <a:latin typeface="幼圆" pitchFamily="49" charset="-122"/>
                <a:ea typeface="幼圆" pitchFamily="49" charset="-122"/>
              </a:rPr>
              <a:t>力学性能</a:t>
            </a:r>
          </a:p>
          <a:p>
            <a:pPr>
              <a:lnSpc>
                <a:spcPct val="120000"/>
              </a:lnSpc>
            </a:pPr>
            <a:r>
              <a:rPr kumimoji="1" lang="zh-CN" altLang="en-US" sz="2400" b="1">
                <a:latin typeface="幼圆" pitchFamily="49" charset="-122"/>
                <a:ea typeface="幼圆" pitchFamily="49" charset="-122"/>
              </a:rPr>
              <a:t>物理性能</a:t>
            </a:r>
          </a:p>
          <a:p>
            <a:pPr>
              <a:lnSpc>
                <a:spcPct val="120000"/>
              </a:lnSpc>
            </a:pPr>
            <a:r>
              <a:rPr kumimoji="1" lang="zh-CN" altLang="en-US" sz="2400" b="1">
                <a:latin typeface="幼圆" pitchFamily="49" charset="-122"/>
                <a:ea typeface="幼圆" pitchFamily="49" charset="-122"/>
              </a:rPr>
              <a:t>化学性能</a:t>
            </a:r>
          </a:p>
        </p:txBody>
      </p:sp>
      <p:sp>
        <p:nvSpPr>
          <p:cNvPr id="45062" name="Text Box 6"/>
          <p:cNvSpPr txBox="1">
            <a:spLocks noChangeArrowheads="1"/>
          </p:cNvSpPr>
          <p:nvPr/>
        </p:nvSpPr>
        <p:spPr bwMode="auto">
          <a:xfrm>
            <a:off x="3659188" y="4551363"/>
            <a:ext cx="1920875" cy="488950"/>
          </a:xfrm>
          <a:prstGeom prst="rect">
            <a:avLst/>
          </a:prstGeom>
          <a:noFill/>
          <a:ln w="12700" cap="sq">
            <a:noFill/>
            <a:miter lim="800000"/>
            <a:headEnd type="none" w="sm" len="sm"/>
            <a:tailEnd type="none" w="sm" len="sm"/>
          </a:ln>
        </p:spPr>
        <p:txBody>
          <a:bodyPr>
            <a:spAutoFit/>
          </a:bodyPr>
          <a:lstStyle/>
          <a:p>
            <a:r>
              <a:rPr kumimoji="1" lang="en-US" altLang="zh-CN" sz="2600" b="1">
                <a:latin typeface="宋体" charset="-122"/>
              </a:rPr>
              <a:t> </a:t>
            </a:r>
            <a:r>
              <a:rPr kumimoji="1" lang="zh-CN" altLang="en-US" sz="2600" b="1">
                <a:solidFill>
                  <a:srgbClr val="0000FF"/>
                </a:solidFill>
                <a:latin typeface="宋体" charset="-122"/>
              </a:rPr>
              <a:t>工艺性能</a:t>
            </a:r>
          </a:p>
        </p:txBody>
      </p:sp>
      <p:sp>
        <p:nvSpPr>
          <p:cNvPr id="45063" name="AutoShape 7"/>
          <p:cNvSpPr>
            <a:spLocks/>
          </p:cNvSpPr>
          <p:nvPr/>
        </p:nvSpPr>
        <p:spPr bwMode="auto">
          <a:xfrm>
            <a:off x="5724525" y="2060575"/>
            <a:ext cx="381000" cy="1143000"/>
          </a:xfrm>
          <a:prstGeom prst="leftBrace">
            <a:avLst>
              <a:gd name="adj1" fmla="val 25000"/>
              <a:gd name="adj2" fmla="val 50000"/>
            </a:avLst>
          </a:prstGeom>
          <a:noFill/>
          <a:ln w="38100" cap="sq">
            <a:solidFill>
              <a:schemeClr val="tx1"/>
            </a:solidFill>
            <a:round/>
            <a:headEnd type="none" w="sm" len="sm"/>
            <a:tailEnd type="none" w="sm" len="sm"/>
          </a:ln>
        </p:spPr>
        <p:txBody>
          <a:bodyPr wrap="none" anchor="ctr"/>
          <a:lstStyle/>
          <a:p>
            <a:endParaRPr lang="zh-CN" altLang="en-US"/>
          </a:p>
        </p:txBody>
      </p:sp>
      <p:sp>
        <p:nvSpPr>
          <p:cNvPr id="45064" name="AutoShape 8"/>
          <p:cNvSpPr>
            <a:spLocks/>
          </p:cNvSpPr>
          <p:nvPr/>
        </p:nvSpPr>
        <p:spPr bwMode="auto">
          <a:xfrm>
            <a:off x="5653088" y="3681413"/>
            <a:ext cx="457200" cy="1835150"/>
          </a:xfrm>
          <a:prstGeom prst="leftBrace">
            <a:avLst>
              <a:gd name="adj1" fmla="val 33449"/>
              <a:gd name="adj2" fmla="val 50000"/>
            </a:avLst>
          </a:prstGeom>
          <a:noFill/>
          <a:ln w="38100" cap="sq">
            <a:solidFill>
              <a:schemeClr val="tx1"/>
            </a:solidFill>
            <a:round/>
            <a:headEnd type="none" w="sm" len="sm"/>
            <a:tailEnd type="none" w="sm" len="sm"/>
          </a:ln>
        </p:spPr>
        <p:txBody>
          <a:bodyPr wrap="none" anchor="ctr"/>
          <a:lstStyle/>
          <a:p>
            <a:endParaRPr lang="en-US" altLang="zh-CN" sz="2600" b="1">
              <a:ea typeface="楷体_GB2312" pitchFamily="49" charset="-122"/>
            </a:endParaRPr>
          </a:p>
        </p:txBody>
      </p:sp>
      <p:sp>
        <p:nvSpPr>
          <p:cNvPr id="45065" name="AutoShape 9"/>
          <p:cNvSpPr>
            <a:spLocks/>
          </p:cNvSpPr>
          <p:nvPr/>
        </p:nvSpPr>
        <p:spPr bwMode="auto">
          <a:xfrm>
            <a:off x="3468688" y="2563813"/>
            <a:ext cx="381000" cy="2413000"/>
          </a:xfrm>
          <a:prstGeom prst="leftBrace">
            <a:avLst>
              <a:gd name="adj1" fmla="val 52778"/>
              <a:gd name="adj2" fmla="val 50000"/>
            </a:avLst>
          </a:prstGeom>
          <a:noFill/>
          <a:ln w="38100" cap="sq">
            <a:solidFill>
              <a:schemeClr val="tx1"/>
            </a:solidFill>
            <a:round/>
            <a:headEnd type="none" w="sm" len="sm"/>
            <a:tailEnd type="none" w="sm" len="sm"/>
          </a:ln>
        </p:spPr>
        <p:txBody>
          <a:bodyPr wrap="none" anchor="ctr"/>
          <a:lstStyle/>
          <a:p>
            <a:endParaRPr lang="en-US" altLang="zh-CN" sz="2600" b="1">
              <a:solidFill>
                <a:schemeClr val="tx2"/>
              </a:solidFill>
              <a:ea typeface="楷体_GB2312" pitchFamily="49" charset="-122"/>
            </a:endParaRPr>
          </a:p>
        </p:txBody>
      </p:sp>
      <p:sp>
        <p:nvSpPr>
          <p:cNvPr id="45066" name="Rectangle 11"/>
          <p:cNvSpPr>
            <a:spLocks noChangeArrowheads="1"/>
          </p:cNvSpPr>
          <p:nvPr/>
        </p:nvSpPr>
        <p:spPr bwMode="auto">
          <a:xfrm>
            <a:off x="2916238" y="1052513"/>
            <a:ext cx="5688012" cy="457200"/>
          </a:xfrm>
          <a:prstGeom prst="rect">
            <a:avLst/>
          </a:prstGeom>
          <a:noFill/>
          <a:ln w="9525">
            <a:noFill/>
            <a:miter lim="800000"/>
            <a:headEnd/>
            <a:tailEnd/>
          </a:ln>
        </p:spPr>
        <p:txBody>
          <a:bodyPr anchor="ctr">
            <a:spAutoFit/>
          </a:bodyPr>
          <a:lstStyle/>
          <a:p>
            <a:r>
              <a:rPr lang="en-US" altLang="zh-CN" sz="2400" b="1"/>
              <a:t>——</a:t>
            </a:r>
            <a:r>
              <a:rPr lang="zh-CN" altLang="en-US" sz="2400" b="1"/>
              <a:t>表征材料在给定外界条件下的行为</a:t>
            </a:r>
          </a:p>
        </p:txBody>
      </p:sp>
      <p:sp>
        <p:nvSpPr>
          <p:cNvPr id="45067" name="AutoShape 12">
            <a:hlinkClick r:id="" action="ppaction://noaction" highlightClick="1"/>
          </p:cNvPr>
          <p:cNvSpPr>
            <a:spLocks noChangeArrowheads="1"/>
          </p:cNvSpPr>
          <p:nvPr/>
        </p:nvSpPr>
        <p:spPr bwMode="auto">
          <a:xfrm>
            <a:off x="539750" y="981075"/>
            <a:ext cx="2198688" cy="579438"/>
          </a:xfrm>
          <a:prstGeom prst="actionButtonBlank">
            <a:avLst/>
          </a:prstGeom>
          <a:solidFill>
            <a:srgbClr val="99CC00">
              <a:alpha val="39999"/>
            </a:srgbClr>
          </a:solidFill>
          <a:ln w="9525">
            <a:noFill/>
            <a:miter lim="800000"/>
            <a:headEnd/>
            <a:tailEnd/>
          </a:ln>
        </p:spPr>
        <p:txBody>
          <a:bodyPr anchor="ctr">
            <a:spAutoFit/>
          </a:bodyPr>
          <a:lstStyle/>
          <a:p>
            <a:pPr algn="ctr"/>
            <a:r>
              <a:rPr lang="zh-CN" altLang="en-US" sz="2800" b="1">
                <a:solidFill>
                  <a:srgbClr val="F91605"/>
                </a:solidFill>
              </a:rPr>
              <a:t>材料的性能</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381000" y="476250"/>
            <a:ext cx="8229600" cy="649288"/>
          </a:xfrm>
          <a:solidFill>
            <a:schemeClr val="accent1"/>
          </a:solid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zh-CN" altLang="en-US" sz="3400" dirty="0" smtClean="0">
                <a:solidFill>
                  <a:srgbClr val="FF3300"/>
                </a:solidFill>
                <a:latin typeface="幼圆" pitchFamily="49" charset="-122"/>
              </a:rPr>
              <a:t>三、加工性能（可加工性）</a:t>
            </a:r>
          </a:p>
        </p:txBody>
      </p:sp>
      <p:sp>
        <p:nvSpPr>
          <p:cNvPr id="266243" name="Rectangle 3"/>
          <p:cNvSpPr>
            <a:spLocks noGrp="1" noChangeArrowheads="1"/>
          </p:cNvSpPr>
          <p:nvPr>
            <p:ph type="body" idx="1"/>
          </p:nvPr>
        </p:nvSpPr>
        <p:spPr>
          <a:xfrm>
            <a:off x="468313" y="1341438"/>
            <a:ext cx="8229600" cy="5064125"/>
          </a:xfrm>
        </p:spPr>
        <p:txBody>
          <a:bodyPr/>
          <a:lstStyle/>
          <a:p>
            <a:pPr eaLnBrk="1" hangingPunct="1">
              <a:buFontTx/>
              <a:buNone/>
            </a:pPr>
            <a:r>
              <a:rPr lang="en-US" altLang="zh-CN" sz="2600" smtClean="0">
                <a:solidFill>
                  <a:srgbClr val="FF3300"/>
                </a:solidFill>
                <a:latin typeface="幼圆" pitchFamily="49" charset="-122"/>
                <a:ea typeface="幼圆" pitchFamily="49" charset="-122"/>
              </a:rPr>
              <a:t>1.</a:t>
            </a:r>
            <a:r>
              <a:rPr lang="zh-CN" altLang="en-US" sz="2600" smtClean="0">
                <a:solidFill>
                  <a:srgbClr val="0000FF"/>
                </a:solidFill>
                <a:latin typeface="幼圆" pitchFamily="49" charset="-122"/>
                <a:ea typeface="幼圆" pitchFamily="49" charset="-122"/>
              </a:rPr>
              <a:t>铸造性能（流动性、收缩、偏析倾向）</a:t>
            </a:r>
          </a:p>
          <a:p>
            <a:pPr lvl="1" eaLnBrk="1" hangingPunct="1">
              <a:buFontTx/>
              <a:buNone/>
            </a:pPr>
            <a:r>
              <a:rPr lang="zh-CN" altLang="en-US" sz="2000" smtClean="0">
                <a:latin typeface="幼圆" pitchFamily="49" charset="-122"/>
                <a:ea typeface="幼圆" pitchFamily="49" charset="-122"/>
              </a:rPr>
              <a:t>铸造铝、铜合金</a:t>
            </a:r>
            <a:r>
              <a:rPr lang="en-US" altLang="zh-CN" sz="2000" smtClean="0">
                <a:latin typeface="幼圆" pitchFamily="49" charset="-122"/>
                <a:ea typeface="幼圆" pitchFamily="49" charset="-122"/>
              </a:rPr>
              <a:t>&gt;</a:t>
            </a:r>
            <a:r>
              <a:rPr lang="zh-CN" altLang="en-US" sz="2000" smtClean="0">
                <a:latin typeface="幼圆" pitchFamily="49" charset="-122"/>
                <a:ea typeface="幼圆" pitchFamily="49" charset="-122"/>
              </a:rPr>
              <a:t>铸铁（灰口）</a:t>
            </a:r>
            <a:r>
              <a:rPr lang="en-US" altLang="zh-CN" sz="2000" smtClean="0">
                <a:latin typeface="幼圆" pitchFamily="49" charset="-122"/>
                <a:ea typeface="幼圆" pitchFamily="49" charset="-122"/>
              </a:rPr>
              <a:t>&gt;</a:t>
            </a:r>
            <a:r>
              <a:rPr lang="zh-CN" altLang="en-US" sz="2000" smtClean="0">
                <a:latin typeface="幼圆" pitchFamily="49" charset="-122"/>
                <a:ea typeface="幼圆" pitchFamily="49" charset="-122"/>
              </a:rPr>
              <a:t>铸钢（共晶点附近最好）</a:t>
            </a:r>
          </a:p>
          <a:p>
            <a:pPr eaLnBrk="1" hangingPunct="1">
              <a:buFontTx/>
              <a:buNone/>
            </a:pPr>
            <a:r>
              <a:rPr lang="en-US" altLang="zh-CN" sz="2600" smtClean="0">
                <a:solidFill>
                  <a:srgbClr val="FF3300"/>
                </a:solidFill>
                <a:latin typeface="幼圆" pitchFamily="49" charset="-122"/>
                <a:ea typeface="幼圆" pitchFamily="49" charset="-122"/>
              </a:rPr>
              <a:t>2.</a:t>
            </a:r>
            <a:r>
              <a:rPr lang="zh-CN" altLang="en-US" sz="2600" smtClean="0">
                <a:solidFill>
                  <a:srgbClr val="0000FF"/>
                </a:solidFill>
                <a:latin typeface="幼圆" pitchFamily="49" charset="-122"/>
                <a:ea typeface="幼圆" pitchFamily="49" charset="-122"/>
              </a:rPr>
              <a:t>锻造性能（塑性、变形抗力）</a:t>
            </a:r>
          </a:p>
          <a:p>
            <a:pPr lvl="1" eaLnBrk="1" hangingPunct="1">
              <a:buFontTx/>
              <a:buNone/>
            </a:pPr>
            <a:r>
              <a:rPr lang="zh-CN" altLang="en-US" sz="2200" smtClean="0">
                <a:latin typeface="幼圆" pitchFamily="49" charset="-122"/>
                <a:ea typeface="幼圆" pitchFamily="49" charset="-122"/>
              </a:rPr>
              <a:t>低碳钢</a:t>
            </a:r>
            <a:r>
              <a:rPr lang="en-US" altLang="zh-CN" sz="2200" smtClean="0">
                <a:latin typeface="幼圆" pitchFamily="49" charset="-122"/>
                <a:ea typeface="幼圆" pitchFamily="49" charset="-122"/>
              </a:rPr>
              <a:t>&gt;</a:t>
            </a:r>
            <a:r>
              <a:rPr lang="zh-CN" altLang="en-US" sz="2200" smtClean="0">
                <a:latin typeface="幼圆" pitchFamily="49" charset="-122"/>
                <a:ea typeface="幼圆" pitchFamily="49" charset="-122"/>
              </a:rPr>
              <a:t>中碳钢（低合金钢）</a:t>
            </a:r>
            <a:r>
              <a:rPr lang="en-US" altLang="zh-CN" sz="2200" smtClean="0">
                <a:latin typeface="幼圆" pitchFamily="49" charset="-122"/>
                <a:ea typeface="幼圆" pitchFamily="49" charset="-122"/>
              </a:rPr>
              <a:t>&gt;</a:t>
            </a:r>
            <a:r>
              <a:rPr lang="zh-CN" altLang="en-US" sz="2200" smtClean="0">
                <a:latin typeface="幼圆" pitchFamily="49" charset="-122"/>
                <a:ea typeface="幼圆" pitchFamily="49" charset="-122"/>
              </a:rPr>
              <a:t>高碳钢（高合金钢）铸铁不可锻压</a:t>
            </a:r>
          </a:p>
          <a:p>
            <a:pPr eaLnBrk="1" hangingPunct="1">
              <a:buFontTx/>
              <a:buNone/>
            </a:pPr>
            <a:r>
              <a:rPr lang="en-US" altLang="zh-CN" sz="2600" smtClean="0">
                <a:solidFill>
                  <a:srgbClr val="FF3300"/>
                </a:solidFill>
                <a:latin typeface="幼圆" pitchFamily="49" charset="-122"/>
                <a:ea typeface="幼圆" pitchFamily="49" charset="-122"/>
              </a:rPr>
              <a:t>3.</a:t>
            </a:r>
            <a:r>
              <a:rPr lang="zh-CN" altLang="en-US" sz="2600" smtClean="0">
                <a:solidFill>
                  <a:srgbClr val="0000FF"/>
                </a:solidFill>
                <a:latin typeface="幼圆" pitchFamily="49" charset="-122"/>
                <a:ea typeface="幼圆" pitchFamily="49" charset="-122"/>
              </a:rPr>
              <a:t>焊接性能（可焊性、焊后开裂的倾向、焊区硬度）</a:t>
            </a:r>
          </a:p>
          <a:p>
            <a:pPr lvl="1" eaLnBrk="1" hangingPunct="1">
              <a:buFontTx/>
              <a:buNone/>
            </a:pPr>
            <a:r>
              <a:rPr lang="zh-CN" altLang="en-US" sz="2200" smtClean="0">
                <a:latin typeface="幼圆" pitchFamily="49" charset="-122"/>
                <a:ea typeface="幼圆" pitchFamily="49" charset="-122"/>
              </a:rPr>
              <a:t>低碳钢</a:t>
            </a:r>
            <a:r>
              <a:rPr lang="en-US" altLang="zh-CN" sz="2200" smtClean="0">
                <a:latin typeface="幼圆" pitchFamily="49" charset="-122"/>
                <a:ea typeface="幼圆" pitchFamily="49" charset="-122"/>
              </a:rPr>
              <a:t>&gt;</a:t>
            </a:r>
            <a:r>
              <a:rPr lang="zh-CN" altLang="en-US" sz="2200" smtClean="0">
                <a:latin typeface="幼圆" pitchFamily="49" charset="-122"/>
                <a:ea typeface="幼圆" pitchFamily="49" charset="-122"/>
              </a:rPr>
              <a:t>中碳钢（低合金钢）</a:t>
            </a:r>
            <a:r>
              <a:rPr lang="en-US" altLang="zh-CN" sz="2200" smtClean="0">
                <a:latin typeface="幼圆" pitchFamily="49" charset="-122"/>
                <a:ea typeface="幼圆" pitchFamily="49" charset="-122"/>
              </a:rPr>
              <a:t>&gt;</a:t>
            </a:r>
            <a:r>
              <a:rPr lang="zh-CN" altLang="en-US" sz="2200" smtClean="0">
                <a:latin typeface="幼圆" pitchFamily="49" charset="-122"/>
                <a:ea typeface="幼圆" pitchFamily="49" charset="-122"/>
              </a:rPr>
              <a:t>高碳钢（高合金钢）</a:t>
            </a:r>
            <a:r>
              <a:rPr lang="en-US" altLang="zh-CN" sz="2200" smtClean="0">
                <a:latin typeface="幼圆" pitchFamily="49" charset="-122"/>
                <a:ea typeface="幼圆" pitchFamily="49" charset="-122"/>
              </a:rPr>
              <a:t>&gt;</a:t>
            </a:r>
            <a:r>
              <a:rPr lang="zh-CN" altLang="en-US" sz="2200" smtClean="0">
                <a:latin typeface="幼圆" pitchFamily="49" charset="-122"/>
                <a:ea typeface="幼圆" pitchFamily="49" charset="-122"/>
              </a:rPr>
              <a:t>铜、铝合金</a:t>
            </a:r>
          </a:p>
          <a:p>
            <a:pPr eaLnBrk="1" hangingPunct="1">
              <a:buFontTx/>
              <a:buNone/>
            </a:pPr>
            <a:r>
              <a:rPr lang="en-US" altLang="zh-CN" sz="2600" smtClean="0">
                <a:solidFill>
                  <a:srgbClr val="FF3300"/>
                </a:solidFill>
                <a:latin typeface="幼圆" pitchFamily="49" charset="-122"/>
                <a:ea typeface="幼圆" pitchFamily="49" charset="-122"/>
              </a:rPr>
              <a:t>4.</a:t>
            </a:r>
            <a:r>
              <a:rPr lang="zh-CN" altLang="en-US" sz="2600" smtClean="0">
                <a:solidFill>
                  <a:srgbClr val="0000FF"/>
                </a:solidFill>
                <a:latin typeface="幼圆" pitchFamily="49" charset="-122"/>
                <a:ea typeface="幼圆" pitchFamily="49" charset="-122"/>
              </a:rPr>
              <a:t>切削性能（切削难易程度、加工表面质量）</a:t>
            </a:r>
          </a:p>
          <a:p>
            <a:pPr eaLnBrk="1" hangingPunct="1">
              <a:buFontTx/>
              <a:buNone/>
            </a:pPr>
            <a:r>
              <a:rPr lang="en-US" altLang="zh-CN" sz="2600" smtClean="0">
                <a:solidFill>
                  <a:srgbClr val="FF3300"/>
                </a:solidFill>
                <a:latin typeface="幼圆" pitchFamily="49" charset="-122"/>
                <a:ea typeface="幼圆" pitchFamily="49" charset="-122"/>
              </a:rPr>
              <a:t>5.</a:t>
            </a:r>
            <a:r>
              <a:rPr lang="zh-CN" altLang="en-US" sz="2600" smtClean="0">
                <a:solidFill>
                  <a:srgbClr val="0000FF"/>
                </a:solidFill>
                <a:latin typeface="幼圆" pitchFamily="49" charset="-122"/>
                <a:ea typeface="幼圆" pitchFamily="49" charset="-122"/>
              </a:rPr>
              <a:t>热处理工艺性能（热处理难易程度及产生缺陷的倾向）</a:t>
            </a:r>
          </a:p>
          <a:p>
            <a:pPr lvl="1" eaLnBrk="1" hangingPunct="1">
              <a:buFontTx/>
              <a:buNone/>
            </a:pPr>
            <a:r>
              <a:rPr lang="zh-CN" altLang="en-US" sz="2200" smtClean="0">
                <a:latin typeface="幼圆" pitchFamily="49" charset="-122"/>
                <a:ea typeface="幼圆" pitchFamily="49" charset="-122"/>
              </a:rPr>
              <a:t>淬透性、变形和开裂、过热敏感性、回火脆化和氧化脱碳等</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539750" y="249238"/>
            <a:ext cx="8064500" cy="6173787"/>
          </a:xfrm>
          <a:prstGeom prst="rect">
            <a:avLst/>
          </a:prstGeom>
          <a:noFill/>
          <a:ln w="19050" algn="ctr">
            <a:noFill/>
            <a:miter lim="800000"/>
            <a:headEnd/>
            <a:tailEnd/>
          </a:ln>
        </p:spPr>
        <p:txBody>
          <a:bodyPr anchor="ctr">
            <a:spAutoFit/>
          </a:bodyPr>
          <a:lstStyle/>
          <a:p>
            <a:r>
              <a:rPr lang="zh-CN" altLang="en-US" sz="2800">
                <a:solidFill>
                  <a:schemeClr val="tx2"/>
                </a:solidFill>
                <a:ea typeface="黑体" pitchFamily="2" charset="-122"/>
              </a:rPr>
              <a:t>作业</a:t>
            </a:r>
          </a:p>
          <a:p>
            <a:pPr>
              <a:lnSpc>
                <a:spcPct val="130000"/>
              </a:lnSpc>
            </a:pPr>
            <a:endParaRPr lang="zh-CN" altLang="en-US" sz="2200">
              <a:solidFill>
                <a:schemeClr val="tx2"/>
              </a:solidFill>
              <a:ea typeface="黑体" pitchFamily="2" charset="-122"/>
            </a:endParaRPr>
          </a:p>
          <a:p>
            <a:pPr>
              <a:lnSpc>
                <a:spcPct val="130000"/>
              </a:lnSpc>
            </a:pPr>
            <a:r>
              <a:rPr lang="en-US" altLang="zh-CN" sz="2200">
                <a:ea typeface="楷体_GB2312" pitchFamily="49" charset="-122"/>
              </a:rPr>
              <a:t>1.</a:t>
            </a:r>
            <a:r>
              <a:rPr lang="zh-CN" altLang="en-US" sz="2200">
                <a:ea typeface="楷体_GB2312" pitchFamily="49" charset="-122"/>
              </a:rPr>
              <a:t>什么是机械工程材料</a:t>
            </a:r>
            <a:r>
              <a:rPr lang="en-US" altLang="zh-CN" sz="2200">
                <a:ea typeface="楷体_GB2312" pitchFamily="49" charset="-122"/>
              </a:rPr>
              <a:t>?</a:t>
            </a:r>
            <a:r>
              <a:rPr lang="zh-CN" altLang="en-US" sz="2200">
                <a:ea typeface="楷体_GB2312" pitchFamily="49" charset="-122"/>
              </a:rPr>
              <a:t>试举几种常见工程材料并简述其作用。</a:t>
            </a:r>
          </a:p>
          <a:p>
            <a:pPr>
              <a:lnSpc>
                <a:spcPct val="130000"/>
              </a:lnSpc>
            </a:pPr>
            <a:r>
              <a:rPr lang="en-US" altLang="zh-CN" sz="2200">
                <a:ea typeface="楷体_GB2312" pitchFamily="49" charset="-122"/>
              </a:rPr>
              <a:t>2.</a:t>
            </a:r>
            <a:r>
              <a:rPr lang="zh-CN" altLang="en-US" sz="2200">
                <a:ea typeface="楷体_GB2312" pitchFamily="49" charset="-122"/>
              </a:rPr>
              <a:t>围绕材料与工程的核心关系是什么？</a:t>
            </a:r>
          </a:p>
          <a:p>
            <a:pPr>
              <a:lnSpc>
                <a:spcPct val="130000"/>
              </a:lnSpc>
            </a:pPr>
            <a:r>
              <a:rPr lang="en-US" altLang="zh-CN" sz="2200">
                <a:ea typeface="楷体_GB2312" pitchFamily="49" charset="-122"/>
              </a:rPr>
              <a:t>3.</a:t>
            </a:r>
            <a:r>
              <a:rPr lang="zh-CN" altLang="en-US" sz="2200">
                <a:ea typeface="楷体_GB2312" pitchFamily="49" charset="-122"/>
              </a:rPr>
              <a:t>机械零件用工程材料的常见失效形式有哪些</a:t>
            </a:r>
            <a:r>
              <a:rPr lang="en-US" altLang="zh-CN" sz="2200">
                <a:ea typeface="楷体_GB2312" pitchFamily="49" charset="-122"/>
              </a:rPr>
              <a:t>? </a:t>
            </a:r>
            <a:r>
              <a:rPr lang="zh-CN" altLang="en-US" sz="2200">
                <a:ea typeface="楷体_GB2312" pitchFamily="49" charset="-122"/>
              </a:rPr>
              <a:t>并简述其特点</a:t>
            </a:r>
            <a:r>
              <a:rPr lang="en-US" altLang="zh-CN" sz="2200">
                <a:ea typeface="楷体_GB2312" pitchFamily="49" charset="-122"/>
              </a:rPr>
              <a:t>.</a:t>
            </a:r>
          </a:p>
          <a:p>
            <a:pPr>
              <a:lnSpc>
                <a:spcPct val="130000"/>
              </a:lnSpc>
            </a:pPr>
            <a:r>
              <a:rPr lang="en-US" altLang="zh-CN" sz="2200">
                <a:ea typeface="楷体_GB2312" pitchFamily="49" charset="-122"/>
              </a:rPr>
              <a:t>4. </a:t>
            </a:r>
            <a:r>
              <a:rPr lang="zh-CN" altLang="en-US" sz="2200">
                <a:ea typeface="楷体_GB2312" pitchFamily="49" charset="-122"/>
              </a:rPr>
              <a:t>简述材料选择的原则</a:t>
            </a:r>
            <a:r>
              <a:rPr lang="en-US" altLang="zh-CN" sz="2200">
                <a:ea typeface="楷体_GB2312" pitchFamily="49" charset="-122"/>
              </a:rPr>
              <a:t>.</a:t>
            </a:r>
          </a:p>
          <a:p>
            <a:pPr>
              <a:lnSpc>
                <a:spcPct val="130000"/>
              </a:lnSpc>
            </a:pPr>
            <a:r>
              <a:rPr lang="en-US" altLang="zh-CN" sz="2200">
                <a:ea typeface="楷体_GB2312" pitchFamily="49" charset="-122"/>
              </a:rPr>
              <a:t>5. </a:t>
            </a:r>
            <a:r>
              <a:rPr lang="zh-CN" altLang="en-US" sz="2200">
                <a:ea typeface="楷体_GB2312" pitchFamily="49" charset="-122"/>
              </a:rPr>
              <a:t>名词解释：弹性模量、屈服极限、条件屈服用强度、疲劳极限</a:t>
            </a:r>
          </a:p>
          <a:p>
            <a:pPr>
              <a:lnSpc>
                <a:spcPct val="130000"/>
              </a:lnSpc>
            </a:pPr>
            <a:r>
              <a:rPr lang="en-US" altLang="zh-CN" sz="2200">
                <a:ea typeface="楷体_GB2312" pitchFamily="49" charset="-122"/>
              </a:rPr>
              <a:t>6. </a:t>
            </a:r>
            <a:r>
              <a:rPr lang="zh-CN" altLang="en-US" sz="2200">
                <a:ea typeface="楷体_GB2312" pitchFamily="49" charset="-122"/>
              </a:rPr>
              <a:t>什么是屈服现象？它的物理意义是什么？为什么有的材料还要规定条件屈服强度？ </a:t>
            </a:r>
          </a:p>
          <a:p>
            <a:pPr>
              <a:lnSpc>
                <a:spcPct val="130000"/>
              </a:lnSpc>
            </a:pPr>
            <a:r>
              <a:rPr lang="en-US" altLang="zh-CN" sz="2200">
                <a:ea typeface="楷体_GB2312" pitchFamily="49" charset="-122"/>
              </a:rPr>
              <a:t>7. </a:t>
            </a:r>
            <a:r>
              <a:rPr lang="zh-CN" altLang="en-US" sz="2200">
                <a:ea typeface="楷体_GB2312" pitchFamily="49" charset="-122"/>
              </a:rPr>
              <a:t>何为断裂韧性？请简述如何根据材料的断裂韧性、零件工作应力以及零件中裂纹的长度来判断零构件发生低应力脆断的可能性。</a:t>
            </a:r>
          </a:p>
          <a:p>
            <a:pPr>
              <a:lnSpc>
                <a:spcPct val="130000"/>
              </a:lnSpc>
            </a:pPr>
            <a:r>
              <a:rPr lang="en-US" altLang="zh-CN" sz="2200">
                <a:ea typeface="楷体_GB2312" pitchFamily="49" charset="-122"/>
              </a:rPr>
              <a:t>8.</a:t>
            </a:r>
            <a:r>
              <a:rPr lang="zh-CN" altLang="en-US" sz="2200">
                <a:ea typeface="楷体_GB2312" pitchFamily="49" charset="-122"/>
              </a:rPr>
              <a:t>疲劳断裂和低应力脆断有何异同？</a:t>
            </a:r>
          </a:p>
          <a:p>
            <a:pPr eaLnBrk="0" hangingPunct="0">
              <a:lnSpc>
                <a:spcPct val="130000"/>
              </a:lnSpc>
            </a:pPr>
            <a:endParaRPr lang="en-US" altLang="zh-CN" sz="22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539750" y="981075"/>
            <a:ext cx="1704975" cy="519113"/>
          </a:xfrm>
          <a:prstGeom prst="rect">
            <a:avLst/>
          </a:prstGeom>
          <a:noFill/>
          <a:ln w="9525" algn="ctr">
            <a:noFill/>
            <a:miter lim="800000"/>
            <a:headEnd/>
            <a:tailEnd/>
          </a:ln>
        </p:spPr>
        <p:txBody>
          <a:bodyPr wrap="none" anchor="ctr">
            <a:spAutoFit/>
          </a:bodyPr>
          <a:lstStyle/>
          <a:p>
            <a:r>
              <a:rPr lang="zh-CN" altLang="en-US" sz="2800" b="1">
                <a:solidFill>
                  <a:srgbClr val="F91605"/>
                </a:solidFill>
              </a:rPr>
              <a:t>重点掌握 </a:t>
            </a:r>
          </a:p>
        </p:txBody>
      </p:sp>
      <p:sp>
        <p:nvSpPr>
          <p:cNvPr id="48131" name="Rectangle 3"/>
          <p:cNvSpPr>
            <a:spLocks noChangeArrowheads="1"/>
          </p:cNvSpPr>
          <p:nvPr/>
        </p:nvSpPr>
        <p:spPr bwMode="auto">
          <a:xfrm>
            <a:off x="1116013" y="2133600"/>
            <a:ext cx="7416800" cy="1625600"/>
          </a:xfrm>
          <a:prstGeom prst="rect">
            <a:avLst/>
          </a:prstGeom>
          <a:noFill/>
          <a:ln w="9525" algn="ctr">
            <a:noFill/>
            <a:miter lim="800000"/>
            <a:headEnd/>
            <a:tailEnd/>
          </a:ln>
        </p:spPr>
        <p:txBody>
          <a:bodyPr anchor="ctr">
            <a:spAutoFit/>
          </a:bodyPr>
          <a:lstStyle/>
          <a:p>
            <a:pPr marL="342900" indent="-342900">
              <a:lnSpc>
                <a:spcPct val="140000"/>
              </a:lnSpc>
              <a:buClr>
                <a:srgbClr val="0000FF"/>
              </a:buClr>
              <a:buSzPct val="85000"/>
              <a:buFont typeface="Wingdings" pitchFamily="2" charset="2"/>
              <a:buChar char="u"/>
            </a:pPr>
            <a:r>
              <a:rPr lang="zh-CN" altLang="en-US" sz="2400" b="1">
                <a:latin typeface="幼圆" pitchFamily="49" charset="-122"/>
                <a:ea typeface="幼圆" pitchFamily="49" charset="-122"/>
              </a:rPr>
              <a:t>各种机械性能指标（强度</a:t>
            </a:r>
            <a:r>
              <a:rPr lang="en-US" altLang="zh-CN" sz="2400" b="1">
                <a:latin typeface="幼圆" pitchFamily="49" charset="-122"/>
                <a:ea typeface="幼圆" pitchFamily="49" charset="-122"/>
              </a:rPr>
              <a:t>, </a:t>
            </a:r>
            <a:r>
              <a:rPr lang="zh-CN" altLang="en-US" sz="2400" b="1">
                <a:latin typeface="幼圆" pitchFamily="49" charset="-122"/>
                <a:ea typeface="幼圆" pitchFamily="49" charset="-122"/>
              </a:rPr>
              <a:t>塑性；冲击韧性；硬度</a:t>
            </a:r>
            <a:r>
              <a:rPr lang="en-US" altLang="zh-CN" sz="2400" b="1">
                <a:latin typeface="幼圆" pitchFamily="49" charset="-122"/>
                <a:ea typeface="幼圆" pitchFamily="49" charset="-122"/>
              </a:rPr>
              <a:t>HB</a:t>
            </a:r>
            <a:r>
              <a:rPr lang="zh-CN" altLang="en-US" sz="2400" b="1">
                <a:latin typeface="幼圆" pitchFamily="49" charset="-122"/>
                <a:ea typeface="幼圆" pitchFamily="49" charset="-122"/>
              </a:rPr>
              <a:t>，</a:t>
            </a:r>
            <a:r>
              <a:rPr lang="en-US" altLang="zh-CN" sz="2400" b="1">
                <a:latin typeface="幼圆" pitchFamily="49" charset="-122"/>
                <a:ea typeface="幼圆" pitchFamily="49" charset="-122"/>
              </a:rPr>
              <a:t>HRC</a:t>
            </a:r>
            <a:r>
              <a:rPr lang="zh-CN" altLang="en-US" sz="2400" b="1">
                <a:latin typeface="幼圆" pitchFamily="49" charset="-122"/>
                <a:ea typeface="幼圆" pitchFamily="49" charset="-122"/>
              </a:rPr>
              <a:t>，</a:t>
            </a:r>
            <a:r>
              <a:rPr lang="en-US" altLang="zh-CN" sz="2400" b="1">
                <a:latin typeface="幼圆" pitchFamily="49" charset="-122"/>
                <a:ea typeface="幼圆" pitchFamily="49" charset="-122"/>
              </a:rPr>
              <a:t>HV</a:t>
            </a:r>
            <a:r>
              <a:rPr lang="zh-CN" altLang="en-US" sz="2400" b="1">
                <a:latin typeface="幼圆" pitchFamily="49" charset="-122"/>
                <a:ea typeface="幼圆" pitchFamily="49" charset="-122"/>
              </a:rPr>
              <a:t>；疲劳强度，断裂韧性。）的物理意义和单位。</a:t>
            </a:r>
          </a:p>
        </p:txBody>
      </p:sp>
      <p:sp>
        <p:nvSpPr>
          <p:cNvPr id="48132" name="Rectangle 4"/>
          <p:cNvSpPr>
            <a:spLocks noChangeArrowheads="1"/>
          </p:cNvSpPr>
          <p:nvPr/>
        </p:nvSpPr>
        <p:spPr bwMode="auto">
          <a:xfrm>
            <a:off x="539750" y="4437063"/>
            <a:ext cx="1704975" cy="519112"/>
          </a:xfrm>
          <a:prstGeom prst="rect">
            <a:avLst/>
          </a:prstGeom>
          <a:noFill/>
          <a:ln w="9525" algn="ctr">
            <a:noFill/>
            <a:miter lim="800000"/>
            <a:headEnd/>
            <a:tailEnd/>
          </a:ln>
        </p:spPr>
        <p:txBody>
          <a:bodyPr wrap="none" anchor="ctr">
            <a:spAutoFit/>
          </a:bodyPr>
          <a:lstStyle/>
          <a:p>
            <a:r>
              <a:rPr lang="zh-CN" altLang="en-US" sz="2800" b="1">
                <a:solidFill>
                  <a:srgbClr val="F91605"/>
                </a:solidFill>
              </a:rPr>
              <a:t>一般要求 </a:t>
            </a:r>
          </a:p>
        </p:txBody>
      </p:sp>
      <p:sp>
        <p:nvSpPr>
          <p:cNvPr id="48133" name="Rectangle 5"/>
          <p:cNvSpPr>
            <a:spLocks noChangeArrowheads="1"/>
          </p:cNvSpPr>
          <p:nvPr/>
        </p:nvSpPr>
        <p:spPr bwMode="auto">
          <a:xfrm>
            <a:off x="1547813" y="5157788"/>
            <a:ext cx="5472112" cy="457200"/>
          </a:xfrm>
          <a:prstGeom prst="rect">
            <a:avLst/>
          </a:prstGeom>
          <a:noFill/>
          <a:ln w="9525" algn="ctr">
            <a:noFill/>
            <a:miter lim="800000"/>
            <a:headEnd/>
            <a:tailEnd/>
          </a:ln>
        </p:spPr>
        <p:txBody>
          <a:bodyPr anchor="ctr">
            <a:spAutoFit/>
          </a:bodyPr>
          <a:lstStyle/>
          <a:p>
            <a:pPr algn="just"/>
            <a:r>
              <a:rPr lang="zh-CN" altLang="en-US" sz="2400" b="1">
                <a:ea typeface="幼圆" pitchFamily="49" charset="-122"/>
              </a:rPr>
              <a:t>材料的工艺性能及物理化学性能</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76" name="Rectangle 12"/>
          <p:cNvSpPr>
            <a:spLocks noChangeArrowheads="1"/>
          </p:cNvSpPr>
          <p:nvPr/>
        </p:nvSpPr>
        <p:spPr bwMode="auto">
          <a:xfrm>
            <a:off x="323850" y="404664"/>
            <a:ext cx="4535488" cy="4385816"/>
          </a:xfrm>
          <a:prstGeom prst="rect">
            <a:avLst/>
          </a:prstGeom>
          <a:noFill/>
          <a:ln w="9525" algn="ctr">
            <a:noFill/>
            <a:miter lim="800000"/>
            <a:headEnd/>
            <a:tailEnd/>
          </a:ln>
        </p:spPr>
        <p:txBody>
          <a:bodyPr anchor="ctr">
            <a:spAutoFit/>
          </a:bodyPr>
          <a:lstStyle/>
          <a:p>
            <a:pPr>
              <a:spcBef>
                <a:spcPts val="600"/>
              </a:spcBef>
            </a:pPr>
            <a:r>
              <a:rPr lang="zh-CN" altLang="en-US" sz="2800" b="1" dirty="0">
                <a:solidFill>
                  <a:srgbClr val="0000FF"/>
                </a:solidFill>
              </a:rPr>
              <a:t>曲线分为四阶段：</a:t>
            </a:r>
          </a:p>
          <a:p>
            <a:pPr marL="457200" indent="-457200">
              <a:spcBef>
                <a:spcPts val="600"/>
              </a:spcBef>
              <a:buFont typeface="+mj-ea"/>
              <a:buAutoNum type="circleNumDbPlain"/>
            </a:pPr>
            <a:r>
              <a:rPr lang="zh-CN" altLang="en-US" sz="2400" b="1" dirty="0" smtClean="0"/>
              <a:t>阶段</a:t>
            </a:r>
            <a:r>
              <a:rPr lang="en-US" altLang="zh-CN" sz="2400" b="1" dirty="0"/>
              <a:t>I</a:t>
            </a:r>
            <a:r>
              <a:rPr lang="zh-CN" altLang="en-US" sz="2400" b="1" dirty="0"/>
              <a:t>（</a:t>
            </a:r>
            <a:r>
              <a:rPr lang="en-US" altLang="zh-CN" sz="2400" b="1" dirty="0" err="1"/>
              <a:t>oab</a:t>
            </a:r>
            <a:r>
              <a:rPr lang="zh-CN" altLang="en-US" sz="2400" b="1" dirty="0"/>
              <a:t>）</a:t>
            </a:r>
            <a:r>
              <a:rPr lang="en-US" altLang="zh-CN" sz="2400" b="1" dirty="0"/>
              <a:t>――</a:t>
            </a:r>
            <a:r>
              <a:rPr lang="zh-CN" altLang="en-US" sz="2400" b="1" dirty="0"/>
              <a:t>弹性</a:t>
            </a:r>
            <a:r>
              <a:rPr lang="zh-CN" altLang="en-US" sz="2400" b="1" dirty="0" smtClean="0"/>
              <a:t>变形</a:t>
            </a:r>
            <a:endParaRPr lang="zh-CN" altLang="en-US" sz="2400" b="1" dirty="0"/>
          </a:p>
          <a:p>
            <a:pPr lvl="1">
              <a:spcBef>
                <a:spcPts val="600"/>
              </a:spcBef>
              <a:buClr>
                <a:srgbClr val="F91605"/>
              </a:buClr>
              <a:buSzPct val="80000"/>
              <a:buFont typeface="Wingdings" pitchFamily="2" charset="2"/>
              <a:buChar char="p"/>
            </a:pPr>
            <a:r>
              <a:rPr lang="en-US" altLang="zh-CN" sz="2400" b="1" dirty="0" err="1">
                <a:solidFill>
                  <a:srgbClr val="FF3300"/>
                </a:solidFill>
              </a:rPr>
              <a:t>oa</a:t>
            </a:r>
            <a:r>
              <a:rPr lang="zh-CN" altLang="en-US" sz="2400" b="1" dirty="0">
                <a:solidFill>
                  <a:srgbClr val="FF3300"/>
                </a:solidFill>
              </a:rPr>
              <a:t>段</a:t>
            </a:r>
            <a:r>
              <a:rPr lang="zh-CN" altLang="en-US" sz="2400" b="1" dirty="0"/>
              <a:t>：△</a:t>
            </a:r>
            <a:r>
              <a:rPr lang="en-US" altLang="zh-CN" sz="2400" b="1" dirty="0"/>
              <a:t>L∝ P   </a:t>
            </a:r>
            <a:r>
              <a:rPr lang="zh-CN" altLang="en-US" sz="2400" b="1" dirty="0"/>
              <a:t>直线阶段</a:t>
            </a:r>
          </a:p>
          <a:p>
            <a:pPr lvl="1">
              <a:spcBef>
                <a:spcPts val="600"/>
              </a:spcBef>
              <a:buClr>
                <a:srgbClr val="F91605"/>
              </a:buClr>
              <a:buSzPct val="80000"/>
              <a:buFont typeface="Wingdings" pitchFamily="2" charset="2"/>
              <a:buChar char="p"/>
            </a:pPr>
            <a:r>
              <a:rPr lang="en-US" altLang="zh-CN" sz="2400" b="1" dirty="0" err="1">
                <a:solidFill>
                  <a:srgbClr val="FF3300"/>
                </a:solidFill>
              </a:rPr>
              <a:t>ab</a:t>
            </a:r>
            <a:r>
              <a:rPr lang="zh-CN" altLang="en-US" sz="2400" b="1" dirty="0">
                <a:solidFill>
                  <a:srgbClr val="FF3300"/>
                </a:solidFill>
              </a:rPr>
              <a:t>段</a:t>
            </a:r>
            <a:r>
              <a:rPr lang="zh-CN" altLang="en-US" sz="2400" b="1" dirty="0"/>
              <a:t>：极微量塑性变形（</a:t>
            </a:r>
            <a:r>
              <a:rPr lang="en-US" altLang="zh-CN" sz="2400" b="1" dirty="0"/>
              <a:t>0.001--0.005%)</a:t>
            </a:r>
          </a:p>
          <a:p>
            <a:pPr lvl="1">
              <a:spcBef>
                <a:spcPts val="600"/>
              </a:spcBef>
              <a:buClr>
                <a:srgbClr val="F91605"/>
              </a:buClr>
              <a:buSzPct val="80000"/>
              <a:buFont typeface="Wingdings" pitchFamily="2" charset="2"/>
              <a:buChar char="p"/>
            </a:pPr>
            <a:r>
              <a:rPr lang="en-US" altLang="zh-CN" sz="2400" b="1" dirty="0">
                <a:solidFill>
                  <a:srgbClr val="FF3300"/>
                </a:solidFill>
              </a:rPr>
              <a:t>a:</a:t>
            </a:r>
            <a:r>
              <a:rPr lang="en-US" altLang="zh-CN" sz="2400" b="1" dirty="0"/>
              <a:t> P</a:t>
            </a:r>
            <a:r>
              <a:rPr lang="en-US" altLang="zh-CN" sz="2400" b="1" baseline="-25000" dirty="0"/>
              <a:t>p</a:t>
            </a:r>
            <a:r>
              <a:rPr lang="en-US" altLang="zh-CN" sz="2400" b="1" dirty="0"/>
              <a:t>  </a:t>
            </a:r>
          </a:p>
          <a:p>
            <a:pPr lvl="1">
              <a:spcBef>
                <a:spcPts val="600"/>
              </a:spcBef>
              <a:buClr>
                <a:srgbClr val="F91605"/>
              </a:buClr>
              <a:buSzPct val="80000"/>
              <a:buFont typeface="Wingdings" pitchFamily="2" charset="2"/>
              <a:buChar char="p"/>
            </a:pPr>
            <a:r>
              <a:rPr lang="en-US" altLang="zh-CN" sz="2400" b="1" dirty="0">
                <a:solidFill>
                  <a:srgbClr val="FF3300"/>
                </a:solidFill>
              </a:rPr>
              <a:t>b:</a:t>
            </a:r>
            <a:r>
              <a:rPr lang="en-US" altLang="zh-CN" sz="2400" b="1" dirty="0"/>
              <a:t> </a:t>
            </a:r>
            <a:r>
              <a:rPr lang="en-US" altLang="zh-CN" sz="2400" b="1" dirty="0" err="1"/>
              <a:t>P</a:t>
            </a:r>
            <a:r>
              <a:rPr lang="en-US" altLang="zh-CN" sz="2400" b="1" baseline="-25000" dirty="0" err="1"/>
              <a:t>e</a:t>
            </a:r>
            <a:r>
              <a:rPr lang="en-US" altLang="zh-CN" sz="2400" b="1" dirty="0"/>
              <a:t> </a:t>
            </a:r>
            <a:r>
              <a:rPr lang="zh-CN" altLang="en-US" sz="2400" b="1" dirty="0"/>
              <a:t>（不产生永久变形的最大抗力）</a:t>
            </a:r>
          </a:p>
          <a:p>
            <a:pPr marL="457200" indent="-457200">
              <a:spcBef>
                <a:spcPts val="600"/>
              </a:spcBef>
              <a:buFont typeface="+mj-ea"/>
              <a:buAutoNum type="circleNumDbPlain"/>
            </a:pPr>
            <a:r>
              <a:rPr lang="zh-CN" altLang="en-US" sz="2400" b="1" dirty="0" smtClean="0"/>
              <a:t>阶段</a:t>
            </a:r>
            <a:r>
              <a:rPr lang="en-US" altLang="zh-CN" sz="2400" b="1" dirty="0"/>
              <a:t>II</a:t>
            </a:r>
            <a:r>
              <a:rPr lang="zh-CN" altLang="en-US" sz="2400" b="1" dirty="0"/>
              <a:t>（</a:t>
            </a:r>
            <a:r>
              <a:rPr lang="en-US" altLang="zh-CN" sz="2400" b="1" dirty="0" err="1"/>
              <a:t>bcd</a:t>
            </a:r>
            <a:r>
              <a:rPr lang="zh-CN" altLang="en-US" sz="2400" b="1" dirty="0" smtClean="0"/>
              <a:t>）</a:t>
            </a:r>
            <a:r>
              <a:rPr lang="en-US" altLang="zh-CN" sz="2400" b="1" dirty="0" smtClean="0"/>
              <a:t>――</a:t>
            </a:r>
            <a:r>
              <a:rPr lang="zh-CN" altLang="en-US" sz="2400" b="1" dirty="0"/>
              <a:t>屈服变形</a:t>
            </a:r>
          </a:p>
          <a:p>
            <a:pPr lvl="1">
              <a:spcBef>
                <a:spcPts val="600"/>
              </a:spcBef>
              <a:buClr>
                <a:srgbClr val="F91605"/>
              </a:buClr>
              <a:buSzPct val="85000"/>
              <a:buFont typeface="Wingdings" pitchFamily="2" charset="2"/>
              <a:buChar char="p"/>
            </a:pPr>
            <a:r>
              <a:rPr lang="en-US" altLang="zh-CN" sz="2400" b="1" dirty="0" smtClean="0">
                <a:solidFill>
                  <a:srgbClr val="FF3300"/>
                </a:solidFill>
              </a:rPr>
              <a:t>c</a:t>
            </a:r>
            <a:r>
              <a:rPr lang="en-US" altLang="zh-CN" sz="2400" b="1" dirty="0">
                <a:solidFill>
                  <a:srgbClr val="FF3300"/>
                </a:solidFill>
              </a:rPr>
              <a:t>:</a:t>
            </a:r>
            <a:r>
              <a:rPr lang="en-US" altLang="zh-CN" sz="2400" b="1" dirty="0"/>
              <a:t> </a:t>
            </a:r>
            <a:r>
              <a:rPr lang="zh-CN" altLang="en-US" sz="2400" b="1" dirty="0"/>
              <a:t>屈服点   </a:t>
            </a:r>
            <a:r>
              <a:rPr lang="en-US" altLang="zh-CN" sz="2400" b="1" dirty="0"/>
              <a:t>P</a:t>
            </a:r>
            <a:r>
              <a:rPr lang="en-US" altLang="zh-CN" sz="2400" b="1" baseline="-25000" dirty="0"/>
              <a:t>s</a:t>
            </a:r>
          </a:p>
        </p:txBody>
      </p:sp>
      <p:pic>
        <p:nvPicPr>
          <p:cNvPr id="12291" name="Picture 13" descr="FIG211"/>
          <p:cNvPicPr>
            <a:picLocks noChangeAspect="1" noChangeArrowheads="1"/>
          </p:cNvPicPr>
          <p:nvPr/>
        </p:nvPicPr>
        <p:blipFill>
          <a:blip r:embed="rId3" cstate="print"/>
          <a:srcRect l="3345" b="33329"/>
          <a:stretch>
            <a:fillRect/>
          </a:stretch>
        </p:blipFill>
        <p:spPr bwMode="auto">
          <a:xfrm>
            <a:off x="4716463" y="476250"/>
            <a:ext cx="4175125" cy="3312790"/>
          </a:xfrm>
          <a:prstGeom prst="rect">
            <a:avLst/>
          </a:prstGeom>
          <a:noFill/>
          <a:ln w="9525">
            <a:noFill/>
            <a:miter lim="800000"/>
            <a:headEnd/>
            <a:tailEnd/>
          </a:ln>
        </p:spPr>
      </p:pic>
      <p:sp>
        <p:nvSpPr>
          <p:cNvPr id="241679" name="Text Box 15"/>
          <p:cNvSpPr txBox="1">
            <a:spLocks noChangeArrowheads="1"/>
          </p:cNvSpPr>
          <p:nvPr/>
        </p:nvSpPr>
        <p:spPr bwMode="auto">
          <a:xfrm>
            <a:off x="5218560" y="3861048"/>
            <a:ext cx="3673920" cy="830997"/>
          </a:xfrm>
          <a:prstGeom prst="rect">
            <a:avLst/>
          </a:prstGeom>
          <a:noFill/>
          <a:ln w="19050" algn="ctr">
            <a:noFill/>
            <a:miter lim="800000"/>
            <a:headEnd/>
            <a:tailEnd/>
          </a:ln>
        </p:spPr>
        <p:txBody>
          <a:bodyPr wrap="square">
            <a:spAutoFit/>
          </a:bodyPr>
          <a:lstStyle/>
          <a:p>
            <a:pPr>
              <a:spcBef>
                <a:spcPct val="50000"/>
              </a:spcBef>
            </a:pPr>
            <a:r>
              <a:rPr lang="zh-CN" altLang="en-US" sz="2400" b="1" dirty="0">
                <a:solidFill>
                  <a:srgbClr val="0000FF"/>
                </a:solidFill>
                <a:ea typeface="楷体_GB2312" pitchFamily="49" charset="-122"/>
              </a:rPr>
              <a:t>屈服现象：金属材料开始产生明显塑性变形的标志。</a:t>
            </a:r>
          </a:p>
        </p:txBody>
      </p:sp>
      <p:sp>
        <p:nvSpPr>
          <p:cNvPr id="5" name="Rectangle 12"/>
          <p:cNvSpPr>
            <a:spLocks noChangeArrowheads="1"/>
          </p:cNvSpPr>
          <p:nvPr/>
        </p:nvSpPr>
        <p:spPr bwMode="auto">
          <a:xfrm>
            <a:off x="323528" y="4869160"/>
            <a:ext cx="8064896" cy="1354217"/>
          </a:xfrm>
          <a:prstGeom prst="rect">
            <a:avLst/>
          </a:prstGeom>
          <a:noFill/>
          <a:ln w="9525" algn="ctr">
            <a:noFill/>
            <a:miter lim="800000"/>
            <a:headEnd/>
            <a:tailEnd/>
          </a:ln>
        </p:spPr>
        <p:txBody>
          <a:bodyPr wrap="square">
            <a:spAutoFit/>
          </a:bodyPr>
          <a:lstStyle/>
          <a:p>
            <a:pPr marL="457200" indent="-457200">
              <a:spcBef>
                <a:spcPts val="600"/>
              </a:spcBef>
              <a:buFont typeface="+mj-ea"/>
              <a:buAutoNum type="circleNumDbPlain" startAt="3"/>
            </a:pPr>
            <a:r>
              <a:rPr lang="zh-CN" altLang="en-US" sz="2400" b="1" dirty="0" smtClean="0"/>
              <a:t>阶段</a:t>
            </a:r>
            <a:r>
              <a:rPr lang="en-US" altLang="zh-CN" sz="2400" b="1" dirty="0"/>
              <a:t>III</a:t>
            </a:r>
            <a:r>
              <a:rPr lang="zh-CN" altLang="en-US" sz="2400" b="1" dirty="0"/>
              <a:t>（</a:t>
            </a:r>
            <a:r>
              <a:rPr lang="en-US" altLang="zh-CN" sz="2400" b="1" dirty="0"/>
              <a:t>dB</a:t>
            </a:r>
            <a:r>
              <a:rPr lang="zh-CN" altLang="en-US" sz="2400" b="1" dirty="0" smtClean="0"/>
              <a:t>）</a:t>
            </a:r>
            <a:r>
              <a:rPr lang="en-US" altLang="zh-CN" sz="2400" b="1" dirty="0" smtClean="0"/>
              <a:t>――</a:t>
            </a:r>
            <a:r>
              <a:rPr lang="zh-CN" altLang="en-US" sz="2400" b="1" dirty="0"/>
              <a:t>均匀塑性变形阶段</a:t>
            </a:r>
          </a:p>
          <a:p>
            <a:pPr lvl="1">
              <a:spcBef>
                <a:spcPts val="600"/>
              </a:spcBef>
              <a:buClr>
                <a:srgbClr val="F91605"/>
              </a:buClr>
              <a:buFont typeface="Wingdings" pitchFamily="2" charset="2"/>
              <a:buChar char="p"/>
            </a:pPr>
            <a:r>
              <a:rPr lang="en-US" altLang="zh-CN" sz="2400" b="1" dirty="0">
                <a:solidFill>
                  <a:srgbClr val="FF3300"/>
                </a:solidFill>
              </a:rPr>
              <a:t>B: </a:t>
            </a:r>
            <a:r>
              <a:rPr lang="en-US" altLang="zh-CN" sz="2400" b="1" dirty="0"/>
              <a:t> </a:t>
            </a:r>
            <a:r>
              <a:rPr lang="en-US" altLang="zh-CN" sz="2400" b="1" dirty="0" err="1"/>
              <a:t>P</a:t>
            </a:r>
            <a:r>
              <a:rPr lang="en-US" altLang="zh-CN" sz="2400" b="1" baseline="-25000" dirty="0" err="1"/>
              <a:t>b</a:t>
            </a:r>
            <a:r>
              <a:rPr lang="en-US" altLang="zh-CN" sz="2400" b="1" dirty="0"/>
              <a:t> </a:t>
            </a:r>
            <a:r>
              <a:rPr lang="zh-CN" altLang="en-US" sz="2400" b="1" dirty="0"/>
              <a:t>材料所能承受的最大载荷</a:t>
            </a:r>
          </a:p>
          <a:p>
            <a:pPr marL="457200" indent="-457200">
              <a:spcBef>
                <a:spcPts val="600"/>
              </a:spcBef>
              <a:buFont typeface="+mj-ea"/>
              <a:buAutoNum type="circleNumDbPlain" startAt="4"/>
            </a:pPr>
            <a:r>
              <a:rPr lang="zh-CN" altLang="en-US" sz="2400" b="1" dirty="0" smtClean="0"/>
              <a:t>阶段</a:t>
            </a:r>
            <a:r>
              <a:rPr lang="en-US" altLang="zh-CN" sz="2400" b="1" dirty="0"/>
              <a:t>IV(</a:t>
            </a:r>
            <a:r>
              <a:rPr lang="en-US" altLang="zh-CN" sz="2400" b="1" dirty="0" err="1"/>
              <a:t>BK</a:t>
            </a:r>
            <a:r>
              <a:rPr lang="en-US" altLang="zh-CN" sz="2400" b="1" dirty="0"/>
              <a:t>) </a:t>
            </a:r>
            <a:r>
              <a:rPr lang="en-US" altLang="zh-CN" sz="2400" b="1" dirty="0" smtClean="0"/>
              <a:t>――</a:t>
            </a:r>
            <a:r>
              <a:rPr lang="zh-CN" altLang="en-US" sz="2400" b="1" dirty="0"/>
              <a:t>局部集中塑性变形</a:t>
            </a:r>
          </a:p>
        </p:txBody>
      </p:sp>
      <p:pic>
        <p:nvPicPr>
          <p:cNvPr id="6" name="Picture 15" descr="拉伸试样颈缩"/>
          <p:cNvPicPr>
            <a:picLocks noChangeAspect="1" noChangeArrowheads="1"/>
          </p:cNvPicPr>
          <p:nvPr/>
        </p:nvPicPr>
        <p:blipFill>
          <a:blip r:embed="rId4" cstate="print"/>
          <a:srcRect/>
          <a:stretch>
            <a:fillRect/>
          </a:stretch>
        </p:blipFill>
        <p:spPr bwMode="auto">
          <a:xfrm>
            <a:off x="6300192" y="4888632"/>
            <a:ext cx="1297608" cy="1245017"/>
          </a:xfrm>
          <a:prstGeom prst="rect">
            <a:avLst/>
          </a:prstGeom>
          <a:noFill/>
          <a:ln w="38100">
            <a:solidFill>
              <a:srgbClr val="00FFFF"/>
            </a:solidFill>
            <a:miter lim="800000"/>
            <a:headEnd/>
            <a:tailEnd/>
          </a:ln>
        </p:spPr>
      </p:pic>
      <p:sp>
        <p:nvSpPr>
          <p:cNvPr id="7" name="Line 16"/>
          <p:cNvSpPr>
            <a:spLocks noChangeShapeType="1"/>
          </p:cNvSpPr>
          <p:nvPr/>
        </p:nvSpPr>
        <p:spPr bwMode="auto">
          <a:xfrm flipH="1">
            <a:off x="7236296" y="5445224"/>
            <a:ext cx="576064" cy="72008"/>
          </a:xfrm>
          <a:prstGeom prst="line">
            <a:avLst/>
          </a:prstGeom>
          <a:noFill/>
          <a:ln w="38100" cap="sq">
            <a:solidFill>
              <a:srgbClr val="0000CC"/>
            </a:solidFill>
            <a:round/>
            <a:headEnd type="none" w="sm" len="sm"/>
            <a:tailEnd type="triangle" w="med" len="med"/>
          </a:ln>
        </p:spPr>
        <p:txBody>
          <a:bodyPr wrap="none"/>
          <a:lstStyle/>
          <a:p>
            <a:endParaRPr lang="zh-CN" altLang="en-US"/>
          </a:p>
        </p:txBody>
      </p:sp>
      <p:sp>
        <p:nvSpPr>
          <p:cNvPr id="8" name="Rectangle 18"/>
          <p:cNvSpPr>
            <a:spLocks noChangeArrowheads="1"/>
          </p:cNvSpPr>
          <p:nvPr/>
        </p:nvSpPr>
        <p:spPr bwMode="auto">
          <a:xfrm>
            <a:off x="7812360" y="5013176"/>
            <a:ext cx="504056" cy="830997"/>
          </a:xfrm>
          <a:prstGeom prst="rect">
            <a:avLst/>
          </a:prstGeom>
          <a:noFill/>
          <a:ln w="19050" algn="ctr">
            <a:noFill/>
            <a:miter lim="800000"/>
            <a:headEnd/>
            <a:tailEnd/>
          </a:ln>
        </p:spPr>
        <p:txBody>
          <a:bodyPr wrap="square">
            <a:spAutoFit/>
          </a:bodyPr>
          <a:lstStyle/>
          <a:p>
            <a:r>
              <a:rPr lang="zh-CN" altLang="en-US" sz="2400" b="1" dirty="0">
                <a:solidFill>
                  <a:srgbClr val="0000FF"/>
                </a:solidFill>
                <a:ea typeface="楷体_GB2312" pitchFamily="49" charset="-122"/>
              </a:rPr>
              <a:t>颈缩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1676">
                                            <p:txEl>
                                              <p:pRg st="0" end="0"/>
                                            </p:txEl>
                                          </p:spTgt>
                                        </p:tgtEl>
                                        <p:attrNameLst>
                                          <p:attrName>style.visibility</p:attrName>
                                        </p:attrNameLst>
                                      </p:cBhvr>
                                      <p:to>
                                        <p:strVal val="visible"/>
                                      </p:to>
                                    </p:set>
                                    <p:animEffect transition="in" filter="blinds(horizontal)">
                                      <p:cBhvr>
                                        <p:cTn id="7" dur="500"/>
                                        <p:tgtEl>
                                          <p:spTgt spid="2416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1676">
                                            <p:txEl>
                                              <p:pRg st="1" end="1"/>
                                            </p:txEl>
                                          </p:spTgt>
                                        </p:tgtEl>
                                        <p:attrNameLst>
                                          <p:attrName>style.visibility</p:attrName>
                                        </p:attrNameLst>
                                      </p:cBhvr>
                                      <p:to>
                                        <p:strVal val="visible"/>
                                      </p:to>
                                    </p:set>
                                    <p:animEffect transition="in" filter="blinds(horizontal)">
                                      <p:cBhvr>
                                        <p:cTn id="12" dur="500"/>
                                        <p:tgtEl>
                                          <p:spTgt spid="241676">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1676">
                                            <p:txEl>
                                              <p:pRg st="2" end="2"/>
                                            </p:txEl>
                                          </p:spTgt>
                                        </p:tgtEl>
                                        <p:attrNameLst>
                                          <p:attrName>style.visibility</p:attrName>
                                        </p:attrNameLst>
                                      </p:cBhvr>
                                      <p:to>
                                        <p:strVal val="visible"/>
                                      </p:to>
                                    </p:set>
                                    <p:animEffect transition="in" filter="blinds(horizontal)">
                                      <p:cBhvr>
                                        <p:cTn id="15" dur="500"/>
                                        <p:tgtEl>
                                          <p:spTgt spid="241676">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41676">
                                            <p:txEl>
                                              <p:pRg st="3" end="3"/>
                                            </p:txEl>
                                          </p:spTgt>
                                        </p:tgtEl>
                                        <p:attrNameLst>
                                          <p:attrName>style.visibility</p:attrName>
                                        </p:attrNameLst>
                                      </p:cBhvr>
                                      <p:to>
                                        <p:strVal val="visible"/>
                                      </p:to>
                                    </p:set>
                                    <p:animEffect transition="in" filter="blinds(horizontal)">
                                      <p:cBhvr>
                                        <p:cTn id="18" dur="500"/>
                                        <p:tgtEl>
                                          <p:spTgt spid="241676">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41676">
                                            <p:txEl>
                                              <p:pRg st="4" end="4"/>
                                            </p:txEl>
                                          </p:spTgt>
                                        </p:tgtEl>
                                        <p:attrNameLst>
                                          <p:attrName>style.visibility</p:attrName>
                                        </p:attrNameLst>
                                      </p:cBhvr>
                                      <p:to>
                                        <p:strVal val="visible"/>
                                      </p:to>
                                    </p:set>
                                    <p:animEffect transition="in" filter="blinds(horizontal)">
                                      <p:cBhvr>
                                        <p:cTn id="21" dur="500"/>
                                        <p:tgtEl>
                                          <p:spTgt spid="24167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41676">
                                            <p:txEl>
                                              <p:pRg st="5" end="5"/>
                                            </p:txEl>
                                          </p:spTgt>
                                        </p:tgtEl>
                                        <p:attrNameLst>
                                          <p:attrName>style.visibility</p:attrName>
                                        </p:attrNameLst>
                                      </p:cBhvr>
                                      <p:to>
                                        <p:strVal val="visible"/>
                                      </p:to>
                                    </p:set>
                                    <p:animEffect transition="in" filter="blinds(horizontal)">
                                      <p:cBhvr>
                                        <p:cTn id="26" dur="500"/>
                                        <p:tgtEl>
                                          <p:spTgt spid="24167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41676">
                                            <p:txEl>
                                              <p:pRg st="6" end="6"/>
                                            </p:txEl>
                                          </p:spTgt>
                                        </p:tgtEl>
                                        <p:attrNameLst>
                                          <p:attrName>style.visibility</p:attrName>
                                        </p:attrNameLst>
                                      </p:cBhvr>
                                      <p:to>
                                        <p:strVal val="visible"/>
                                      </p:to>
                                    </p:set>
                                    <p:animEffect transition="in" filter="blinds(horizontal)">
                                      <p:cBhvr>
                                        <p:cTn id="31" dur="500"/>
                                        <p:tgtEl>
                                          <p:spTgt spid="24167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41679"/>
                                        </p:tgtEl>
                                        <p:attrNameLst>
                                          <p:attrName>style.visibility</p:attrName>
                                        </p:attrNameLst>
                                      </p:cBhvr>
                                      <p:to>
                                        <p:strVal val="visible"/>
                                      </p:to>
                                    </p:set>
                                    <p:anim calcmode="lin" valueType="num">
                                      <p:cBhvr additive="base">
                                        <p:cTn id="36" dur="500" fill="hold"/>
                                        <p:tgtEl>
                                          <p:spTgt spid="241679"/>
                                        </p:tgtEl>
                                        <p:attrNameLst>
                                          <p:attrName>ppt_x</p:attrName>
                                        </p:attrNameLst>
                                      </p:cBhvr>
                                      <p:tavLst>
                                        <p:tav tm="0">
                                          <p:val>
                                            <p:strVal val="#ppt_x"/>
                                          </p:val>
                                        </p:tav>
                                        <p:tav tm="100000">
                                          <p:val>
                                            <p:strVal val="#ppt_x"/>
                                          </p:val>
                                        </p:tav>
                                      </p:tavLst>
                                    </p:anim>
                                    <p:anim calcmode="lin" valueType="num">
                                      <p:cBhvr additive="base">
                                        <p:cTn id="37" dur="500" fill="hold"/>
                                        <p:tgtEl>
                                          <p:spTgt spid="24167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1676">
                                            <p:txEl>
                                              <p:pRg st="7" end="7"/>
                                            </p:txEl>
                                          </p:spTgt>
                                        </p:tgtEl>
                                        <p:attrNameLst>
                                          <p:attrName>style.visibility</p:attrName>
                                        </p:attrNameLst>
                                      </p:cBhvr>
                                      <p:to>
                                        <p:strVal val="visible"/>
                                      </p:to>
                                    </p:set>
                                    <p:animEffect transition="in" filter="blinds(horizontal)">
                                      <p:cBhvr>
                                        <p:cTn id="42" dur="500"/>
                                        <p:tgtEl>
                                          <p:spTgt spid="24167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Effect transition="in" filter="blinds(horizontal)">
                                      <p:cBhvr>
                                        <p:cTn id="47" dur="500"/>
                                        <p:tgtEl>
                                          <p:spTgt spid="5">
                                            <p:txEl>
                                              <p:pRg st="0" end="0"/>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5">
                                            <p:txEl>
                                              <p:pRg st="1" end="1"/>
                                            </p:txEl>
                                          </p:spTgt>
                                        </p:tgtEl>
                                        <p:attrNameLst>
                                          <p:attrName>style.visibility</p:attrName>
                                        </p:attrNameLst>
                                      </p:cBhvr>
                                      <p:to>
                                        <p:strVal val="visible"/>
                                      </p:to>
                                    </p:set>
                                    <p:animEffect transition="in" filter="blinds(horizontal)">
                                      <p:cBhvr>
                                        <p:cTn id="50" dur="500"/>
                                        <p:tgtEl>
                                          <p:spTgt spid="5">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animEffect transition="in" filter="blinds(horizontal)">
                                      <p:cBhvr>
                                        <p:cTn id="55" dur="500"/>
                                        <p:tgtEl>
                                          <p:spTgt spid="5">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blinds(horizontal)">
                                      <p:cBhvr>
                                        <p:cTn id="60" dur="500"/>
                                        <p:tgtEl>
                                          <p:spTgt spid="6"/>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500" fill="hold"/>
                                        <p:tgtEl>
                                          <p:spTgt spid="7"/>
                                        </p:tgtEl>
                                        <p:attrNameLst>
                                          <p:attrName>ppt_x</p:attrName>
                                        </p:attrNameLst>
                                      </p:cBhvr>
                                      <p:tavLst>
                                        <p:tav tm="0">
                                          <p:val>
                                            <p:strVal val="#ppt_x"/>
                                          </p:val>
                                        </p:tav>
                                        <p:tav tm="100000">
                                          <p:val>
                                            <p:strVal val="#ppt_x"/>
                                          </p:val>
                                        </p:tav>
                                      </p:tavLst>
                                    </p:anim>
                                    <p:anim calcmode="lin" valueType="num">
                                      <p:cBhvr additive="base">
                                        <p:cTn id="66" dur="500" fill="hold"/>
                                        <p:tgtEl>
                                          <p:spTgt spid="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8"/>
                                        </p:tgtEl>
                                        <p:attrNameLst>
                                          <p:attrName>style.visibility</p:attrName>
                                        </p:attrNameLst>
                                      </p:cBhvr>
                                      <p:to>
                                        <p:strVal val="visible"/>
                                      </p:to>
                                    </p:set>
                                    <p:anim calcmode="lin" valueType="num">
                                      <p:cBhvr additive="base">
                                        <p:cTn id="69" dur="500" fill="hold"/>
                                        <p:tgtEl>
                                          <p:spTgt spid="8"/>
                                        </p:tgtEl>
                                        <p:attrNameLst>
                                          <p:attrName>ppt_x</p:attrName>
                                        </p:attrNameLst>
                                      </p:cBhvr>
                                      <p:tavLst>
                                        <p:tav tm="0">
                                          <p:val>
                                            <p:strVal val="#ppt_x"/>
                                          </p:val>
                                        </p:tav>
                                        <p:tav tm="100000">
                                          <p:val>
                                            <p:strVal val="#ppt_x"/>
                                          </p:val>
                                        </p:tav>
                                      </p:tavLst>
                                    </p:anim>
                                    <p:anim calcmode="lin" valueType="num">
                                      <p:cBhvr additive="base">
                                        <p:cTn id="7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 grpId="0" build="p"/>
      <p:bldP spid="241679" grpId="0"/>
      <p:bldP spid="5" grpId="0" build="p"/>
      <p:bldP spid="7"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13" descr="FIG211"/>
          <p:cNvPicPr>
            <a:picLocks noChangeAspect="1" noChangeArrowheads="1"/>
          </p:cNvPicPr>
          <p:nvPr/>
        </p:nvPicPr>
        <p:blipFill>
          <a:blip r:embed="rId2" cstate="print"/>
          <a:srcRect b="33360"/>
          <a:stretch>
            <a:fillRect/>
          </a:stretch>
        </p:blipFill>
        <p:spPr bwMode="auto">
          <a:xfrm>
            <a:off x="4630883" y="1484784"/>
            <a:ext cx="4287268" cy="2952328"/>
          </a:xfrm>
          <a:prstGeom prst="rect">
            <a:avLst/>
          </a:prstGeom>
          <a:noFill/>
          <a:ln w="9525">
            <a:noFill/>
            <a:miter lim="800000"/>
            <a:headEnd/>
            <a:tailEnd/>
          </a:ln>
        </p:spPr>
      </p:pic>
      <p:sp>
        <p:nvSpPr>
          <p:cNvPr id="242705" name="Rectangle 17"/>
          <p:cNvSpPr>
            <a:spLocks noChangeArrowheads="1"/>
          </p:cNvSpPr>
          <p:nvPr/>
        </p:nvSpPr>
        <p:spPr bwMode="auto">
          <a:xfrm>
            <a:off x="395536" y="476672"/>
            <a:ext cx="8353425" cy="1569660"/>
          </a:xfrm>
          <a:prstGeom prst="rect">
            <a:avLst/>
          </a:prstGeom>
          <a:noFill/>
          <a:ln w="19050" algn="ctr">
            <a:noFill/>
            <a:miter lim="800000"/>
            <a:headEnd/>
            <a:tailEnd/>
          </a:ln>
        </p:spPr>
        <p:txBody>
          <a:bodyPr>
            <a:spAutoFit/>
          </a:bodyPr>
          <a:lstStyle/>
          <a:p>
            <a:pPr marL="342900" indent="-342900">
              <a:buFontTx/>
              <a:buAutoNum type="arabicPeriod"/>
            </a:pPr>
            <a:r>
              <a:rPr lang="zh-CN" altLang="en-US" sz="2400" b="1" dirty="0">
                <a:ea typeface="楷体_GB2312" pitchFamily="49" charset="-122"/>
              </a:rPr>
              <a:t>低Ｃ钢</a:t>
            </a:r>
            <a:r>
              <a:rPr lang="en-US" altLang="zh-CN" sz="2400" b="1" dirty="0">
                <a:ea typeface="楷体_GB2312" pitchFamily="49" charset="-122"/>
              </a:rPr>
              <a:t>,</a:t>
            </a:r>
            <a:r>
              <a:rPr lang="zh-CN" altLang="en-US" sz="2400" b="1" dirty="0">
                <a:ea typeface="楷体_GB2312" pitchFamily="49" charset="-122"/>
              </a:rPr>
              <a:t>正火</a:t>
            </a:r>
            <a:r>
              <a:rPr lang="en-US" altLang="zh-CN" sz="2400" b="1" dirty="0">
                <a:ea typeface="楷体_GB2312" pitchFamily="49" charset="-122"/>
              </a:rPr>
              <a:t>/</a:t>
            </a:r>
            <a:r>
              <a:rPr lang="zh-CN" altLang="en-US" sz="2400" b="1" dirty="0">
                <a:ea typeface="楷体_GB2312" pitchFamily="49" charset="-122"/>
              </a:rPr>
              <a:t>退火调质中Ｃ钢，低、中</a:t>
            </a:r>
            <a:r>
              <a:rPr lang="en-US" altLang="zh-CN" sz="2400" b="1" dirty="0">
                <a:ea typeface="楷体_GB2312" pitchFamily="49" charset="-122"/>
              </a:rPr>
              <a:t>C</a:t>
            </a:r>
            <a:r>
              <a:rPr lang="zh-CN" altLang="en-US" sz="2400" b="1" dirty="0" smtClean="0">
                <a:ea typeface="楷体_GB2312" pitchFamily="49" charset="-122"/>
              </a:rPr>
              <a:t>合金钢、某些</a:t>
            </a:r>
            <a:r>
              <a:rPr lang="en-US" altLang="zh-CN" sz="2400" b="1" dirty="0">
                <a:ea typeface="楷体_GB2312" pitchFamily="49" charset="-122"/>
              </a:rPr>
              <a:t>Al</a:t>
            </a:r>
            <a:r>
              <a:rPr lang="zh-CN" altLang="en-US" sz="2400" b="1" dirty="0">
                <a:ea typeface="楷体_GB2312" pitchFamily="49" charset="-122"/>
              </a:rPr>
              <a:t>合金及某些高分子材料具有类似上述曲线。</a:t>
            </a:r>
          </a:p>
          <a:p>
            <a:pPr marL="342900" indent="-342900">
              <a:buFontTx/>
              <a:buAutoNum type="arabicPeriod"/>
            </a:pPr>
            <a:r>
              <a:rPr lang="zh-CN" altLang="en-US" sz="2400" b="1" dirty="0">
                <a:ea typeface="楷体_GB2312" pitchFamily="49" charset="-122"/>
              </a:rPr>
              <a:t>铸铁、陶瓷：只有第</a:t>
            </a:r>
            <a:r>
              <a:rPr lang="en-US" altLang="zh-CN" sz="2400" b="1" dirty="0">
                <a:ea typeface="楷体_GB2312" pitchFamily="49" charset="-122"/>
              </a:rPr>
              <a:t>I</a:t>
            </a:r>
            <a:r>
              <a:rPr lang="zh-CN" altLang="en-US" sz="2400" b="1" dirty="0">
                <a:ea typeface="楷体_GB2312" pitchFamily="49" charset="-122"/>
              </a:rPr>
              <a:t>阶段</a:t>
            </a:r>
          </a:p>
          <a:p>
            <a:pPr marL="342900" indent="-342900">
              <a:buFontTx/>
              <a:buAutoNum type="arabicPeriod"/>
            </a:pPr>
            <a:r>
              <a:rPr lang="zh-CN" altLang="en-US" sz="2400" b="1" dirty="0">
                <a:ea typeface="楷体_GB2312" pitchFamily="49" charset="-122"/>
              </a:rPr>
              <a:t>中、高碳钢：没有第</a:t>
            </a:r>
            <a:r>
              <a:rPr lang="en-US" altLang="zh-CN" sz="2400" b="1" dirty="0">
                <a:ea typeface="楷体_GB2312" pitchFamily="49" charset="-122"/>
              </a:rPr>
              <a:t>II</a:t>
            </a:r>
            <a:r>
              <a:rPr lang="zh-CN" altLang="en-US" sz="2400" b="1" dirty="0">
                <a:ea typeface="楷体_GB2312" pitchFamily="49" charset="-122"/>
              </a:rPr>
              <a:t>阶段　　　　　</a:t>
            </a:r>
          </a:p>
        </p:txBody>
      </p:sp>
      <p:pic>
        <p:nvPicPr>
          <p:cNvPr id="38914" name="Picture 2" descr="c:\DOCUME~1\yangping\APPLIC~1\360se6\USERDA~1\Temp\image062.jpg"/>
          <p:cNvPicPr>
            <a:picLocks noChangeAspect="1" noChangeArrowheads="1"/>
          </p:cNvPicPr>
          <p:nvPr/>
        </p:nvPicPr>
        <p:blipFill>
          <a:blip r:embed="rId3" cstate="print"/>
          <a:srcRect r="48051"/>
          <a:stretch>
            <a:fillRect/>
          </a:stretch>
        </p:blipFill>
        <p:spPr bwMode="auto">
          <a:xfrm>
            <a:off x="611560" y="2312009"/>
            <a:ext cx="3960440" cy="392530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42705">
                                            <p:txEl>
                                              <p:pRg st="0" end="0"/>
                                            </p:txEl>
                                          </p:spTgt>
                                        </p:tgtEl>
                                        <p:attrNameLst>
                                          <p:attrName>style.visibility</p:attrName>
                                        </p:attrNameLst>
                                      </p:cBhvr>
                                      <p:to>
                                        <p:strVal val="visible"/>
                                      </p:to>
                                    </p:set>
                                    <p:animEffect transition="in" filter="blinds(horizontal)">
                                      <p:cBhvr>
                                        <p:cTn id="7" dur="500"/>
                                        <p:tgtEl>
                                          <p:spTgt spid="24270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315"/>
                                        </p:tgtEl>
                                        <p:attrNameLst>
                                          <p:attrName>style.visibility</p:attrName>
                                        </p:attrNameLst>
                                      </p:cBhvr>
                                      <p:to>
                                        <p:strVal val="visible"/>
                                      </p:to>
                                    </p:set>
                                    <p:animEffect transition="in" filter="blinds(horizontal)">
                                      <p:cBhvr>
                                        <p:cTn id="10" dur="500"/>
                                        <p:tgtEl>
                                          <p:spTgt spid="1331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8914"/>
                                        </p:tgtEl>
                                        <p:attrNameLst>
                                          <p:attrName>style.visibility</p:attrName>
                                        </p:attrNameLst>
                                      </p:cBhvr>
                                      <p:to>
                                        <p:strVal val="visible"/>
                                      </p:to>
                                    </p:set>
                                    <p:animEffect transition="in" filter="blinds(horizontal)">
                                      <p:cBhvr>
                                        <p:cTn id="15" dur="500"/>
                                        <p:tgtEl>
                                          <p:spTgt spid="3891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42705">
                                            <p:txEl>
                                              <p:pRg st="1" end="1"/>
                                            </p:txEl>
                                          </p:spTgt>
                                        </p:tgtEl>
                                        <p:attrNameLst>
                                          <p:attrName>style.visibility</p:attrName>
                                        </p:attrNameLst>
                                      </p:cBhvr>
                                      <p:to>
                                        <p:strVal val="visible"/>
                                      </p:to>
                                    </p:set>
                                    <p:animEffect transition="in" filter="blinds(horizontal)">
                                      <p:cBhvr>
                                        <p:cTn id="18" dur="500"/>
                                        <p:tgtEl>
                                          <p:spTgt spid="242705">
                                            <p:txEl>
                                              <p:pRg st="1" end="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42705">
                                            <p:txEl>
                                              <p:pRg st="2" end="2"/>
                                            </p:txEl>
                                          </p:spTgt>
                                        </p:tgtEl>
                                        <p:attrNameLst>
                                          <p:attrName>style.visibility</p:attrName>
                                        </p:attrNameLst>
                                      </p:cBhvr>
                                      <p:to>
                                        <p:strVal val="visible"/>
                                      </p:to>
                                    </p:set>
                                    <p:animEffect transition="in" filter="blinds(horizontal)">
                                      <p:cBhvr>
                                        <p:cTn id="21" dur="500"/>
                                        <p:tgtEl>
                                          <p:spTgt spid="24270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940966"/>
          </a:xfrm>
        </p:spPr>
        <p:txBody>
          <a:bodyPr/>
          <a:lstStyle/>
          <a:p>
            <a:r>
              <a:rPr lang="zh-CN" altLang="en-US" dirty="0" smtClean="0"/>
              <a:t>主要内容</a:t>
            </a:r>
            <a:endParaRPr lang="zh-CN" altLang="en-US" dirty="0"/>
          </a:p>
        </p:txBody>
      </p:sp>
      <p:sp>
        <p:nvSpPr>
          <p:cNvPr id="3" name="Rectangle 3"/>
          <p:cNvSpPr txBox="1">
            <a:spLocks noChangeArrowheads="1"/>
          </p:cNvSpPr>
          <p:nvPr/>
        </p:nvSpPr>
        <p:spPr bwMode="auto">
          <a:xfrm>
            <a:off x="899592" y="1628800"/>
            <a:ext cx="72390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40000"/>
              </a:lnSpc>
              <a:spcBef>
                <a:spcPct val="20000"/>
              </a:spcBef>
              <a:spcAft>
                <a:spcPct val="0"/>
              </a:spcAft>
              <a:buClr>
                <a:srgbClr val="C00000"/>
              </a:buClr>
              <a:buSzTx/>
              <a:buFontTx/>
              <a:buNone/>
              <a:tabLst/>
              <a:defRPr/>
            </a:pPr>
            <a:r>
              <a:rPr kumimoji="0" lang="zh-CN" altLang="en-US" sz="2800" b="1" i="0" u="none" strike="noStrike" kern="0" cap="none" spc="0" normalizeH="0" baseline="0" noProof="0" dirty="0" smtClean="0">
                <a:ln>
                  <a:noFill/>
                </a:ln>
                <a:solidFill>
                  <a:schemeClr val="tx1"/>
                </a:solidFill>
                <a:effectLst/>
                <a:uLnTx/>
                <a:uFillTx/>
                <a:latin typeface="黑体" pitchFamily="49" charset="-122"/>
                <a:ea typeface="黑体" pitchFamily="49" charset="-122"/>
                <a:cs typeface="+mn-cs"/>
              </a:rPr>
              <a:t>（一）弹性和刚度</a:t>
            </a:r>
          </a:p>
          <a:p>
            <a:pPr marL="0" marR="0" lvl="0" indent="0" defTabSz="914400" rtl="0" eaLnBrk="0" fontAlgn="base" latinLnBrk="0" hangingPunct="0">
              <a:lnSpc>
                <a:spcPct val="140000"/>
              </a:lnSpc>
              <a:spcBef>
                <a:spcPct val="20000"/>
              </a:spcBef>
              <a:spcAft>
                <a:spcPct val="0"/>
              </a:spcAft>
              <a:buClr>
                <a:srgbClr val="C00000"/>
              </a:buClr>
              <a:buSzTx/>
              <a:buFontTx/>
              <a:buNone/>
              <a:tabLst/>
              <a:defRPr/>
            </a:pPr>
            <a:r>
              <a:rPr kumimoji="0" lang="zh-CN" altLang="en-US" sz="2800" b="1" i="0" u="none" strike="noStrike" kern="0" cap="none" spc="0" normalizeH="0" baseline="0" noProof="0" dirty="0" smtClean="0">
                <a:ln>
                  <a:noFill/>
                </a:ln>
                <a:solidFill>
                  <a:schemeClr val="tx1"/>
                </a:solidFill>
                <a:effectLst/>
                <a:uLnTx/>
                <a:uFillTx/>
                <a:latin typeface="黑体" pitchFamily="49" charset="-122"/>
                <a:ea typeface="黑体" pitchFamily="49" charset="-122"/>
                <a:cs typeface="+mn-cs"/>
              </a:rPr>
              <a:t>（二）强度与塑性</a:t>
            </a:r>
          </a:p>
          <a:p>
            <a:pPr marL="0" marR="0" lvl="0" indent="0" defTabSz="914400" rtl="0" eaLnBrk="0" fontAlgn="base" latinLnBrk="0" hangingPunct="0">
              <a:lnSpc>
                <a:spcPct val="140000"/>
              </a:lnSpc>
              <a:spcBef>
                <a:spcPct val="20000"/>
              </a:spcBef>
              <a:spcAft>
                <a:spcPct val="0"/>
              </a:spcAft>
              <a:buClr>
                <a:srgbClr val="C00000"/>
              </a:buClr>
              <a:buSzTx/>
              <a:buFontTx/>
              <a:buNone/>
              <a:tabLst/>
              <a:defRPr/>
            </a:pPr>
            <a:r>
              <a:rPr kumimoji="0" lang="zh-CN" altLang="en-US" sz="2800" b="1" i="0" u="none" strike="noStrike" kern="0" cap="none" spc="0" normalizeH="0" baseline="0" noProof="0" dirty="0" smtClean="0">
                <a:ln>
                  <a:noFill/>
                </a:ln>
                <a:solidFill>
                  <a:schemeClr val="tx1"/>
                </a:solidFill>
                <a:effectLst/>
                <a:uLnTx/>
                <a:uFillTx/>
                <a:latin typeface="黑体" pitchFamily="49" charset="-122"/>
                <a:ea typeface="黑体" pitchFamily="49" charset="-122"/>
                <a:cs typeface="+mn-cs"/>
              </a:rPr>
              <a:t>（三）冲击韧性</a:t>
            </a:r>
          </a:p>
          <a:p>
            <a:pPr marL="0" marR="0" lvl="0" indent="0" defTabSz="914400" rtl="0" eaLnBrk="0" fontAlgn="base" latinLnBrk="0" hangingPunct="0">
              <a:lnSpc>
                <a:spcPct val="140000"/>
              </a:lnSpc>
              <a:spcBef>
                <a:spcPct val="20000"/>
              </a:spcBef>
              <a:spcAft>
                <a:spcPct val="0"/>
              </a:spcAft>
              <a:buClr>
                <a:srgbClr val="C00000"/>
              </a:buClr>
              <a:buSzTx/>
              <a:buFontTx/>
              <a:buNone/>
              <a:tabLst/>
              <a:defRPr/>
            </a:pPr>
            <a:r>
              <a:rPr kumimoji="0" lang="zh-CN" altLang="en-US" sz="2800" b="1" i="0" u="none" strike="noStrike" kern="0" cap="none" spc="0" normalizeH="0" baseline="0" noProof="0" dirty="0" smtClean="0">
                <a:ln>
                  <a:noFill/>
                </a:ln>
                <a:solidFill>
                  <a:schemeClr val="tx1"/>
                </a:solidFill>
                <a:effectLst/>
                <a:uLnTx/>
                <a:uFillTx/>
                <a:latin typeface="黑体" pitchFamily="49" charset="-122"/>
                <a:ea typeface="黑体" pitchFamily="49" charset="-122"/>
                <a:cs typeface="+mn-cs"/>
              </a:rPr>
              <a:t>（四）疲劳</a:t>
            </a:r>
          </a:p>
          <a:p>
            <a:pPr marL="0" marR="0" lvl="0" indent="0" defTabSz="914400" rtl="0" eaLnBrk="0" fontAlgn="base" latinLnBrk="0" hangingPunct="0">
              <a:lnSpc>
                <a:spcPct val="140000"/>
              </a:lnSpc>
              <a:spcBef>
                <a:spcPct val="20000"/>
              </a:spcBef>
              <a:spcAft>
                <a:spcPct val="0"/>
              </a:spcAft>
              <a:buClr>
                <a:srgbClr val="C00000"/>
              </a:buClr>
              <a:buSzTx/>
              <a:buFontTx/>
              <a:buNone/>
              <a:tabLst/>
              <a:defRPr/>
            </a:pPr>
            <a:r>
              <a:rPr kumimoji="0" lang="zh-CN" altLang="en-US" sz="2800" b="1" i="0" u="none" strike="noStrike" kern="0" cap="none" spc="0" normalizeH="0" baseline="0" noProof="0" dirty="0" smtClean="0">
                <a:ln>
                  <a:noFill/>
                </a:ln>
                <a:solidFill>
                  <a:schemeClr val="tx1"/>
                </a:solidFill>
                <a:effectLst/>
                <a:uLnTx/>
                <a:uFillTx/>
                <a:latin typeface="黑体" pitchFamily="49" charset="-122"/>
                <a:ea typeface="黑体" pitchFamily="49" charset="-122"/>
                <a:cs typeface="+mn-cs"/>
              </a:rPr>
              <a:t>（五）硬度</a:t>
            </a:r>
          </a:p>
          <a:p>
            <a:pPr marL="0" marR="0" lvl="0" indent="0" defTabSz="914400" rtl="0" eaLnBrk="0" fontAlgn="base" latinLnBrk="0" hangingPunct="0">
              <a:lnSpc>
                <a:spcPct val="140000"/>
              </a:lnSpc>
              <a:spcBef>
                <a:spcPct val="20000"/>
              </a:spcBef>
              <a:spcAft>
                <a:spcPct val="0"/>
              </a:spcAft>
              <a:buClr>
                <a:srgbClr val="C00000"/>
              </a:buClr>
              <a:buSzTx/>
              <a:buFontTx/>
              <a:buNone/>
              <a:tabLst/>
              <a:defRPr/>
            </a:pPr>
            <a:r>
              <a:rPr kumimoji="0" lang="zh-CN" altLang="en-US" sz="2800" b="1" i="0" u="none" strike="noStrike" kern="0" cap="none" spc="0" normalizeH="0" baseline="0" noProof="0" dirty="0" smtClean="0">
                <a:ln>
                  <a:noFill/>
                </a:ln>
                <a:solidFill>
                  <a:schemeClr val="tx1"/>
                </a:solidFill>
                <a:effectLst/>
                <a:uLnTx/>
                <a:uFillTx/>
                <a:latin typeface="黑体" pitchFamily="49" charset="-122"/>
                <a:ea typeface="黑体" pitchFamily="49" charset="-122"/>
                <a:cs typeface="+mn-cs"/>
              </a:rPr>
              <a:t>（六）断裂韧性</a:t>
            </a:r>
            <a:endParaRPr kumimoji="0" lang="zh-CN" altLang="en-US" sz="2800" b="1" i="0" u="none" strike="noStrike" kern="0" cap="none" spc="0" normalizeH="0" baseline="0" noProof="0" dirty="0">
              <a:ln>
                <a:noFill/>
              </a:ln>
              <a:solidFill>
                <a:schemeClr val="tx1"/>
              </a:solidFill>
              <a:effectLst/>
              <a:uLnTx/>
              <a:uFillTx/>
              <a:latin typeface="黑体" pitchFamily="49" charset="-122"/>
              <a:ea typeface="黑体"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2"/>
          <p:cNvSpPr>
            <a:spLocks noChangeArrowheads="1"/>
          </p:cNvSpPr>
          <p:nvPr/>
        </p:nvSpPr>
        <p:spPr bwMode="auto">
          <a:xfrm>
            <a:off x="539750" y="474197"/>
            <a:ext cx="3070071" cy="523220"/>
          </a:xfrm>
          <a:prstGeom prst="rect">
            <a:avLst/>
          </a:prstGeom>
          <a:noFill/>
          <a:ln w="19050" algn="ctr">
            <a:noFill/>
            <a:miter lim="800000"/>
            <a:headEnd/>
            <a:tailEnd/>
          </a:ln>
        </p:spPr>
        <p:txBody>
          <a:bodyPr wrap="none" anchor="ctr">
            <a:spAutoFit/>
          </a:bodyPr>
          <a:lstStyle/>
          <a:p>
            <a:r>
              <a:rPr lang="zh-CN" altLang="en-US" sz="2800" b="1" dirty="0" smtClean="0">
                <a:latin typeface="黑体" pitchFamily="2" charset="-122"/>
                <a:ea typeface="黑体" pitchFamily="2" charset="-122"/>
              </a:rPr>
              <a:t>（一）弹性和刚度</a:t>
            </a:r>
            <a:endParaRPr lang="zh-CN" altLang="en-US" sz="2800" b="1" dirty="0">
              <a:latin typeface="黑体" pitchFamily="2" charset="-122"/>
              <a:ea typeface="黑体" pitchFamily="2" charset="-122"/>
            </a:endParaRPr>
          </a:p>
        </p:txBody>
      </p:sp>
      <p:sp>
        <p:nvSpPr>
          <p:cNvPr id="251919" name="Rectangle 15"/>
          <p:cNvSpPr>
            <a:spLocks noChangeArrowheads="1"/>
          </p:cNvSpPr>
          <p:nvPr/>
        </p:nvSpPr>
        <p:spPr bwMode="auto">
          <a:xfrm>
            <a:off x="1115616" y="1194520"/>
            <a:ext cx="1284326" cy="461665"/>
          </a:xfrm>
          <a:prstGeom prst="rect">
            <a:avLst/>
          </a:prstGeom>
          <a:noFill/>
          <a:ln w="19050" algn="ctr">
            <a:noFill/>
            <a:miter lim="800000"/>
            <a:headEnd/>
            <a:tailEnd/>
          </a:ln>
        </p:spPr>
        <p:txBody>
          <a:bodyPr wrap="none" anchor="ctr">
            <a:spAutoFit/>
          </a:bodyPr>
          <a:lstStyle/>
          <a:p>
            <a:r>
              <a:rPr lang="en-US" altLang="zh-CN" sz="2400" b="1" dirty="0" smtClean="0">
                <a:ea typeface="仿宋_GB2312" pitchFamily="49" charset="-122"/>
              </a:rPr>
              <a:t>1</a:t>
            </a:r>
            <a:r>
              <a:rPr lang="zh-CN" altLang="en-US" sz="2400" b="1" dirty="0">
                <a:latin typeface="仿宋_GB2312" pitchFamily="49" charset="-122"/>
                <a:ea typeface="仿宋_GB2312" pitchFamily="49" charset="-122"/>
              </a:rPr>
              <a:t>、</a:t>
            </a:r>
            <a:r>
              <a:rPr lang="zh-CN" altLang="en-US" sz="2400" b="1" dirty="0" smtClean="0">
                <a:solidFill>
                  <a:srgbClr val="FF3300"/>
                </a:solidFill>
              </a:rPr>
              <a:t>弹性</a:t>
            </a:r>
            <a:endParaRPr kumimoji="1" lang="zh-CN" altLang="en-US" sz="2400" b="1" dirty="0">
              <a:latin typeface="仿宋_GB2312" pitchFamily="49" charset="-122"/>
              <a:ea typeface="仿宋_GB2312" pitchFamily="49" charset="-122"/>
            </a:endParaRPr>
          </a:p>
        </p:txBody>
      </p:sp>
      <p:sp>
        <p:nvSpPr>
          <p:cNvPr id="251920" name="Rectangle 16"/>
          <p:cNvSpPr>
            <a:spLocks noChangeArrowheads="1"/>
          </p:cNvSpPr>
          <p:nvPr/>
        </p:nvSpPr>
        <p:spPr bwMode="auto">
          <a:xfrm>
            <a:off x="1116013" y="2758903"/>
            <a:ext cx="7560443" cy="2326791"/>
          </a:xfrm>
          <a:prstGeom prst="rect">
            <a:avLst/>
          </a:prstGeom>
          <a:noFill/>
          <a:ln w="19050" algn="ctr">
            <a:noFill/>
            <a:miter lim="800000"/>
            <a:headEnd/>
            <a:tailEnd/>
          </a:ln>
        </p:spPr>
        <p:txBody>
          <a:bodyPr wrap="square" anchor="ctr">
            <a:spAutoFit/>
          </a:bodyPr>
          <a:lstStyle/>
          <a:p>
            <a:pPr>
              <a:lnSpc>
                <a:spcPct val="120000"/>
              </a:lnSpc>
              <a:spcBef>
                <a:spcPts val="1800"/>
              </a:spcBef>
              <a:buClr>
                <a:schemeClr val="hlink"/>
              </a:buClr>
              <a:buSzPct val="90000"/>
              <a:buFont typeface="Wingdings" pitchFamily="2" charset="2"/>
              <a:buChar char="u"/>
            </a:pPr>
            <a:r>
              <a:rPr lang="zh-CN" altLang="en-US" sz="2400" b="1" dirty="0"/>
              <a:t>比例极限：</a:t>
            </a:r>
            <a:r>
              <a:rPr lang="en-US" altLang="zh-CN" sz="2400" b="1" dirty="0" err="1"/>
              <a:t>σ</a:t>
            </a:r>
            <a:r>
              <a:rPr lang="en-US" altLang="zh-CN" sz="2400" b="1" baseline="-25000" dirty="0" err="1"/>
              <a:t>p</a:t>
            </a:r>
            <a:r>
              <a:rPr lang="en-US" altLang="zh-CN" sz="2400" b="1" dirty="0"/>
              <a:t>=P</a:t>
            </a:r>
            <a:r>
              <a:rPr lang="en-US" altLang="zh-CN" sz="2400" b="1" baseline="-25000" dirty="0"/>
              <a:t>p</a:t>
            </a:r>
            <a:r>
              <a:rPr lang="en-US" altLang="zh-CN" sz="2400" b="1" dirty="0"/>
              <a:t>/</a:t>
            </a:r>
            <a:r>
              <a:rPr lang="en-US" altLang="zh-CN" sz="2400" b="1" dirty="0" err="1"/>
              <a:t>F</a:t>
            </a:r>
            <a:r>
              <a:rPr lang="en-US" altLang="zh-CN" sz="2400" b="1" baseline="-25000" dirty="0" err="1"/>
              <a:t>o</a:t>
            </a:r>
            <a:r>
              <a:rPr lang="en-US" altLang="zh-CN" sz="2400" b="1" dirty="0"/>
              <a:t>   </a:t>
            </a:r>
            <a:r>
              <a:rPr lang="zh-CN" altLang="en-US" sz="2400" b="1" dirty="0"/>
              <a:t>应力</a:t>
            </a:r>
            <a:r>
              <a:rPr lang="en-US" altLang="zh-CN" sz="2400" b="1" dirty="0"/>
              <a:t>――</a:t>
            </a:r>
            <a:r>
              <a:rPr lang="zh-CN" altLang="en-US" sz="2400" b="1" dirty="0"/>
              <a:t>应变保持线性关系的极限应力</a:t>
            </a:r>
            <a:r>
              <a:rPr lang="zh-CN" altLang="en-US" sz="2400" b="1" dirty="0" smtClean="0"/>
              <a:t>值</a:t>
            </a:r>
            <a:endParaRPr lang="zh-CN" altLang="en-US" sz="2400" b="1" dirty="0"/>
          </a:p>
          <a:p>
            <a:pPr>
              <a:lnSpc>
                <a:spcPct val="120000"/>
              </a:lnSpc>
              <a:spcBef>
                <a:spcPts val="1800"/>
              </a:spcBef>
              <a:buClr>
                <a:schemeClr val="hlink"/>
              </a:buClr>
              <a:buSzPct val="90000"/>
              <a:buFont typeface="Wingdings" pitchFamily="2" charset="2"/>
              <a:buChar char="u"/>
            </a:pPr>
            <a:r>
              <a:rPr lang="zh-CN" altLang="en-US" sz="2400" b="1" dirty="0"/>
              <a:t>弹性极限：</a:t>
            </a:r>
            <a:r>
              <a:rPr lang="en-US" altLang="zh-CN" sz="2400" b="1" dirty="0" err="1"/>
              <a:t>σ</a:t>
            </a:r>
            <a:r>
              <a:rPr lang="en-US" altLang="zh-CN" sz="2400" b="1" baseline="-25000" dirty="0" err="1"/>
              <a:t>e</a:t>
            </a:r>
            <a:r>
              <a:rPr lang="en-US" altLang="zh-CN" sz="2400" b="1" dirty="0"/>
              <a:t>=</a:t>
            </a:r>
            <a:r>
              <a:rPr lang="en-US" altLang="zh-CN" sz="2400" b="1" dirty="0" err="1"/>
              <a:t>P</a:t>
            </a:r>
            <a:r>
              <a:rPr lang="en-US" altLang="zh-CN" sz="2400" b="1" baseline="-25000" dirty="0" err="1"/>
              <a:t>e</a:t>
            </a:r>
            <a:r>
              <a:rPr lang="en-US" altLang="zh-CN" sz="2400" b="1" dirty="0"/>
              <a:t>/</a:t>
            </a:r>
            <a:r>
              <a:rPr lang="en-US" altLang="zh-CN" sz="2400" b="1" dirty="0" err="1"/>
              <a:t>F</a:t>
            </a:r>
            <a:r>
              <a:rPr lang="en-US" altLang="zh-CN" sz="2400" b="1" baseline="-25000" dirty="0" err="1"/>
              <a:t>o</a:t>
            </a:r>
            <a:r>
              <a:rPr lang="en-US" altLang="zh-CN" sz="2400" b="1" dirty="0"/>
              <a:t>      </a:t>
            </a:r>
            <a:r>
              <a:rPr lang="zh-CN" altLang="en-US" sz="2400" b="1" dirty="0"/>
              <a:t>不产永久变形的最大抗力。</a:t>
            </a:r>
          </a:p>
          <a:p>
            <a:pPr>
              <a:lnSpc>
                <a:spcPct val="120000"/>
              </a:lnSpc>
              <a:spcBef>
                <a:spcPts val="1800"/>
              </a:spcBef>
              <a:buClr>
                <a:schemeClr val="hlink"/>
              </a:buClr>
              <a:buSzPct val="90000"/>
            </a:pPr>
            <a:r>
              <a:rPr lang="zh-CN" altLang="en-US" sz="2400" b="1" dirty="0" smtClean="0">
                <a:latin typeface="楷体_GB2312" pitchFamily="49" charset="-122"/>
                <a:ea typeface="楷体_GB2312" pitchFamily="49" charset="-122"/>
              </a:rPr>
              <a:t>  工程</a:t>
            </a:r>
            <a:r>
              <a:rPr lang="zh-CN" altLang="en-US" sz="2400" b="1" dirty="0">
                <a:latin typeface="楷体_GB2312" pitchFamily="49" charset="-122"/>
                <a:ea typeface="楷体_GB2312" pitchFamily="49" charset="-122"/>
              </a:rPr>
              <a:t>上，</a:t>
            </a:r>
            <a:r>
              <a:rPr lang="en-US" altLang="zh-CN" sz="2400" b="1" dirty="0" err="1">
                <a:latin typeface="楷体_GB2312" pitchFamily="49" charset="-122"/>
                <a:ea typeface="楷体_GB2312" pitchFamily="49" charset="-122"/>
              </a:rPr>
              <a:t>σ</a:t>
            </a:r>
            <a:r>
              <a:rPr lang="en-US" altLang="zh-CN" sz="2400" b="1" baseline="-25000" dirty="0" err="1">
                <a:latin typeface="楷体_GB2312" pitchFamily="49" charset="-122"/>
                <a:ea typeface="楷体_GB2312" pitchFamily="49" charset="-122"/>
              </a:rPr>
              <a:t>p</a:t>
            </a:r>
            <a:r>
              <a:rPr lang="zh-CN" altLang="en-US" sz="2400" b="1" dirty="0">
                <a:latin typeface="楷体_GB2312" pitchFamily="49" charset="-122"/>
                <a:ea typeface="楷体_GB2312" pitchFamily="49" charset="-122"/>
              </a:rPr>
              <a:t>、</a:t>
            </a:r>
            <a:r>
              <a:rPr lang="en-US" altLang="zh-CN" sz="2400" b="1" dirty="0" err="1" smtClean="0">
                <a:latin typeface="楷体_GB2312" pitchFamily="49" charset="-122"/>
                <a:ea typeface="楷体_GB2312" pitchFamily="49" charset="-122"/>
              </a:rPr>
              <a:t>σ</a:t>
            </a:r>
            <a:r>
              <a:rPr lang="en-US" altLang="zh-CN" sz="2400" b="1" baseline="-25000" dirty="0" err="1" smtClean="0">
                <a:latin typeface="楷体_GB2312" pitchFamily="49" charset="-122"/>
                <a:ea typeface="楷体_GB2312" pitchFamily="49" charset="-122"/>
              </a:rPr>
              <a:t>e</a:t>
            </a:r>
            <a:r>
              <a:rPr lang="zh-CN" altLang="en-US" sz="2400" b="1" dirty="0" smtClean="0">
                <a:latin typeface="楷体_GB2312" pitchFamily="49" charset="-122"/>
                <a:ea typeface="楷体_GB2312" pitchFamily="49" charset="-122"/>
              </a:rPr>
              <a:t>可视</a:t>
            </a:r>
            <a:r>
              <a:rPr lang="zh-CN" altLang="en-US" sz="2400" b="1" dirty="0">
                <a:latin typeface="楷体_GB2312" pitchFamily="49" charset="-122"/>
                <a:ea typeface="楷体_GB2312" pitchFamily="49" charset="-122"/>
              </a:rPr>
              <a:t>为同一值，通常也可用</a:t>
            </a:r>
            <a:r>
              <a:rPr lang="en-US" altLang="zh-CN" sz="2400" b="1" dirty="0" err="1">
                <a:latin typeface="楷体_GB2312" pitchFamily="49" charset="-122"/>
                <a:ea typeface="楷体_GB2312" pitchFamily="49" charset="-122"/>
              </a:rPr>
              <a:t>σ</a:t>
            </a:r>
            <a:r>
              <a:rPr lang="en-US" altLang="zh-CN" sz="2400" b="1" baseline="-25000" dirty="0" err="1">
                <a:latin typeface="楷体_GB2312" pitchFamily="49" charset="-122"/>
                <a:ea typeface="楷体_GB2312" pitchFamily="49" charset="-122"/>
              </a:rPr>
              <a:t>0.01</a:t>
            </a:r>
            <a:endParaRPr lang="en-US" altLang="zh-CN" sz="2400" b="1" baseline="-25000" dirty="0">
              <a:latin typeface="楷体_GB2312" pitchFamily="49" charset="-122"/>
              <a:ea typeface="楷体_GB2312" pitchFamily="49" charset="-122"/>
            </a:endParaRPr>
          </a:p>
        </p:txBody>
      </p:sp>
      <p:sp>
        <p:nvSpPr>
          <p:cNvPr id="251922" name="Rectangle 18"/>
          <p:cNvSpPr>
            <a:spLocks noChangeArrowheads="1"/>
          </p:cNvSpPr>
          <p:nvPr/>
        </p:nvSpPr>
        <p:spPr bwMode="auto">
          <a:xfrm>
            <a:off x="899592" y="1916832"/>
            <a:ext cx="7704659" cy="461665"/>
          </a:xfrm>
          <a:prstGeom prst="rect">
            <a:avLst/>
          </a:prstGeom>
          <a:solidFill>
            <a:srgbClr val="FFCC99">
              <a:alpha val="65881"/>
            </a:srgbClr>
          </a:solidFill>
          <a:ln w="19050" algn="ctr">
            <a:solidFill>
              <a:srgbClr val="F91605"/>
            </a:solidFill>
            <a:miter lim="800000"/>
            <a:headEnd/>
            <a:tailEnd/>
          </a:ln>
        </p:spPr>
        <p:txBody>
          <a:bodyPr wrap="square" anchor="ctr">
            <a:spAutoFit/>
          </a:bodyPr>
          <a:lstStyle/>
          <a:p>
            <a:r>
              <a:rPr lang="zh-CN" altLang="en-US" sz="2400" b="1" dirty="0" smtClean="0"/>
              <a:t>材料在不</a:t>
            </a:r>
            <a:r>
              <a:rPr lang="zh-CN" altLang="en-US" sz="2400" b="1" dirty="0"/>
              <a:t>产生塑性变形的情况下，所能承受的最大应力 </a:t>
            </a:r>
          </a:p>
        </p:txBody>
      </p:sp>
      <p:sp>
        <p:nvSpPr>
          <p:cNvPr id="9" name="矩形 8"/>
          <p:cNvSpPr/>
          <p:nvPr/>
        </p:nvSpPr>
        <p:spPr>
          <a:xfrm>
            <a:off x="1043608" y="5517232"/>
            <a:ext cx="7272808" cy="461665"/>
          </a:xfrm>
          <a:prstGeom prst="rect">
            <a:avLst/>
          </a:prstGeom>
          <a:solidFill>
            <a:srgbClr val="DDDDDD"/>
          </a:solidFill>
          <a:ln>
            <a:solidFill>
              <a:schemeClr val="accent1"/>
            </a:solidFill>
          </a:ln>
        </p:spPr>
        <p:txBody>
          <a:bodyPr wrap="square">
            <a:spAutoFit/>
          </a:bodyPr>
          <a:lstStyle/>
          <a:p>
            <a:r>
              <a:rPr lang="zh-CN" altLang="en-US" sz="2400" b="1" dirty="0" smtClean="0">
                <a:latin typeface="楷体_GB2312" pitchFamily="49" charset="-122"/>
                <a:ea typeface="楷体_GB2312" pitchFamily="49" charset="-122"/>
              </a:rPr>
              <a:t>工程上：</a:t>
            </a:r>
            <a:r>
              <a:rPr lang="zh-CN" altLang="en-US" sz="2400" b="1" dirty="0" smtClean="0">
                <a:solidFill>
                  <a:srgbClr val="000000"/>
                </a:solidFill>
                <a:latin typeface="楷体_GB2312" pitchFamily="49" charset="-122"/>
                <a:ea typeface="楷体_GB2312" pitchFamily="49" charset="-122"/>
              </a:rPr>
              <a:t>不</a:t>
            </a:r>
            <a:r>
              <a:rPr lang="zh-CN" altLang="en-US" sz="2400" b="1" dirty="0">
                <a:solidFill>
                  <a:srgbClr val="000000"/>
                </a:solidFill>
                <a:latin typeface="楷体_GB2312" pitchFamily="49" charset="-122"/>
                <a:ea typeface="楷体_GB2312" pitchFamily="49" charset="-122"/>
              </a:rPr>
              <a:t>产生塑性变形</a:t>
            </a:r>
            <a:r>
              <a:rPr lang="en-US" altLang="zh-CN" sz="2400" b="1" dirty="0">
                <a:solidFill>
                  <a:srgbClr val="000000"/>
                </a:solidFill>
                <a:latin typeface="楷体_GB2312" pitchFamily="49" charset="-122"/>
                <a:ea typeface="楷体_GB2312" pitchFamily="49" charset="-122"/>
              </a:rPr>
              <a:t>——</a:t>
            </a:r>
            <a:r>
              <a:rPr lang="zh-CN" altLang="en-US" sz="2400" b="1" dirty="0">
                <a:solidFill>
                  <a:srgbClr val="000000"/>
                </a:solidFill>
                <a:latin typeface="楷体_GB2312" pitchFamily="49" charset="-122"/>
                <a:ea typeface="楷体_GB2312" pitchFamily="49" charset="-122"/>
              </a:rPr>
              <a:t>微量塑性变形（</a:t>
            </a:r>
            <a:r>
              <a:rPr lang="en-US" altLang="zh-CN" sz="2400" b="1" dirty="0" smtClean="0">
                <a:solidFill>
                  <a:srgbClr val="000000"/>
                </a:solidFill>
                <a:latin typeface="楷体_GB2312" pitchFamily="49" charset="-122"/>
                <a:ea typeface="楷体_GB2312" pitchFamily="49" charset="-122"/>
              </a:rPr>
              <a:t>0.01%)</a:t>
            </a:r>
            <a:endParaRPr lang="zh-CN" altLang="en-US" sz="2400" b="1" dirty="0">
              <a:solidFill>
                <a:srgbClr val="00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1922"/>
                                        </p:tgtEl>
                                        <p:attrNameLst>
                                          <p:attrName>style.visibility</p:attrName>
                                        </p:attrNameLst>
                                      </p:cBhvr>
                                      <p:to>
                                        <p:strVal val="visible"/>
                                      </p:to>
                                    </p:set>
                                    <p:animEffect transition="in" filter="box(in)">
                                      <p:cBhvr>
                                        <p:cTn id="7" dur="500"/>
                                        <p:tgtEl>
                                          <p:spTgt spid="25192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51919"/>
                                        </p:tgtEl>
                                        <p:attrNameLst>
                                          <p:attrName>style.visibility</p:attrName>
                                        </p:attrNameLst>
                                      </p:cBhvr>
                                      <p:to>
                                        <p:strVal val="visible"/>
                                      </p:to>
                                    </p:set>
                                    <p:animEffect transition="in" filter="box(in)">
                                      <p:cBhvr>
                                        <p:cTn id="10" dur="500"/>
                                        <p:tgtEl>
                                          <p:spTgt spid="25191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51920"/>
                                        </p:tgtEl>
                                        <p:attrNameLst>
                                          <p:attrName>style.visibility</p:attrName>
                                        </p:attrNameLst>
                                      </p:cBhvr>
                                      <p:to>
                                        <p:strVal val="visible"/>
                                      </p:to>
                                    </p:set>
                                    <p:animEffect transition="in" filter="blinds(horizontal)">
                                      <p:cBhvr>
                                        <p:cTn id="15" dur="500"/>
                                        <p:tgtEl>
                                          <p:spTgt spid="25192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9" grpId="0"/>
      <p:bldP spid="251920" grpId="0"/>
      <p:bldP spid="251922"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17" name="Rectangle 13"/>
          <p:cNvSpPr>
            <a:spLocks noChangeArrowheads="1"/>
          </p:cNvSpPr>
          <p:nvPr/>
        </p:nvSpPr>
        <p:spPr bwMode="auto">
          <a:xfrm>
            <a:off x="1042988" y="523528"/>
            <a:ext cx="1944687" cy="457200"/>
          </a:xfrm>
          <a:prstGeom prst="rect">
            <a:avLst/>
          </a:prstGeom>
          <a:noFill/>
          <a:ln w="19050" algn="ctr">
            <a:noFill/>
            <a:miter lim="800000"/>
            <a:headEnd/>
            <a:tailEnd/>
          </a:ln>
        </p:spPr>
        <p:txBody>
          <a:bodyPr anchor="ctr">
            <a:spAutoFit/>
          </a:bodyPr>
          <a:lstStyle/>
          <a:p>
            <a:r>
              <a:rPr lang="en-US" altLang="zh-CN" sz="2400" b="1" dirty="0" smtClean="0"/>
              <a:t>2</a:t>
            </a:r>
            <a:r>
              <a:rPr lang="zh-CN" altLang="en-US" sz="2400" b="1" dirty="0" smtClean="0"/>
              <a:t>、</a:t>
            </a:r>
            <a:r>
              <a:rPr lang="zh-CN" altLang="en-US" sz="2400" b="1" dirty="0" smtClean="0">
                <a:solidFill>
                  <a:srgbClr val="FF3300"/>
                </a:solidFill>
              </a:rPr>
              <a:t>刚度</a:t>
            </a:r>
            <a:r>
              <a:rPr lang="zh-CN" altLang="en-US" sz="2400" b="1" dirty="0"/>
              <a:t> </a:t>
            </a:r>
            <a:endParaRPr lang="zh-CN" altLang="en-US" sz="2400" dirty="0"/>
          </a:p>
        </p:txBody>
      </p:sp>
      <p:sp>
        <p:nvSpPr>
          <p:cNvPr id="251918" name="Rectangle 14"/>
          <p:cNvSpPr>
            <a:spLocks noChangeArrowheads="1"/>
          </p:cNvSpPr>
          <p:nvPr/>
        </p:nvSpPr>
        <p:spPr bwMode="auto">
          <a:xfrm>
            <a:off x="1116013" y="2101598"/>
            <a:ext cx="7343775" cy="1720471"/>
          </a:xfrm>
          <a:prstGeom prst="rect">
            <a:avLst/>
          </a:prstGeom>
          <a:noFill/>
          <a:ln w="19050" algn="ctr">
            <a:noFill/>
            <a:miter lim="800000"/>
            <a:headEnd/>
            <a:tailEnd/>
          </a:ln>
        </p:spPr>
        <p:txBody>
          <a:bodyPr anchor="ctr">
            <a:spAutoFit/>
          </a:bodyPr>
          <a:lstStyle/>
          <a:p>
            <a:pPr>
              <a:lnSpc>
                <a:spcPct val="140000"/>
              </a:lnSpc>
              <a:spcBef>
                <a:spcPts val="600"/>
              </a:spcBef>
              <a:buClr>
                <a:schemeClr val="hlink"/>
              </a:buClr>
              <a:buSzPct val="90000"/>
              <a:buFont typeface="Wingdings" pitchFamily="2" charset="2"/>
              <a:buChar char="u"/>
            </a:pPr>
            <a:r>
              <a:rPr lang="en-US" altLang="zh-CN" sz="2400" b="1" dirty="0"/>
              <a:t> E=σ/ε </a:t>
            </a:r>
            <a:r>
              <a:rPr lang="zh-CN" altLang="en-US" sz="2400" b="1" dirty="0"/>
              <a:t>杨氏弹性模量  </a:t>
            </a:r>
            <a:r>
              <a:rPr lang="zh-CN" altLang="en-US" sz="2400" b="1" dirty="0" smtClean="0"/>
              <a:t>（</a:t>
            </a:r>
            <a:r>
              <a:rPr lang="en-US" altLang="zh-CN" sz="2400" b="1" dirty="0" err="1" smtClean="0"/>
              <a:t>GPa</a:t>
            </a:r>
            <a:r>
              <a:rPr lang="en-US" altLang="zh-CN" sz="2400" b="1" dirty="0"/>
              <a:t>, </a:t>
            </a:r>
            <a:r>
              <a:rPr lang="en-US" altLang="zh-CN" sz="2400" b="1" dirty="0" err="1" smtClean="0"/>
              <a:t>Mpa</a:t>
            </a:r>
            <a:r>
              <a:rPr lang="zh-CN" altLang="en-US" sz="2400" b="1" dirty="0" smtClean="0"/>
              <a:t>）</a:t>
            </a:r>
            <a:endParaRPr lang="en-US" altLang="zh-CN" sz="2400" b="1" dirty="0"/>
          </a:p>
          <a:p>
            <a:pPr>
              <a:lnSpc>
                <a:spcPct val="140000"/>
              </a:lnSpc>
              <a:spcBef>
                <a:spcPts val="600"/>
              </a:spcBef>
              <a:buClr>
                <a:schemeClr val="hlink"/>
              </a:buClr>
              <a:buSzPct val="90000"/>
              <a:buFont typeface="Wingdings" pitchFamily="2" charset="2"/>
              <a:buChar char="u"/>
            </a:pPr>
            <a:r>
              <a:rPr lang="en-US" altLang="zh-CN" sz="2400" b="1" dirty="0"/>
              <a:t> </a:t>
            </a:r>
            <a:r>
              <a:rPr lang="zh-CN" altLang="en-US" sz="2400" b="1" dirty="0"/>
              <a:t>物理本质：反映了材料内部原子种类及其结合力的大小，</a:t>
            </a:r>
            <a:r>
              <a:rPr lang="zh-CN" altLang="en-US" sz="2400" b="1" dirty="0">
                <a:solidFill>
                  <a:srgbClr val="0000CC"/>
                </a:solidFill>
                <a:latin typeface="黑体" pitchFamily="2" charset="-122"/>
                <a:ea typeface="黑体" pitchFamily="2" charset="-122"/>
              </a:rPr>
              <a:t>组织不敏感</a:t>
            </a:r>
            <a:r>
              <a:rPr lang="zh-CN" altLang="en-US" sz="2400" b="1" dirty="0"/>
              <a:t>的性能指标。</a:t>
            </a:r>
          </a:p>
        </p:txBody>
      </p:sp>
      <p:sp>
        <p:nvSpPr>
          <p:cNvPr id="251921" name="Rectangle 17"/>
          <p:cNvSpPr>
            <a:spLocks noChangeArrowheads="1"/>
          </p:cNvSpPr>
          <p:nvPr/>
        </p:nvSpPr>
        <p:spPr bwMode="auto">
          <a:xfrm>
            <a:off x="1115616" y="1296566"/>
            <a:ext cx="5916612" cy="476250"/>
          </a:xfrm>
          <a:prstGeom prst="rect">
            <a:avLst/>
          </a:prstGeom>
          <a:solidFill>
            <a:srgbClr val="FFCC99">
              <a:alpha val="56078"/>
            </a:srgbClr>
          </a:solidFill>
          <a:ln w="19050" algn="ctr">
            <a:solidFill>
              <a:srgbClr val="F91605"/>
            </a:solidFill>
            <a:miter lim="800000"/>
            <a:headEnd/>
            <a:tailEnd/>
          </a:ln>
        </p:spPr>
        <p:txBody>
          <a:bodyPr anchor="ctr">
            <a:spAutoFit/>
          </a:bodyPr>
          <a:lstStyle/>
          <a:p>
            <a:r>
              <a:rPr lang="zh-CN" altLang="en-US" sz="2400" b="1" dirty="0"/>
              <a:t>材料在受力时，抵抗弹性变形的能力</a:t>
            </a:r>
          </a:p>
        </p:txBody>
      </p:sp>
      <p:sp>
        <p:nvSpPr>
          <p:cNvPr id="9" name="Text Box 22"/>
          <p:cNvSpPr txBox="1">
            <a:spLocks noChangeArrowheads="1"/>
          </p:cNvSpPr>
          <p:nvPr/>
        </p:nvSpPr>
        <p:spPr bwMode="auto">
          <a:xfrm>
            <a:off x="1115616" y="3933056"/>
            <a:ext cx="7344816" cy="2160591"/>
          </a:xfrm>
          <a:prstGeom prst="rect">
            <a:avLst/>
          </a:prstGeom>
          <a:solidFill>
            <a:srgbClr val="DDDDDD"/>
          </a:solidFill>
          <a:ln w="9525">
            <a:solidFill>
              <a:schemeClr val="accent1"/>
            </a:solidFill>
            <a:miter lim="800000"/>
            <a:headEnd/>
            <a:tailEnd/>
          </a:ln>
          <a:effectLst/>
        </p:spPr>
        <p:txBody>
          <a:bodyPr wrap="square">
            <a:spAutoFit/>
          </a:bodyPr>
          <a:lstStyle/>
          <a:p>
            <a:pPr>
              <a:lnSpc>
                <a:spcPct val="140000"/>
              </a:lnSpc>
              <a:spcBef>
                <a:spcPts val="600"/>
              </a:spcBef>
            </a:pPr>
            <a:r>
              <a:rPr lang="zh-CN" altLang="en-US" sz="2400" b="1" dirty="0">
                <a:latin typeface="楷体_GB2312" pitchFamily="49" charset="-122"/>
                <a:ea typeface="楷体_GB2312" pitchFamily="49" charset="-122"/>
              </a:rPr>
              <a:t>弹性模量的大小主要取决于材料的本性，除随温度升高而逐渐降低外，其他强化材料的手段如热处理、冷热加工、合金化等对弹性模量的影响很小。可以通过增加横截面积或改变截面形状来提高零件的刚度。 </a:t>
            </a:r>
          </a:p>
        </p:txBody>
      </p:sp>
      <p:cxnSp>
        <p:nvCxnSpPr>
          <p:cNvPr id="7" name="直接箭头连接符 6"/>
          <p:cNvCxnSpPr/>
          <p:nvPr/>
        </p:nvCxnSpPr>
        <p:spPr bwMode="auto">
          <a:xfrm>
            <a:off x="2915816" y="3717032"/>
            <a:ext cx="0" cy="216024"/>
          </a:xfrm>
          <a:prstGeom prst="straightConnector1">
            <a:avLst/>
          </a:prstGeom>
          <a:solidFill>
            <a:schemeClr val="accent1"/>
          </a:solidFill>
          <a:ln w="28575" cap="flat" cmpd="sng" algn="ctr">
            <a:solidFill>
              <a:srgbClr val="0000CC"/>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1917"/>
                                        </p:tgtEl>
                                        <p:attrNameLst>
                                          <p:attrName>style.visibility</p:attrName>
                                        </p:attrNameLst>
                                      </p:cBhvr>
                                      <p:to>
                                        <p:strVal val="visible"/>
                                      </p:to>
                                    </p:set>
                                    <p:animEffect transition="in" filter="box(in)">
                                      <p:cBhvr>
                                        <p:cTn id="7" dur="500"/>
                                        <p:tgtEl>
                                          <p:spTgt spid="25191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51921"/>
                                        </p:tgtEl>
                                        <p:attrNameLst>
                                          <p:attrName>style.visibility</p:attrName>
                                        </p:attrNameLst>
                                      </p:cBhvr>
                                      <p:to>
                                        <p:strVal val="visible"/>
                                      </p:to>
                                    </p:set>
                                    <p:animEffect transition="in" filter="box(in)">
                                      <p:cBhvr>
                                        <p:cTn id="10" dur="500"/>
                                        <p:tgtEl>
                                          <p:spTgt spid="25192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51918"/>
                                        </p:tgtEl>
                                        <p:attrNameLst>
                                          <p:attrName>style.visibility</p:attrName>
                                        </p:attrNameLst>
                                      </p:cBhvr>
                                      <p:to>
                                        <p:strVal val="visible"/>
                                      </p:to>
                                    </p:set>
                                    <p:animEffect transition="in" filter="blinds(horizontal)">
                                      <p:cBhvr>
                                        <p:cTn id="15" dur="500"/>
                                        <p:tgtEl>
                                          <p:spTgt spid="25191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7" grpId="0"/>
      <p:bldP spid="251918" grpId="0"/>
      <p:bldP spid="251921" grpId="0" animBg="1"/>
      <p:bldP spid="9" grpId="0" animBg="1" autoUpdateAnimBg="0"/>
    </p:bldLst>
  </p:timing>
</p:sld>
</file>

<file path=ppt/theme/theme1.xml><?xml version="1.0" encoding="utf-8"?>
<a:theme xmlns:a="http://schemas.openxmlformats.org/drawingml/2006/main" name="模板二">
  <a:themeElements>
    <a:clrScheme name="模板二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模板二">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模板二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模板二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模板二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模板二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模板二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模板二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模板二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模板二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模板二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模板二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模板二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模板二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jiaoda</Template>
  <TotalTime>3309</TotalTime>
  <Words>2773</Words>
  <Application>Microsoft Office PowerPoint</Application>
  <PresentationFormat>全屏显示(4:3)</PresentationFormat>
  <Paragraphs>364</Paragraphs>
  <Slides>45</Slides>
  <Notes>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47" baseType="lpstr">
      <vt:lpstr>模板二</vt:lpstr>
      <vt:lpstr>Equation</vt:lpstr>
      <vt:lpstr>幻灯片 1</vt:lpstr>
      <vt:lpstr>幻灯片 2</vt:lpstr>
      <vt:lpstr>幻灯片 3</vt:lpstr>
      <vt:lpstr>幻灯片 4</vt:lpstr>
      <vt:lpstr>幻灯片 5</vt:lpstr>
      <vt:lpstr>幻灯片 6</vt:lpstr>
      <vt:lpstr>主要内容</vt:lpstr>
      <vt:lpstr>幻灯片 8</vt:lpstr>
      <vt:lpstr>幻灯片 9</vt:lpstr>
      <vt:lpstr>（二）塑性与强度</vt:lpstr>
      <vt:lpstr>幻灯片 11</vt:lpstr>
      <vt:lpstr>幻灯片 12</vt:lpstr>
      <vt:lpstr>幻灯片 13</vt:lpstr>
      <vt:lpstr>幻灯片 14</vt:lpstr>
      <vt:lpstr>幻灯片 15</vt:lpstr>
      <vt:lpstr>幻灯片 16</vt:lpstr>
      <vt:lpstr>（四）疲劳</vt:lpstr>
      <vt:lpstr>幻灯片 18</vt:lpstr>
      <vt:lpstr>幻灯片 19</vt:lpstr>
      <vt:lpstr>幻灯片 20</vt:lpstr>
      <vt:lpstr>幻灯片 21</vt:lpstr>
      <vt:lpstr>幻灯片 22</vt:lpstr>
      <vt:lpstr>如何兼具布氏硬度和洛氏硬度测量的优点？</vt:lpstr>
      <vt:lpstr>幻灯片 24</vt:lpstr>
      <vt:lpstr>（六）断裂韧性</vt:lpstr>
      <vt:lpstr>幻灯片 26</vt:lpstr>
      <vt:lpstr>幻灯片 27</vt:lpstr>
      <vt:lpstr>幻灯片 28</vt:lpstr>
      <vt:lpstr>例题一</vt:lpstr>
      <vt:lpstr>思考题</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三、加工性能（可加工性）</vt:lpstr>
      <vt:lpstr>幻灯片 44</vt:lpstr>
      <vt:lpstr>幻灯片 45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YangPing</cp:lastModifiedBy>
  <cp:revision>223</cp:revision>
  <dcterms:created xsi:type="dcterms:W3CDTF">2004-06-28T08:06:16Z</dcterms:created>
  <dcterms:modified xsi:type="dcterms:W3CDTF">2014-09-28T02:53:12Z</dcterms:modified>
</cp:coreProperties>
</file>