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39"/>
  </p:notesMasterIdLst>
  <p:handoutMasterIdLst>
    <p:handoutMasterId r:id="rId40"/>
  </p:handoutMasterIdLst>
  <p:sldIdLst>
    <p:sldId id="372" r:id="rId2"/>
    <p:sldId id="371" r:id="rId3"/>
    <p:sldId id="277" r:id="rId4"/>
    <p:sldId id="367" r:id="rId5"/>
    <p:sldId id="278" r:id="rId6"/>
    <p:sldId id="279" r:id="rId7"/>
    <p:sldId id="368" r:id="rId8"/>
    <p:sldId id="355" r:id="rId9"/>
    <p:sldId id="369" r:id="rId10"/>
    <p:sldId id="280" r:id="rId11"/>
    <p:sldId id="283" r:id="rId12"/>
    <p:sldId id="284" r:id="rId13"/>
    <p:sldId id="373" r:id="rId14"/>
    <p:sldId id="374" r:id="rId15"/>
    <p:sldId id="375" r:id="rId16"/>
    <p:sldId id="376" r:id="rId17"/>
    <p:sldId id="285" r:id="rId18"/>
    <p:sldId id="290" r:id="rId19"/>
    <p:sldId id="292" r:id="rId20"/>
    <p:sldId id="293" r:id="rId21"/>
    <p:sldId id="294" r:id="rId22"/>
    <p:sldId id="296" r:id="rId23"/>
    <p:sldId id="297" r:id="rId24"/>
    <p:sldId id="298" r:id="rId25"/>
    <p:sldId id="432" r:id="rId26"/>
    <p:sldId id="300" r:id="rId27"/>
    <p:sldId id="301" r:id="rId28"/>
    <p:sldId id="435" r:id="rId29"/>
    <p:sldId id="302" r:id="rId30"/>
    <p:sldId id="377" r:id="rId31"/>
    <p:sldId id="303" r:id="rId32"/>
    <p:sldId id="304" r:id="rId33"/>
    <p:sldId id="378" r:id="rId34"/>
    <p:sldId id="306" r:id="rId35"/>
    <p:sldId id="433" r:id="rId36"/>
    <p:sldId id="436" r:id="rId37"/>
    <p:sldId id="437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CCFF"/>
    <a:srgbClr val="9900CC"/>
    <a:srgbClr val="FAFDE7"/>
    <a:srgbClr val="E5F5C1"/>
    <a:srgbClr val="FE6B5C"/>
    <a:srgbClr val="E18101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3401" autoAdjust="0"/>
  </p:normalViewPr>
  <p:slideViewPr>
    <p:cSldViewPr>
      <p:cViewPr varScale="1">
        <p:scale>
          <a:sx n="100" d="100"/>
          <a:sy n="100" d="100"/>
        </p:scale>
        <p:origin x="-3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2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28EC7ED-5D0E-48C2-A76E-B6C70CFF37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48E24BF-4218-4110-B793-030EFE02E8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E24BF-4218-4110-B793-030EFE02E85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3CB61-E9A3-42B4-B885-ADC17FF4DB4F}" type="slidenum">
              <a:rPr lang="en-US" altLang="zh-CN" smtClean="0">
                <a:latin typeface="Arial" pitchFamily="34" charset="0"/>
              </a:rPr>
              <a:pPr/>
              <a:t>18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E24BF-4218-4110-B793-030EFE02E85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E24BF-4218-4110-B793-030EFE02E85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8E24BF-4218-4110-B793-030EFE02E85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4243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4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kumimoji="0">
                <a:latin typeface="+mn-lt"/>
              </a:defRPr>
            </a:lvl1pPr>
          </a:lstStyle>
          <a:p>
            <a:pPr>
              <a:defRPr/>
            </a:pPr>
            <a:fld id="{55DC4147-C2F7-4538-BED8-BF865E9C35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绪论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绪论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绪论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绪论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绪论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绪论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绪论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绪论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绪论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绪论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7620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770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绪论</a:t>
            </a:r>
          </a:p>
        </p:txBody>
      </p:sp>
      <p:pic>
        <p:nvPicPr>
          <p:cNvPr id="1029" name="Picture 5" descr="校徽2n 拷贝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59788" y="6096000"/>
            <a:ext cx="6842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swjtu-blu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477000" y="64579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223" name="Rectangle 7"/>
          <p:cNvSpPr>
            <a:spLocks noChangeArrowheads="1"/>
          </p:cNvSpPr>
          <p:nvPr/>
        </p:nvSpPr>
        <p:spPr bwMode="auto">
          <a:xfrm>
            <a:off x="0" y="6308725"/>
            <a:ext cx="8316913" cy="936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33C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gif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2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gif"/><Relationship Id="rId3" Type="http://schemas.openxmlformats.org/officeDocument/2006/relationships/image" Target="../media/image37.gif"/><Relationship Id="rId7" Type="http://schemas.openxmlformats.org/officeDocument/2006/relationships/image" Target="../media/image41.gif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gif"/><Relationship Id="rId5" Type="http://schemas.openxmlformats.org/officeDocument/2006/relationships/image" Target="../media/image39.gif"/><Relationship Id="rId4" Type="http://schemas.openxmlformats.org/officeDocument/2006/relationships/image" Target="../media/image38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gif"/><Relationship Id="rId4" Type="http://schemas.openxmlformats.org/officeDocument/2006/relationships/image" Target="../media/image43.gi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6975" y="1673225"/>
            <a:ext cx="6796088" cy="1470025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第二篇  工程材料的结构与性能控制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第一章  材料结构与性能</a:t>
            </a:r>
          </a:p>
          <a:p>
            <a:pPr eaLnBrk="1" hangingPunct="1"/>
            <a:r>
              <a:rPr lang="zh-CN" altLang="en-US" b="1" smtClean="0">
                <a:solidFill>
                  <a:srgbClr val="0000FF"/>
                </a:solidFill>
              </a:rPr>
              <a:t>第二章  金属材料组织与性能控制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ChangeArrowheads="1"/>
          </p:cNvSpPr>
          <p:nvPr/>
        </p:nvSpPr>
        <p:spPr bwMode="auto">
          <a:xfrm>
            <a:off x="476250" y="473075"/>
            <a:ext cx="2328863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）结晶过程 </a:t>
            </a:r>
          </a:p>
        </p:txBody>
      </p:sp>
      <p:sp>
        <p:nvSpPr>
          <p:cNvPr id="12291" name="Rectangle 14"/>
          <p:cNvSpPr>
            <a:spLocks noChangeArrowheads="1"/>
          </p:cNvSpPr>
          <p:nvPr/>
        </p:nvSpPr>
        <p:spPr bwMode="auto">
          <a:xfrm>
            <a:off x="611188" y="1179513"/>
            <a:ext cx="4929187" cy="4572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u"/>
            </a:pPr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a.</a:t>
            </a:r>
            <a:r>
              <a:rPr lang="zh-CN" altLang="en-US" sz="24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形核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：自发形核、非自发形核 </a:t>
            </a:r>
          </a:p>
        </p:txBody>
      </p:sp>
      <p:sp>
        <p:nvSpPr>
          <p:cNvPr id="12292" name="Rectangle 15"/>
          <p:cNvSpPr>
            <a:spLocks noChangeArrowheads="1"/>
          </p:cNvSpPr>
          <p:nvPr/>
        </p:nvSpPr>
        <p:spPr bwMode="auto">
          <a:xfrm>
            <a:off x="657225" y="3159125"/>
            <a:ext cx="4929188" cy="4572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u"/>
            </a:pPr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b.</a:t>
            </a:r>
            <a:r>
              <a:rPr lang="zh-CN" altLang="en-US" sz="24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长大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：平面长大、树枝状长大 </a:t>
            </a:r>
          </a:p>
        </p:txBody>
      </p:sp>
      <p:pic>
        <p:nvPicPr>
          <p:cNvPr id="12293" name="Picture 17" descr="FIG31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2393885"/>
            <a:ext cx="2578832" cy="386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21" descr="FIG31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83" t="4431" r="69281" b="68863"/>
          <a:stretch>
            <a:fillRect/>
          </a:stretch>
        </p:blipFill>
        <p:spPr bwMode="auto">
          <a:xfrm>
            <a:off x="1646238" y="1854200"/>
            <a:ext cx="1169987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22" descr="FIG31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839" t="4471" r="37514" b="68863"/>
          <a:stretch>
            <a:fillRect/>
          </a:stretch>
        </p:blipFill>
        <p:spPr bwMode="auto">
          <a:xfrm>
            <a:off x="3492500" y="1854200"/>
            <a:ext cx="121443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296" name="Group 30"/>
          <p:cNvGrpSpPr>
            <a:grpSpLocks/>
          </p:cNvGrpSpPr>
          <p:nvPr/>
        </p:nvGrpSpPr>
        <p:grpSpPr bwMode="auto">
          <a:xfrm>
            <a:off x="3311525" y="3833813"/>
            <a:ext cx="2030413" cy="1057275"/>
            <a:chOff x="1463" y="2869"/>
            <a:chExt cx="1678" cy="998"/>
          </a:xfrm>
        </p:grpSpPr>
        <p:sp>
          <p:nvSpPr>
            <p:cNvPr id="12307" name="AutoShape 23"/>
            <p:cNvSpPr>
              <a:spLocks noChangeArrowheads="1"/>
            </p:cNvSpPr>
            <p:nvPr/>
          </p:nvSpPr>
          <p:spPr bwMode="auto">
            <a:xfrm>
              <a:off x="1576" y="2982"/>
              <a:ext cx="425" cy="454"/>
            </a:xfrm>
            <a:prstGeom prst="octagon">
              <a:avLst>
                <a:gd name="adj" fmla="val 2928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8" name="AutoShape 24"/>
            <p:cNvSpPr>
              <a:spLocks noChangeArrowheads="1"/>
            </p:cNvSpPr>
            <p:nvPr/>
          </p:nvSpPr>
          <p:spPr bwMode="auto">
            <a:xfrm>
              <a:off x="1519" y="2925"/>
              <a:ext cx="539" cy="567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9" name="Rectangle 25"/>
            <p:cNvSpPr>
              <a:spLocks noChangeArrowheads="1"/>
            </p:cNvSpPr>
            <p:nvPr/>
          </p:nvSpPr>
          <p:spPr bwMode="auto">
            <a:xfrm>
              <a:off x="1463" y="2869"/>
              <a:ext cx="652" cy="68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0" name="Line 26"/>
            <p:cNvSpPr>
              <a:spLocks noChangeShapeType="1"/>
            </p:cNvSpPr>
            <p:nvPr/>
          </p:nvSpPr>
          <p:spPr bwMode="auto">
            <a:xfrm>
              <a:off x="2030" y="3209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1" name="Line 27"/>
            <p:cNvSpPr>
              <a:spLocks noChangeShapeType="1"/>
            </p:cNvSpPr>
            <p:nvPr/>
          </p:nvSpPr>
          <p:spPr bwMode="auto">
            <a:xfrm>
              <a:off x="1973" y="3407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2" name="Text Box 28"/>
            <p:cNvSpPr txBox="1">
              <a:spLocks noChangeArrowheads="1"/>
            </p:cNvSpPr>
            <p:nvPr/>
          </p:nvSpPr>
          <p:spPr bwMode="auto">
            <a:xfrm>
              <a:off x="2370" y="3095"/>
              <a:ext cx="723" cy="3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密集面</a:t>
              </a:r>
            </a:p>
          </p:txBody>
        </p:sp>
        <p:sp>
          <p:nvSpPr>
            <p:cNvPr id="12313" name="Text Box 29"/>
            <p:cNvSpPr txBox="1">
              <a:spLocks noChangeArrowheads="1"/>
            </p:cNvSpPr>
            <p:nvPr/>
          </p:nvSpPr>
          <p:spPr bwMode="auto">
            <a:xfrm>
              <a:off x="2228" y="3521"/>
              <a:ext cx="913" cy="3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非密集面</a:t>
              </a:r>
            </a:p>
          </p:txBody>
        </p:sp>
      </p:grpSp>
      <p:grpSp>
        <p:nvGrpSpPr>
          <p:cNvPr id="12297" name="Group 38"/>
          <p:cNvGrpSpPr>
            <a:grpSpLocks/>
          </p:cNvGrpSpPr>
          <p:nvPr/>
        </p:nvGrpSpPr>
        <p:grpSpPr bwMode="auto">
          <a:xfrm>
            <a:off x="1422400" y="5273675"/>
            <a:ext cx="3554413" cy="819150"/>
            <a:chOff x="754" y="3436"/>
            <a:chExt cx="2239" cy="516"/>
          </a:xfrm>
        </p:grpSpPr>
        <p:sp>
          <p:nvSpPr>
            <p:cNvPr id="12300" name="AutoShape 31"/>
            <p:cNvSpPr>
              <a:spLocks noChangeArrowheads="1"/>
            </p:cNvSpPr>
            <p:nvPr/>
          </p:nvSpPr>
          <p:spPr bwMode="auto">
            <a:xfrm>
              <a:off x="754" y="3606"/>
              <a:ext cx="198" cy="170"/>
            </a:xfrm>
            <a:prstGeom prst="star4">
              <a:avLst>
                <a:gd name="adj" fmla="val 29796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1" name="AutoShape 32"/>
            <p:cNvSpPr>
              <a:spLocks noChangeArrowheads="1"/>
            </p:cNvSpPr>
            <p:nvPr/>
          </p:nvSpPr>
          <p:spPr bwMode="auto">
            <a:xfrm>
              <a:off x="2398" y="3436"/>
              <a:ext cx="595" cy="516"/>
            </a:xfrm>
            <a:prstGeom prst="star4">
              <a:avLst>
                <a:gd name="adj" fmla="val 19412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2" name="AutoShape 33"/>
            <p:cNvSpPr>
              <a:spLocks noChangeArrowheads="1"/>
            </p:cNvSpPr>
            <p:nvPr/>
          </p:nvSpPr>
          <p:spPr bwMode="auto">
            <a:xfrm>
              <a:off x="1774" y="3549"/>
              <a:ext cx="397" cy="312"/>
            </a:xfrm>
            <a:prstGeom prst="star4">
              <a:avLst>
                <a:gd name="adj" fmla="val 22796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3" name="AutoShape 34"/>
            <p:cNvSpPr>
              <a:spLocks noChangeArrowheads="1"/>
            </p:cNvSpPr>
            <p:nvPr/>
          </p:nvSpPr>
          <p:spPr bwMode="auto">
            <a:xfrm>
              <a:off x="1207" y="3577"/>
              <a:ext cx="284" cy="255"/>
            </a:xfrm>
            <a:prstGeom prst="star4">
              <a:avLst>
                <a:gd name="adj" fmla="val 27111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4" name="Line 35"/>
            <p:cNvSpPr>
              <a:spLocks noChangeShapeType="1"/>
            </p:cNvSpPr>
            <p:nvPr/>
          </p:nvSpPr>
          <p:spPr bwMode="auto">
            <a:xfrm>
              <a:off x="993" y="3699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5" name="Line 36"/>
            <p:cNvSpPr>
              <a:spLocks noChangeShapeType="1"/>
            </p:cNvSpPr>
            <p:nvPr/>
          </p:nvSpPr>
          <p:spPr bwMode="auto">
            <a:xfrm>
              <a:off x="1548" y="3699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6" name="Line 37"/>
            <p:cNvSpPr>
              <a:spLocks noChangeShapeType="1"/>
            </p:cNvSpPr>
            <p:nvPr/>
          </p:nvSpPr>
          <p:spPr bwMode="auto">
            <a:xfrm>
              <a:off x="2200" y="3699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298" name="Rectangle 39"/>
          <p:cNvSpPr>
            <a:spLocks noChangeArrowheads="1"/>
          </p:cNvSpPr>
          <p:nvPr/>
        </p:nvSpPr>
        <p:spPr bwMode="auto">
          <a:xfrm>
            <a:off x="1330325" y="4799013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树枝状长大</a:t>
            </a:r>
          </a:p>
        </p:txBody>
      </p:sp>
      <p:sp>
        <p:nvSpPr>
          <p:cNvPr id="12299" name="Rectangle 40"/>
          <p:cNvSpPr>
            <a:spLocks noChangeArrowheads="1"/>
          </p:cNvSpPr>
          <p:nvPr/>
        </p:nvSpPr>
        <p:spPr bwMode="auto">
          <a:xfrm>
            <a:off x="1196975" y="3833813"/>
            <a:ext cx="157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平面长大</a:t>
            </a:r>
          </a:p>
        </p:txBody>
      </p:sp>
      <p:pic>
        <p:nvPicPr>
          <p:cNvPr id="12315" name="Picture 27" descr="c:\DOCUME~1\yangping\APPLIC~1\360se6\USERDA~1\Temp\ch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2150" y="323655"/>
            <a:ext cx="2861810" cy="200629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2"/>
          <p:cNvSpPr>
            <a:spLocks noChangeArrowheads="1"/>
          </p:cNvSpPr>
          <p:nvPr/>
        </p:nvSpPr>
        <p:spPr bwMode="auto">
          <a:xfrm>
            <a:off x="341313" y="279400"/>
            <a:ext cx="3857625" cy="579438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、晶粒尺寸的控制 </a:t>
            </a:r>
          </a:p>
        </p:txBody>
      </p:sp>
      <p:sp>
        <p:nvSpPr>
          <p:cNvPr id="286733" name="Rectangle 13"/>
          <p:cNvSpPr>
            <a:spLocks noChangeArrowheads="1"/>
          </p:cNvSpPr>
          <p:nvPr/>
        </p:nvSpPr>
        <p:spPr bwMode="auto">
          <a:xfrm>
            <a:off x="476250" y="900333"/>
            <a:ext cx="8370888" cy="1898597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）晶粒度</a:t>
            </a:r>
            <a:r>
              <a:rPr lang="en-US" altLang="zh-CN" sz="2400" b="1" dirty="0">
                <a:ea typeface="幼圆" pitchFamily="49" charset="-122"/>
              </a:rPr>
              <a:t>——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单位面积上的晶粒数目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         </a:t>
            </a:r>
            <a:r>
              <a:rPr lang="en-US" altLang="zh-CN" sz="2400" dirty="0">
                <a:ea typeface="幼圆" pitchFamily="49" charset="-122"/>
              </a:rPr>
              <a:t>——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或晶粒的平均线长度（或直径）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   形核速度大，长大速率慢，晶粒总数目多，晶粒细小。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）过冷度对形核一长大的影响</a:t>
            </a:r>
          </a:p>
        </p:txBody>
      </p:sp>
      <p:sp>
        <p:nvSpPr>
          <p:cNvPr id="286734" name="Rectangle 14"/>
          <p:cNvSpPr>
            <a:spLocks noChangeArrowheads="1"/>
          </p:cNvSpPr>
          <p:nvPr/>
        </p:nvSpPr>
        <p:spPr bwMode="auto">
          <a:xfrm>
            <a:off x="656565" y="5949280"/>
            <a:ext cx="5083175" cy="723900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F91605"/>
                </a:solidFill>
              </a:rPr>
              <a:t>过冷度</a:t>
            </a:r>
            <a:r>
              <a:rPr lang="en-US" altLang="en-US" sz="2000" b="1">
                <a:solidFill>
                  <a:srgbClr val="F91605"/>
                </a:solidFill>
              </a:rPr>
              <a:t>△</a:t>
            </a:r>
            <a:r>
              <a:rPr lang="en-US" altLang="zh-CN" sz="2000" b="1">
                <a:solidFill>
                  <a:srgbClr val="F91605"/>
                </a:solidFill>
              </a:rPr>
              <a:t>T</a:t>
            </a:r>
            <a:r>
              <a:rPr lang="zh-CN" altLang="en-US" sz="2000" b="1">
                <a:solidFill>
                  <a:srgbClr val="F91605"/>
                </a:solidFill>
              </a:rPr>
              <a:t>提高，</a:t>
            </a:r>
            <a:r>
              <a:rPr lang="en-US" altLang="zh-CN" sz="2000" b="1">
                <a:solidFill>
                  <a:srgbClr val="F91605"/>
                </a:solidFill>
              </a:rPr>
              <a:t>N</a:t>
            </a:r>
            <a:r>
              <a:rPr lang="zh-CN" altLang="en-US" sz="2000" b="1">
                <a:solidFill>
                  <a:srgbClr val="F91605"/>
                </a:solidFill>
              </a:rPr>
              <a:t>提高、</a:t>
            </a:r>
            <a:r>
              <a:rPr lang="en-US" altLang="zh-CN" sz="2000" b="1">
                <a:solidFill>
                  <a:srgbClr val="F91605"/>
                </a:solidFill>
              </a:rPr>
              <a:t>G</a:t>
            </a:r>
            <a:r>
              <a:rPr lang="zh-CN" altLang="en-US" sz="2000" b="1">
                <a:solidFill>
                  <a:srgbClr val="F91605"/>
                </a:solidFill>
              </a:rPr>
              <a:t>提高</a:t>
            </a:r>
          </a:p>
          <a:p>
            <a:r>
              <a:rPr lang="zh-CN" altLang="en-US" sz="2000" b="1">
                <a:solidFill>
                  <a:srgbClr val="F91605"/>
                </a:solidFill>
              </a:rPr>
              <a:t>过冷度</a:t>
            </a:r>
            <a:r>
              <a:rPr lang="en-US" altLang="en-US" sz="2000" b="1">
                <a:solidFill>
                  <a:srgbClr val="F91605"/>
                </a:solidFill>
              </a:rPr>
              <a:t>△</a:t>
            </a:r>
            <a:r>
              <a:rPr lang="zh-CN" altLang="en-US" sz="2000" b="1">
                <a:solidFill>
                  <a:srgbClr val="F91605"/>
                </a:solidFill>
              </a:rPr>
              <a:t> </a:t>
            </a:r>
            <a:r>
              <a:rPr lang="en-US" altLang="zh-CN" sz="2000" b="1">
                <a:solidFill>
                  <a:srgbClr val="F91605"/>
                </a:solidFill>
              </a:rPr>
              <a:t>T</a:t>
            </a:r>
            <a:r>
              <a:rPr lang="zh-CN" altLang="en-US" sz="2000" b="1">
                <a:solidFill>
                  <a:srgbClr val="F91605"/>
                </a:solidFill>
              </a:rPr>
              <a:t>太高，</a:t>
            </a:r>
            <a:r>
              <a:rPr lang="en-US" altLang="zh-CN" sz="2000" b="1">
                <a:solidFill>
                  <a:srgbClr val="F91605"/>
                </a:solidFill>
              </a:rPr>
              <a:t>D</a:t>
            </a:r>
            <a:r>
              <a:rPr lang="zh-CN" altLang="en-US" sz="2000" b="1">
                <a:solidFill>
                  <a:srgbClr val="F91605"/>
                </a:solidFill>
              </a:rPr>
              <a:t>降低</a:t>
            </a:r>
            <a:r>
              <a:rPr lang="en-US" altLang="zh-CN" sz="2000" b="1">
                <a:solidFill>
                  <a:srgbClr val="F91605"/>
                </a:solidFill>
              </a:rPr>
              <a:t>——N</a:t>
            </a:r>
            <a:r>
              <a:rPr lang="zh-CN" altLang="en-US" sz="2000" b="1">
                <a:solidFill>
                  <a:srgbClr val="F91605"/>
                </a:solidFill>
              </a:rPr>
              <a:t>降低、</a:t>
            </a:r>
            <a:r>
              <a:rPr lang="en-US" altLang="zh-CN" sz="2000" b="1">
                <a:solidFill>
                  <a:srgbClr val="F91605"/>
                </a:solidFill>
              </a:rPr>
              <a:t>G</a:t>
            </a:r>
            <a:r>
              <a:rPr lang="zh-CN" altLang="en-US" sz="2000" b="1">
                <a:solidFill>
                  <a:srgbClr val="F91605"/>
                </a:solidFill>
              </a:rPr>
              <a:t>降低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276745" y="2981610"/>
            <a:ext cx="5851525" cy="2787650"/>
            <a:chOff x="1144" y="2251"/>
            <a:chExt cx="3686" cy="1756"/>
          </a:xfrm>
        </p:grpSpPr>
        <p:pic>
          <p:nvPicPr>
            <p:cNvPr id="13318" name="Picture 16" descr="FIG34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44" y="2251"/>
              <a:ext cx="1691" cy="1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19" name="Picture 18" descr="FIG34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04" y="2251"/>
              <a:ext cx="1626" cy="1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6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6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86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8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3" grpId="0" build="p"/>
      <p:bldP spid="2867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"/>
          <p:cNvSpPr>
            <a:spLocks noChangeArrowheads="1"/>
          </p:cNvSpPr>
          <p:nvPr/>
        </p:nvSpPr>
        <p:spPr bwMode="auto">
          <a:xfrm>
            <a:off x="431800" y="458788"/>
            <a:ext cx="3249613" cy="4572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）控制晶粒度的因素 </a:t>
            </a:r>
          </a:p>
        </p:txBody>
      </p:sp>
      <p:sp>
        <p:nvSpPr>
          <p:cNvPr id="287757" name="Rectangle 13"/>
          <p:cNvSpPr>
            <a:spLocks noChangeArrowheads="1"/>
          </p:cNvSpPr>
          <p:nvPr/>
        </p:nvSpPr>
        <p:spPr bwMode="auto">
          <a:xfrm>
            <a:off x="1476375" y="1355715"/>
            <a:ext cx="7170738" cy="341632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u"/>
            </a:pP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①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提高过冷度</a:t>
            </a:r>
          </a:p>
          <a:p>
            <a:pPr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    过冷度</a:t>
            </a:r>
            <a:r>
              <a:rPr lang="en-US" altLang="en-US" sz="2400" b="1" dirty="0">
                <a:latin typeface="幼圆" pitchFamily="49" charset="-122"/>
                <a:ea typeface="幼圆" pitchFamily="49" charset="-122"/>
              </a:rPr>
              <a:t>△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T↑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N↑↑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G↑</a:t>
            </a:r>
            <a:r>
              <a:rPr lang="en-US" altLang="zh-CN" sz="2400" b="1" dirty="0">
                <a:ea typeface="幼圆" pitchFamily="49" charset="-122"/>
              </a:rPr>
              <a:t>——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N/G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增大，晶粒细化</a:t>
            </a:r>
          </a:p>
          <a:p>
            <a:pPr>
              <a:buClr>
                <a:schemeClr val="tx2"/>
              </a:buClr>
              <a:buFont typeface="Wingdings" pitchFamily="2" charset="2"/>
              <a:buChar char="u"/>
            </a:pPr>
            <a:endParaRPr lang="zh-CN" altLang="en-US" sz="2400" b="1" dirty="0">
              <a:latin typeface="幼圆" pitchFamily="49" charset="-122"/>
              <a:ea typeface="幼圆" pitchFamily="49" charset="-122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u"/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②变质处理</a:t>
            </a:r>
          </a:p>
          <a:p>
            <a:pPr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    在液态金属中加入孕育剂或变质剂作为非自发晶核的核心，以细化晶粒和改善组织。</a:t>
            </a:r>
          </a:p>
          <a:p>
            <a:pPr>
              <a:buClr>
                <a:schemeClr val="tx2"/>
              </a:buClr>
              <a:buFont typeface="Wingdings" pitchFamily="2" charset="2"/>
              <a:buChar char="u"/>
            </a:pPr>
            <a:endParaRPr lang="zh-CN" altLang="en-US" sz="2400" b="1" dirty="0">
              <a:latin typeface="幼圆" pitchFamily="49" charset="-122"/>
              <a:ea typeface="幼圆" pitchFamily="49" charset="-122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u"/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③振动，搅拌等</a:t>
            </a:r>
          </a:p>
        </p:txBody>
      </p:sp>
      <p:sp>
        <p:nvSpPr>
          <p:cNvPr id="4" name="矩形 3"/>
          <p:cNvSpPr/>
          <p:nvPr/>
        </p:nvSpPr>
        <p:spPr>
          <a:xfrm>
            <a:off x="2114939" y="4824155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机械法、电磁法、超声波法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7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7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7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87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87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7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88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3200" b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3200" b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、铸锭的结构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89025"/>
            <a:ext cx="3346450" cy="50069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/>
              <a:t>1</a:t>
            </a:r>
            <a:r>
              <a:rPr lang="zh-CN" altLang="en-US" sz="2800" b="1" smtClean="0"/>
              <a:t>）铸锭结构</a:t>
            </a:r>
          </a:p>
          <a:p>
            <a:pPr lvl="1" eaLnBrk="1" hangingPunct="1"/>
            <a:r>
              <a:rPr lang="zh-CN" altLang="en-US" sz="2400" smtClean="0"/>
              <a:t>细等轴晶区</a:t>
            </a:r>
          </a:p>
          <a:p>
            <a:pPr lvl="2" eaLnBrk="1" hangingPunct="1"/>
            <a:r>
              <a:rPr kumimoji="1" lang="zh-CN" altLang="en-US" sz="2000" b="1" smtClean="0"/>
              <a:t>强过冷</a:t>
            </a:r>
          </a:p>
          <a:p>
            <a:pPr lvl="2" eaLnBrk="1" hangingPunct="1"/>
            <a:r>
              <a:rPr kumimoji="1" lang="zh-CN" altLang="en-US" sz="2000" b="1" smtClean="0"/>
              <a:t>非均匀形核</a:t>
            </a:r>
            <a:endParaRPr lang="zh-CN" altLang="en-US" sz="2000" smtClean="0"/>
          </a:p>
          <a:p>
            <a:pPr lvl="1" eaLnBrk="1" hangingPunct="1"/>
            <a:r>
              <a:rPr lang="zh-CN" altLang="en-US" sz="2400" smtClean="0"/>
              <a:t>柱状晶区</a:t>
            </a:r>
          </a:p>
          <a:p>
            <a:pPr lvl="2" eaLnBrk="1" hangingPunct="1"/>
            <a:r>
              <a:rPr kumimoji="1" lang="zh-CN" altLang="en-US" sz="2000" b="1" smtClean="0"/>
              <a:t>过冷度减小</a:t>
            </a:r>
            <a:r>
              <a:rPr kumimoji="1" lang="en-US" altLang="zh-CN" sz="2000" b="1" smtClean="0"/>
              <a:t>,</a:t>
            </a:r>
            <a:r>
              <a:rPr kumimoji="1" lang="zh-CN" altLang="en-US" sz="2000" b="1" smtClean="0"/>
              <a:t>形核困难</a:t>
            </a:r>
            <a:r>
              <a:rPr kumimoji="1" lang="en-US" altLang="zh-CN" sz="2000" b="1" smtClean="0"/>
              <a:t>,</a:t>
            </a:r>
            <a:r>
              <a:rPr kumimoji="1" lang="zh-CN" altLang="en-US" sz="2000" b="1" smtClean="0"/>
              <a:t>沿散热方向生长</a:t>
            </a:r>
            <a:endParaRPr lang="zh-CN" altLang="en-US" sz="2000" smtClean="0"/>
          </a:p>
          <a:p>
            <a:pPr lvl="1" eaLnBrk="1" hangingPunct="1"/>
            <a:r>
              <a:rPr lang="zh-CN" altLang="en-US" sz="2400" smtClean="0"/>
              <a:t>粗等轴晶区</a:t>
            </a:r>
          </a:p>
          <a:p>
            <a:pPr lvl="2" eaLnBrk="1" hangingPunct="1"/>
            <a:r>
              <a:rPr kumimoji="1" lang="zh-CN" altLang="en-US" sz="2000" b="1" smtClean="0"/>
              <a:t>均匀散热</a:t>
            </a:r>
          </a:p>
          <a:p>
            <a:pPr lvl="2" eaLnBrk="1" hangingPunct="1"/>
            <a:r>
              <a:rPr kumimoji="1" lang="zh-CN" altLang="en-US" sz="2000" b="1" smtClean="0"/>
              <a:t>过冷度减小</a:t>
            </a:r>
            <a:r>
              <a:rPr kumimoji="1" lang="en-US" altLang="zh-CN" sz="2000" b="1" smtClean="0"/>
              <a:t>,</a:t>
            </a:r>
            <a:r>
              <a:rPr kumimoji="1" lang="zh-CN" altLang="en-US" sz="2000" b="1" smtClean="0"/>
              <a:t>形核困难</a:t>
            </a:r>
            <a:r>
              <a:rPr kumimoji="1" lang="en-US" altLang="zh-CN" sz="2000" b="1" smtClean="0"/>
              <a:t>——</a:t>
            </a:r>
            <a:r>
              <a:rPr kumimoji="1" lang="zh-CN" altLang="en-US" sz="2000" b="1" smtClean="0"/>
              <a:t>细晶漂移或枝晶破碎</a:t>
            </a:r>
          </a:p>
        </p:txBody>
      </p:sp>
      <p:pic>
        <p:nvPicPr>
          <p:cNvPr id="407557" name="Picture 5" descr="t6-27"/>
          <p:cNvPicPr>
            <a:picLocks noChangeAspect="1" noChangeArrowheads="1"/>
          </p:cNvPicPr>
          <p:nvPr/>
        </p:nvPicPr>
        <p:blipFill>
          <a:blip r:embed="rId2" cstate="print"/>
          <a:srcRect b="17314"/>
          <a:stretch>
            <a:fillRect/>
          </a:stretch>
        </p:blipFill>
        <p:spPr bwMode="auto">
          <a:xfrm>
            <a:off x="4481513" y="684213"/>
            <a:ext cx="4464050" cy="36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7560" name="Line 8"/>
          <p:cNvSpPr>
            <a:spLocks noChangeShapeType="1"/>
          </p:cNvSpPr>
          <p:nvPr/>
        </p:nvSpPr>
        <p:spPr bwMode="auto">
          <a:xfrm flipV="1">
            <a:off x="3357563" y="1763713"/>
            <a:ext cx="1439862" cy="904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7561" name="Line 9"/>
          <p:cNvSpPr>
            <a:spLocks noChangeShapeType="1"/>
          </p:cNvSpPr>
          <p:nvPr/>
        </p:nvSpPr>
        <p:spPr bwMode="auto">
          <a:xfrm flipV="1">
            <a:off x="2951163" y="2438400"/>
            <a:ext cx="2206625" cy="5857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7562" name="Line 10"/>
          <p:cNvSpPr>
            <a:spLocks noChangeShapeType="1"/>
          </p:cNvSpPr>
          <p:nvPr/>
        </p:nvSpPr>
        <p:spPr bwMode="auto">
          <a:xfrm flipV="1">
            <a:off x="3222625" y="2484438"/>
            <a:ext cx="2428875" cy="1935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07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/>
      <p:bldP spid="407560" grpId="0" animBg="1"/>
      <p:bldP spid="407561" grpId="0" animBg="1"/>
      <p:bldP spid="4075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03238"/>
            <a:ext cx="7577138" cy="5592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kumimoji="1" lang="en-US" altLang="zh-CN" b="1" smtClean="0"/>
              <a:t>2</a:t>
            </a:r>
            <a:r>
              <a:rPr kumimoji="1" lang="zh-CN" altLang="en-US" b="1" smtClean="0"/>
              <a:t>）组织控制</a:t>
            </a:r>
            <a:endParaRPr lang="zh-CN" altLang="en-US" smtClean="0"/>
          </a:p>
          <a:p>
            <a:pPr lvl="1" eaLnBrk="1" hangingPunct="1"/>
            <a:r>
              <a:rPr kumimoji="1" lang="zh-CN" altLang="en-US" b="1" smtClean="0"/>
              <a:t>受浇铸温度、冷却速度、化学成分、变质处理、机械振动与搅拌等因素影响。</a:t>
            </a:r>
          </a:p>
        </p:txBody>
      </p:sp>
      <p:pic>
        <p:nvPicPr>
          <p:cNvPr id="408580" name="Picture 4" descr="figure 4"/>
          <p:cNvPicPr>
            <a:picLocks noChangeAspect="1" noChangeArrowheads="1"/>
          </p:cNvPicPr>
          <p:nvPr/>
        </p:nvPicPr>
        <p:blipFill>
          <a:blip r:embed="rId2" cstate="print"/>
          <a:srcRect b="44826"/>
          <a:stretch>
            <a:fillRect/>
          </a:stretch>
        </p:blipFill>
        <p:spPr bwMode="auto">
          <a:xfrm>
            <a:off x="1466850" y="2168525"/>
            <a:ext cx="6615113" cy="334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8581" name="Text Box 5"/>
          <p:cNvSpPr txBox="1">
            <a:spLocks noChangeArrowheads="1"/>
          </p:cNvSpPr>
          <p:nvPr/>
        </p:nvSpPr>
        <p:spPr bwMode="auto">
          <a:xfrm>
            <a:off x="4481513" y="5678488"/>
            <a:ext cx="14097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ea typeface="楷体_GB2312" pitchFamily="49" charset="-122"/>
              </a:rPr>
              <a:t>冷型浇铸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414338"/>
            <a:ext cx="77724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/>
              <a:t>3</a:t>
            </a:r>
            <a:r>
              <a:rPr lang="zh-CN" altLang="en-US" b="1" smtClean="0"/>
              <a:t>）铸锭的缺陷</a:t>
            </a:r>
          </a:p>
          <a:p>
            <a:pPr lvl="1" eaLnBrk="1" hangingPunct="1"/>
            <a:r>
              <a:rPr lang="zh-CN" altLang="en-US" smtClean="0"/>
              <a:t>缩孔</a:t>
            </a:r>
          </a:p>
          <a:p>
            <a:pPr lvl="2" eaLnBrk="1" hangingPunct="1"/>
            <a:r>
              <a:rPr kumimoji="1" lang="zh-CN" altLang="en-US" b="1" smtClean="0"/>
              <a:t>凝固时体积缩小－补缩不足－形成缩孔。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疏松</a:t>
            </a:r>
            <a:r>
              <a:rPr lang="en-US" altLang="zh-CN" smtClean="0"/>
              <a:t>——</a:t>
            </a:r>
            <a:r>
              <a:rPr kumimoji="1" lang="zh-CN" altLang="en-US" b="1" smtClean="0">
                <a:solidFill>
                  <a:srgbClr val="FF0000"/>
                </a:solidFill>
              </a:rPr>
              <a:t>分散缩孔</a:t>
            </a:r>
            <a:endParaRPr lang="zh-CN" altLang="en-US" smtClean="0"/>
          </a:p>
          <a:p>
            <a:pPr lvl="2" eaLnBrk="1" hangingPunct="1"/>
            <a:r>
              <a:rPr kumimoji="1" lang="zh-CN" altLang="en-US" b="1" smtClean="0"/>
              <a:t>枝晶骨架相遇，封闭液体，造成补缩困难形成。）</a:t>
            </a:r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  <p:pic>
        <p:nvPicPr>
          <p:cNvPr id="409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613" y="3384550"/>
            <a:ext cx="3014662" cy="243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125" y="3384550"/>
            <a:ext cx="3014663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6863" y="368300"/>
            <a:ext cx="8229600" cy="6334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3200" b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3200" b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、单晶的制取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179513"/>
            <a:ext cx="3690937" cy="4916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800" smtClean="0"/>
              <a:t>基本原理</a:t>
            </a:r>
            <a:r>
              <a:rPr kumimoji="1" lang="en-US" altLang="zh-CN" sz="2800" smtClean="0"/>
              <a:t>——</a:t>
            </a:r>
            <a:r>
              <a:rPr kumimoji="1" lang="zh-CN" altLang="en-US" sz="2800" smtClean="0"/>
              <a:t>设法使液体结晶时只有一个晶核形成并长大。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sz="2400" smtClean="0"/>
              <a:t>事先制备好的籽晶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sz="2400" smtClean="0"/>
              <a:t>在液体中形成的的晶核。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800" smtClean="0"/>
              <a:t>制备方法</a:t>
            </a:r>
            <a:r>
              <a:rPr kumimoji="1" lang="en-US" altLang="zh-CN" sz="28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CN" sz="2400" smtClean="0"/>
              <a:t>1</a:t>
            </a:r>
            <a:r>
              <a:rPr kumimoji="1" lang="zh-CN" altLang="en-US" sz="2400" smtClean="0"/>
              <a:t>）垂直提拉法</a:t>
            </a:r>
          </a:p>
          <a:p>
            <a:pPr eaLnBrk="1" hangingPunct="1">
              <a:lnSpc>
                <a:spcPct val="90000"/>
              </a:lnSpc>
            </a:pPr>
            <a:endParaRPr kumimoji="1" lang="zh-CN" altLang="en-US" sz="2800" smtClean="0"/>
          </a:p>
          <a:p>
            <a:pPr lvl="1" eaLnBrk="1" hangingPunct="1">
              <a:lnSpc>
                <a:spcPct val="90000"/>
              </a:lnSpc>
            </a:pPr>
            <a:r>
              <a:rPr kumimoji="1" lang="en-US" altLang="zh-CN" sz="2400" smtClean="0"/>
              <a:t>2</a:t>
            </a:r>
            <a:r>
              <a:rPr kumimoji="1" lang="zh-CN" altLang="en-US" sz="2400" smtClean="0"/>
              <a:t>）尖端形核法</a:t>
            </a:r>
          </a:p>
        </p:txBody>
      </p:sp>
      <p:pic>
        <p:nvPicPr>
          <p:cNvPr id="410628" name="Picture 4" descr="图5-14 垂直提拉法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2738" y="0"/>
            <a:ext cx="4725987" cy="3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29" name="Picture 5" descr="图5-15 尖端形核法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2738" y="3384550"/>
            <a:ext cx="4724400" cy="312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1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2"/>
          <p:cNvSpPr>
            <a:spLocks noChangeArrowheads="1"/>
          </p:cNvSpPr>
          <p:nvPr/>
        </p:nvSpPr>
        <p:spPr bwMode="auto">
          <a:xfrm>
            <a:off x="1196975" y="411163"/>
            <a:ext cx="7424738" cy="6477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§2.3 </a:t>
            </a: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二元合金相图与合金组织</a:t>
            </a:r>
          </a:p>
        </p:txBody>
      </p:sp>
      <p:sp>
        <p:nvSpPr>
          <p:cNvPr id="19459" name="Rectangle 13"/>
          <p:cNvSpPr>
            <a:spLocks noChangeArrowheads="1"/>
          </p:cNvSpPr>
          <p:nvPr/>
        </p:nvSpPr>
        <p:spPr bwMode="auto">
          <a:xfrm>
            <a:off x="296863" y="1223963"/>
            <a:ext cx="1970087" cy="4572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b="1">
                <a:solidFill>
                  <a:schemeClr val="tx2"/>
                </a:solidFill>
              </a:rPr>
              <a:t>0</a:t>
            </a:r>
            <a:r>
              <a:rPr lang="zh-CN" altLang="en-US" sz="2400" b="1">
                <a:solidFill>
                  <a:schemeClr val="tx2"/>
                </a:solidFill>
              </a:rPr>
              <a:t>、相关概念 </a:t>
            </a:r>
          </a:p>
        </p:txBody>
      </p:sp>
      <p:sp>
        <p:nvSpPr>
          <p:cNvPr id="288787" name="Rectangle 19"/>
          <p:cNvSpPr>
            <a:spLocks noChangeArrowheads="1"/>
          </p:cNvSpPr>
          <p:nvPr/>
        </p:nvSpPr>
        <p:spPr bwMode="auto">
          <a:xfrm>
            <a:off x="971550" y="1749425"/>
            <a:ext cx="7650163" cy="418147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合金：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一种金属元素同另一种或几种其它元素形成的</a:t>
            </a:r>
            <a:r>
              <a:rPr lang="zh-CN" altLang="en-US" sz="2400" b="1">
                <a:solidFill>
                  <a:srgbClr val="E18101"/>
                </a:solidFill>
                <a:latin typeface="黑体" pitchFamily="2" charset="-122"/>
                <a:ea typeface="黑体" pitchFamily="2" charset="-122"/>
              </a:rPr>
              <a:t>具有金属特性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的物质</a:t>
            </a:r>
          </a:p>
          <a:p>
            <a:pPr lvl="1">
              <a:lnSpc>
                <a:spcPct val="140000"/>
              </a:lnSpc>
            </a:pP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组元：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组成合金的独立的、最基本的单元</a:t>
            </a:r>
          </a:p>
          <a:p>
            <a:pPr lvl="1">
              <a:lnSpc>
                <a:spcPct val="140000"/>
              </a:lnSpc>
            </a:pP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二元合金：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由两个组元组成的合金</a:t>
            </a:r>
            <a:endParaRPr lang="zh-CN" altLang="en-US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相：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凡是</a:t>
            </a:r>
            <a:r>
              <a:rPr lang="zh-CN" altLang="en-US" sz="2400" b="1">
                <a:solidFill>
                  <a:srgbClr val="E18101"/>
                </a:solidFill>
                <a:latin typeface="黑体" pitchFamily="2" charset="-122"/>
                <a:ea typeface="黑体" pitchFamily="2" charset="-122"/>
              </a:rPr>
              <a:t>化学成分相同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400" b="1">
                <a:solidFill>
                  <a:srgbClr val="E18101"/>
                </a:solidFill>
                <a:latin typeface="黑体" pitchFamily="2" charset="-122"/>
                <a:ea typeface="黑体" pitchFamily="2" charset="-122"/>
              </a:rPr>
              <a:t>晶体结构相同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，与其它部分有</a:t>
            </a:r>
            <a:r>
              <a:rPr lang="zh-CN" altLang="en-US" sz="2400" b="1">
                <a:solidFill>
                  <a:srgbClr val="E18101"/>
                </a:solidFill>
                <a:latin typeface="黑体" pitchFamily="2" charset="-122"/>
                <a:ea typeface="黑体" pitchFamily="2" charset="-122"/>
              </a:rPr>
              <a:t>明显分界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2400" b="1">
                <a:solidFill>
                  <a:srgbClr val="E18101"/>
                </a:solidFill>
                <a:latin typeface="黑体" pitchFamily="2" charset="-122"/>
                <a:ea typeface="黑体" pitchFamily="2" charset="-122"/>
              </a:rPr>
              <a:t>均匀组成部分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lnSpc>
                <a:spcPct val="140000"/>
              </a:lnSpc>
            </a:pP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合金中有两类基本的相结构，固溶体和金属间化合物。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2"/>
          <p:cNvSpPr>
            <a:spLocks noChangeArrowheads="1"/>
          </p:cNvSpPr>
          <p:nvPr/>
        </p:nvSpPr>
        <p:spPr bwMode="auto">
          <a:xfrm>
            <a:off x="250825" y="3968750"/>
            <a:ext cx="2330450" cy="4572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、相图的建立 </a:t>
            </a:r>
          </a:p>
        </p:txBody>
      </p:sp>
      <p:sp>
        <p:nvSpPr>
          <p:cNvPr id="20483" name="Rectangle 14"/>
          <p:cNvSpPr>
            <a:spLocks noChangeArrowheads="1"/>
          </p:cNvSpPr>
          <p:nvPr/>
        </p:nvSpPr>
        <p:spPr bwMode="auto">
          <a:xfrm>
            <a:off x="2592388" y="4959350"/>
            <a:ext cx="3105150" cy="1200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 dirty="0"/>
              <a:t>Ⅰ</a:t>
            </a:r>
            <a:r>
              <a:rPr lang="zh-CN" altLang="en-US" sz="2400" dirty="0"/>
              <a:t>：纯铜      </a:t>
            </a:r>
            <a:endParaRPr lang="en-US" altLang="zh-CN" sz="2400" dirty="0"/>
          </a:p>
          <a:p>
            <a:r>
              <a:rPr lang="en-US" altLang="zh-CN" sz="2400" dirty="0"/>
              <a:t>Ⅱ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75%Cu+25%Ni</a:t>
            </a:r>
            <a:r>
              <a:rPr lang="en-US" altLang="zh-CN" sz="2400" dirty="0"/>
              <a:t>     </a:t>
            </a:r>
          </a:p>
          <a:p>
            <a:r>
              <a:rPr lang="en-US" altLang="zh-CN" sz="2400" dirty="0"/>
              <a:t>Ⅲ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50%Cu+50%Ni</a:t>
            </a:r>
            <a:endParaRPr lang="en-US" altLang="zh-CN" sz="2400" dirty="0"/>
          </a:p>
        </p:txBody>
      </p:sp>
      <p:pic>
        <p:nvPicPr>
          <p:cNvPr id="20484" name="Picture 16" descr="FIG3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91" r="4895" b="9186"/>
          <a:stretch>
            <a:fillRect/>
          </a:stretch>
        </p:blipFill>
        <p:spPr bwMode="auto">
          <a:xfrm>
            <a:off x="2816225" y="1042988"/>
            <a:ext cx="6076950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Rectangle 14"/>
          <p:cNvSpPr>
            <a:spLocks noChangeArrowheads="1"/>
          </p:cNvSpPr>
          <p:nvPr/>
        </p:nvSpPr>
        <p:spPr bwMode="auto">
          <a:xfrm>
            <a:off x="6102350" y="4959350"/>
            <a:ext cx="2925763" cy="83026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/>
              <a:t>Ⅳ</a:t>
            </a:r>
            <a:r>
              <a:rPr lang="zh-CN" altLang="en-US" sz="2400"/>
              <a:t>：</a:t>
            </a:r>
            <a:r>
              <a:rPr lang="en-US" altLang="zh-CN" sz="2400"/>
              <a:t>25%Cu+75%Ni</a:t>
            </a:r>
          </a:p>
          <a:p>
            <a:r>
              <a:rPr lang="en-US" altLang="zh-CN" sz="2400"/>
              <a:t>Ⅴ</a:t>
            </a:r>
            <a:r>
              <a:rPr lang="zh-CN" altLang="en-US" sz="2400"/>
              <a:t>：纯</a:t>
            </a:r>
            <a:r>
              <a:rPr lang="en-US" altLang="zh-CN" sz="2400"/>
              <a:t>Ni</a:t>
            </a:r>
          </a:p>
        </p:txBody>
      </p:sp>
      <p:sp>
        <p:nvSpPr>
          <p:cNvPr id="20486" name="Rectangle 12"/>
          <p:cNvSpPr>
            <a:spLocks noChangeArrowheads="1"/>
          </p:cNvSpPr>
          <p:nvPr/>
        </p:nvSpPr>
        <p:spPr bwMode="auto">
          <a:xfrm>
            <a:off x="296863" y="368300"/>
            <a:ext cx="3221037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一、合金相图概述 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50825" y="1128713"/>
            <a:ext cx="2341563" cy="26146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相图：</a:t>
            </a:r>
          </a:p>
          <a:p>
            <a:endParaRPr lang="zh-CN" altLang="en-US" sz="2000" dirty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描述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平衡条件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下，相和相变与温度、成份、压力之间的关系图称为相图</a:t>
            </a:r>
            <a:r>
              <a:rPr lang="en-US" altLang="zh-CN" sz="2400" dirty="0">
                <a:ea typeface="幼圆" pitchFamily="49" charset="-122"/>
              </a:rPr>
              <a:t>——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平衡图。</a:t>
            </a:r>
            <a:r>
              <a:rPr lang="zh-CN" altLang="en-US" sz="2000" dirty="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/>
      <p:bldP spid="204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8" name="Rectangle 12"/>
          <p:cNvSpPr>
            <a:spLocks noChangeArrowheads="1"/>
          </p:cNvSpPr>
          <p:nvPr/>
        </p:nvSpPr>
        <p:spPr bwMode="auto">
          <a:xfrm>
            <a:off x="385763" y="3956050"/>
            <a:ext cx="5400675" cy="23082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）相图分析</a:t>
            </a:r>
            <a:endParaRPr lang="en-US" altLang="zh-CN" sz="2400" b="1">
              <a:latin typeface="幼圆" pitchFamily="49" charset="-122"/>
              <a:ea typeface="幼圆" pitchFamily="49" charset="-122"/>
            </a:endParaRPr>
          </a:p>
          <a:p>
            <a:r>
              <a:rPr lang="zh-CN" altLang="en-US" sz="2400">
                <a:latin typeface="幼圆" pitchFamily="49" charset="-122"/>
                <a:ea typeface="幼圆" pitchFamily="49" charset="-122"/>
              </a:rPr>
              <a:t>点：凝固点</a:t>
            </a:r>
          </a:p>
          <a:p>
            <a:r>
              <a:rPr lang="zh-CN" altLang="en-US" sz="2400">
                <a:latin typeface="幼圆" pitchFamily="49" charset="-122"/>
                <a:ea typeface="幼圆" pitchFamily="49" charset="-122"/>
              </a:rPr>
              <a:t>线：液相线</a:t>
            </a:r>
            <a:r>
              <a:rPr lang="zh-CN" altLang="en-US" sz="2400">
                <a:ea typeface="幼圆" pitchFamily="49" charset="-122"/>
              </a:rPr>
              <a:t>   </a:t>
            </a:r>
            <a:r>
              <a:rPr lang="zh-CN" altLang="en-US" sz="2400">
                <a:latin typeface="幼圆" pitchFamily="49" charset="-122"/>
                <a:ea typeface="幼圆" pitchFamily="49" charset="-122"/>
              </a:rPr>
              <a:t> 固相线</a:t>
            </a:r>
          </a:p>
          <a:p>
            <a:r>
              <a:rPr lang="zh-CN" altLang="en-US" sz="2400">
                <a:latin typeface="幼圆" pitchFamily="49" charset="-122"/>
                <a:ea typeface="幼圆" pitchFamily="49" charset="-122"/>
              </a:rPr>
              <a:t>区：</a:t>
            </a:r>
            <a:r>
              <a:rPr lang="en-US" altLang="zh-CN" sz="2400">
                <a:latin typeface="幼圆" pitchFamily="49" charset="-122"/>
                <a:ea typeface="幼圆" pitchFamily="49" charset="-122"/>
              </a:rPr>
              <a:t>L </a:t>
            </a:r>
            <a:r>
              <a:rPr lang="en-US" altLang="zh-CN" sz="2400">
                <a:ea typeface="幼圆" pitchFamily="49" charset="-122"/>
              </a:rPr>
              <a:t>   </a:t>
            </a:r>
            <a:r>
              <a:rPr lang="en-US" altLang="zh-CN" sz="2400">
                <a:latin typeface="幼圆" pitchFamily="49" charset="-122"/>
                <a:ea typeface="幼圆" pitchFamily="49" charset="-122"/>
              </a:rPr>
              <a:t> α</a:t>
            </a:r>
            <a:r>
              <a:rPr lang="en-US" altLang="zh-CN" sz="2400">
                <a:ea typeface="幼圆" pitchFamily="49" charset="-122"/>
              </a:rPr>
              <a:t>   </a:t>
            </a:r>
            <a:r>
              <a:rPr lang="en-US" altLang="zh-CN" sz="2400">
                <a:latin typeface="幼圆" pitchFamily="49" charset="-122"/>
                <a:ea typeface="幼圆" pitchFamily="49" charset="-122"/>
              </a:rPr>
              <a:t> L+α</a:t>
            </a:r>
          </a:p>
          <a:p>
            <a:endParaRPr lang="en-US" altLang="zh-CN" sz="2400">
              <a:latin typeface="幼圆" pitchFamily="49" charset="-122"/>
              <a:ea typeface="幼圆" pitchFamily="49" charset="-122"/>
            </a:endParaRPr>
          </a:p>
          <a:p>
            <a:r>
              <a:rPr lang="en-US" altLang="zh-CN" sz="240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>
                <a:latin typeface="幼圆" pitchFamily="49" charset="-122"/>
                <a:ea typeface="幼圆" pitchFamily="49" charset="-122"/>
              </a:rPr>
              <a:t>）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匀晶转变的结晶过程：</a:t>
            </a:r>
            <a:r>
              <a:rPr lang="en-US" altLang="zh-CN" sz="2400">
                <a:solidFill>
                  <a:srgbClr val="FF0000"/>
                </a:solidFill>
                <a:ea typeface="幼圆" pitchFamily="49" charset="-122"/>
              </a:rPr>
              <a:t>L→L+</a:t>
            </a:r>
            <a:r>
              <a:rPr lang="el-GR" altLang="zh-CN" sz="2400">
                <a:solidFill>
                  <a:srgbClr val="FF0000"/>
                </a:solidFill>
                <a:ea typeface="幼圆" pitchFamily="49" charset="-122"/>
              </a:rPr>
              <a:t>α</a:t>
            </a:r>
            <a:r>
              <a:rPr lang="en-US" altLang="zh-CN" sz="2400">
                <a:solidFill>
                  <a:srgbClr val="FF0000"/>
                </a:solidFill>
                <a:ea typeface="幼圆" pitchFamily="49" charset="-122"/>
              </a:rPr>
              <a:t>→</a:t>
            </a:r>
            <a:r>
              <a:rPr lang="el-GR" altLang="zh-CN" sz="2400">
                <a:solidFill>
                  <a:srgbClr val="FF0000"/>
                </a:solidFill>
                <a:ea typeface="幼圆" pitchFamily="49" charset="-122"/>
              </a:rPr>
              <a:t>α</a:t>
            </a:r>
            <a:r>
              <a:rPr lang="en-US" altLang="zh-CN" sz="2400"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pic>
        <p:nvPicPr>
          <p:cNvPr id="21507" name="Picture 13" descr="FIG323"/>
          <p:cNvPicPr>
            <a:picLocks noChangeAspect="1" noChangeArrowheads="1"/>
          </p:cNvPicPr>
          <p:nvPr/>
        </p:nvPicPr>
        <p:blipFill>
          <a:blip r:embed="rId2" cstate="print"/>
          <a:srcRect l="3076" t="3851" r="14343" b="9927"/>
          <a:stretch>
            <a:fillRect/>
          </a:stretch>
        </p:blipFill>
        <p:spPr bwMode="auto">
          <a:xfrm>
            <a:off x="3536950" y="2297113"/>
            <a:ext cx="5607050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5953" name="Oval 17"/>
          <p:cNvSpPr>
            <a:spLocks noChangeArrowheads="1"/>
          </p:cNvSpPr>
          <p:nvPr/>
        </p:nvSpPr>
        <p:spPr bwMode="auto">
          <a:xfrm>
            <a:off x="3941763" y="4103688"/>
            <a:ext cx="404812" cy="404812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5954" name="Oval 18"/>
          <p:cNvSpPr>
            <a:spLocks noChangeArrowheads="1"/>
          </p:cNvSpPr>
          <p:nvPr/>
        </p:nvSpPr>
        <p:spPr bwMode="auto">
          <a:xfrm>
            <a:off x="6597650" y="2438400"/>
            <a:ext cx="404813" cy="404813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5955" name="Line 19"/>
          <p:cNvSpPr>
            <a:spLocks noChangeShapeType="1"/>
          </p:cNvSpPr>
          <p:nvPr/>
        </p:nvSpPr>
        <p:spPr bwMode="auto">
          <a:xfrm flipV="1">
            <a:off x="3357563" y="3924300"/>
            <a:ext cx="2114550" cy="9445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5956" name="Line 20"/>
          <p:cNvSpPr>
            <a:spLocks noChangeShapeType="1"/>
          </p:cNvSpPr>
          <p:nvPr/>
        </p:nvSpPr>
        <p:spPr bwMode="auto">
          <a:xfrm flipV="1">
            <a:off x="2051050" y="3429000"/>
            <a:ext cx="2970213" cy="14398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5958" name="Oval 22"/>
          <p:cNvSpPr>
            <a:spLocks noChangeArrowheads="1"/>
          </p:cNvSpPr>
          <p:nvPr/>
        </p:nvSpPr>
        <p:spPr bwMode="auto">
          <a:xfrm>
            <a:off x="4886325" y="3562350"/>
            <a:ext cx="404813" cy="404813"/>
          </a:xfrm>
          <a:prstGeom prst="ellipse">
            <a:avLst/>
          </a:prstGeom>
          <a:noFill/>
          <a:ln w="28575" algn="ctr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5959" name="Oval 23"/>
          <p:cNvSpPr>
            <a:spLocks noChangeArrowheads="1"/>
          </p:cNvSpPr>
          <p:nvPr/>
        </p:nvSpPr>
        <p:spPr bwMode="auto">
          <a:xfrm>
            <a:off x="5021263" y="2573338"/>
            <a:ext cx="404812" cy="404812"/>
          </a:xfrm>
          <a:prstGeom prst="ellipse">
            <a:avLst/>
          </a:prstGeom>
          <a:noFill/>
          <a:ln w="28575" algn="ctr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5960" name="Oval 24"/>
          <p:cNvSpPr>
            <a:spLocks noChangeArrowheads="1"/>
          </p:cNvSpPr>
          <p:nvPr/>
        </p:nvSpPr>
        <p:spPr bwMode="auto">
          <a:xfrm>
            <a:off x="5516563" y="4013200"/>
            <a:ext cx="404812" cy="404813"/>
          </a:xfrm>
          <a:prstGeom prst="ellipse">
            <a:avLst/>
          </a:prstGeom>
          <a:noFill/>
          <a:ln w="28575" algn="ctr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431800" y="412750"/>
            <a:ext cx="3790950" cy="522288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二、典型二元合金相图</a:t>
            </a:r>
            <a:endParaRPr lang="zh-CN" altLang="en-US" sz="2800" b="1">
              <a:solidFill>
                <a:srgbClr val="F91605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01675" y="1009650"/>
            <a:ext cx="8101013" cy="13652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、匀晶相图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      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只有匀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晶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转变（</a:t>
            </a:r>
            <a:r>
              <a:rPr lang="en-US" altLang="zh-CN" sz="2400" dirty="0" err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L→α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）的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合金系→匀晶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相图，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   </a:t>
            </a: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Cu-Ni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Fe-</a:t>
            </a:r>
            <a:r>
              <a:rPr lang="en-US" altLang="zh-CN" sz="2400" dirty="0" err="1">
                <a:latin typeface="幼圆" pitchFamily="49" charset="-122"/>
                <a:ea typeface="幼圆" pitchFamily="49" charset="-122"/>
              </a:rPr>
              <a:t>Cr,Au</a:t>
            </a: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-Ag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5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5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95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9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9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95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9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9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95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8" grpId="0" uiExpand="1" build="p"/>
      <p:bldP spid="295953" grpId="0" uiExpand="1" animBg="1"/>
      <p:bldP spid="295954" grpId="0" uiExpand="1" animBg="1"/>
      <p:bldP spid="295955" grpId="0" uiExpand="1" animBg="1"/>
      <p:bldP spid="295956" grpId="0" uiExpand="1" animBg="1"/>
      <p:bldP spid="295958" grpId="0" uiExpand="1" animBg="1"/>
      <p:bldP spid="295959" grpId="0" uiExpand="1" animBg="1"/>
      <p:bldP spid="295960" grpId="0" uiExpand="1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31800" y="1449388"/>
            <a:ext cx="8402638" cy="1470025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第二章  </a:t>
            </a:r>
            <a:r>
              <a:rPr lang="zh-CN" altLang="en-US" b="0" smtClean="0">
                <a:solidFill>
                  <a:schemeClr val="tx1"/>
                </a:solidFill>
              </a:rPr>
              <a:t>金属材料组织与性能控制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338513"/>
            <a:ext cx="5894388" cy="27003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金属的结晶与二元合金相图</a:t>
            </a:r>
            <a:endParaRPr lang="zh-CN" alt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b="1" dirty="0" smtClean="0"/>
              <a:t>金属的塑性变形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 smtClean="0"/>
              <a:t>钢的热处理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 smtClean="0"/>
              <a:t>钢的合金化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 smtClean="0"/>
              <a:t>表面技术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296863" y="368300"/>
            <a:ext cx="5535612" cy="23082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3)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匀晶转变的特点</a:t>
            </a:r>
          </a:p>
          <a:p>
            <a:pPr>
              <a:buClr>
                <a:srgbClr val="E18101"/>
              </a:buClr>
              <a:buFont typeface="Wingdings" pitchFamily="2" charset="2"/>
              <a:buChar char="n"/>
            </a:pPr>
            <a:r>
              <a:rPr lang="en-US" altLang="zh-CN" sz="2400">
                <a:latin typeface="幼圆" pitchFamily="49" charset="-122"/>
                <a:ea typeface="幼圆" pitchFamily="49" charset="-122"/>
              </a:rPr>
              <a:t>a.</a:t>
            </a:r>
            <a:r>
              <a:rPr lang="zh-CN" altLang="en-US" sz="2400">
                <a:latin typeface="幼圆" pitchFamily="49" charset="-122"/>
                <a:ea typeface="幼圆" pitchFamily="49" charset="-122"/>
              </a:rPr>
              <a:t>形核、长大 ，树枝状长大</a:t>
            </a:r>
          </a:p>
          <a:p>
            <a:pPr>
              <a:buClr>
                <a:srgbClr val="E18101"/>
              </a:buClr>
              <a:buFont typeface="Wingdings" pitchFamily="2" charset="2"/>
              <a:buChar char="n"/>
            </a:pPr>
            <a:r>
              <a:rPr lang="en-US" altLang="zh-CN" sz="2400">
                <a:latin typeface="幼圆" pitchFamily="49" charset="-122"/>
                <a:ea typeface="幼圆" pitchFamily="49" charset="-122"/>
              </a:rPr>
              <a:t>b.</a:t>
            </a:r>
            <a:r>
              <a:rPr lang="zh-CN" altLang="en-US" sz="2400">
                <a:latin typeface="幼圆" pitchFamily="49" charset="-122"/>
                <a:ea typeface="幼圆" pitchFamily="49" charset="-122"/>
              </a:rPr>
              <a:t>变温过程</a:t>
            </a:r>
          </a:p>
          <a:p>
            <a:pPr>
              <a:buClr>
                <a:srgbClr val="E18101"/>
              </a:buClr>
              <a:buFont typeface="Wingdings" pitchFamily="2" charset="2"/>
              <a:buChar char="n"/>
            </a:pPr>
            <a:r>
              <a:rPr lang="en-US" altLang="zh-CN" sz="2400">
                <a:latin typeface="幼圆" pitchFamily="49" charset="-122"/>
                <a:ea typeface="幼圆" pitchFamily="49" charset="-122"/>
              </a:rPr>
              <a:t>c.</a:t>
            </a:r>
            <a:r>
              <a:rPr lang="zh-CN" altLang="en-US" sz="2400">
                <a:latin typeface="幼圆" pitchFamily="49" charset="-122"/>
                <a:ea typeface="幼圆" pitchFamily="49" charset="-122"/>
              </a:rPr>
              <a:t>两相区内，温度一定</a:t>
            </a:r>
            <a:endParaRPr lang="en-US" altLang="zh-CN" sz="2400">
              <a:latin typeface="幼圆" pitchFamily="49" charset="-122"/>
              <a:ea typeface="幼圆" pitchFamily="49" charset="-122"/>
            </a:endParaRPr>
          </a:p>
          <a:p>
            <a:pPr lvl="1">
              <a:buClr>
                <a:srgbClr val="E18101"/>
              </a:buClr>
              <a:buFont typeface="Wingdings" pitchFamily="2" charset="2"/>
              <a:buChar char="n"/>
            </a:pPr>
            <a:r>
              <a:rPr lang="zh-CN" altLang="en-US" sz="2400">
                <a:latin typeface="幼圆" pitchFamily="49" charset="-122"/>
                <a:ea typeface="幼圆" pitchFamily="49" charset="-122"/>
              </a:rPr>
              <a:t>两相成分确定</a:t>
            </a:r>
          </a:p>
          <a:p>
            <a:pPr lvl="1">
              <a:buClr>
                <a:srgbClr val="E18101"/>
              </a:buClr>
              <a:buFont typeface="Wingdings" pitchFamily="2" charset="2"/>
              <a:buChar char="n"/>
            </a:pPr>
            <a:r>
              <a:rPr lang="zh-CN" altLang="en-US" sz="2400">
                <a:latin typeface="幼圆" pitchFamily="49" charset="-122"/>
                <a:ea typeface="幼圆" pitchFamily="49" charset="-122"/>
              </a:rPr>
              <a:t>两相相对量一定</a:t>
            </a:r>
          </a:p>
        </p:txBody>
      </p:sp>
      <p:pic>
        <p:nvPicPr>
          <p:cNvPr id="22531" name="Picture 13" descr="FIG323"/>
          <p:cNvPicPr>
            <a:picLocks noChangeAspect="1" noChangeArrowheads="1"/>
          </p:cNvPicPr>
          <p:nvPr/>
        </p:nvPicPr>
        <p:blipFill>
          <a:blip r:embed="rId2" cstate="print"/>
          <a:srcRect l="2872" t="3590" r="44740" b="9424"/>
          <a:stretch>
            <a:fillRect/>
          </a:stretch>
        </p:blipFill>
        <p:spPr bwMode="auto">
          <a:xfrm>
            <a:off x="5562600" y="414338"/>
            <a:ext cx="3402013" cy="305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7" name="Picture 27" descr="Image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313" y="3203575"/>
            <a:ext cx="2016125" cy="795338"/>
          </a:xfrm>
          <a:prstGeom prst="rect">
            <a:avLst/>
          </a:prstGeom>
          <a:solidFill>
            <a:srgbClr val="99CC00">
              <a:alpha val="49019"/>
            </a:srgbClr>
          </a:solidFill>
          <a:ln w="9525">
            <a:noFill/>
            <a:miter lim="800000"/>
            <a:headEnd/>
            <a:tailEnd/>
          </a:ln>
        </p:spPr>
      </p:pic>
      <p:sp>
        <p:nvSpPr>
          <p:cNvPr id="296988" name="Rectangle 28"/>
          <p:cNvSpPr>
            <a:spLocks noChangeArrowheads="1"/>
          </p:cNvSpPr>
          <p:nvPr/>
        </p:nvSpPr>
        <p:spPr bwMode="auto">
          <a:xfrm>
            <a:off x="3086100" y="3249613"/>
            <a:ext cx="3473450" cy="46037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/>
              <a:t>Q</a:t>
            </a:r>
            <a:r>
              <a:rPr lang="en-US" altLang="zh-CN" sz="2400" baseline="-25000"/>
              <a:t>L</a:t>
            </a:r>
            <a:r>
              <a:rPr lang="en-US" altLang="zh-CN" sz="2400"/>
              <a:t>% </a:t>
            </a:r>
            <a:r>
              <a:rPr lang="en-US" altLang="zh-CN" sz="2400" b="1"/>
              <a:t>×</a:t>
            </a:r>
            <a:r>
              <a:rPr lang="en-US" altLang="zh-CN" sz="2400"/>
              <a:t>ab= Q</a:t>
            </a:r>
            <a:r>
              <a:rPr lang="el-GR" altLang="zh-CN" sz="2400" baseline="-25000">
                <a:cs typeface="Arial" pitchFamily="34" charset="0"/>
              </a:rPr>
              <a:t>α</a:t>
            </a:r>
            <a:r>
              <a:rPr lang="en-US" altLang="zh-CN" sz="2400"/>
              <a:t> % </a:t>
            </a:r>
            <a:r>
              <a:rPr lang="en-US" altLang="zh-CN" sz="2400" b="1"/>
              <a:t>×</a:t>
            </a:r>
            <a:r>
              <a:rPr lang="en-US" altLang="zh-CN" sz="2400"/>
              <a:t> bc </a:t>
            </a:r>
          </a:p>
        </p:txBody>
      </p:sp>
      <p:sp>
        <p:nvSpPr>
          <p:cNvPr id="296989" name="AutoShape 29"/>
          <p:cNvSpPr>
            <a:spLocks noChangeArrowheads="1"/>
          </p:cNvSpPr>
          <p:nvPr/>
        </p:nvSpPr>
        <p:spPr bwMode="auto">
          <a:xfrm>
            <a:off x="2457450" y="3338513"/>
            <a:ext cx="441325" cy="396875"/>
          </a:xfrm>
          <a:custGeom>
            <a:avLst/>
            <a:gdLst>
              <a:gd name="T0" fmla="*/ 138175007 w 21600"/>
              <a:gd name="T1" fmla="*/ 0 h 21600"/>
              <a:gd name="T2" fmla="*/ 0 w 21600"/>
              <a:gd name="T3" fmla="*/ 66992274 h 21600"/>
              <a:gd name="T4" fmla="*/ 138175007 w 21600"/>
              <a:gd name="T5" fmla="*/ 133984180 h 21600"/>
              <a:gd name="T6" fmla="*/ 184233261 w 21600"/>
              <a:gd name="T7" fmla="*/ 6699227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6993" name="Rectangle 33"/>
          <p:cNvSpPr>
            <a:spLocks noChangeArrowheads="1"/>
          </p:cNvSpPr>
          <p:nvPr/>
        </p:nvSpPr>
        <p:spPr bwMode="auto">
          <a:xfrm>
            <a:off x="296863" y="2708275"/>
            <a:ext cx="4500562" cy="4572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="1">
                <a:solidFill>
                  <a:srgbClr val="F91605"/>
                </a:solidFill>
                <a:latin typeface="黑体" pitchFamily="2" charset="-122"/>
                <a:ea typeface="黑体" pitchFamily="2" charset="-122"/>
              </a:rPr>
              <a:t>杠杆定律 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（思考题：试证明之） </a:t>
            </a:r>
          </a:p>
        </p:txBody>
      </p:sp>
      <p:pic>
        <p:nvPicPr>
          <p:cNvPr id="19" name="Picture 23" descr="FIG324"/>
          <p:cNvPicPr>
            <a:picLocks noChangeAspect="1" noChangeArrowheads="1"/>
          </p:cNvPicPr>
          <p:nvPr/>
        </p:nvPicPr>
        <p:blipFill>
          <a:blip r:embed="rId4" cstate="print"/>
          <a:srcRect l="47256" r="10350" b="24222"/>
          <a:stretch>
            <a:fillRect/>
          </a:stretch>
        </p:blipFill>
        <p:spPr bwMode="auto">
          <a:xfrm>
            <a:off x="6642100" y="3789363"/>
            <a:ext cx="218281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341313" y="4059238"/>
            <a:ext cx="8010525" cy="973137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b="1">
                <a:solidFill>
                  <a:srgbClr val="0000FF"/>
                </a:solidFill>
                <a:ea typeface="幼圆" pitchFamily="49" charset="-122"/>
              </a:rPr>
              <a:t>证明：</a:t>
            </a:r>
            <a:r>
              <a:rPr lang="en-US" altLang="zh-CN" sz="2000">
                <a:ea typeface="幼圆" pitchFamily="49" charset="-122"/>
              </a:rPr>
              <a:t>Q</a:t>
            </a:r>
            <a:r>
              <a:rPr lang="zh-CN" altLang="en-US" sz="2000">
                <a:ea typeface="幼圆" pitchFamily="49" charset="-122"/>
              </a:rPr>
              <a:t>合金，其</a:t>
            </a:r>
            <a:r>
              <a:rPr lang="en-US" altLang="zh-CN" sz="2000">
                <a:ea typeface="幼圆" pitchFamily="49" charset="-122"/>
              </a:rPr>
              <a:t>Ni</a:t>
            </a:r>
            <a:r>
              <a:rPr lang="zh-CN" altLang="en-US" sz="2000">
                <a:ea typeface="幼圆" pitchFamily="49" charset="-122"/>
              </a:rPr>
              <a:t>含量</a:t>
            </a:r>
            <a:r>
              <a:rPr lang="en-US" altLang="zh-CN" sz="2000">
                <a:ea typeface="幼圆" pitchFamily="49" charset="-122"/>
              </a:rPr>
              <a:t>b%</a:t>
            </a:r>
            <a:r>
              <a:rPr lang="zh-CN" altLang="en-US" sz="2000">
                <a:ea typeface="幼圆" pitchFamily="49" charset="-122"/>
              </a:rPr>
              <a:t>，</a:t>
            </a:r>
            <a:r>
              <a:rPr lang="en-US" altLang="zh-CN" sz="2000"/>
              <a:t>Q</a:t>
            </a:r>
            <a:r>
              <a:rPr lang="zh-CN" altLang="en-US" sz="2000" baseline="-25000"/>
              <a:t>合金</a:t>
            </a:r>
            <a:r>
              <a:rPr lang="en-US" altLang="zh-CN" sz="2000"/>
              <a:t>=Q</a:t>
            </a:r>
            <a:r>
              <a:rPr lang="en-US" altLang="zh-CN" sz="2000" baseline="-25000"/>
              <a:t>L</a:t>
            </a:r>
            <a:r>
              <a:rPr lang="en-US" altLang="zh-CN" sz="2000"/>
              <a:t>+Q</a:t>
            </a:r>
            <a:r>
              <a:rPr lang="el-GR" altLang="zh-CN" sz="2000" baseline="-25000">
                <a:cs typeface="Arial" pitchFamily="34" charset="0"/>
              </a:rPr>
              <a:t>α</a:t>
            </a:r>
            <a:r>
              <a:rPr lang="en-US" altLang="zh-CN" sz="2000"/>
              <a:t> </a:t>
            </a:r>
            <a:endParaRPr lang="zh-CN" altLang="en-US" sz="2000">
              <a:ea typeface="幼圆" pitchFamily="49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>
                <a:ea typeface="幼圆" pitchFamily="49" charset="-122"/>
              </a:rPr>
              <a:t>              </a:t>
            </a:r>
            <a:r>
              <a:rPr lang="en-US" altLang="zh-CN" sz="2000">
                <a:ea typeface="幼圆" pitchFamily="49" charset="-122"/>
              </a:rPr>
              <a:t>T</a:t>
            </a:r>
            <a:r>
              <a:rPr lang="en-US" altLang="zh-CN" sz="2000" baseline="-25000">
                <a:ea typeface="幼圆" pitchFamily="49" charset="-122"/>
              </a:rPr>
              <a:t>1</a:t>
            </a:r>
            <a:r>
              <a:rPr lang="zh-CN" altLang="en-US" sz="2000">
                <a:ea typeface="幼圆" pitchFamily="49" charset="-122"/>
              </a:rPr>
              <a:t>温度时：</a:t>
            </a:r>
            <a:r>
              <a:rPr lang="en-US" altLang="zh-CN" sz="2000">
                <a:ea typeface="幼圆" pitchFamily="49" charset="-122"/>
              </a:rPr>
              <a:t>L</a:t>
            </a:r>
            <a:r>
              <a:rPr lang="zh-CN" altLang="en-US" sz="2000">
                <a:ea typeface="幼圆" pitchFamily="49" charset="-122"/>
              </a:rPr>
              <a:t>相中</a:t>
            </a:r>
            <a:r>
              <a:rPr lang="en-US" altLang="zh-CN" sz="2000">
                <a:ea typeface="幼圆" pitchFamily="49" charset="-122"/>
              </a:rPr>
              <a:t>Ni%=a%</a:t>
            </a:r>
            <a:r>
              <a:rPr lang="zh-CN" altLang="en-US" sz="2000">
                <a:ea typeface="幼圆" pitchFamily="49" charset="-122"/>
              </a:rPr>
              <a:t>，</a:t>
            </a:r>
            <a:r>
              <a:rPr lang="el-GR" altLang="zh-CN" sz="2000">
                <a:ea typeface="幼圆" pitchFamily="49" charset="-122"/>
                <a:cs typeface="Arial" pitchFamily="34" charset="0"/>
              </a:rPr>
              <a:t>α</a:t>
            </a:r>
            <a:r>
              <a:rPr lang="zh-CN" altLang="en-US" sz="2000">
                <a:ea typeface="幼圆" pitchFamily="49" charset="-122"/>
              </a:rPr>
              <a:t>相中</a:t>
            </a:r>
            <a:r>
              <a:rPr lang="en-US" altLang="zh-CN" sz="2000">
                <a:ea typeface="幼圆" pitchFamily="49" charset="-122"/>
              </a:rPr>
              <a:t>Ni%=c%</a:t>
            </a:r>
            <a:r>
              <a:rPr lang="zh-CN" altLang="en-US" sz="2000">
                <a:ea typeface="幼圆" pitchFamily="49" charset="-122"/>
              </a:rPr>
              <a:t>；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331913" y="5011738"/>
            <a:ext cx="4675187" cy="39687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lang="en-US" altLang="zh-CN" sz="2000" dirty="0"/>
              <a:t>Q</a:t>
            </a:r>
            <a:r>
              <a:rPr lang="zh-CN" altLang="en-US" sz="2000" baseline="-25000" dirty="0"/>
              <a:t>合金</a:t>
            </a:r>
            <a:r>
              <a:rPr lang="en-US" altLang="zh-CN" sz="2000" dirty="0"/>
              <a:t>% </a:t>
            </a:r>
            <a:r>
              <a:rPr lang="en-US" altLang="zh-CN" sz="2000" b="1" dirty="0"/>
              <a:t>×</a:t>
            </a:r>
            <a:r>
              <a:rPr lang="en-US" altLang="zh-CN" sz="2000" dirty="0"/>
              <a:t> b%=</a:t>
            </a:r>
            <a:r>
              <a:rPr lang="en-US" altLang="zh-CN" sz="2000" dirty="0" err="1"/>
              <a:t>Q</a:t>
            </a:r>
            <a:r>
              <a:rPr lang="en-US" altLang="zh-CN" sz="2000" baseline="-25000" dirty="0" err="1"/>
              <a:t>L</a:t>
            </a:r>
            <a:r>
              <a:rPr lang="en-US" altLang="zh-CN" sz="2000" dirty="0"/>
              <a:t>% </a:t>
            </a:r>
            <a:r>
              <a:rPr lang="en-US" altLang="zh-CN" sz="2000" b="1" dirty="0"/>
              <a:t>×</a:t>
            </a:r>
            <a:r>
              <a:rPr lang="en-US" altLang="zh-CN" sz="2000" dirty="0"/>
              <a:t> a%+Q</a:t>
            </a:r>
            <a:r>
              <a:rPr lang="el-GR" altLang="zh-CN" sz="2000" baseline="-25000" dirty="0">
                <a:cs typeface="Arial" pitchFamily="34" charset="0"/>
              </a:rPr>
              <a:t>α</a:t>
            </a:r>
            <a:r>
              <a:rPr lang="en-US" altLang="zh-CN" sz="2000" dirty="0"/>
              <a:t> % </a:t>
            </a:r>
            <a:r>
              <a:rPr lang="en-US" altLang="zh-CN" sz="2000" b="1" dirty="0"/>
              <a:t>×</a:t>
            </a:r>
            <a:r>
              <a:rPr lang="en-US" altLang="zh-CN" sz="2000" dirty="0"/>
              <a:t> c%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1285875" y="5395913"/>
            <a:ext cx="5895975" cy="8223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000" b="1" dirty="0"/>
              <a:t>又因为：</a:t>
            </a:r>
            <a:r>
              <a:rPr lang="en-US" altLang="zh-CN" sz="2000" dirty="0"/>
              <a:t>Q</a:t>
            </a:r>
            <a:r>
              <a:rPr lang="zh-CN" altLang="en-US" sz="2000" baseline="-25000" dirty="0"/>
              <a:t>合金</a:t>
            </a:r>
            <a:r>
              <a:rPr lang="en-US" altLang="zh-CN" sz="2000" dirty="0"/>
              <a:t>=</a:t>
            </a:r>
            <a:r>
              <a:rPr lang="en-US" altLang="zh-CN" sz="2000" dirty="0" err="1"/>
              <a:t>Q</a:t>
            </a:r>
            <a:r>
              <a:rPr lang="en-US" altLang="zh-CN" sz="2000" baseline="-25000" dirty="0" err="1"/>
              <a:t>L</a:t>
            </a:r>
            <a:r>
              <a:rPr lang="en-US" altLang="zh-CN" sz="2000" dirty="0" err="1"/>
              <a:t>+Q</a:t>
            </a:r>
            <a:r>
              <a:rPr lang="el-GR" altLang="zh-CN" sz="2000" baseline="-25000" dirty="0">
                <a:cs typeface="Arial" pitchFamily="34" charset="0"/>
              </a:rPr>
              <a:t>α</a:t>
            </a:r>
            <a:r>
              <a:rPr lang="en-US" altLang="zh-CN" sz="2000" dirty="0"/>
              <a:t> </a:t>
            </a:r>
          </a:p>
          <a:p>
            <a:pPr algn="just">
              <a:lnSpc>
                <a:spcPct val="120000"/>
              </a:lnSpc>
              <a:defRPr/>
            </a:pPr>
            <a:r>
              <a:rPr lang="zh-CN" altLang="en-US" sz="2000" b="1" dirty="0"/>
              <a:t>所以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Q</a:t>
            </a:r>
            <a:r>
              <a:rPr lang="en-US" altLang="zh-CN" sz="2000" baseline="-25000" dirty="0" err="1"/>
              <a:t>L</a:t>
            </a:r>
            <a:r>
              <a:rPr lang="en-US" altLang="zh-CN" sz="2000" dirty="0" err="1"/>
              <a:t>+Q</a:t>
            </a:r>
            <a:r>
              <a:rPr lang="el-GR" altLang="zh-CN" sz="2000" baseline="-25000" dirty="0">
                <a:cs typeface="Arial" pitchFamily="34" charset="0"/>
              </a:rPr>
              <a:t>α</a:t>
            </a:r>
            <a:r>
              <a:rPr lang="zh-CN" altLang="en-US" sz="2000" dirty="0"/>
              <a:t>）</a:t>
            </a:r>
            <a:r>
              <a:rPr lang="en-US" altLang="zh-CN" sz="2000" dirty="0"/>
              <a:t>% </a:t>
            </a:r>
            <a:r>
              <a:rPr lang="en-US" altLang="zh-CN" sz="2000" b="1" dirty="0"/>
              <a:t>×</a:t>
            </a:r>
            <a:r>
              <a:rPr lang="en-US" altLang="zh-CN" sz="2000" dirty="0"/>
              <a:t> b%=</a:t>
            </a:r>
            <a:r>
              <a:rPr lang="en-US" altLang="zh-CN" sz="2000" dirty="0" err="1"/>
              <a:t>Q</a:t>
            </a:r>
            <a:r>
              <a:rPr lang="en-US" altLang="zh-CN" sz="2000" baseline="-25000" dirty="0" err="1"/>
              <a:t>L</a:t>
            </a:r>
            <a:r>
              <a:rPr lang="en-US" altLang="zh-CN" sz="2000" dirty="0"/>
              <a:t>% </a:t>
            </a:r>
            <a:r>
              <a:rPr lang="en-US" altLang="zh-CN" sz="2000" b="1" dirty="0"/>
              <a:t>×</a:t>
            </a:r>
            <a:r>
              <a:rPr lang="en-US" altLang="zh-CN" sz="2000" dirty="0"/>
              <a:t> a%+Q</a:t>
            </a:r>
            <a:r>
              <a:rPr lang="el-GR" altLang="zh-CN" sz="2000" baseline="-25000" dirty="0">
                <a:cs typeface="Arial" pitchFamily="34" charset="0"/>
              </a:rPr>
              <a:t>α</a:t>
            </a:r>
            <a:r>
              <a:rPr lang="en-US" altLang="zh-CN" sz="2000" dirty="0"/>
              <a:t>% </a:t>
            </a:r>
            <a:r>
              <a:rPr lang="en-US" altLang="zh-CN" sz="2000" b="1" dirty="0"/>
              <a:t>×</a:t>
            </a:r>
            <a:r>
              <a:rPr lang="en-US" altLang="zh-CN" sz="2000" dirty="0"/>
              <a:t> c%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96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96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96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96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6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9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9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9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2" grpId="0" uiExpand="1" build="p"/>
      <p:bldP spid="296988" grpId="0"/>
      <p:bldP spid="296989" grpId="0" animBg="1"/>
      <p:bldP spid="296993" grpId="0"/>
      <p:bldP spid="20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2"/>
          <p:cNvSpPr>
            <a:spLocks noChangeArrowheads="1"/>
          </p:cNvSpPr>
          <p:nvPr/>
        </p:nvSpPr>
        <p:spPr bwMode="auto">
          <a:xfrm>
            <a:off x="701675" y="414338"/>
            <a:ext cx="2239963" cy="4572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E18101"/>
              </a:buClr>
              <a:buFont typeface="Wingdings" pitchFamily="2" charset="2"/>
              <a:buChar char="n"/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e. 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枝晶偏析 </a:t>
            </a:r>
          </a:p>
        </p:txBody>
      </p:sp>
      <p:sp>
        <p:nvSpPr>
          <p:cNvPr id="297997" name="Rectangle 13"/>
          <p:cNvSpPr>
            <a:spLocks noChangeArrowheads="1"/>
          </p:cNvSpPr>
          <p:nvPr/>
        </p:nvSpPr>
        <p:spPr bwMode="auto">
          <a:xfrm>
            <a:off x="1196625" y="998538"/>
            <a:ext cx="5832475" cy="4572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dirty="0">
                <a:ea typeface="幼圆" pitchFamily="49" charset="-122"/>
              </a:rPr>
              <a:t>冷速快→原子扩散不充分→成分不均。</a:t>
            </a:r>
          </a:p>
        </p:txBody>
      </p:sp>
      <p:pic>
        <p:nvPicPr>
          <p:cNvPr id="297999" name="Picture 15" descr="FIG32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5129"/>
          <a:stretch>
            <a:fillRect/>
          </a:stretch>
        </p:blipFill>
        <p:spPr bwMode="auto">
          <a:xfrm>
            <a:off x="6327195" y="458670"/>
            <a:ext cx="2816805" cy="182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8000" name="Rectangle 16"/>
          <p:cNvSpPr>
            <a:spLocks noChangeArrowheads="1"/>
          </p:cNvSpPr>
          <p:nvPr/>
        </p:nvSpPr>
        <p:spPr bwMode="auto">
          <a:xfrm>
            <a:off x="1106615" y="5634245"/>
            <a:ext cx="2576512" cy="479425"/>
          </a:xfrm>
          <a:prstGeom prst="rect">
            <a:avLst/>
          </a:prstGeom>
          <a:solidFill>
            <a:srgbClr val="FFCC99"/>
          </a:solidFill>
          <a:ln w="22225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2"/>
                </a:solidFill>
              </a:rPr>
              <a:t>扩散退火消除</a:t>
            </a:r>
          </a:p>
        </p:txBody>
      </p:sp>
      <p:pic>
        <p:nvPicPr>
          <p:cNvPr id="23558" name="Picture 17" descr="FIG323"/>
          <p:cNvPicPr>
            <a:picLocks noChangeAspect="1" noChangeArrowheads="1"/>
          </p:cNvPicPr>
          <p:nvPr/>
        </p:nvPicPr>
        <p:blipFill>
          <a:blip r:embed="rId4" cstate="print"/>
          <a:srcRect r="45128" b="8655"/>
          <a:stretch>
            <a:fillRect/>
          </a:stretch>
        </p:blipFill>
        <p:spPr bwMode="auto">
          <a:xfrm>
            <a:off x="431800" y="1584325"/>
            <a:ext cx="3870325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椭圆 6"/>
          <p:cNvSpPr>
            <a:spLocks noChangeArrowheads="1"/>
          </p:cNvSpPr>
          <p:nvPr/>
        </p:nvSpPr>
        <p:spPr bwMode="auto">
          <a:xfrm>
            <a:off x="3851275" y="2259013"/>
            <a:ext cx="225425" cy="225425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cxnSp>
        <p:nvCxnSpPr>
          <p:cNvPr id="23560" name="直接连接符 8"/>
          <p:cNvCxnSpPr>
            <a:cxnSpLocks noChangeShapeType="1"/>
          </p:cNvCxnSpPr>
          <p:nvPr/>
        </p:nvCxnSpPr>
        <p:spPr bwMode="auto">
          <a:xfrm>
            <a:off x="3979863" y="2349500"/>
            <a:ext cx="6350" cy="2654300"/>
          </a:xfrm>
          <a:prstGeom prst="lin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23561" name="直接连接符 10"/>
          <p:cNvCxnSpPr>
            <a:cxnSpLocks noChangeShapeType="1"/>
          </p:cNvCxnSpPr>
          <p:nvPr/>
        </p:nvCxnSpPr>
        <p:spPr bwMode="auto">
          <a:xfrm>
            <a:off x="2044700" y="3024188"/>
            <a:ext cx="6350" cy="1979612"/>
          </a:xfrm>
          <a:prstGeom prst="lin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23562" name="椭圆 12"/>
          <p:cNvSpPr>
            <a:spLocks noChangeArrowheads="1"/>
          </p:cNvSpPr>
          <p:nvPr/>
        </p:nvSpPr>
        <p:spPr bwMode="auto">
          <a:xfrm>
            <a:off x="1916113" y="2933700"/>
            <a:ext cx="225425" cy="225425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3564" name="Picture 12" descr="c:\DOCUME~1\yangping\APPLIC~1\360se6\USERDA~1\Temp\image055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7085" y="3383995"/>
            <a:ext cx="2925325" cy="2204803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4256965" y="56792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Cu-</a:t>
            </a:r>
            <a:r>
              <a:rPr lang="en-US" altLang="zh-CN" dirty="0" err="1"/>
              <a:t>30%Ni</a:t>
            </a:r>
            <a:r>
              <a:rPr lang="zh-CN" altLang="en-US" dirty="0"/>
              <a:t>合金的非平衡结晶组织</a:t>
            </a:r>
            <a:r>
              <a:rPr lang="en-US" altLang="zh-CN" dirty="0"/>
              <a:t>(</a:t>
            </a:r>
            <a:r>
              <a:rPr lang="zh-CN" altLang="en-US" dirty="0"/>
              <a:t>白亮区域含</a:t>
            </a:r>
            <a:r>
              <a:rPr lang="en-US" altLang="zh-CN" dirty="0"/>
              <a:t>Ni</a:t>
            </a:r>
            <a:r>
              <a:rPr lang="zh-CN" altLang="en-US" dirty="0"/>
              <a:t>量高、含</a:t>
            </a:r>
            <a:r>
              <a:rPr lang="en-US" altLang="zh-CN" dirty="0"/>
              <a:t>Cu</a:t>
            </a:r>
            <a:r>
              <a:rPr lang="zh-CN" altLang="en-US" dirty="0"/>
              <a:t>低，深色区域则相反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17005" y="248389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先结晶富含高熔点组元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后结晶富含低熔点组元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17" name="直接连接符 10"/>
          <p:cNvCxnSpPr>
            <a:cxnSpLocks noChangeShapeType="1"/>
          </p:cNvCxnSpPr>
          <p:nvPr/>
        </p:nvCxnSpPr>
        <p:spPr bwMode="auto">
          <a:xfrm>
            <a:off x="3266855" y="1898830"/>
            <a:ext cx="0" cy="3104737"/>
          </a:xfrm>
          <a:prstGeom prst="line">
            <a:avLst/>
          </a:prstGeom>
          <a:noFill/>
          <a:ln w="38100" algn="ctr">
            <a:solidFill>
              <a:srgbClr val="00B050"/>
            </a:solidFill>
            <a:prstDash val="dash"/>
            <a:round/>
            <a:headEnd/>
            <a:tailEnd/>
          </a:ln>
        </p:spPr>
      </p:cxnSp>
      <p:sp>
        <p:nvSpPr>
          <p:cNvPr id="15" name="十字星 14"/>
          <p:cNvSpPr/>
          <p:nvPr/>
        </p:nvSpPr>
        <p:spPr bwMode="auto">
          <a:xfrm>
            <a:off x="3131840" y="2168860"/>
            <a:ext cx="270030" cy="315035"/>
          </a:xfrm>
          <a:prstGeom prst="star4">
            <a:avLst>
              <a:gd name="adj" fmla="val 9895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十字星 15"/>
          <p:cNvSpPr/>
          <p:nvPr/>
        </p:nvSpPr>
        <p:spPr bwMode="auto">
          <a:xfrm>
            <a:off x="3131840" y="2888940"/>
            <a:ext cx="270030" cy="315035"/>
          </a:xfrm>
          <a:prstGeom prst="star4">
            <a:avLst>
              <a:gd name="adj" fmla="val 9895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9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7" grpId="0" autoUpdateAnimBg="0"/>
      <p:bldP spid="298000" grpId="0" animBg="1" autoUpdateAnimBg="0"/>
      <p:bldP spid="23559" grpId="0" animBg="1"/>
      <p:bldP spid="23562" grpId="0" animBg="1"/>
      <p:bldP spid="12" grpId="0"/>
      <p:bldP spid="13" grpId="0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2"/>
          <p:cNvSpPr>
            <a:spLocks noChangeArrowheads="1"/>
          </p:cNvSpPr>
          <p:nvPr/>
        </p:nvSpPr>
        <p:spPr bwMode="auto">
          <a:xfrm>
            <a:off x="385763" y="384175"/>
            <a:ext cx="268605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、共晶转变： </a:t>
            </a:r>
          </a:p>
        </p:txBody>
      </p:sp>
      <p:sp>
        <p:nvSpPr>
          <p:cNvPr id="24579" name="Rectangle 13"/>
          <p:cNvSpPr>
            <a:spLocks noChangeArrowheads="1"/>
          </p:cNvSpPr>
          <p:nvPr/>
        </p:nvSpPr>
        <p:spPr bwMode="auto">
          <a:xfrm>
            <a:off x="792163" y="1089025"/>
            <a:ext cx="7831137" cy="8223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altLang="zh-CN" sz="2400">
                <a:latin typeface="幼圆" pitchFamily="49" charset="-122"/>
                <a:ea typeface="幼圆" pitchFamily="49" charset="-122"/>
              </a:rPr>
              <a:t>    </a:t>
            </a:r>
            <a:r>
              <a:rPr lang="zh-CN" altLang="en-US" sz="2400">
                <a:latin typeface="幼圆" pitchFamily="49" charset="-122"/>
                <a:ea typeface="幼圆" pitchFamily="49" charset="-122"/>
              </a:rPr>
              <a:t>两组元在</a:t>
            </a:r>
            <a:r>
              <a:rPr lang="zh-CN" altLang="en-US" sz="24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液态无限互溶</a:t>
            </a:r>
            <a:r>
              <a:rPr lang="zh-CN" altLang="en-US" sz="2400">
                <a:latin typeface="幼圆" pitchFamily="49" charset="-122"/>
                <a:ea typeface="幼圆" pitchFamily="49" charset="-122"/>
              </a:rPr>
              <a:t>，在</a:t>
            </a:r>
            <a:r>
              <a:rPr lang="zh-CN" altLang="en-US" sz="24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固态有限互溶</a:t>
            </a:r>
            <a:r>
              <a:rPr lang="zh-CN" altLang="en-US" sz="2400">
                <a:latin typeface="幼圆" pitchFamily="49" charset="-122"/>
                <a:ea typeface="幼圆" pitchFamily="49" charset="-122"/>
              </a:rPr>
              <a:t>的结晶转变。</a:t>
            </a:r>
            <a:r>
              <a:rPr lang="zh-CN" altLang="en-US" sz="24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共晶转变</a:t>
            </a:r>
            <a:r>
              <a:rPr lang="zh-CN" altLang="en-US" sz="2400">
                <a:latin typeface="幼圆" pitchFamily="49" charset="-122"/>
                <a:ea typeface="幼圆" pitchFamily="49" charset="-122"/>
              </a:rPr>
              <a:t>的合金系构成共晶相图，</a:t>
            </a:r>
            <a:r>
              <a:rPr lang="en-US" altLang="zh-CN" sz="2400">
                <a:latin typeface="幼圆" pitchFamily="49" charset="-122"/>
                <a:ea typeface="幼圆" pitchFamily="49" charset="-122"/>
              </a:rPr>
              <a:t>Pb-Sn,Al-Si,Ag-Cu</a:t>
            </a:r>
          </a:p>
        </p:txBody>
      </p:sp>
      <p:pic>
        <p:nvPicPr>
          <p:cNvPr id="24580" name="Picture 15" descr="FIG32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1650" y="1898650"/>
            <a:ext cx="5500688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19" descr="image89L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7100" y="3159125"/>
            <a:ext cx="1584325" cy="4206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4582" name="Line 20"/>
          <p:cNvSpPr>
            <a:spLocks noChangeShapeType="1"/>
          </p:cNvSpPr>
          <p:nvPr/>
        </p:nvSpPr>
        <p:spPr bwMode="auto">
          <a:xfrm>
            <a:off x="1692275" y="1943100"/>
            <a:ext cx="0" cy="11255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2"/>
          <p:cNvSpPr>
            <a:spLocks noChangeArrowheads="1"/>
          </p:cNvSpPr>
          <p:nvPr/>
        </p:nvSpPr>
        <p:spPr bwMode="auto">
          <a:xfrm>
            <a:off x="296863" y="368300"/>
            <a:ext cx="2024062" cy="4572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）相图分析 </a:t>
            </a:r>
          </a:p>
        </p:txBody>
      </p:sp>
      <p:sp>
        <p:nvSpPr>
          <p:cNvPr id="301069" name="Rectangle 13"/>
          <p:cNvSpPr>
            <a:spLocks noChangeArrowheads="1"/>
          </p:cNvSpPr>
          <p:nvPr/>
        </p:nvSpPr>
        <p:spPr bwMode="auto">
          <a:xfrm>
            <a:off x="341312" y="834023"/>
            <a:ext cx="4815753" cy="5262979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buClr>
                <a:schemeClr val="accent2"/>
              </a:buClr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相区</a:t>
            </a:r>
            <a:endParaRPr lang="zh-CN" altLang="en-US" sz="2400" dirty="0">
              <a:latin typeface="宋体" pitchFamily="2" charset="-122"/>
            </a:endParaRPr>
          </a:p>
          <a:p>
            <a:pPr lvl="1" algn="just" eaLnBrk="0" hangingPunct="0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三个单相区：</a:t>
            </a:r>
            <a:r>
              <a:rPr lang="en-US" altLang="zh-CN" sz="2400" dirty="0"/>
              <a:t>L</a:t>
            </a:r>
            <a:r>
              <a:rPr lang="zh-CN" altLang="en-US" sz="2400" dirty="0">
                <a:latin typeface="宋体" pitchFamily="2" charset="-122"/>
              </a:rPr>
              <a:t>、</a:t>
            </a:r>
            <a:r>
              <a:rPr lang="en-US" altLang="zh-CN" sz="2400" dirty="0">
                <a:latin typeface="宋体" pitchFamily="2" charset="-122"/>
              </a:rPr>
              <a:t>α</a:t>
            </a:r>
            <a:r>
              <a:rPr lang="zh-CN" altLang="en-US" sz="2400" dirty="0">
                <a:latin typeface="宋体" pitchFamily="2" charset="-122"/>
              </a:rPr>
              <a:t>、</a:t>
            </a:r>
            <a:r>
              <a:rPr lang="en-US" altLang="zh-CN" sz="2400" dirty="0" smtClean="0">
                <a:latin typeface="宋体" pitchFamily="2" charset="-122"/>
              </a:rPr>
              <a:t>β</a:t>
            </a:r>
          </a:p>
          <a:p>
            <a:pPr lvl="1" algn="just" eaLnBrk="0" hangingPunct="0">
              <a:buClr>
                <a:schemeClr val="accent2"/>
              </a:buClr>
            </a:pPr>
            <a:r>
              <a:rPr lang="zh-CN" altLang="en-US" sz="2400" dirty="0" smtClean="0">
                <a:latin typeface="宋体" pitchFamily="2" charset="-122"/>
              </a:rPr>
              <a:t>（</a:t>
            </a:r>
            <a:r>
              <a:rPr lang="en-US" altLang="zh-CN" sz="2400" dirty="0">
                <a:latin typeface="宋体" pitchFamily="2" charset="-122"/>
              </a:rPr>
              <a:t>α</a:t>
            </a:r>
            <a:r>
              <a:rPr lang="zh-CN" altLang="en-US" sz="2400" dirty="0">
                <a:latin typeface="宋体" pitchFamily="2" charset="-122"/>
              </a:rPr>
              <a:t>、</a:t>
            </a:r>
            <a:r>
              <a:rPr lang="en-US" altLang="zh-CN" sz="2400" dirty="0">
                <a:latin typeface="宋体" pitchFamily="2" charset="-122"/>
              </a:rPr>
              <a:t>β</a:t>
            </a:r>
            <a:r>
              <a:rPr lang="zh-CN" altLang="en-US" sz="2400" dirty="0">
                <a:latin typeface="宋体" pitchFamily="2" charset="-122"/>
              </a:rPr>
              <a:t>是有限固溶体）</a:t>
            </a:r>
            <a:endParaRPr lang="en-US" altLang="zh-CN" sz="2400" dirty="0">
              <a:latin typeface="宋体" pitchFamily="2" charset="-122"/>
            </a:endParaRPr>
          </a:p>
          <a:p>
            <a:pPr lvl="1" algn="just" eaLnBrk="0" hangingPunct="0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两相区？三相区？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algn="just">
              <a:buClr>
                <a:schemeClr val="accent2"/>
              </a:buClr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线</a:t>
            </a:r>
            <a:r>
              <a:rPr lang="en-US" altLang="zh-CN" sz="2400" dirty="0"/>
              <a:t>              </a:t>
            </a:r>
            <a:r>
              <a:rPr lang="en-US" altLang="zh-CN" sz="2400" dirty="0">
                <a:latin typeface="宋体" pitchFamily="2" charset="-122"/>
              </a:rPr>
              <a:t>    </a:t>
            </a:r>
          </a:p>
          <a:p>
            <a:pPr lvl="1" algn="just" eaLnBrk="0" hangingPunct="0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共晶反应线：</a:t>
            </a:r>
            <a:r>
              <a:rPr lang="en-US" altLang="zh-CN" sz="2400" dirty="0" err="1"/>
              <a:t>cde</a:t>
            </a:r>
            <a:endParaRPr lang="en-US" altLang="zh-CN" sz="2400" dirty="0"/>
          </a:p>
          <a:p>
            <a:pPr lvl="1" algn="just" eaLnBrk="0" hangingPunct="0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溶解度线：</a:t>
            </a:r>
            <a:r>
              <a:rPr lang="en-US" altLang="zh-CN" sz="2400" dirty="0" err="1"/>
              <a:t>cf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eg</a:t>
            </a:r>
            <a:endParaRPr lang="en-US" altLang="zh-CN" sz="2400" dirty="0"/>
          </a:p>
          <a:p>
            <a:pPr lvl="1" algn="just">
              <a:buClr>
                <a:schemeClr val="accent2"/>
              </a:buClr>
            </a:pPr>
            <a:r>
              <a:rPr lang="en-US" altLang="zh-CN" sz="2400" dirty="0">
                <a:latin typeface="宋体" pitchFamily="2" charset="-122"/>
              </a:rPr>
              <a:t>T↓→</a:t>
            </a:r>
            <a:r>
              <a:rPr lang="zh-CN" altLang="en-US" sz="2400" dirty="0">
                <a:latin typeface="宋体" pitchFamily="2" charset="-122"/>
              </a:rPr>
              <a:t>过饱和固溶体析出另一相→脱溶转变</a:t>
            </a:r>
            <a:endParaRPr lang="en-US" altLang="zh-CN" sz="2400" dirty="0">
              <a:latin typeface="宋体" pitchFamily="2" charset="-122"/>
            </a:endParaRPr>
          </a:p>
          <a:p>
            <a:pPr lvl="1" algn="just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液相线</a:t>
            </a:r>
            <a:r>
              <a:rPr lang="en-US" altLang="zh-CN" sz="2400" dirty="0">
                <a:solidFill>
                  <a:srgbClr val="0000FF"/>
                </a:solidFill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固相线？</a:t>
            </a:r>
          </a:p>
          <a:p>
            <a:pPr algn="just" eaLnBrk="0" hangingPunct="0">
              <a:buClr>
                <a:schemeClr val="accent2"/>
              </a:buClr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点</a:t>
            </a:r>
            <a:endParaRPr lang="en-US" altLang="zh-CN" sz="2400" dirty="0">
              <a:solidFill>
                <a:srgbClr val="FF0000"/>
              </a:solidFill>
              <a:latin typeface="宋体" pitchFamily="2" charset="-122"/>
            </a:endParaRPr>
          </a:p>
          <a:p>
            <a:pPr lvl="1" algn="just" eaLnBrk="0" hangingPunct="0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共晶点：</a:t>
            </a:r>
            <a:r>
              <a:rPr lang="en-US" altLang="zh-CN" sz="2400" dirty="0"/>
              <a:t>d</a:t>
            </a:r>
            <a:r>
              <a:rPr lang="zh-CN" altLang="en-US" sz="2400" dirty="0">
                <a:latin typeface="宋体" pitchFamily="2" charset="-122"/>
              </a:rPr>
              <a:t>（共晶成分</a:t>
            </a:r>
            <a:r>
              <a:rPr lang="en-US" altLang="zh-CN" sz="2400" dirty="0">
                <a:latin typeface="宋体" pitchFamily="2" charset="-122"/>
              </a:rPr>
              <a:t>/</a:t>
            </a:r>
            <a:r>
              <a:rPr lang="zh-CN" altLang="en-US" sz="2400" dirty="0">
                <a:latin typeface="宋体" pitchFamily="2" charset="-122"/>
              </a:rPr>
              <a:t>共晶温度），</a:t>
            </a:r>
            <a:r>
              <a:rPr lang="en-US" altLang="zh-CN" sz="2400" dirty="0">
                <a:latin typeface="宋体" pitchFamily="2" charset="-122"/>
              </a:rPr>
              <a:t>L</a:t>
            </a:r>
            <a:r>
              <a:rPr lang="en-US" altLang="zh-CN" sz="2400" baseline="-25000" dirty="0">
                <a:latin typeface="宋体" pitchFamily="2" charset="-122"/>
              </a:rPr>
              <a:t>d</a:t>
            </a:r>
            <a:r>
              <a:rPr lang="zh-CN" altLang="en-US" sz="2400" dirty="0">
                <a:latin typeface="宋体" pitchFamily="2" charset="-122"/>
              </a:rPr>
              <a:t>同时结晶出</a:t>
            </a:r>
            <a:r>
              <a:rPr lang="en-US" altLang="zh-CN" sz="2400" dirty="0" err="1">
                <a:latin typeface="宋体" pitchFamily="2" charset="-122"/>
              </a:rPr>
              <a:t>α</a:t>
            </a:r>
            <a:r>
              <a:rPr lang="en-US" altLang="zh-CN" sz="2400" baseline="-30000" dirty="0" err="1"/>
              <a:t>c</a:t>
            </a:r>
            <a:r>
              <a:rPr lang="zh-CN" altLang="en-US" sz="2400" dirty="0">
                <a:latin typeface="宋体" pitchFamily="2" charset="-122"/>
              </a:rPr>
              <a:t>、</a:t>
            </a:r>
            <a:r>
              <a:rPr lang="en-US" altLang="zh-CN" sz="2400" dirty="0" err="1">
                <a:latin typeface="宋体" pitchFamily="2" charset="-122"/>
              </a:rPr>
              <a:t>β</a:t>
            </a:r>
            <a:r>
              <a:rPr lang="en-US" altLang="zh-CN" sz="2400" baseline="-30000" dirty="0" err="1">
                <a:latin typeface="宋体" pitchFamily="2" charset="-122"/>
              </a:rPr>
              <a:t>e</a:t>
            </a:r>
            <a:r>
              <a:rPr lang="en-US" altLang="zh-CN" sz="2400" baseline="-30000" dirty="0">
                <a:latin typeface="宋体" pitchFamily="2" charset="-122"/>
              </a:rPr>
              <a:t> </a:t>
            </a:r>
            <a:endParaRPr lang="en-US" altLang="zh-CN" sz="2400" dirty="0">
              <a:latin typeface="宋体" pitchFamily="2" charset="-122"/>
            </a:endParaRPr>
          </a:p>
          <a:p>
            <a:pPr lvl="1" algn="just" eaLnBrk="0" hangingPunct="0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其它点？</a:t>
            </a:r>
            <a:endParaRPr lang="en-US" altLang="zh-CN" sz="2400" dirty="0">
              <a:solidFill>
                <a:srgbClr val="0000FF"/>
              </a:solidFill>
              <a:latin typeface="宋体" pitchFamily="2" charset="-122"/>
            </a:endParaRPr>
          </a:p>
        </p:txBody>
      </p:sp>
      <p:pic>
        <p:nvPicPr>
          <p:cNvPr id="301070" name="Picture 14" descr="image89L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17105" y="5274205"/>
            <a:ext cx="15843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15" descr="FIG32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98497" y="368660"/>
            <a:ext cx="4164013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 Box 17"/>
          <p:cNvSpPr txBox="1">
            <a:spLocks noChangeArrowheads="1"/>
          </p:cNvSpPr>
          <p:nvPr/>
        </p:nvSpPr>
        <p:spPr bwMode="auto">
          <a:xfrm>
            <a:off x="5313132" y="3113965"/>
            <a:ext cx="304800" cy="85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350000"/>
              </a:lnSpc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f</a:t>
            </a:r>
          </a:p>
        </p:txBody>
      </p:sp>
      <p:sp>
        <p:nvSpPr>
          <p:cNvPr id="25607" name="Text Box 18"/>
          <p:cNvSpPr txBox="1">
            <a:spLocks noChangeArrowheads="1"/>
          </p:cNvSpPr>
          <p:nvPr/>
        </p:nvSpPr>
        <p:spPr bwMode="auto">
          <a:xfrm>
            <a:off x="8515547" y="3158970"/>
            <a:ext cx="3079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3500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01081" name="Oval 25"/>
          <p:cNvSpPr>
            <a:spLocks noChangeArrowheads="1"/>
          </p:cNvSpPr>
          <p:nvPr/>
        </p:nvSpPr>
        <p:spPr bwMode="auto">
          <a:xfrm>
            <a:off x="7517860" y="1268760"/>
            <a:ext cx="404812" cy="404812"/>
          </a:xfrm>
          <a:prstGeom prst="ellipse">
            <a:avLst/>
          </a:prstGeom>
          <a:noFill/>
          <a:ln w="28575" algn="ctr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1082" name="Oval 26"/>
          <p:cNvSpPr>
            <a:spLocks noChangeArrowheads="1"/>
          </p:cNvSpPr>
          <p:nvPr/>
        </p:nvSpPr>
        <p:spPr bwMode="auto">
          <a:xfrm>
            <a:off x="7878222" y="2078385"/>
            <a:ext cx="404813" cy="404812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1083" name="Oval 27"/>
          <p:cNvSpPr>
            <a:spLocks noChangeArrowheads="1"/>
          </p:cNvSpPr>
          <p:nvPr/>
        </p:nvSpPr>
        <p:spPr bwMode="auto">
          <a:xfrm>
            <a:off x="6438360" y="1898997"/>
            <a:ext cx="404812" cy="404813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1084" name="Oval 28"/>
          <p:cNvSpPr>
            <a:spLocks noChangeArrowheads="1"/>
          </p:cNvSpPr>
          <p:nvPr/>
        </p:nvSpPr>
        <p:spPr bwMode="auto">
          <a:xfrm>
            <a:off x="8552910" y="2348260"/>
            <a:ext cx="404812" cy="404812"/>
          </a:xfrm>
          <a:prstGeom prst="ellipse">
            <a:avLst/>
          </a:prstGeom>
          <a:noFill/>
          <a:ln w="28575" algn="ctr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1085" name="Oval 29"/>
          <p:cNvSpPr>
            <a:spLocks noChangeArrowheads="1"/>
          </p:cNvSpPr>
          <p:nvPr/>
        </p:nvSpPr>
        <p:spPr bwMode="auto">
          <a:xfrm>
            <a:off x="5403310" y="2348260"/>
            <a:ext cx="404812" cy="404812"/>
          </a:xfrm>
          <a:prstGeom prst="ellipse">
            <a:avLst/>
          </a:prstGeom>
          <a:noFill/>
          <a:ln w="28575" algn="ctr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1086" name="Oval 30"/>
          <p:cNvSpPr>
            <a:spLocks noChangeArrowheads="1"/>
          </p:cNvSpPr>
          <p:nvPr/>
        </p:nvSpPr>
        <p:spPr bwMode="auto">
          <a:xfrm>
            <a:off x="7068597" y="2934047"/>
            <a:ext cx="404813" cy="404813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1091" name="Oval 35"/>
          <p:cNvSpPr>
            <a:spLocks noChangeArrowheads="1"/>
          </p:cNvSpPr>
          <p:nvPr/>
        </p:nvSpPr>
        <p:spPr bwMode="auto">
          <a:xfrm>
            <a:off x="7428960" y="2348260"/>
            <a:ext cx="179387" cy="180975"/>
          </a:xfrm>
          <a:prstGeom prst="ellips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1092" name="Line 36"/>
          <p:cNvSpPr>
            <a:spLocks noChangeShapeType="1"/>
          </p:cNvSpPr>
          <p:nvPr/>
        </p:nvSpPr>
        <p:spPr bwMode="auto">
          <a:xfrm>
            <a:off x="6033547" y="2438747"/>
            <a:ext cx="256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1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1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1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01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1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0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0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01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1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010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010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010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010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010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0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0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0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9" grpId="0" build="p"/>
      <p:bldP spid="301081" grpId="0" animBg="1"/>
      <p:bldP spid="301082" grpId="0" animBg="1"/>
      <p:bldP spid="301083" grpId="0" animBg="1"/>
      <p:bldP spid="301084" grpId="0" animBg="1"/>
      <p:bldP spid="301085" grpId="0" animBg="1"/>
      <p:bldP spid="301086" grpId="0" animBg="1"/>
      <p:bldP spid="301091" grpId="0" animBg="1"/>
      <p:bldP spid="30109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95" name="Rectangle 15"/>
          <p:cNvSpPr>
            <a:spLocks noChangeArrowheads="1"/>
          </p:cNvSpPr>
          <p:nvPr/>
        </p:nvSpPr>
        <p:spPr bwMode="auto">
          <a:xfrm>
            <a:off x="341313" y="3562350"/>
            <a:ext cx="1354137" cy="46037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合金</a:t>
            </a:r>
            <a:r>
              <a:rPr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400"/>
              <a:t> </a:t>
            </a:r>
          </a:p>
        </p:txBody>
      </p:sp>
      <p:sp>
        <p:nvSpPr>
          <p:cNvPr id="302098" name="Rectangle 18"/>
          <p:cNvSpPr>
            <a:spLocks noChangeArrowheads="1"/>
          </p:cNvSpPr>
          <p:nvPr/>
        </p:nvSpPr>
        <p:spPr bwMode="auto">
          <a:xfrm>
            <a:off x="701675" y="5229225"/>
            <a:ext cx="2879725" cy="46196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="1" dirty="0">
                <a:solidFill>
                  <a:srgbClr val="F91605"/>
                </a:solidFill>
                <a:ea typeface="幼圆" pitchFamily="49" charset="-122"/>
              </a:rPr>
              <a:t>组织组成物：</a:t>
            </a:r>
            <a:r>
              <a:rPr lang="en-US" altLang="zh-CN" sz="2400" b="1" dirty="0">
                <a:ea typeface="幼圆" pitchFamily="49" charset="-122"/>
              </a:rPr>
              <a:t>α, </a:t>
            </a:r>
            <a:r>
              <a:rPr lang="en-US" altLang="zh-CN" sz="2400" b="1" dirty="0" err="1">
                <a:ea typeface="幼圆" pitchFamily="49" charset="-122"/>
              </a:rPr>
              <a:t>β</a:t>
            </a:r>
            <a:r>
              <a:rPr lang="en-US" altLang="zh-CN" sz="2400" b="1" baseline="-25000" dirty="0" err="1">
                <a:ea typeface="幼圆" pitchFamily="49" charset="-122"/>
              </a:rPr>
              <a:t>II</a:t>
            </a:r>
            <a:endParaRPr lang="en-US" altLang="zh-CN" sz="2400" b="1" dirty="0">
              <a:ea typeface="幼圆" pitchFamily="49" charset="-122"/>
            </a:endParaRPr>
          </a:p>
        </p:txBody>
      </p:sp>
      <p:sp>
        <p:nvSpPr>
          <p:cNvPr id="27652" name="Rectangle 12"/>
          <p:cNvSpPr>
            <a:spLocks noChangeArrowheads="1"/>
          </p:cNvSpPr>
          <p:nvPr/>
        </p:nvSpPr>
        <p:spPr bwMode="auto">
          <a:xfrm>
            <a:off x="385763" y="368660"/>
            <a:ext cx="3556000" cy="4572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）典型合金的结晶过程 </a:t>
            </a:r>
          </a:p>
        </p:txBody>
      </p:sp>
      <p:pic>
        <p:nvPicPr>
          <p:cNvPr id="302094" name="Picture 14" descr="FIG328-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738"/>
          <a:stretch>
            <a:fillRect/>
          </a:stretch>
        </p:blipFill>
        <p:spPr bwMode="auto">
          <a:xfrm>
            <a:off x="927100" y="863600"/>
            <a:ext cx="2366963" cy="272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25" descr="FIG32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690"/>
          <a:stretch>
            <a:fillRect/>
          </a:stretch>
        </p:blipFill>
        <p:spPr bwMode="auto">
          <a:xfrm>
            <a:off x="3132138" y="773113"/>
            <a:ext cx="352425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Line 30"/>
          <p:cNvSpPr>
            <a:spLocks noChangeShapeType="1"/>
          </p:cNvSpPr>
          <p:nvPr/>
        </p:nvSpPr>
        <p:spPr bwMode="auto">
          <a:xfrm>
            <a:off x="3849688" y="1092200"/>
            <a:ext cx="0" cy="222726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>
            <a:off x="5265738" y="1111250"/>
            <a:ext cx="0" cy="222726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3716338" y="3654425"/>
            <a:ext cx="5318125" cy="4635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lvl="1">
              <a:lnSpc>
                <a:spcPct val="110000"/>
              </a:lnSpc>
            </a:pP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合金</a:t>
            </a:r>
            <a:r>
              <a:rPr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II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 共晶合金）：</a:t>
            </a:r>
            <a:r>
              <a:rPr lang="en-US" altLang="zh-CN" sz="2400" b="1">
                <a:ea typeface="幼圆" pitchFamily="49" charset="-122"/>
              </a:rPr>
              <a:t>L</a:t>
            </a:r>
            <a:r>
              <a:rPr lang="en-US" altLang="zh-CN" sz="2400" b="1" baseline="-25000">
                <a:ea typeface="幼圆" pitchFamily="49" charset="-122"/>
              </a:rPr>
              <a:t>d</a:t>
            </a:r>
            <a:r>
              <a:rPr lang="en-US" altLang="zh-CN" sz="2400" b="1">
                <a:ea typeface="幼圆" pitchFamily="49" charset="-122"/>
              </a:rPr>
              <a:t> → a </a:t>
            </a:r>
            <a:r>
              <a:rPr lang="en-US" altLang="zh-CN" sz="2400" b="1" baseline="-25000">
                <a:ea typeface="幼圆" pitchFamily="49" charset="-122"/>
              </a:rPr>
              <a:t>c</a:t>
            </a:r>
            <a:r>
              <a:rPr lang="en-US" altLang="zh-CN" sz="2400" b="1">
                <a:ea typeface="幼圆" pitchFamily="49" charset="-122"/>
              </a:rPr>
              <a:t>+ β</a:t>
            </a:r>
            <a:r>
              <a:rPr lang="en-US" altLang="zh-CN" sz="2400" b="1" baseline="-25000">
                <a:ea typeface="幼圆" pitchFamily="49" charset="-122"/>
              </a:rPr>
              <a:t>e</a:t>
            </a:r>
            <a:endParaRPr lang="zh-CN" altLang="en-US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组合 51"/>
          <p:cNvGrpSpPr>
            <a:grpSpLocks/>
          </p:cNvGrpSpPr>
          <p:nvPr/>
        </p:nvGrpSpPr>
        <p:grpSpPr bwMode="auto">
          <a:xfrm>
            <a:off x="657225" y="4276725"/>
            <a:ext cx="3014663" cy="874713"/>
            <a:chOff x="746575" y="4367432"/>
            <a:chExt cx="3015335" cy="873383"/>
          </a:xfrm>
        </p:grpSpPr>
        <p:sp>
          <p:nvSpPr>
            <p:cNvPr id="27673" name="Text Box 33"/>
            <p:cNvSpPr txBox="1">
              <a:spLocks noChangeArrowheads="1"/>
            </p:cNvSpPr>
            <p:nvPr/>
          </p:nvSpPr>
          <p:spPr bwMode="auto">
            <a:xfrm>
              <a:off x="2186735" y="4374105"/>
              <a:ext cx="762000" cy="3667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ea typeface="黑体" pitchFamily="2" charset="-122"/>
                </a:rPr>
                <a:t>析出</a:t>
              </a:r>
            </a:p>
          </p:txBody>
        </p:sp>
        <p:sp>
          <p:nvSpPr>
            <p:cNvPr id="27674" name="Rectangle 13"/>
            <p:cNvSpPr>
              <a:spLocks noChangeArrowheads="1"/>
            </p:cNvSpPr>
            <p:nvPr/>
          </p:nvSpPr>
          <p:spPr bwMode="auto">
            <a:xfrm>
              <a:off x="746575" y="4779150"/>
              <a:ext cx="3015335" cy="461665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400"/>
                <a:t>L→L+</a:t>
              </a:r>
              <a:r>
                <a:rPr lang="el-GR" altLang="zh-CN" sz="2400">
                  <a:cs typeface="Arial" pitchFamily="34" charset="0"/>
                </a:rPr>
                <a:t>α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→ </a:t>
              </a:r>
              <a:r>
                <a:rPr lang="el-GR" altLang="zh-CN" sz="2400">
                  <a:cs typeface="Arial" pitchFamily="34" charset="0"/>
                </a:rPr>
                <a:t>α</a:t>
              </a:r>
              <a:r>
                <a:rPr lang="en-US" altLang="zh-CN" sz="2400"/>
                <a:t>→</a:t>
              </a:r>
              <a:r>
                <a:rPr lang="el-GR" altLang="zh-CN" sz="2400">
                  <a:cs typeface="Arial" pitchFamily="34" charset="0"/>
                </a:rPr>
                <a:t> α</a:t>
              </a:r>
              <a:r>
                <a:rPr lang="en-US" altLang="zh-CN" sz="2400"/>
                <a:t> +β</a:t>
              </a:r>
              <a:r>
                <a:rPr lang="en-US" altLang="zh-CN" sz="2400" baseline="-25000"/>
                <a:t>II</a:t>
              </a:r>
              <a:endParaRPr lang="en-US" altLang="zh-CN" sz="2400"/>
            </a:p>
          </p:txBody>
        </p:sp>
        <p:sp>
          <p:nvSpPr>
            <p:cNvPr id="27675" name="Text Box 33"/>
            <p:cNvSpPr txBox="1">
              <a:spLocks noChangeArrowheads="1"/>
            </p:cNvSpPr>
            <p:nvPr/>
          </p:nvSpPr>
          <p:spPr bwMode="auto">
            <a:xfrm>
              <a:off x="1196625" y="4367432"/>
              <a:ext cx="762000" cy="3667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ea typeface="黑体" pitchFamily="2" charset="-122"/>
                </a:rPr>
                <a:t>匀晶</a:t>
              </a:r>
            </a:p>
          </p:txBody>
        </p:sp>
        <p:sp>
          <p:nvSpPr>
            <p:cNvPr id="27676" name="TextBox 37"/>
            <p:cNvSpPr txBox="1">
              <a:spLocks noChangeArrowheads="1"/>
            </p:cNvSpPr>
            <p:nvPr/>
          </p:nvSpPr>
          <p:spPr bwMode="auto">
            <a:xfrm>
              <a:off x="971600" y="4734145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1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27677" name="TextBox 38"/>
            <p:cNvSpPr txBox="1">
              <a:spLocks noChangeArrowheads="1"/>
            </p:cNvSpPr>
            <p:nvPr/>
          </p:nvSpPr>
          <p:spPr bwMode="auto">
            <a:xfrm>
              <a:off x="1859401" y="4734145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2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27678" name="TextBox 39"/>
            <p:cNvSpPr txBox="1">
              <a:spLocks noChangeArrowheads="1"/>
            </p:cNvSpPr>
            <p:nvPr/>
          </p:nvSpPr>
          <p:spPr bwMode="auto">
            <a:xfrm>
              <a:off x="2411760" y="4734145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3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  <p:cxnSp>
          <p:nvCxnSpPr>
            <p:cNvPr id="27679" name="直接连接符 43"/>
            <p:cNvCxnSpPr>
              <a:cxnSpLocks noChangeShapeType="1"/>
              <a:stCxn id="27677" idx="0"/>
              <a:endCxn id="27677" idx="0"/>
            </p:cNvCxnSpPr>
            <p:nvPr/>
          </p:nvCxnSpPr>
          <p:spPr bwMode="auto">
            <a:xfrm>
              <a:off x="2023068" y="4734145"/>
              <a:ext cx="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3986936" y="5229374"/>
            <a:ext cx="4905544" cy="46166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sz="2400" b="1" dirty="0">
                <a:solidFill>
                  <a:srgbClr val="F91605"/>
                </a:solidFill>
                <a:ea typeface="幼圆" pitchFamily="49" charset="-122"/>
              </a:rPr>
              <a:t>组织组成物：</a:t>
            </a:r>
            <a:r>
              <a:rPr lang="zh-CN" altLang="en-US" sz="2400" b="1" dirty="0">
                <a:ea typeface="幼圆" pitchFamily="49" charset="-122"/>
              </a:rPr>
              <a:t>（</a:t>
            </a:r>
            <a:r>
              <a:rPr lang="en-US" altLang="zh-CN" sz="2400" b="1" dirty="0" err="1">
                <a:ea typeface="幼圆" pitchFamily="49" charset="-122"/>
              </a:rPr>
              <a:t>α+β</a:t>
            </a:r>
            <a:r>
              <a:rPr lang="zh-CN" altLang="en-US" sz="2400" b="1" dirty="0" smtClean="0">
                <a:ea typeface="幼圆" pitchFamily="49" charset="-122"/>
              </a:rPr>
              <a:t>）</a:t>
            </a:r>
            <a:r>
              <a:rPr lang="en-US" altLang="zh-CN" sz="2400" b="1" dirty="0" smtClean="0">
                <a:ea typeface="幼圆" pitchFamily="49" charset="-122"/>
              </a:rPr>
              <a:t>——</a:t>
            </a:r>
            <a:r>
              <a:rPr lang="zh-CN" altLang="en-US" sz="2400" b="1" dirty="0" smtClean="0">
                <a:ea typeface="幼圆" pitchFamily="49" charset="-122"/>
              </a:rPr>
              <a:t>共晶体</a:t>
            </a:r>
            <a:endParaRPr lang="en-US" altLang="zh-CN" sz="2400" b="1" baseline="-25000" dirty="0">
              <a:ea typeface="幼圆" pitchFamily="49" charset="-122"/>
            </a:endParaRPr>
          </a:p>
        </p:txBody>
      </p:sp>
      <p:grpSp>
        <p:nvGrpSpPr>
          <p:cNvPr id="3" name="组合 64"/>
          <p:cNvGrpSpPr>
            <a:grpSpLocks/>
          </p:cNvGrpSpPr>
          <p:nvPr/>
        </p:nvGrpSpPr>
        <p:grpSpPr bwMode="auto">
          <a:xfrm>
            <a:off x="6372225" y="863600"/>
            <a:ext cx="2430463" cy="2747963"/>
            <a:chOff x="6372200" y="863715"/>
            <a:chExt cx="2430270" cy="2747925"/>
          </a:xfrm>
        </p:grpSpPr>
        <p:pic>
          <p:nvPicPr>
            <p:cNvPr id="27670" name="Picture 14" descr="FIG328-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971" t="9373" r="7027" b="17696"/>
            <a:stretch>
              <a:fillRect/>
            </a:stretch>
          </p:blipFill>
          <p:spPr bwMode="auto">
            <a:xfrm>
              <a:off x="6372200" y="863715"/>
              <a:ext cx="2410191" cy="274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71" name="矩形 56"/>
            <p:cNvSpPr>
              <a:spLocks noChangeArrowheads="1"/>
            </p:cNvSpPr>
            <p:nvPr/>
          </p:nvSpPr>
          <p:spPr bwMode="auto">
            <a:xfrm>
              <a:off x="7992380" y="998730"/>
              <a:ext cx="810090" cy="2878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ea typeface="黑体" pitchFamily="2" charset="-122"/>
                </a:rPr>
                <a:t>恒温</a:t>
              </a:r>
            </a:p>
          </p:txBody>
        </p:sp>
        <p:cxnSp>
          <p:nvCxnSpPr>
            <p:cNvPr id="27672" name="直接连接符 58"/>
            <p:cNvCxnSpPr>
              <a:cxnSpLocks noChangeShapeType="1"/>
            </p:cNvCxnSpPr>
            <p:nvPr/>
          </p:nvCxnSpPr>
          <p:spPr bwMode="auto">
            <a:xfrm flipH="1">
              <a:off x="7182290" y="1268760"/>
              <a:ext cx="810091" cy="900100"/>
            </a:xfrm>
            <a:prstGeom prst="line">
              <a:avLst/>
            </a:prstGeom>
            <a:noFill/>
            <a:ln w="12700" algn="ctr">
              <a:solidFill>
                <a:srgbClr val="0000FF"/>
              </a:solidFill>
              <a:prstDash val="lgDash"/>
              <a:round/>
              <a:headEnd/>
              <a:tailEnd/>
            </a:ln>
          </p:spPr>
        </p:cxnSp>
      </p:grpSp>
      <p:grpSp>
        <p:nvGrpSpPr>
          <p:cNvPr id="4" name="组合 62"/>
          <p:cNvGrpSpPr>
            <a:grpSpLocks/>
          </p:cNvGrpSpPr>
          <p:nvPr/>
        </p:nvGrpSpPr>
        <p:grpSpPr bwMode="auto">
          <a:xfrm>
            <a:off x="3986935" y="4229100"/>
            <a:ext cx="4770438" cy="831850"/>
            <a:chOff x="4256966" y="4229798"/>
            <a:chExt cx="4770530" cy="830997"/>
          </a:xfrm>
        </p:grpSpPr>
        <p:sp>
          <p:nvSpPr>
            <p:cNvPr id="27663" name="Rectangle 13"/>
            <p:cNvSpPr>
              <a:spLocks noChangeArrowheads="1"/>
            </p:cNvSpPr>
            <p:nvPr/>
          </p:nvSpPr>
          <p:spPr bwMode="auto">
            <a:xfrm>
              <a:off x="4256966" y="4599130"/>
              <a:ext cx="4770530" cy="461665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400" dirty="0" err="1"/>
                <a:t>L→L</a:t>
              </a:r>
              <a:r>
                <a:rPr lang="en-US" altLang="zh-CN" sz="2400" baseline="-25000" dirty="0" err="1"/>
                <a:t>d</a:t>
              </a:r>
              <a:r>
                <a:rPr lang="en-US" altLang="zh-CN" sz="2400" dirty="0"/>
                <a:t>+( </a:t>
              </a:r>
              <a:r>
                <a:rPr lang="el-GR" altLang="zh-CN" sz="2400" dirty="0">
                  <a:cs typeface="Arial" pitchFamily="34" charset="0"/>
                </a:rPr>
                <a:t>α</a:t>
              </a:r>
              <a:r>
                <a:rPr lang="en-US" altLang="zh-CN" sz="2400" baseline="-25000" dirty="0" err="1"/>
                <a:t>c</a:t>
              </a:r>
              <a:r>
                <a:rPr lang="en-US" altLang="zh-CN" sz="2400" dirty="0" err="1"/>
                <a:t>+β</a:t>
              </a:r>
              <a:r>
                <a:rPr lang="en-US" altLang="zh-CN" sz="2400" baseline="-25000" dirty="0" err="1"/>
                <a:t>e</a:t>
              </a:r>
              <a:r>
                <a:rPr lang="en-US" altLang="zh-CN" sz="2400" baseline="-25000" dirty="0"/>
                <a:t> </a:t>
              </a:r>
              <a:r>
                <a:rPr lang="en-US" altLang="zh-CN" sz="2400" dirty="0"/>
                <a:t>)→(</a:t>
              </a:r>
              <a:r>
                <a:rPr lang="el-GR" altLang="zh-CN" sz="2400" dirty="0">
                  <a:cs typeface="Arial" pitchFamily="34" charset="0"/>
                </a:rPr>
                <a:t>α</a:t>
              </a:r>
              <a:r>
                <a:rPr lang="en-US" altLang="zh-CN" sz="2400" baseline="-25000" dirty="0" err="1"/>
                <a:t>c</a:t>
              </a:r>
              <a:r>
                <a:rPr lang="en-US" altLang="zh-CN" sz="2400" dirty="0" err="1"/>
                <a:t>+β</a:t>
              </a:r>
              <a:r>
                <a:rPr lang="en-US" altLang="zh-CN" sz="2400" baseline="-25000" dirty="0" err="1"/>
                <a:t>e</a:t>
              </a:r>
              <a:r>
                <a:rPr lang="en-US" altLang="zh-CN" sz="2400" dirty="0"/>
                <a:t>)→(</a:t>
              </a:r>
              <a:r>
                <a:rPr lang="el-GR" altLang="zh-CN" sz="2400" dirty="0">
                  <a:cs typeface="Arial" pitchFamily="34" charset="0"/>
                </a:rPr>
                <a:t>α</a:t>
              </a:r>
              <a:r>
                <a:rPr lang="en-US" altLang="zh-CN" sz="2400" baseline="-25000" dirty="0" err="1"/>
                <a:t>f</a:t>
              </a:r>
              <a:r>
                <a:rPr lang="en-US" altLang="zh-CN" sz="2400" dirty="0" err="1"/>
                <a:t>+β</a:t>
              </a:r>
              <a:r>
                <a:rPr lang="en-US" altLang="zh-CN" sz="2400" baseline="-25000" dirty="0" err="1"/>
                <a:t>g</a:t>
              </a:r>
              <a:r>
                <a:rPr lang="en-US" altLang="zh-CN" sz="2400" dirty="0"/>
                <a:t>)</a:t>
              </a:r>
            </a:p>
          </p:txBody>
        </p:sp>
        <p:sp>
          <p:nvSpPr>
            <p:cNvPr id="27664" name="Line 20"/>
            <p:cNvSpPr>
              <a:spLocks noChangeShapeType="1"/>
            </p:cNvSpPr>
            <p:nvPr/>
          </p:nvSpPr>
          <p:spPr bwMode="auto">
            <a:xfrm>
              <a:off x="5922151" y="4599131"/>
              <a:ext cx="450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5" name="Line 21"/>
            <p:cNvSpPr>
              <a:spLocks noChangeShapeType="1"/>
            </p:cNvSpPr>
            <p:nvPr/>
          </p:nvSpPr>
          <p:spPr bwMode="auto">
            <a:xfrm flipH="1">
              <a:off x="4617005" y="4599130"/>
              <a:ext cx="5850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6" name="TextBox 52"/>
            <p:cNvSpPr txBox="1">
              <a:spLocks noChangeArrowheads="1"/>
            </p:cNvSpPr>
            <p:nvPr/>
          </p:nvSpPr>
          <p:spPr bwMode="auto">
            <a:xfrm>
              <a:off x="4481990" y="455906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1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27667" name="TextBox 54"/>
            <p:cNvSpPr txBox="1">
              <a:spLocks noChangeArrowheads="1"/>
            </p:cNvSpPr>
            <p:nvPr/>
          </p:nvSpPr>
          <p:spPr bwMode="auto">
            <a:xfrm>
              <a:off x="7632340" y="4554125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2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27668" name="TextBox 55"/>
            <p:cNvSpPr txBox="1">
              <a:spLocks noChangeArrowheads="1"/>
            </p:cNvSpPr>
            <p:nvPr/>
          </p:nvSpPr>
          <p:spPr bwMode="auto">
            <a:xfrm>
              <a:off x="6314896" y="4554125"/>
              <a:ext cx="38504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1’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27669" name="Text Box 33"/>
            <p:cNvSpPr txBox="1">
              <a:spLocks noChangeArrowheads="1"/>
            </p:cNvSpPr>
            <p:nvPr/>
          </p:nvSpPr>
          <p:spPr bwMode="auto">
            <a:xfrm>
              <a:off x="5173430" y="4229798"/>
              <a:ext cx="7620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ea typeface="黑体" pitchFamily="2" charset="-122"/>
                </a:rPr>
                <a:t>共晶</a:t>
              </a:r>
            </a:p>
          </p:txBody>
        </p:sp>
      </p:grp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2862263" y="5768975"/>
            <a:ext cx="29527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F91605"/>
                </a:solidFill>
                <a:ea typeface="幼圆" pitchFamily="49" charset="-122"/>
              </a:rPr>
              <a:t>相组成物：</a:t>
            </a:r>
            <a:r>
              <a:rPr lang="en-US" altLang="zh-CN" sz="2400" b="1">
                <a:solidFill>
                  <a:srgbClr val="000000"/>
                </a:solidFill>
                <a:ea typeface="幼圆" pitchFamily="49" charset="-122"/>
              </a:rPr>
              <a:t>α, β</a:t>
            </a:r>
          </a:p>
        </p:txBody>
      </p:sp>
      <p:cxnSp>
        <p:nvCxnSpPr>
          <p:cNvPr id="32" name="直接连接符 31"/>
          <p:cNvCxnSpPr/>
          <p:nvPr/>
        </p:nvCxnSpPr>
        <p:spPr bwMode="auto">
          <a:xfrm flipV="1">
            <a:off x="3671900" y="3609020"/>
            <a:ext cx="0" cy="20702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95" grpId="0"/>
      <p:bldP spid="302098" grpId="0"/>
      <p:bldP spid="27" grpId="0" animBg="1"/>
      <p:bldP spid="28" grpId="0"/>
      <p:bldP spid="54" grpId="0"/>
      <p:bldP spid="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c:\DOCUME~1\yangping\APPLIC~1\360se6\USERDA~1\Temp\image0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1780" y="503675"/>
            <a:ext cx="1905000" cy="14382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  <p:sp>
        <p:nvSpPr>
          <p:cNvPr id="3" name="矩形 2"/>
          <p:cNvSpPr/>
          <p:nvPr/>
        </p:nvSpPr>
        <p:spPr>
          <a:xfrm>
            <a:off x="4526995" y="503675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Pb-Sn</a:t>
            </a:r>
            <a:r>
              <a:rPr lang="en-US" altLang="zh-CN" dirty="0"/>
              <a:t> </a:t>
            </a:r>
            <a:r>
              <a:rPr lang="zh-CN" altLang="en-US" dirty="0" smtClean="0"/>
              <a:t>相图之共晶</a:t>
            </a:r>
            <a:r>
              <a:rPr lang="zh-CN" altLang="en-US" dirty="0"/>
              <a:t>体</a:t>
            </a:r>
          </a:p>
        </p:txBody>
      </p:sp>
      <p:pic>
        <p:nvPicPr>
          <p:cNvPr id="124930" name="Picture 2" descr="c:\DOCUME~1\yangping\APPLIC~1\360se6\USERDA~1\Temp\image02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545" y="2107594"/>
            <a:ext cx="1933575" cy="1466851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431540" y="3592759"/>
            <a:ext cx="1980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层片状（</a:t>
            </a:r>
            <a:r>
              <a:rPr lang="en-US" altLang="zh-CN" dirty="0"/>
              <a:t>Al-</a:t>
            </a:r>
            <a:r>
              <a:rPr lang="en-US" altLang="zh-CN" dirty="0" err="1"/>
              <a:t>CuAl</a:t>
            </a:r>
            <a:r>
              <a:rPr lang="en-US" altLang="zh-CN" baseline="-25000" dirty="0" err="1"/>
              <a:t>2</a:t>
            </a:r>
            <a:r>
              <a:rPr lang="zh-CN" altLang="en-US" dirty="0"/>
              <a:t>，定向凝固）</a:t>
            </a:r>
          </a:p>
        </p:txBody>
      </p:sp>
      <p:pic>
        <p:nvPicPr>
          <p:cNvPr id="124932" name="Picture 4" descr="c:\DOCUME~1\yangping\APPLIC~1\360se6\USERDA~1\Temp\image027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1780" y="2107594"/>
            <a:ext cx="1933575" cy="1457326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2501770" y="3592759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短</a:t>
            </a:r>
            <a:r>
              <a:rPr lang="zh-CN" altLang="en-US" dirty="0"/>
              <a:t>棒状（</a:t>
            </a:r>
            <a:r>
              <a:rPr lang="en-US" altLang="zh-CN" dirty="0"/>
              <a:t>Cu-</a:t>
            </a:r>
            <a:r>
              <a:rPr lang="en-US" altLang="zh-CN" dirty="0" err="1"/>
              <a:t>CuO</a:t>
            </a:r>
            <a:r>
              <a:rPr lang="zh-CN" altLang="en-US" dirty="0"/>
              <a:t>）</a:t>
            </a:r>
          </a:p>
        </p:txBody>
      </p:sp>
      <p:pic>
        <p:nvPicPr>
          <p:cNvPr id="124934" name="Picture 6" descr="c:\DOCUME~1\yangping\APPLIC~1\360se6\USERDA~1\Temp\image031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07015" y="2107594"/>
            <a:ext cx="1933575" cy="1466851"/>
          </a:xfrm>
          <a:prstGeom prst="rect">
            <a:avLst/>
          </a:prstGeom>
          <a:noFill/>
        </p:spPr>
      </p:pic>
      <p:pic>
        <p:nvPicPr>
          <p:cNvPr id="124936" name="Picture 8" descr="c:\DOCUME~1\yangping\APPLIC~1\360se6\USERDA~1\Temp\image025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46775" y="4104075"/>
            <a:ext cx="1933575" cy="1466851"/>
          </a:xfrm>
          <a:prstGeom prst="rect">
            <a:avLst/>
          </a:prstGeom>
          <a:noFill/>
        </p:spPr>
      </p:pic>
      <p:pic>
        <p:nvPicPr>
          <p:cNvPr id="124938" name="Picture 10" descr="c:\DOCUME~1\yangping\APPLIC~1\360se6\USERDA~1\Temp\image029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23890" y="2107594"/>
            <a:ext cx="1933575" cy="1457326"/>
          </a:xfrm>
          <a:prstGeom prst="rect">
            <a:avLst/>
          </a:prstGeom>
          <a:noFill/>
        </p:spPr>
      </p:pic>
      <p:pic>
        <p:nvPicPr>
          <p:cNvPr id="124940" name="Picture 12" descr="c:\DOCUME~1\yangping\APPLIC~1\360se6\USERDA~1\Temp\image033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07015" y="4104075"/>
            <a:ext cx="1933575" cy="1466851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4771568" y="3592759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螺旋状（</a:t>
            </a:r>
            <a:r>
              <a:rPr lang="en-US" altLang="zh-CN" dirty="0"/>
              <a:t>Zn-Mg</a:t>
            </a:r>
            <a:r>
              <a:rPr lang="zh-CN" altLang="en-US" dirty="0"/>
              <a:t>）</a:t>
            </a:r>
          </a:p>
        </p:txBody>
      </p:sp>
      <p:sp>
        <p:nvSpPr>
          <p:cNvPr id="13" name="矩形 12"/>
          <p:cNvSpPr/>
          <p:nvPr/>
        </p:nvSpPr>
        <p:spPr>
          <a:xfrm>
            <a:off x="2546775" y="5544235"/>
            <a:ext cx="1935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棒状或条状（</a:t>
            </a:r>
            <a:r>
              <a:rPr lang="en-US" altLang="zh-CN" dirty="0" err="1"/>
              <a:t>Sb-MnSb</a:t>
            </a:r>
            <a:r>
              <a:rPr lang="zh-CN" altLang="en-US" dirty="0"/>
              <a:t>，横截面）</a:t>
            </a:r>
          </a:p>
        </p:txBody>
      </p:sp>
      <p:sp>
        <p:nvSpPr>
          <p:cNvPr id="14" name="矩形 13"/>
          <p:cNvSpPr/>
          <p:nvPr/>
        </p:nvSpPr>
        <p:spPr>
          <a:xfrm>
            <a:off x="7002270" y="3592759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针状（</a:t>
            </a:r>
            <a:r>
              <a:rPr lang="en-US" altLang="zh-CN" dirty="0"/>
              <a:t>Al-Si</a:t>
            </a:r>
            <a:r>
              <a:rPr lang="zh-CN" altLang="en-US" dirty="0"/>
              <a:t>）</a:t>
            </a:r>
          </a:p>
        </p:txBody>
      </p:sp>
      <p:sp>
        <p:nvSpPr>
          <p:cNvPr id="15" name="矩形 14"/>
          <p:cNvSpPr/>
          <p:nvPr/>
        </p:nvSpPr>
        <p:spPr>
          <a:xfrm>
            <a:off x="4707015" y="5544235"/>
            <a:ext cx="21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Fe-C(</a:t>
            </a:r>
            <a:r>
              <a:rPr lang="zh-CN" altLang="en-US" dirty="0"/>
              <a:t>石墨</a:t>
            </a:r>
            <a:r>
              <a:rPr lang="en-US" altLang="zh-CN" dirty="0"/>
              <a:t>)</a:t>
            </a:r>
            <a:r>
              <a:rPr lang="zh-CN" altLang="en-US" dirty="0"/>
              <a:t>的共晶组织</a:t>
            </a:r>
          </a:p>
        </p:txBody>
      </p:sp>
      <p:sp>
        <p:nvSpPr>
          <p:cNvPr id="16" name="矩形 15"/>
          <p:cNvSpPr/>
          <p:nvPr/>
        </p:nvSpPr>
        <p:spPr>
          <a:xfrm>
            <a:off x="431540" y="32365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共晶组织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6" descr="c:\DOCUME~1\yangping\APPLIC~1\360se6\USERDA~1\Temp\image03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510" y="4194085"/>
            <a:ext cx="2491639" cy="1890210"/>
          </a:xfrm>
          <a:prstGeom prst="rect">
            <a:avLst/>
          </a:prstGeom>
          <a:noFill/>
        </p:spPr>
      </p:pic>
      <p:sp>
        <p:nvSpPr>
          <p:cNvPr id="28674" name="Rectangle 12"/>
          <p:cNvSpPr>
            <a:spLocks noChangeArrowheads="1"/>
          </p:cNvSpPr>
          <p:nvPr/>
        </p:nvSpPr>
        <p:spPr bwMode="auto">
          <a:xfrm>
            <a:off x="431800" y="414338"/>
            <a:ext cx="4017963" cy="4572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合金</a:t>
            </a:r>
            <a:r>
              <a:rPr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III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：（ 亚共晶合金） </a:t>
            </a:r>
          </a:p>
        </p:txBody>
      </p:sp>
      <p:sp>
        <p:nvSpPr>
          <p:cNvPr id="304146" name="Rectangle 18"/>
          <p:cNvSpPr>
            <a:spLocks noChangeArrowheads="1"/>
          </p:cNvSpPr>
          <p:nvPr/>
        </p:nvSpPr>
        <p:spPr bwMode="auto">
          <a:xfrm>
            <a:off x="161510" y="3699030"/>
            <a:ext cx="2482850" cy="457200"/>
          </a:xfrm>
          <a:prstGeom prst="rect">
            <a:avLst/>
          </a:prstGeom>
          <a:solidFill>
            <a:srgbClr val="FFCC99"/>
          </a:solidFill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F91605"/>
                </a:solidFill>
                <a:latin typeface="幼圆" pitchFamily="49" charset="-122"/>
                <a:ea typeface="幼圆" pitchFamily="49" charset="-122"/>
              </a:rPr>
              <a:t>亚共晶合金组织 </a:t>
            </a:r>
          </a:p>
        </p:txBody>
      </p:sp>
      <p:sp>
        <p:nvSpPr>
          <p:cNvPr id="304147" name="Line 19"/>
          <p:cNvSpPr>
            <a:spLocks noChangeShapeType="1"/>
          </p:cNvSpPr>
          <p:nvPr/>
        </p:nvSpPr>
        <p:spPr bwMode="auto">
          <a:xfrm flipH="1" flipV="1">
            <a:off x="2276745" y="4869159"/>
            <a:ext cx="1080818" cy="1346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04148" name="Line 20"/>
          <p:cNvSpPr>
            <a:spLocks noChangeShapeType="1"/>
          </p:cNvSpPr>
          <p:nvPr/>
        </p:nvSpPr>
        <p:spPr bwMode="auto">
          <a:xfrm flipH="1">
            <a:off x="2456764" y="5273675"/>
            <a:ext cx="1980297" cy="67560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8679" name="组合 13"/>
          <p:cNvGrpSpPr>
            <a:grpSpLocks/>
          </p:cNvGrpSpPr>
          <p:nvPr/>
        </p:nvGrpSpPr>
        <p:grpSpPr bwMode="auto">
          <a:xfrm>
            <a:off x="2366963" y="863600"/>
            <a:ext cx="6526212" cy="2886075"/>
            <a:chOff x="2366756" y="863715"/>
            <a:chExt cx="6525724" cy="2886642"/>
          </a:xfrm>
        </p:grpSpPr>
        <p:pic>
          <p:nvPicPr>
            <p:cNvPr id="28692" name="Picture 14" descr="FIG329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241" t="4028" r="3545" b="11375"/>
            <a:stretch>
              <a:fillRect/>
            </a:stretch>
          </p:blipFill>
          <p:spPr bwMode="auto">
            <a:xfrm>
              <a:off x="5877145" y="953725"/>
              <a:ext cx="3015335" cy="26619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8693" name="Picture 25" descr="FIG32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8690"/>
            <a:stretch>
              <a:fillRect/>
            </a:stretch>
          </p:blipFill>
          <p:spPr bwMode="auto">
            <a:xfrm>
              <a:off x="2366756" y="863715"/>
              <a:ext cx="3523958" cy="2886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8694" name="直接连接符 12"/>
            <p:cNvCxnSpPr>
              <a:cxnSpLocks noChangeShapeType="1"/>
            </p:cNvCxnSpPr>
            <p:nvPr/>
          </p:nvCxnSpPr>
          <p:spPr bwMode="auto">
            <a:xfrm>
              <a:off x="3480994" y="1313765"/>
              <a:ext cx="0" cy="2115235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lgDash"/>
              <a:round/>
              <a:headEnd/>
              <a:tailEnd/>
            </a:ln>
          </p:spPr>
        </p:cxnSp>
      </p:grpSp>
      <p:grpSp>
        <p:nvGrpSpPr>
          <p:cNvPr id="28680" name="组合 25"/>
          <p:cNvGrpSpPr>
            <a:grpSpLocks/>
          </p:cNvGrpSpPr>
          <p:nvPr/>
        </p:nvGrpSpPr>
        <p:grpSpPr bwMode="auto">
          <a:xfrm>
            <a:off x="2816225" y="4059238"/>
            <a:ext cx="5535613" cy="1638300"/>
            <a:chOff x="3176845" y="4048184"/>
            <a:chExt cx="5535615" cy="1637739"/>
          </a:xfrm>
        </p:grpSpPr>
        <p:sp>
          <p:nvSpPr>
            <p:cNvPr id="28682" name="Rectangle 15"/>
            <p:cNvSpPr>
              <a:spLocks noChangeArrowheads="1"/>
            </p:cNvSpPr>
            <p:nvPr/>
          </p:nvSpPr>
          <p:spPr bwMode="auto">
            <a:xfrm>
              <a:off x="3311860" y="4464115"/>
              <a:ext cx="5400600" cy="830997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just"/>
              <a:r>
                <a:rPr lang="en-US" altLang="zh-CN" sz="2400" dirty="0" err="1"/>
                <a:t>L→L</a:t>
              </a:r>
              <a:r>
                <a:rPr lang="en-US" altLang="zh-CN" sz="2400" dirty="0"/>
                <a:t>+</a:t>
              </a:r>
              <a:r>
                <a:rPr lang="el-GR" altLang="zh-CN" sz="2400" dirty="0">
                  <a:cs typeface="Arial" pitchFamily="34" charset="0"/>
                </a:rPr>
                <a:t>α</a:t>
              </a:r>
              <a:r>
                <a:rPr lang="zh-CN" altLang="en-US" sz="2000" baseline="-25000" dirty="0">
                  <a:latin typeface="黑体" pitchFamily="2" charset="-122"/>
                  <a:ea typeface="黑体" pitchFamily="2" charset="-122"/>
                </a:rPr>
                <a:t>初</a:t>
              </a:r>
              <a:r>
                <a:rPr lang="en-US" altLang="zh-CN" sz="2400" dirty="0"/>
                <a:t>→L+</a:t>
              </a:r>
              <a:r>
                <a:rPr lang="el-GR" altLang="zh-CN" sz="2400" dirty="0">
                  <a:cs typeface="Arial" pitchFamily="34" charset="0"/>
                </a:rPr>
                <a:t>α</a:t>
              </a:r>
              <a:r>
                <a:rPr lang="en-US" altLang="zh-CN" sz="2000" baseline="-25000" dirty="0">
                  <a:latin typeface="黑体" pitchFamily="2" charset="-122"/>
                  <a:ea typeface="黑体" pitchFamily="2" charset="-122"/>
                </a:rPr>
                <a:t>C</a:t>
              </a:r>
              <a:r>
                <a:rPr lang="en-US" altLang="zh-CN" sz="2400" dirty="0"/>
                <a:t>+ (</a:t>
              </a:r>
              <a:r>
                <a:rPr lang="el-GR" altLang="zh-CN" sz="2400" dirty="0">
                  <a:cs typeface="Arial" pitchFamily="34" charset="0"/>
                </a:rPr>
                <a:t>α</a:t>
              </a:r>
              <a:r>
                <a:rPr lang="en-US" altLang="zh-CN" sz="2400" baseline="-25000" dirty="0" err="1"/>
                <a:t>c</a:t>
              </a:r>
              <a:r>
                <a:rPr lang="en-US" altLang="zh-CN" sz="2400" dirty="0" err="1"/>
                <a:t>+</a:t>
              </a:r>
              <a:r>
                <a:rPr lang="en-US" altLang="zh-CN" sz="2400" b="1" dirty="0" err="1"/>
                <a:t>β</a:t>
              </a:r>
              <a:r>
                <a:rPr lang="en-US" altLang="zh-CN" sz="2400" baseline="-25000" dirty="0" err="1"/>
                <a:t>e</a:t>
              </a:r>
              <a:r>
                <a:rPr lang="en-US" altLang="zh-CN" sz="2400" dirty="0"/>
                <a:t>) →</a:t>
              </a:r>
              <a:r>
                <a:rPr lang="el-GR" altLang="zh-CN" sz="2400" dirty="0">
                  <a:cs typeface="Arial" pitchFamily="34" charset="0"/>
                </a:rPr>
                <a:t>α</a:t>
              </a:r>
              <a:r>
                <a:rPr lang="en-US" altLang="zh-CN" sz="2000" baseline="-25000" dirty="0">
                  <a:latin typeface="黑体" pitchFamily="2" charset="-122"/>
                  <a:ea typeface="黑体" pitchFamily="2" charset="-122"/>
                </a:rPr>
                <a:t>C</a:t>
              </a:r>
              <a:r>
                <a:rPr lang="en-US" altLang="zh-CN" sz="2400" dirty="0"/>
                <a:t>+ (</a:t>
              </a:r>
              <a:r>
                <a:rPr lang="el-GR" altLang="zh-CN" sz="2400" dirty="0">
                  <a:cs typeface="Arial" pitchFamily="34" charset="0"/>
                </a:rPr>
                <a:t>α</a:t>
              </a:r>
              <a:r>
                <a:rPr lang="en-US" altLang="zh-CN" sz="2400" baseline="-25000" dirty="0" err="1"/>
                <a:t>c</a:t>
              </a:r>
              <a:r>
                <a:rPr lang="en-US" altLang="zh-CN" sz="2400" dirty="0" err="1"/>
                <a:t>+</a:t>
              </a:r>
              <a:r>
                <a:rPr lang="en-US" altLang="zh-CN" sz="2400" b="1" dirty="0" err="1"/>
                <a:t>β</a:t>
              </a:r>
              <a:r>
                <a:rPr lang="en-US" altLang="zh-CN" sz="2400" baseline="-25000" dirty="0" err="1"/>
                <a:t>e</a:t>
              </a:r>
              <a:r>
                <a:rPr lang="en-US" altLang="zh-CN" sz="2400" dirty="0"/>
                <a:t>)</a:t>
              </a:r>
            </a:p>
            <a:p>
              <a:pPr algn="just"/>
              <a:r>
                <a:rPr lang="en-US" altLang="zh-CN" sz="2400" dirty="0"/>
                <a:t>→</a:t>
              </a:r>
              <a:r>
                <a:rPr lang="el-GR" altLang="zh-CN" sz="2400" dirty="0">
                  <a:cs typeface="Arial" pitchFamily="34" charset="0"/>
                </a:rPr>
                <a:t>α</a:t>
              </a:r>
              <a:r>
                <a:rPr lang="en-US" altLang="zh-CN" sz="2400" dirty="0"/>
                <a:t> +</a:t>
              </a:r>
              <a:r>
                <a:rPr lang="en-US" altLang="zh-CN" sz="2400" b="1" dirty="0" err="1"/>
                <a:t>β</a:t>
              </a:r>
              <a:r>
                <a:rPr lang="en-US" altLang="zh-CN" sz="2400" baseline="-25000" dirty="0" err="1"/>
                <a:t>II</a:t>
              </a:r>
              <a:r>
                <a:rPr lang="en-US" altLang="zh-CN" sz="2400" dirty="0"/>
                <a:t>+(</a:t>
              </a:r>
              <a:r>
                <a:rPr lang="el-GR" altLang="zh-CN" sz="2400" dirty="0">
                  <a:cs typeface="Arial" pitchFamily="34" charset="0"/>
                </a:rPr>
                <a:t>α</a:t>
              </a:r>
              <a:r>
                <a:rPr lang="en-US" altLang="zh-CN" sz="2400" dirty="0"/>
                <a:t>+</a:t>
              </a:r>
              <a:r>
                <a:rPr lang="en-US" altLang="zh-CN" sz="2400" b="1" dirty="0"/>
                <a:t>β</a:t>
              </a:r>
              <a:r>
                <a:rPr lang="en-US" altLang="zh-CN" sz="2400" dirty="0"/>
                <a:t>)</a:t>
              </a:r>
              <a:endParaRPr lang="zh-CN" altLang="en-US" sz="2400" dirty="0"/>
            </a:p>
          </p:txBody>
        </p:sp>
        <p:sp>
          <p:nvSpPr>
            <p:cNvPr id="28683" name="Text Box 33"/>
            <p:cNvSpPr txBox="1">
              <a:spLocks noChangeArrowheads="1"/>
            </p:cNvSpPr>
            <p:nvPr/>
          </p:nvSpPr>
          <p:spPr bwMode="auto">
            <a:xfrm>
              <a:off x="3311860" y="4059070"/>
              <a:ext cx="762000" cy="3667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ea typeface="黑体" pitchFamily="2" charset="-122"/>
                </a:rPr>
                <a:t>匀晶</a:t>
              </a:r>
            </a:p>
          </p:txBody>
        </p:sp>
        <p:sp>
          <p:nvSpPr>
            <p:cNvPr id="28684" name="TextBox 15"/>
            <p:cNvSpPr txBox="1">
              <a:spLocks noChangeArrowheads="1"/>
            </p:cNvSpPr>
            <p:nvPr/>
          </p:nvSpPr>
          <p:spPr bwMode="auto">
            <a:xfrm>
              <a:off x="3536885" y="441911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1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28685" name="TextBox 16"/>
            <p:cNvSpPr txBox="1">
              <a:spLocks noChangeArrowheads="1"/>
            </p:cNvSpPr>
            <p:nvPr/>
          </p:nvSpPr>
          <p:spPr bwMode="auto">
            <a:xfrm>
              <a:off x="4526995" y="441911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2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28686" name="TextBox 17"/>
            <p:cNvSpPr txBox="1">
              <a:spLocks noChangeArrowheads="1"/>
            </p:cNvSpPr>
            <p:nvPr/>
          </p:nvSpPr>
          <p:spPr bwMode="auto">
            <a:xfrm>
              <a:off x="6732240" y="4419110"/>
              <a:ext cx="38504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2’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28687" name="TextBox 18"/>
            <p:cNvSpPr txBox="1">
              <a:spLocks noChangeArrowheads="1"/>
            </p:cNvSpPr>
            <p:nvPr/>
          </p:nvSpPr>
          <p:spPr bwMode="auto">
            <a:xfrm>
              <a:off x="3367751" y="5010571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3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28688" name="Text Box 33"/>
            <p:cNvSpPr txBox="1">
              <a:spLocks noChangeArrowheads="1"/>
            </p:cNvSpPr>
            <p:nvPr/>
          </p:nvSpPr>
          <p:spPr bwMode="auto">
            <a:xfrm>
              <a:off x="5337085" y="4048184"/>
              <a:ext cx="7620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ea typeface="黑体" pitchFamily="2" charset="-122"/>
                </a:rPr>
                <a:t>共晶</a:t>
              </a:r>
            </a:p>
          </p:txBody>
        </p:sp>
        <p:cxnSp>
          <p:nvCxnSpPr>
            <p:cNvPr id="28689" name="直接连接符 21"/>
            <p:cNvCxnSpPr>
              <a:cxnSpLocks noChangeShapeType="1"/>
              <a:endCxn id="28685" idx="0"/>
            </p:cNvCxnSpPr>
            <p:nvPr/>
          </p:nvCxnSpPr>
          <p:spPr bwMode="auto">
            <a:xfrm flipH="1">
              <a:off x="4690662" y="4419110"/>
              <a:ext cx="64642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690" name="直接连接符 23"/>
            <p:cNvCxnSpPr>
              <a:cxnSpLocks noChangeShapeType="1"/>
              <a:endCxn id="28686" idx="0"/>
            </p:cNvCxnSpPr>
            <p:nvPr/>
          </p:nvCxnSpPr>
          <p:spPr bwMode="auto">
            <a:xfrm>
              <a:off x="6102170" y="4419110"/>
              <a:ext cx="822591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691" name="Text Box 33"/>
            <p:cNvSpPr txBox="1">
              <a:spLocks noChangeArrowheads="1"/>
            </p:cNvSpPr>
            <p:nvPr/>
          </p:nvSpPr>
          <p:spPr bwMode="auto">
            <a:xfrm>
              <a:off x="3176845" y="5319210"/>
              <a:ext cx="762000" cy="3667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ea typeface="黑体" pitchFamily="2" charset="-122"/>
                </a:rPr>
                <a:t>析出</a:t>
              </a:r>
            </a:p>
          </p:txBody>
        </p:sp>
      </p:grpSp>
      <p:sp>
        <p:nvSpPr>
          <p:cNvPr id="28681" name="TextBox 26"/>
          <p:cNvSpPr txBox="1">
            <a:spLocks noChangeArrowheads="1"/>
          </p:cNvSpPr>
          <p:nvPr/>
        </p:nvSpPr>
        <p:spPr bwMode="auto">
          <a:xfrm>
            <a:off x="2366755" y="6396038"/>
            <a:ext cx="2970213" cy="461962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合金</a:t>
            </a:r>
            <a:r>
              <a:rPr lang="en-US" altLang="zh-CN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IV</a:t>
            </a:r>
            <a:r>
              <a:rPr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？</a:t>
            </a:r>
            <a:r>
              <a:rPr lang="en-US" altLang="zh-CN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思考题</a:t>
            </a:r>
          </a:p>
        </p:txBody>
      </p:sp>
      <p:sp>
        <p:nvSpPr>
          <p:cNvPr id="24" name="线形标注 2(带边框和强调线) 23"/>
          <p:cNvSpPr/>
          <p:nvPr/>
        </p:nvSpPr>
        <p:spPr bwMode="auto">
          <a:xfrm>
            <a:off x="7767355" y="1133745"/>
            <a:ext cx="810090" cy="36933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20694"/>
              <a:gd name="adj6" fmla="val -88995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恒温</a:t>
            </a: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5742130" y="2348880"/>
            <a:ext cx="1260140" cy="17101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4211960" y="5433318"/>
            <a:ext cx="3645405" cy="830997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sz="2400" b="1" dirty="0">
                <a:solidFill>
                  <a:srgbClr val="F91605"/>
                </a:solidFill>
                <a:ea typeface="幼圆" pitchFamily="49" charset="-122"/>
              </a:rPr>
              <a:t>组织组成物：</a:t>
            </a:r>
            <a:r>
              <a:rPr lang="en-US" altLang="zh-CN" sz="2400" b="1" dirty="0">
                <a:ea typeface="幼圆" pitchFamily="49" charset="-122"/>
              </a:rPr>
              <a:t>α, </a:t>
            </a:r>
            <a:r>
              <a:rPr lang="en-US" altLang="zh-CN" sz="2400" b="1" dirty="0" err="1" smtClean="0">
                <a:ea typeface="幼圆" pitchFamily="49" charset="-122"/>
              </a:rPr>
              <a:t>β</a:t>
            </a:r>
            <a:r>
              <a:rPr lang="en-US" altLang="zh-CN" sz="2400" b="1" baseline="-25000" dirty="0" err="1" smtClean="0">
                <a:ea typeface="幼圆" pitchFamily="49" charset="-122"/>
              </a:rPr>
              <a:t>II</a:t>
            </a:r>
            <a:r>
              <a:rPr lang="en-US" altLang="zh-CN" sz="2400" b="1" dirty="0" smtClean="0">
                <a:ea typeface="幼圆" pitchFamily="49" charset="-122"/>
              </a:rPr>
              <a:t>, (</a:t>
            </a:r>
            <a:r>
              <a:rPr lang="en-US" altLang="zh-CN" sz="2400" b="1" dirty="0" err="1" smtClean="0">
                <a:ea typeface="幼圆" pitchFamily="49" charset="-122"/>
              </a:rPr>
              <a:t>α+β</a:t>
            </a:r>
            <a:r>
              <a:rPr lang="en-US" altLang="zh-CN" sz="2400" b="1" dirty="0" smtClean="0">
                <a:ea typeface="幼圆" pitchFamily="49" charset="-122"/>
              </a:rPr>
              <a:t>)</a:t>
            </a:r>
          </a:p>
          <a:p>
            <a:r>
              <a:rPr lang="zh-CN" altLang="en-US" sz="2400" b="1" dirty="0" smtClean="0">
                <a:solidFill>
                  <a:srgbClr val="F91605"/>
                </a:solidFill>
                <a:ea typeface="幼圆" pitchFamily="49" charset="-122"/>
              </a:rPr>
              <a:t>相组成物：</a:t>
            </a:r>
            <a:r>
              <a:rPr lang="en-US" altLang="zh-CN" sz="2400" b="1" dirty="0" smtClean="0">
                <a:ea typeface="幼圆" pitchFamily="49" charset="-122"/>
              </a:rPr>
              <a:t>α, β</a:t>
            </a:r>
            <a:endParaRPr lang="en-US" altLang="zh-CN" sz="2400" b="1" dirty="0"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0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0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46" grpId="0" animBg="1"/>
      <p:bldP spid="304147" grpId="0" animBg="1"/>
      <p:bldP spid="304148" grpId="0" animBg="1"/>
      <p:bldP spid="24" grpId="0" animBg="1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3" descr="FIG32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611" b="7391"/>
          <a:stretch>
            <a:fillRect/>
          </a:stretch>
        </p:blipFill>
        <p:spPr bwMode="auto">
          <a:xfrm>
            <a:off x="791580" y="1178892"/>
            <a:ext cx="7875925" cy="310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29"/>
          <p:cNvSpPr>
            <a:spLocks noChangeArrowheads="1"/>
          </p:cNvSpPr>
          <p:nvPr/>
        </p:nvSpPr>
        <p:spPr bwMode="auto">
          <a:xfrm>
            <a:off x="476250" y="593725"/>
            <a:ext cx="5040313" cy="479425"/>
          </a:xfrm>
          <a:prstGeom prst="rect">
            <a:avLst/>
          </a:prstGeom>
          <a:solidFill>
            <a:srgbClr val="FFCC99"/>
          </a:solidFill>
          <a:ln w="22225" algn="ctr">
            <a:solidFill>
              <a:schemeClr val="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思考题：填充</a:t>
            </a:r>
            <a:r>
              <a:rPr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组织标注相图 </a:t>
            </a:r>
          </a:p>
        </p:txBody>
      </p:sp>
      <p:sp>
        <p:nvSpPr>
          <p:cNvPr id="305189" name="Rectangle 37"/>
          <p:cNvSpPr>
            <a:spLocks noChangeArrowheads="1"/>
          </p:cNvSpPr>
          <p:nvPr/>
        </p:nvSpPr>
        <p:spPr bwMode="auto">
          <a:xfrm>
            <a:off x="3086835" y="2929603"/>
            <a:ext cx="1620180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05190" name="Rectangle 38"/>
          <p:cNvSpPr>
            <a:spLocks noChangeArrowheads="1"/>
          </p:cNvSpPr>
          <p:nvPr/>
        </p:nvSpPr>
        <p:spPr bwMode="auto">
          <a:xfrm>
            <a:off x="4752730" y="2799873"/>
            <a:ext cx="314325" cy="7191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5191" name="Rectangle 39"/>
          <p:cNvSpPr>
            <a:spLocks noChangeArrowheads="1"/>
          </p:cNvSpPr>
          <p:nvPr/>
        </p:nvSpPr>
        <p:spPr bwMode="auto">
          <a:xfrm>
            <a:off x="5201889" y="2889082"/>
            <a:ext cx="1845385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pic>
        <p:nvPicPr>
          <p:cNvPr id="29710" name="Picture 14" descr="c:\DOCUME~1\yangping\APPLIC~1\360se6\USERDA~1\Temp\image02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464115"/>
            <a:ext cx="1905000" cy="14382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  <p:pic>
        <p:nvPicPr>
          <p:cNvPr id="29712" name="Picture 16" descr="c:\DOCUME~1\yangping\APPLIC~1\360se6\USERDA~1\Temp\image036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1740" y="4464115"/>
            <a:ext cx="1933575" cy="1466851"/>
          </a:xfrm>
          <a:prstGeom prst="rect">
            <a:avLst/>
          </a:prstGeom>
          <a:noFill/>
        </p:spPr>
      </p:pic>
      <p:pic>
        <p:nvPicPr>
          <p:cNvPr id="29714" name="Picture 18" descr="c:\DOCUME~1\yangping\APPLIC~1\360se6\USERDA~1\Temp\image041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92180" y="4464115"/>
            <a:ext cx="1905000" cy="14287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05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305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05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89" grpId="0" animBg="1"/>
      <p:bldP spid="305190" grpId="0" animBg="1"/>
      <p:bldP spid="30519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2"/>
          <p:cNvSpPr>
            <a:spLocks noChangeArrowheads="1"/>
          </p:cNvSpPr>
          <p:nvPr/>
        </p:nvSpPr>
        <p:spPr bwMode="auto">
          <a:xfrm>
            <a:off x="385763" y="368660"/>
            <a:ext cx="2814637" cy="46037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）杠杆定理的应用</a:t>
            </a:r>
          </a:p>
        </p:txBody>
      </p:sp>
      <p:sp>
        <p:nvSpPr>
          <p:cNvPr id="302095" name="Rectangle 15"/>
          <p:cNvSpPr>
            <a:spLocks noChangeArrowheads="1"/>
          </p:cNvSpPr>
          <p:nvPr/>
        </p:nvSpPr>
        <p:spPr bwMode="auto">
          <a:xfrm>
            <a:off x="657225" y="1358770"/>
            <a:ext cx="1944763" cy="46166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合金</a:t>
            </a:r>
            <a:r>
              <a:rPr lang="en-US" altLang="zh-CN" sz="2400" b="1" dirty="0">
                <a:solidFill>
                  <a:srgbClr val="0000FF"/>
                </a:solidFill>
              </a:rPr>
              <a:t>I</a:t>
            </a:r>
            <a:r>
              <a:rPr lang="zh-CN" altLang="en-US" sz="2400" b="1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 </a:t>
            </a:r>
            <a:r>
              <a:rPr lang="el-GR" altLang="zh-CN" sz="2400" b="1" dirty="0" smtClean="0">
                <a:solidFill>
                  <a:srgbClr val="0000FF"/>
                </a:solidFill>
              </a:rPr>
              <a:t>α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, </a:t>
            </a:r>
            <a:r>
              <a:rPr lang="el-GR" altLang="zh-CN" sz="2400" b="1" dirty="0" smtClean="0">
                <a:solidFill>
                  <a:srgbClr val="0000FF"/>
                </a:solidFill>
              </a:rPr>
              <a:t>β</a:t>
            </a:r>
            <a:r>
              <a:rPr lang="en-US" altLang="zh-CN" sz="2400" b="1" baseline="-25000" dirty="0" smtClean="0">
                <a:solidFill>
                  <a:srgbClr val="0000FF"/>
                </a:solidFill>
              </a:rPr>
              <a:t>II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30724" name="Rectangle 24"/>
          <p:cNvSpPr>
            <a:spLocks noChangeArrowheads="1"/>
          </p:cNvSpPr>
          <p:nvPr/>
        </p:nvSpPr>
        <p:spPr bwMode="auto">
          <a:xfrm>
            <a:off x="611188" y="863715"/>
            <a:ext cx="2106612" cy="4572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F91605"/>
                </a:solidFill>
                <a:ea typeface="幼圆" pitchFamily="49" charset="-122"/>
              </a:rPr>
              <a:t>组织相对量：</a:t>
            </a:r>
            <a:r>
              <a:rPr lang="zh-CN" altLang="en-US" sz="2400" b="1" dirty="0">
                <a:ea typeface="幼圆" pitchFamily="49" charset="-122"/>
              </a:rPr>
              <a:t> </a:t>
            </a:r>
          </a:p>
        </p:txBody>
      </p:sp>
      <p:pic>
        <p:nvPicPr>
          <p:cNvPr id="30726" name="Picture 38" descr="FIG32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71888" y="0"/>
            <a:ext cx="5472112" cy="1854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4392613" y="1493838"/>
            <a:ext cx="4184650" cy="269875"/>
            <a:chOff x="4391980" y="1493785"/>
            <a:chExt cx="4185465" cy="270430"/>
          </a:xfrm>
        </p:grpSpPr>
        <p:sp>
          <p:nvSpPr>
            <p:cNvPr id="30749" name="Line 42"/>
            <p:cNvSpPr>
              <a:spLocks noChangeShapeType="1"/>
            </p:cNvSpPr>
            <p:nvPr/>
          </p:nvSpPr>
          <p:spPr bwMode="auto">
            <a:xfrm>
              <a:off x="4391980" y="1493785"/>
              <a:ext cx="418546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0" name="AutoShape 43"/>
            <p:cNvSpPr>
              <a:spLocks noChangeArrowheads="1"/>
            </p:cNvSpPr>
            <p:nvPr/>
          </p:nvSpPr>
          <p:spPr bwMode="auto">
            <a:xfrm>
              <a:off x="4683782" y="1538790"/>
              <a:ext cx="179388" cy="22542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701570" y="3429000"/>
            <a:ext cx="3474028" cy="46166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合金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II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：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α+β</a:t>
            </a:r>
            <a:r>
              <a:rPr lang="en-US" altLang="zh-CN" sz="2400" b="1" dirty="0"/>
              <a:t>)</a:t>
            </a:r>
            <a:r>
              <a:rPr lang="en-US" altLang="zh-CN" sz="2400" b="1" dirty="0" smtClean="0"/>
              <a:t>%=</a:t>
            </a:r>
            <a:r>
              <a:rPr lang="en-US" altLang="zh-CN" sz="2400" b="1" dirty="0"/>
              <a:t>100%</a:t>
            </a:r>
            <a:r>
              <a:rPr lang="zh-CN" altLang="en-US" sz="2400" dirty="0"/>
              <a:t> 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701570" y="3924204"/>
            <a:ext cx="2961067" cy="46166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合金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III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：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(</a:t>
            </a:r>
            <a:r>
              <a:rPr lang="el-GR" altLang="zh-CN" sz="2400" b="1" dirty="0" smtClean="0">
                <a:solidFill>
                  <a:srgbClr val="0000FF"/>
                </a:solidFill>
              </a:rPr>
              <a:t>α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+</a:t>
            </a:r>
            <a:r>
              <a:rPr lang="el-GR" altLang="zh-CN" sz="2400" b="1" dirty="0" smtClean="0">
                <a:solidFill>
                  <a:srgbClr val="0000FF"/>
                </a:solidFill>
              </a:rPr>
              <a:t>β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), </a:t>
            </a:r>
            <a:r>
              <a:rPr lang="el-GR" altLang="zh-CN" sz="2400" b="1" dirty="0" smtClean="0">
                <a:solidFill>
                  <a:srgbClr val="0000FF"/>
                </a:solidFill>
              </a:rPr>
              <a:t>α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, </a:t>
            </a:r>
            <a:r>
              <a:rPr lang="el-GR" altLang="zh-CN" sz="2400" b="1" dirty="0" smtClean="0">
                <a:solidFill>
                  <a:srgbClr val="0000FF"/>
                </a:solidFill>
              </a:rPr>
              <a:t>β</a:t>
            </a:r>
            <a:r>
              <a:rPr lang="en-US" altLang="zh-CN" sz="2400" b="1" baseline="-25000" dirty="0" smtClean="0">
                <a:solidFill>
                  <a:srgbClr val="0000FF"/>
                </a:solidFill>
              </a:rPr>
              <a:t>II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3" name="组合 23"/>
          <p:cNvGrpSpPr>
            <a:grpSpLocks/>
          </p:cNvGrpSpPr>
          <p:nvPr/>
        </p:nvGrpSpPr>
        <p:grpSpPr bwMode="auto">
          <a:xfrm>
            <a:off x="5067300" y="874713"/>
            <a:ext cx="1935163" cy="258762"/>
            <a:chOff x="5067055" y="874601"/>
            <a:chExt cx="1935215" cy="259544"/>
          </a:xfrm>
        </p:grpSpPr>
        <p:cxnSp>
          <p:nvCxnSpPr>
            <p:cNvPr id="30747" name="直接连接符 21"/>
            <p:cNvCxnSpPr>
              <a:cxnSpLocks noChangeShapeType="1"/>
            </p:cNvCxnSpPr>
            <p:nvPr/>
          </p:nvCxnSpPr>
          <p:spPr bwMode="auto">
            <a:xfrm>
              <a:off x="5067055" y="874601"/>
              <a:ext cx="1935215" cy="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30748" name="AutoShape 43"/>
            <p:cNvSpPr>
              <a:spLocks noChangeArrowheads="1"/>
            </p:cNvSpPr>
            <p:nvPr/>
          </p:nvSpPr>
          <p:spPr bwMode="auto">
            <a:xfrm>
              <a:off x="5315313" y="908720"/>
              <a:ext cx="179388" cy="22542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566555" y="4374105"/>
            <a:ext cx="2287806" cy="46166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 smtClean="0">
                <a:ea typeface="幼圆" pitchFamily="49" charset="-122"/>
              </a:rPr>
              <a:t>a</a:t>
            </a:r>
            <a:r>
              <a:rPr lang="zh-CN" altLang="en-US" sz="2400" dirty="0" smtClean="0">
                <a:ea typeface="幼圆" pitchFamily="49" charset="-122"/>
              </a:rPr>
              <a:t>、共</a:t>
            </a:r>
            <a:r>
              <a:rPr lang="zh-CN" altLang="en-US" sz="2400" dirty="0">
                <a:ea typeface="幼圆" pitchFamily="49" charset="-122"/>
              </a:rPr>
              <a:t>晶</a:t>
            </a:r>
            <a:r>
              <a:rPr lang="zh-CN" altLang="en-US" sz="2400" dirty="0" smtClean="0">
                <a:ea typeface="幼圆" pitchFamily="49" charset="-122"/>
              </a:rPr>
              <a:t>温度： </a:t>
            </a:r>
            <a:endParaRPr lang="zh-CN" altLang="en-US" sz="2400" dirty="0">
              <a:ea typeface="幼圆" pitchFamily="49" charset="-122"/>
            </a:endParaRP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4433888" y="4056063"/>
            <a:ext cx="3108325" cy="46196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幼圆" pitchFamily="49" charset="-122"/>
              </a:rPr>
              <a:t>b</a:t>
            </a:r>
            <a:r>
              <a:rPr lang="zh-CN" altLang="en-US" sz="2400" dirty="0">
                <a:ea typeface="幼圆" pitchFamily="49" charset="-122"/>
              </a:rPr>
              <a:t>、室温</a:t>
            </a:r>
            <a:r>
              <a:rPr lang="zh-CN" altLang="en-US" sz="2400" dirty="0" smtClean="0">
                <a:ea typeface="幼圆" pitchFamily="49" charset="-122"/>
              </a:rPr>
              <a:t>：</a:t>
            </a:r>
            <a:r>
              <a:rPr lang="el-GR" altLang="zh-CN" sz="2400" b="1" dirty="0" smtClean="0">
                <a:ea typeface="幼圆" pitchFamily="49" charset="-122"/>
              </a:rPr>
              <a:t>α</a:t>
            </a:r>
            <a:r>
              <a:rPr lang="zh-CN" altLang="en-US" sz="2400" b="1" baseline="-25000" dirty="0" smtClean="0">
                <a:latin typeface="黑体" pitchFamily="2" charset="-122"/>
                <a:ea typeface="黑体" pitchFamily="2" charset="-122"/>
              </a:rPr>
              <a:t>初</a:t>
            </a:r>
            <a:r>
              <a:rPr lang="en-US" altLang="zh-CN" sz="2400" b="1" dirty="0">
                <a:ea typeface="幼圆" pitchFamily="49" charset="-122"/>
              </a:rPr>
              <a:t>→</a:t>
            </a:r>
            <a:r>
              <a:rPr lang="en-US" altLang="zh-CN" sz="2400" b="1" dirty="0" err="1">
                <a:ea typeface="幼圆" pitchFamily="49" charset="-122"/>
              </a:rPr>
              <a:t>α+β</a:t>
            </a:r>
            <a:r>
              <a:rPr lang="en-US" altLang="zh-CN" sz="2400" b="1" baseline="-25000" dirty="0" err="1">
                <a:ea typeface="幼圆" pitchFamily="49" charset="-122"/>
              </a:rPr>
              <a:t>II</a:t>
            </a:r>
            <a:r>
              <a:rPr lang="en-US" altLang="zh-CN" sz="2400" b="1" dirty="0">
                <a:ea typeface="幼圆" pitchFamily="49" charset="-122"/>
              </a:rPr>
              <a:t> 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01570" y="6252402"/>
            <a:ext cx="2970212" cy="461963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合金</a:t>
            </a:r>
            <a:r>
              <a:rPr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IV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？</a:t>
            </a:r>
            <a:r>
              <a:rPr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思考题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4841875" y="458788"/>
            <a:ext cx="461963" cy="36671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α</a:t>
            </a:r>
            <a:endParaRPr lang="en-US" altLang="zh-CN" b="1">
              <a:solidFill>
                <a:srgbClr val="F91605"/>
              </a:solidFill>
            </a:endParaRP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642100" y="458788"/>
            <a:ext cx="585788" cy="36988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L</a:t>
            </a: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7227888" y="279400"/>
            <a:ext cx="833437" cy="3683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</a:rPr>
              <a:t>→</a:t>
            </a:r>
            <a:r>
              <a:rPr lang="el-GR" altLang="zh-CN" b="1">
                <a:solidFill>
                  <a:srgbClr val="FF3300"/>
                </a:solidFill>
              </a:rPr>
              <a:t>α</a:t>
            </a:r>
            <a:r>
              <a:rPr lang="en-US" altLang="zh-CN" b="1">
                <a:solidFill>
                  <a:srgbClr val="FF3300"/>
                </a:solidFill>
              </a:rPr>
              <a:t>+</a:t>
            </a:r>
            <a:r>
              <a:rPr lang="el-GR" altLang="zh-CN" b="1">
                <a:solidFill>
                  <a:srgbClr val="FF3300"/>
                </a:solidFill>
              </a:rPr>
              <a:t>β</a:t>
            </a:r>
            <a:endParaRPr lang="zh-CN" alt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4481513" y="2011363"/>
            <a:ext cx="4662487" cy="53657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91605"/>
                </a:solidFill>
                <a:ea typeface="幼圆" pitchFamily="49" charset="-122"/>
              </a:rPr>
              <a:t>相相对量：</a:t>
            </a:r>
            <a:r>
              <a:rPr lang="en-US" altLang="zh-CN" sz="2400" b="1" dirty="0" smtClean="0">
                <a:solidFill>
                  <a:srgbClr val="F91605"/>
                </a:solidFill>
                <a:ea typeface="幼圆" pitchFamily="49" charset="-122"/>
              </a:rPr>
              <a:t>α, β</a:t>
            </a:r>
            <a:r>
              <a:rPr lang="en-US" altLang="zh-CN" sz="2400" b="1" dirty="0" smtClean="0">
                <a:ea typeface="幼圆" pitchFamily="49" charset="-122"/>
              </a:rPr>
              <a:t> </a:t>
            </a:r>
            <a:r>
              <a:rPr lang="zh-CN" altLang="en-US" sz="2400" b="1" dirty="0">
                <a:ea typeface="幼圆" pitchFamily="49" charset="-122"/>
              </a:rPr>
              <a:t>（以合金</a:t>
            </a:r>
            <a:r>
              <a:rPr lang="en-US" altLang="zh-CN" sz="2400" b="1" dirty="0">
                <a:ea typeface="幼圆" pitchFamily="49" charset="-122"/>
              </a:rPr>
              <a:t>II</a:t>
            </a:r>
            <a:r>
              <a:rPr lang="zh-CN" altLang="en-US" sz="2400" b="1" dirty="0">
                <a:ea typeface="幼圆" pitchFamily="49" charset="-122"/>
              </a:rPr>
              <a:t>为例）</a:t>
            </a:r>
            <a:endParaRPr lang="en-US" altLang="zh-CN" sz="2400" b="1" dirty="0">
              <a:ea typeface="幼圆" pitchFamily="49" charset="-122"/>
            </a:endParaRPr>
          </a:p>
        </p:txBody>
      </p:sp>
      <p:grpSp>
        <p:nvGrpSpPr>
          <p:cNvPr id="4" name="组合 40"/>
          <p:cNvGrpSpPr>
            <a:grpSpLocks/>
          </p:cNvGrpSpPr>
          <p:nvPr/>
        </p:nvGrpSpPr>
        <p:grpSpPr bwMode="auto">
          <a:xfrm>
            <a:off x="4392613" y="1493838"/>
            <a:ext cx="4184650" cy="269875"/>
            <a:chOff x="4391980" y="1493785"/>
            <a:chExt cx="4185465" cy="270430"/>
          </a:xfrm>
        </p:grpSpPr>
        <p:sp>
          <p:nvSpPr>
            <p:cNvPr id="30745" name="Line 42"/>
            <p:cNvSpPr>
              <a:spLocks noChangeShapeType="1"/>
            </p:cNvSpPr>
            <p:nvPr/>
          </p:nvSpPr>
          <p:spPr bwMode="auto">
            <a:xfrm>
              <a:off x="4391980" y="1493785"/>
              <a:ext cx="418546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6" name="AutoShape 43"/>
            <p:cNvSpPr>
              <a:spLocks noChangeArrowheads="1"/>
            </p:cNvSpPr>
            <p:nvPr/>
          </p:nvSpPr>
          <p:spPr bwMode="auto">
            <a:xfrm>
              <a:off x="6880234" y="1538790"/>
              <a:ext cx="179388" cy="22542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39" name="直接连接符 38"/>
          <p:cNvCxnSpPr/>
          <p:nvPr/>
        </p:nvCxnSpPr>
        <p:spPr bwMode="auto">
          <a:xfrm>
            <a:off x="4481990" y="4014065"/>
            <a:ext cx="418546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flipV="1">
            <a:off x="4481990" y="2033845"/>
            <a:ext cx="0" cy="19802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组合 48"/>
          <p:cNvGrpSpPr/>
          <p:nvPr/>
        </p:nvGrpSpPr>
        <p:grpSpPr>
          <a:xfrm>
            <a:off x="1196625" y="2618910"/>
            <a:ext cx="2174895" cy="736600"/>
            <a:chOff x="1585893" y="2124075"/>
            <a:chExt cx="2174895" cy="736600"/>
          </a:xfrm>
        </p:grpSpPr>
        <p:pic>
          <p:nvPicPr>
            <p:cNvPr id="30752" name="Picture 28" descr="Image1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01788" y="2124075"/>
              <a:ext cx="21590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矩形 42"/>
            <p:cNvSpPr/>
            <p:nvPr/>
          </p:nvSpPr>
          <p:spPr>
            <a:xfrm>
              <a:off x="1585893" y="2258870"/>
              <a:ext cx="82586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0000"/>
                  </a:solidFill>
                </a:rPr>
                <a:t>β%=</a:t>
              </a:r>
              <a:endParaRPr lang="zh-CN" altLang="en-US" dirty="0"/>
            </a:p>
          </p:txBody>
        </p:sp>
      </p:grpSp>
      <p:grpSp>
        <p:nvGrpSpPr>
          <p:cNvPr id="6" name="组合 47"/>
          <p:cNvGrpSpPr/>
          <p:nvPr/>
        </p:nvGrpSpPr>
        <p:grpSpPr>
          <a:xfrm>
            <a:off x="1196625" y="1853825"/>
            <a:ext cx="2150067" cy="717550"/>
            <a:chOff x="1539284" y="1403350"/>
            <a:chExt cx="2150067" cy="717550"/>
          </a:xfrm>
        </p:grpSpPr>
        <p:pic>
          <p:nvPicPr>
            <p:cNvPr id="30751" name="Picture 26" descr="Image1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01788" y="1403350"/>
              <a:ext cx="2087563" cy="717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矩形 44"/>
            <p:cNvSpPr/>
            <p:nvPr/>
          </p:nvSpPr>
          <p:spPr>
            <a:xfrm>
              <a:off x="1539284" y="1527175"/>
              <a:ext cx="82747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0000"/>
                  </a:solidFill>
                </a:rPr>
                <a:t>α%=</a:t>
              </a:r>
              <a:endParaRPr lang="zh-CN" altLang="en-US" dirty="0"/>
            </a:p>
          </p:txBody>
        </p:sp>
      </p:grpSp>
      <p:grpSp>
        <p:nvGrpSpPr>
          <p:cNvPr id="7" name="组合 59"/>
          <p:cNvGrpSpPr/>
          <p:nvPr/>
        </p:nvGrpSpPr>
        <p:grpSpPr>
          <a:xfrm>
            <a:off x="4977045" y="2555875"/>
            <a:ext cx="2340775" cy="725488"/>
            <a:chOff x="4977045" y="2555875"/>
            <a:chExt cx="2340775" cy="725488"/>
          </a:xfrm>
        </p:grpSpPr>
        <p:pic>
          <p:nvPicPr>
            <p:cNvPr id="36" name="Picture 18" descr="Image19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157233" y="2555875"/>
              <a:ext cx="2160587" cy="725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矩形 45"/>
            <p:cNvSpPr/>
            <p:nvPr/>
          </p:nvSpPr>
          <p:spPr>
            <a:xfrm>
              <a:off x="4977045" y="2663915"/>
              <a:ext cx="82747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0000"/>
                  </a:solidFill>
                </a:rPr>
                <a:t>α%=</a:t>
              </a:r>
              <a:endParaRPr lang="zh-CN" altLang="en-US" dirty="0"/>
            </a:p>
          </p:txBody>
        </p:sp>
      </p:grpSp>
      <p:grpSp>
        <p:nvGrpSpPr>
          <p:cNvPr id="8" name="组合 60"/>
          <p:cNvGrpSpPr/>
          <p:nvPr/>
        </p:nvGrpSpPr>
        <p:grpSpPr>
          <a:xfrm>
            <a:off x="5022050" y="3230563"/>
            <a:ext cx="2367208" cy="738187"/>
            <a:chOff x="5022050" y="3230563"/>
            <a:chExt cx="2367208" cy="738187"/>
          </a:xfrm>
        </p:grpSpPr>
        <p:pic>
          <p:nvPicPr>
            <p:cNvPr id="37" name="Picture 20" descr="Image20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157233" y="3230563"/>
              <a:ext cx="2232025" cy="738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矩形 46"/>
            <p:cNvSpPr/>
            <p:nvPr/>
          </p:nvSpPr>
          <p:spPr>
            <a:xfrm>
              <a:off x="5022050" y="3372380"/>
              <a:ext cx="82586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0000"/>
                  </a:solidFill>
                </a:rPr>
                <a:t>β%=</a:t>
              </a:r>
              <a:endParaRPr lang="zh-CN" altLang="en-US" dirty="0"/>
            </a:p>
          </p:txBody>
        </p:sp>
      </p:grpSp>
      <p:grpSp>
        <p:nvGrpSpPr>
          <p:cNvPr id="9" name="组合 52"/>
          <p:cNvGrpSpPr/>
          <p:nvPr/>
        </p:nvGrpSpPr>
        <p:grpSpPr>
          <a:xfrm>
            <a:off x="701570" y="4824155"/>
            <a:ext cx="2539163" cy="749300"/>
            <a:chOff x="1421650" y="4572000"/>
            <a:chExt cx="2539163" cy="749300"/>
          </a:xfrm>
        </p:grpSpPr>
        <p:pic>
          <p:nvPicPr>
            <p:cNvPr id="26" name="Picture 19" descr="Image23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11300" y="4572000"/>
              <a:ext cx="2449513" cy="74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矩形 51"/>
            <p:cNvSpPr/>
            <p:nvPr/>
          </p:nvSpPr>
          <p:spPr>
            <a:xfrm>
              <a:off x="1421650" y="4734145"/>
              <a:ext cx="103425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0000"/>
                  </a:solidFill>
                </a:rPr>
                <a:t>α</a:t>
              </a:r>
              <a:r>
                <a:rPr lang="zh-CN" altLang="en-US" sz="2400" b="1" baseline="-25000" dirty="0" smtClean="0">
                  <a:solidFill>
                    <a:srgbClr val="000000"/>
                  </a:solidFill>
                </a:rPr>
                <a:t>初</a:t>
              </a:r>
              <a:r>
                <a:rPr lang="en-US" altLang="zh-CN" sz="2400" b="1" dirty="0" smtClean="0">
                  <a:solidFill>
                    <a:srgbClr val="000000"/>
                  </a:solidFill>
                </a:rPr>
                <a:t>%=</a:t>
              </a:r>
              <a:endParaRPr lang="zh-CN" altLang="en-US" dirty="0"/>
            </a:p>
          </p:txBody>
        </p:sp>
      </p:grpSp>
      <p:grpSp>
        <p:nvGrpSpPr>
          <p:cNvPr id="10" name="组合 54"/>
          <p:cNvGrpSpPr/>
          <p:nvPr/>
        </p:nvGrpSpPr>
        <p:grpSpPr>
          <a:xfrm>
            <a:off x="656565" y="5513428"/>
            <a:ext cx="3735415" cy="750887"/>
            <a:chOff x="656565" y="5513428"/>
            <a:chExt cx="3735415" cy="750887"/>
          </a:xfrm>
        </p:grpSpPr>
        <p:grpSp>
          <p:nvGrpSpPr>
            <p:cNvPr id="11" name="组合 49"/>
            <p:cNvGrpSpPr/>
            <p:nvPr/>
          </p:nvGrpSpPr>
          <p:grpSpPr>
            <a:xfrm>
              <a:off x="702630" y="5513428"/>
              <a:ext cx="3689350" cy="750887"/>
              <a:chOff x="296863" y="5319713"/>
              <a:chExt cx="3689350" cy="750887"/>
            </a:xfrm>
          </p:grpSpPr>
          <p:pic>
            <p:nvPicPr>
              <p:cNvPr id="27" name="Picture 23" descr="Image24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96863" y="5319713"/>
                <a:ext cx="3689350" cy="75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" name="矩形 43"/>
              <p:cNvSpPr/>
              <p:nvPr/>
            </p:nvSpPr>
            <p:spPr>
              <a:xfrm>
                <a:off x="2501770" y="5454225"/>
                <a:ext cx="139974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0000"/>
                    </a:solidFill>
                  </a:rPr>
                  <a:t>=(</a:t>
                </a:r>
                <a:r>
                  <a:rPr lang="en-US" altLang="zh-CN" sz="2400" b="1" dirty="0" err="1" smtClean="0">
                    <a:solidFill>
                      <a:srgbClr val="000000"/>
                    </a:solidFill>
                  </a:rPr>
                  <a:t>α+β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</a:rPr>
                  <a:t>)%</a:t>
                </a:r>
                <a:endParaRPr lang="zh-CN" altLang="en-US" dirty="0"/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656565" y="5667635"/>
              <a:ext cx="82586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0000"/>
                  </a:solidFill>
                </a:rPr>
                <a:t>L%=</a:t>
              </a:r>
              <a:endParaRPr lang="zh-CN" altLang="en-US" dirty="0"/>
            </a:p>
          </p:txBody>
        </p:sp>
      </p:grpSp>
      <p:grpSp>
        <p:nvGrpSpPr>
          <p:cNvPr id="12" name="组合 57"/>
          <p:cNvGrpSpPr/>
          <p:nvPr/>
        </p:nvGrpSpPr>
        <p:grpSpPr>
          <a:xfrm>
            <a:off x="4662747" y="5544235"/>
            <a:ext cx="4139723" cy="763587"/>
            <a:chOff x="4481990" y="5544235"/>
            <a:chExt cx="4139723" cy="763587"/>
          </a:xfrm>
        </p:grpSpPr>
        <p:pic>
          <p:nvPicPr>
            <p:cNvPr id="29" name="Picture 21" descr="Image25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16450" y="5544235"/>
              <a:ext cx="4005263" cy="763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矩形 55"/>
            <p:cNvSpPr/>
            <p:nvPr/>
          </p:nvSpPr>
          <p:spPr>
            <a:xfrm>
              <a:off x="4481990" y="5679250"/>
              <a:ext cx="94128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 err="1" smtClean="0">
                  <a:solidFill>
                    <a:srgbClr val="000000"/>
                  </a:solidFill>
                </a:rPr>
                <a:t>β</a:t>
              </a:r>
              <a:r>
                <a:rPr lang="en-US" altLang="zh-CN" sz="2400" b="1" baseline="-25000" dirty="0" err="1" smtClean="0">
                  <a:solidFill>
                    <a:srgbClr val="000000"/>
                  </a:solidFill>
                </a:rPr>
                <a:t>II</a:t>
              </a:r>
              <a:r>
                <a:rPr lang="en-US" altLang="zh-CN" sz="2400" b="1" dirty="0" smtClean="0">
                  <a:solidFill>
                    <a:srgbClr val="000000"/>
                  </a:solidFill>
                </a:rPr>
                <a:t>%=</a:t>
              </a:r>
              <a:endParaRPr lang="zh-CN" altLang="en-US" dirty="0"/>
            </a:p>
          </p:txBody>
        </p:sp>
      </p:grpSp>
      <p:grpSp>
        <p:nvGrpSpPr>
          <p:cNvPr id="13" name="组合 58"/>
          <p:cNvGrpSpPr/>
          <p:nvPr/>
        </p:nvGrpSpPr>
        <p:grpSpPr>
          <a:xfrm>
            <a:off x="4662010" y="4689140"/>
            <a:ext cx="2790310" cy="754062"/>
            <a:chOff x="4617005" y="4689140"/>
            <a:chExt cx="2790310" cy="754062"/>
          </a:xfrm>
        </p:grpSpPr>
        <p:pic>
          <p:nvPicPr>
            <p:cNvPr id="30" name="Picture 22" descr="Image26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706978" y="4689140"/>
              <a:ext cx="2700337" cy="754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矩形 56"/>
            <p:cNvSpPr/>
            <p:nvPr/>
          </p:nvSpPr>
          <p:spPr>
            <a:xfrm>
              <a:off x="4617005" y="4812540"/>
              <a:ext cx="82747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0000"/>
                  </a:solidFill>
                </a:rPr>
                <a:t>α%=</a:t>
              </a:r>
              <a:endParaRPr lang="zh-CN" altLang="en-US" dirty="0"/>
            </a:p>
          </p:txBody>
        </p:sp>
      </p:grpSp>
      <p:grpSp>
        <p:nvGrpSpPr>
          <p:cNvPr id="14" name="组合 64"/>
          <p:cNvGrpSpPr/>
          <p:nvPr/>
        </p:nvGrpSpPr>
        <p:grpSpPr>
          <a:xfrm>
            <a:off x="4391980" y="1493785"/>
            <a:ext cx="4184650" cy="269875"/>
            <a:chOff x="4391980" y="1493785"/>
            <a:chExt cx="4184650" cy="269875"/>
          </a:xfrm>
        </p:grpSpPr>
        <p:sp>
          <p:nvSpPr>
            <p:cNvPr id="63" name="Line 42"/>
            <p:cNvSpPr>
              <a:spLocks noChangeShapeType="1"/>
            </p:cNvSpPr>
            <p:nvPr/>
          </p:nvSpPr>
          <p:spPr bwMode="auto">
            <a:xfrm>
              <a:off x="4391980" y="1493785"/>
              <a:ext cx="41846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AutoShape 43"/>
            <p:cNvSpPr>
              <a:spLocks noChangeArrowheads="1"/>
            </p:cNvSpPr>
            <p:nvPr/>
          </p:nvSpPr>
          <p:spPr bwMode="auto">
            <a:xfrm>
              <a:off x="4967321" y="1538698"/>
              <a:ext cx="179353" cy="22496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0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95" grpId="0"/>
      <p:bldP spid="30724" grpId="0"/>
      <p:bldP spid="19" grpId="0"/>
      <p:bldP spid="20" grpId="0"/>
      <p:bldP spid="25" grpId="0" build="p"/>
      <p:bldP spid="28" grpId="0"/>
      <p:bldP spid="31" grpId="0" animBg="1"/>
      <p:bldP spid="32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ChangeArrowheads="1"/>
          </p:cNvSpPr>
          <p:nvPr/>
        </p:nvSpPr>
        <p:spPr bwMode="auto">
          <a:xfrm>
            <a:off x="522288" y="503238"/>
            <a:ext cx="4649787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三、合金性能与相图的关系 </a:t>
            </a:r>
          </a:p>
        </p:txBody>
      </p:sp>
      <p:sp>
        <p:nvSpPr>
          <p:cNvPr id="31747" name="Rectangle 13"/>
          <p:cNvSpPr>
            <a:spLocks noChangeArrowheads="1"/>
          </p:cNvSpPr>
          <p:nvPr/>
        </p:nvSpPr>
        <p:spPr bwMode="auto">
          <a:xfrm>
            <a:off x="792163" y="1223963"/>
            <a:ext cx="4627562" cy="4572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、合金的使用性能与相图的关系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73050" y="1814513"/>
            <a:ext cx="6234113" cy="4179887"/>
            <a:chOff x="172" y="1143"/>
            <a:chExt cx="3927" cy="2633"/>
          </a:xfrm>
        </p:grpSpPr>
        <p:pic>
          <p:nvPicPr>
            <p:cNvPr id="31755" name="Picture 16" descr="FIG32D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66821" b="8586"/>
            <a:stretch>
              <a:fillRect/>
            </a:stretch>
          </p:blipFill>
          <p:spPr bwMode="auto">
            <a:xfrm>
              <a:off x="172" y="1196"/>
              <a:ext cx="1290" cy="2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6" name="Rectangle 20"/>
            <p:cNvSpPr>
              <a:spLocks noChangeArrowheads="1"/>
            </p:cNvSpPr>
            <p:nvPr/>
          </p:nvSpPr>
          <p:spPr bwMode="auto">
            <a:xfrm>
              <a:off x="1604" y="1143"/>
              <a:ext cx="2495" cy="886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20000"/>
                </a:lnSpc>
                <a:buClr>
                  <a:srgbClr val="F91605"/>
                </a:buClr>
                <a:buFont typeface="Wingdings" pitchFamily="2" charset="2"/>
                <a:buChar char="p"/>
              </a:pPr>
              <a:r>
                <a:rPr lang="en-US" altLang="zh-CN" sz="2400"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2400">
                  <a:latin typeface="幼圆" pitchFamily="49" charset="-122"/>
                  <a:ea typeface="幼圆" pitchFamily="49" charset="-122"/>
                </a:rPr>
                <a:t>溶质元素→晶格畸变大→强度、硬度↑，（</a:t>
              </a:r>
              <a:r>
                <a:rPr lang="en-US" altLang="zh-CN" sz="2400">
                  <a:latin typeface="幼圆" pitchFamily="49" charset="-122"/>
                  <a:ea typeface="幼圆" pitchFamily="49" charset="-122"/>
                </a:rPr>
                <a:t>50%↑</a:t>
              </a:r>
              <a:r>
                <a:rPr lang="zh-CN" altLang="en-US" sz="2400">
                  <a:latin typeface="幼圆" pitchFamily="49" charset="-122"/>
                  <a:ea typeface="幼圆" pitchFamily="49" charset="-122"/>
                </a:rPr>
                <a:t>最大）</a:t>
              </a:r>
            </a:p>
          </p:txBody>
        </p:sp>
        <p:sp>
          <p:nvSpPr>
            <p:cNvPr id="31757" name="Line 23"/>
            <p:cNvSpPr>
              <a:spLocks noChangeShapeType="1"/>
            </p:cNvSpPr>
            <p:nvPr/>
          </p:nvSpPr>
          <p:spPr bwMode="auto">
            <a:xfrm flipH="1">
              <a:off x="839" y="1650"/>
              <a:ext cx="765" cy="6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592388" y="549275"/>
            <a:ext cx="6372225" cy="5445125"/>
            <a:chOff x="1633" y="346"/>
            <a:chExt cx="4014" cy="3430"/>
          </a:xfrm>
        </p:grpSpPr>
        <p:pic>
          <p:nvPicPr>
            <p:cNvPr id="31751" name="Picture 21" descr="FIG32D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5596" b="8586"/>
            <a:stretch>
              <a:fillRect/>
            </a:stretch>
          </p:blipFill>
          <p:spPr bwMode="auto">
            <a:xfrm>
              <a:off x="4383" y="346"/>
              <a:ext cx="1264" cy="2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2" name="Rectangle 22"/>
            <p:cNvSpPr>
              <a:spLocks noChangeArrowheads="1"/>
            </p:cNvSpPr>
            <p:nvPr/>
          </p:nvSpPr>
          <p:spPr bwMode="auto">
            <a:xfrm>
              <a:off x="1633" y="2326"/>
              <a:ext cx="2664" cy="1438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20000"/>
                </a:lnSpc>
                <a:buClr>
                  <a:srgbClr val="F91605"/>
                </a:buClr>
                <a:buFont typeface="Wingdings" pitchFamily="2" charset="2"/>
                <a:buChar char="p"/>
              </a:pPr>
              <a:r>
                <a:rPr lang="zh-CN" altLang="en-US" sz="2400" dirty="0">
                  <a:latin typeface="幼圆" pitchFamily="49" charset="-122"/>
                  <a:ea typeface="幼圆" pitchFamily="49" charset="-122"/>
                </a:rPr>
                <a:t>复相组织区域内（如共晶转变范围内），合金的强度和硬度随成分的变化呈</a:t>
              </a:r>
              <a:r>
                <a:rPr lang="zh-CN" altLang="en-US" sz="2400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直线关系</a:t>
              </a:r>
              <a:r>
                <a:rPr lang="zh-CN" altLang="en-US" sz="2400" dirty="0">
                  <a:latin typeface="幼圆" pitchFamily="49" charset="-122"/>
                  <a:ea typeface="幼圆" pitchFamily="49" charset="-122"/>
                </a:rPr>
                <a:t>，大致是两相性能的算术平均值。</a:t>
              </a:r>
              <a:r>
                <a:rPr lang="en-US" altLang="zh-CN" sz="2400" dirty="0" err="1">
                  <a:latin typeface="幼圆" pitchFamily="49" charset="-122"/>
                  <a:ea typeface="幼圆" pitchFamily="49" charset="-122"/>
                </a:rPr>
                <a:t>HB</a:t>
              </a:r>
              <a:r>
                <a:rPr lang="en-US" altLang="zh-CN" sz="2400" dirty="0">
                  <a:latin typeface="幼圆" pitchFamily="49" charset="-122"/>
                  <a:ea typeface="幼圆" pitchFamily="49" charset="-122"/>
                </a:rPr>
                <a:t>=</a:t>
              </a:r>
              <a:r>
                <a:rPr lang="en-US" altLang="zh-CN" sz="2400" dirty="0" err="1">
                  <a:latin typeface="幼圆" pitchFamily="49" charset="-122"/>
                  <a:ea typeface="幼圆" pitchFamily="49" charset="-122"/>
                </a:rPr>
                <a:t>HB</a:t>
              </a:r>
              <a:r>
                <a:rPr lang="el-GR" altLang="zh-CN" sz="2400" baseline="-25000" dirty="0">
                  <a:ea typeface="幼圆" pitchFamily="49" charset="-122"/>
                  <a:cs typeface="Arial" pitchFamily="34" charset="0"/>
                </a:rPr>
                <a:t>α</a:t>
              </a:r>
              <a:r>
                <a:rPr lang="en-US" altLang="zh-CN" sz="2400" dirty="0">
                  <a:latin typeface="幼圆" pitchFamily="49" charset="-122"/>
                  <a:ea typeface="幼圆" pitchFamily="49" charset="-122"/>
                </a:rPr>
                <a:t> * </a:t>
              </a:r>
              <a:r>
                <a:rPr lang="el-GR" altLang="zh-CN" sz="2400" dirty="0">
                  <a:ea typeface="幼圆" pitchFamily="49" charset="-122"/>
                </a:rPr>
                <a:t>α</a:t>
              </a:r>
              <a:r>
                <a:rPr lang="en-US" altLang="zh-CN" sz="2400" dirty="0">
                  <a:latin typeface="幼圆" pitchFamily="49" charset="-122"/>
                  <a:ea typeface="幼圆" pitchFamily="49" charset="-122"/>
                </a:rPr>
                <a:t>% + </a:t>
              </a:r>
              <a:r>
                <a:rPr lang="en-US" altLang="zh-CN" sz="2400" dirty="0" err="1">
                  <a:latin typeface="幼圆" pitchFamily="49" charset="-122"/>
                  <a:ea typeface="幼圆" pitchFamily="49" charset="-122"/>
                </a:rPr>
                <a:t>HB</a:t>
              </a:r>
              <a:r>
                <a:rPr lang="en-US" altLang="zh-CN" sz="2400" baseline="-25000" dirty="0" err="1">
                  <a:latin typeface="幼圆" pitchFamily="49" charset="-122"/>
                  <a:ea typeface="幼圆" pitchFamily="49" charset="-122"/>
                </a:rPr>
                <a:t>β</a:t>
              </a:r>
              <a:r>
                <a:rPr lang="en-US" altLang="zh-CN" sz="2400" dirty="0">
                  <a:latin typeface="幼圆" pitchFamily="49" charset="-122"/>
                  <a:ea typeface="幼圆" pitchFamily="49" charset="-122"/>
                </a:rPr>
                <a:t> * β%</a:t>
              </a:r>
            </a:p>
          </p:txBody>
        </p:sp>
        <p:sp>
          <p:nvSpPr>
            <p:cNvPr id="31753" name="Line 24"/>
            <p:cNvSpPr>
              <a:spLocks noChangeShapeType="1"/>
            </p:cNvSpPr>
            <p:nvPr/>
          </p:nvSpPr>
          <p:spPr bwMode="auto">
            <a:xfrm flipV="1">
              <a:off x="4127" y="1565"/>
              <a:ext cx="681" cy="204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4" name="Line 25"/>
            <p:cNvSpPr>
              <a:spLocks noChangeShapeType="1"/>
            </p:cNvSpPr>
            <p:nvPr/>
          </p:nvSpPr>
          <p:spPr bwMode="auto">
            <a:xfrm>
              <a:off x="1718" y="3776"/>
              <a:ext cx="22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1750" name="Line 27"/>
          <p:cNvSpPr>
            <a:spLocks noChangeShapeType="1"/>
          </p:cNvSpPr>
          <p:nvPr/>
        </p:nvSpPr>
        <p:spPr bwMode="auto">
          <a:xfrm flipV="1">
            <a:off x="7362310" y="2393950"/>
            <a:ext cx="675203" cy="134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9" name="Rectangle 13"/>
          <p:cNvSpPr>
            <a:spLocks noChangeArrowheads="1"/>
          </p:cNvSpPr>
          <p:nvPr/>
        </p:nvSpPr>
        <p:spPr bwMode="auto">
          <a:xfrm>
            <a:off x="431800" y="1179513"/>
            <a:ext cx="3195638" cy="4572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ea typeface="幼圆" pitchFamily="49" charset="-122"/>
              </a:rPr>
              <a:t>0</a:t>
            </a:r>
            <a:r>
              <a:rPr lang="zh-CN" altLang="en-US" sz="2400" b="1">
                <a:solidFill>
                  <a:srgbClr val="0000FF"/>
                </a:solidFill>
                <a:ea typeface="幼圆" pitchFamily="49" charset="-122"/>
              </a:rPr>
              <a:t>．结晶与凝固的区别 </a:t>
            </a:r>
          </a:p>
        </p:txBody>
      </p:sp>
      <p:sp>
        <p:nvSpPr>
          <p:cNvPr id="280590" name="Rectangle 14"/>
          <p:cNvSpPr>
            <a:spLocks noChangeArrowheads="1"/>
          </p:cNvSpPr>
          <p:nvPr/>
        </p:nvSpPr>
        <p:spPr bwMode="auto">
          <a:xfrm>
            <a:off x="566738" y="1808820"/>
            <a:ext cx="8191500" cy="2970044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ea typeface="幼圆" pitchFamily="49" charset="-122"/>
              </a:rPr>
              <a:t>凝固：</a:t>
            </a:r>
            <a:r>
              <a:rPr lang="en-US" altLang="zh-CN" sz="2000" b="1" dirty="0" err="1">
                <a:ea typeface="幼圆" pitchFamily="49" charset="-122"/>
              </a:rPr>
              <a:t>L→S</a:t>
            </a:r>
            <a:r>
              <a:rPr lang="en-US" altLang="zh-CN" sz="2000" b="1" dirty="0">
                <a:ea typeface="幼圆" pitchFamily="49" charset="-122"/>
              </a:rPr>
              <a:t>      </a:t>
            </a:r>
            <a:r>
              <a:rPr lang="en-US" altLang="zh-CN" sz="2000" b="1" dirty="0">
                <a:solidFill>
                  <a:srgbClr val="FF3300"/>
                </a:solidFill>
                <a:ea typeface="幼圆" pitchFamily="49" charset="-122"/>
              </a:rPr>
              <a:t>S</a:t>
            </a:r>
            <a:r>
              <a:rPr lang="zh-CN" altLang="en-US" sz="2000" b="1" dirty="0">
                <a:solidFill>
                  <a:srgbClr val="FF3300"/>
                </a:solidFill>
                <a:ea typeface="幼圆" pitchFamily="49" charset="-122"/>
              </a:rPr>
              <a:t>可以是非晶</a:t>
            </a:r>
            <a:r>
              <a:rPr lang="zh-CN" altLang="en-US" sz="2000" b="1" dirty="0">
                <a:ea typeface="幼圆" pitchFamily="49" charset="-122"/>
              </a:rPr>
              <a:t>   </a:t>
            </a:r>
            <a:r>
              <a:rPr kumimoji="1" lang="zh-CN" altLang="en-US" sz="2000" b="1" dirty="0">
                <a:ea typeface="幼圆" pitchFamily="49" charset="-122"/>
              </a:rPr>
              <a:t>物质由液态转变成固态的过程。</a:t>
            </a:r>
            <a:endParaRPr lang="zh-CN" altLang="en-US" sz="2000" b="1" dirty="0">
              <a:ea typeface="幼圆" pitchFamily="49" charset="-122"/>
            </a:endParaRPr>
          </a:p>
          <a:p>
            <a:pPr>
              <a:lnSpc>
                <a:spcPct val="110000"/>
              </a:lnSpc>
            </a:pPr>
            <a:endParaRPr lang="zh-CN" altLang="en-US" sz="2000" b="1" dirty="0">
              <a:ea typeface="幼圆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ea typeface="幼圆" pitchFamily="49" charset="-122"/>
              </a:rPr>
              <a:t>结晶：</a:t>
            </a:r>
            <a:r>
              <a:rPr lang="zh-CN" altLang="en-US" sz="2200" b="1" dirty="0">
                <a:ea typeface="幼圆" pitchFamily="49" charset="-122"/>
              </a:rPr>
              <a:t>一种原子排列状态（晶态或非晶态）过渡为另一种原子规则排列状态（</a:t>
            </a:r>
            <a:r>
              <a:rPr lang="zh-CN" altLang="en-US" sz="2200" b="1" dirty="0">
                <a:solidFill>
                  <a:srgbClr val="FF3300"/>
                </a:solidFill>
                <a:ea typeface="幼圆" pitchFamily="49" charset="-122"/>
              </a:rPr>
              <a:t>晶态</a:t>
            </a:r>
            <a:r>
              <a:rPr lang="zh-CN" altLang="en-US" sz="2200" b="1" dirty="0">
                <a:ea typeface="幼圆" pitchFamily="49" charset="-122"/>
              </a:rPr>
              <a:t>）的转变过程 </a:t>
            </a:r>
            <a:r>
              <a:rPr lang="en-US" altLang="zh-CN" sz="2200" b="1" dirty="0">
                <a:ea typeface="幼圆" pitchFamily="49" charset="-122"/>
              </a:rPr>
              <a:t>or </a:t>
            </a:r>
            <a:r>
              <a:rPr kumimoji="1" lang="zh-CN" altLang="en-US" sz="2000" b="1" dirty="0">
                <a:solidFill>
                  <a:srgbClr val="FF3300"/>
                </a:solidFill>
                <a:ea typeface="幼圆" pitchFamily="49" charset="-122"/>
              </a:rPr>
              <a:t>物质中的原子由某种排列向长程有序排列的过程。</a:t>
            </a:r>
            <a:endParaRPr lang="zh-CN" altLang="en-US" sz="2200" b="1" dirty="0">
              <a:solidFill>
                <a:srgbClr val="FF3300"/>
              </a:solidFill>
              <a:ea typeface="幼圆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ea typeface="幼圆" pitchFamily="49" charset="-122"/>
              </a:rPr>
              <a:t>    </a:t>
            </a:r>
            <a:r>
              <a:rPr lang="zh-CN" altLang="en-US" sz="2000" b="1" dirty="0">
                <a:ea typeface="幼圆" pitchFamily="49" charset="-122"/>
              </a:rPr>
              <a:t>	</a:t>
            </a:r>
            <a:endParaRPr lang="zh-CN" altLang="en-US" sz="2400" b="1" dirty="0">
              <a:solidFill>
                <a:srgbClr val="FF3300"/>
              </a:solidFill>
              <a:ea typeface="幼圆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ea typeface="幼圆" pitchFamily="49" charset="-122"/>
              </a:rPr>
              <a:t>	近程有序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ea typeface="幼圆" pitchFamily="49" charset="-122"/>
              </a:rPr>
              <a:t>	长程有序</a:t>
            </a:r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5607050" y="3563938"/>
            <a:ext cx="2700338" cy="2655887"/>
            <a:chOff x="3504" y="1253"/>
            <a:chExt cx="1729" cy="1701"/>
          </a:xfrm>
        </p:grpSpPr>
        <p:sp>
          <p:nvSpPr>
            <p:cNvPr id="5127" name="AutoShape 17"/>
            <p:cNvSpPr>
              <a:spLocks noChangeArrowheads="1"/>
            </p:cNvSpPr>
            <p:nvPr/>
          </p:nvSpPr>
          <p:spPr bwMode="auto">
            <a:xfrm>
              <a:off x="3715" y="1260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8" name="AutoShape 18"/>
            <p:cNvSpPr>
              <a:spLocks noChangeArrowheads="1"/>
            </p:cNvSpPr>
            <p:nvPr/>
          </p:nvSpPr>
          <p:spPr bwMode="auto">
            <a:xfrm>
              <a:off x="3818" y="1354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9" name="AutoShape 19"/>
            <p:cNvSpPr>
              <a:spLocks noChangeArrowheads="1"/>
            </p:cNvSpPr>
            <p:nvPr/>
          </p:nvSpPr>
          <p:spPr bwMode="auto">
            <a:xfrm>
              <a:off x="3976" y="1403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0" name="AutoShape 20"/>
            <p:cNvSpPr>
              <a:spLocks noChangeArrowheads="1"/>
            </p:cNvSpPr>
            <p:nvPr/>
          </p:nvSpPr>
          <p:spPr bwMode="auto">
            <a:xfrm>
              <a:off x="3872" y="1654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1" name="AutoShape 21"/>
            <p:cNvSpPr>
              <a:spLocks noChangeArrowheads="1"/>
            </p:cNvSpPr>
            <p:nvPr/>
          </p:nvSpPr>
          <p:spPr bwMode="auto">
            <a:xfrm>
              <a:off x="3504" y="1854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2" name="AutoShape 22"/>
            <p:cNvSpPr>
              <a:spLocks noChangeArrowheads="1"/>
            </p:cNvSpPr>
            <p:nvPr/>
          </p:nvSpPr>
          <p:spPr bwMode="auto">
            <a:xfrm>
              <a:off x="3609" y="1354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3" name="AutoShape 23"/>
            <p:cNvSpPr>
              <a:spLocks noChangeArrowheads="1"/>
            </p:cNvSpPr>
            <p:nvPr/>
          </p:nvSpPr>
          <p:spPr bwMode="auto">
            <a:xfrm>
              <a:off x="3872" y="1504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4" name="AutoShape 24"/>
            <p:cNvSpPr>
              <a:spLocks noChangeArrowheads="1"/>
            </p:cNvSpPr>
            <p:nvPr/>
          </p:nvSpPr>
          <p:spPr bwMode="auto">
            <a:xfrm>
              <a:off x="3715" y="1603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5" name="AutoShape 25"/>
            <p:cNvSpPr>
              <a:spLocks noChangeArrowheads="1"/>
            </p:cNvSpPr>
            <p:nvPr/>
          </p:nvSpPr>
          <p:spPr bwMode="auto">
            <a:xfrm>
              <a:off x="3504" y="1253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6" name="AutoShape 26"/>
            <p:cNvSpPr>
              <a:spLocks noChangeArrowheads="1"/>
            </p:cNvSpPr>
            <p:nvPr/>
          </p:nvSpPr>
          <p:spPr bwMode="auto">
            <a:xfrm>
              <a:off x="3715" y="1453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7" name="AutoShape 27"/>
            <p:cNvSpPr>
              <a:spLocks noChangeArrowheads="1"/>
            </p:cNvSpPr>
            <p:nvPr/>
          </p:nvSpPr>
          <p:spPr bwMode="auto">
            <a:xfrm>
              <a:off x="4029" y="1253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8" name="AutoShape 28"/>
            <p:cNvSpPr>
              <a:spLocks noChangeArrowheads="1"/>
            </p:cNvSpPr>
            <p:nvPr/>
          </p:nvSpPr>
          <p:spPr bwMode="auto">
            <a:xfrm>
              <a:off x="3580" y="1654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9" name="AutoShape 29"/>
            <p:cNvSpPr>
              <a:spLocks noChangeArrowheads="1"/>
            </p:cNvSpPr>
            <p:nvPr/>
          </p:nvSpPr>
          <p:spPr bwMode="auto">
            <a:xfrm>
              <a:off x="3556" y="1504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0" name="AutoShape 31"/>
            <p:cNvSpPr>
              <a:spLocks noChangeArrowheads="1"/>
            </p:cNvSpPr>
            <p:nvPr/>
          </p:nvSpPr>
          <p:spPr bwMode="auto">
            <a:xfrm>
              <a:off x="4187" y="1654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1" name="AutoShape 32"/>
            <p:cNvSpPr>
              <a:spLocks noChangeArrowheads="1"/>
            </p:cNvSpPr>
            <p:nvPr/>
          </p:nvSpPr>
          <p:spPr bwMode="auto">
            <a:xfrm>
              <a:off x="4238" y="1504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2" name="AutoShape 33"/>
            <p:cNvSpPr>
              <a:spLocks noChangeArrowheads="1"/>
            </p:cNvSpPr>
            <p:nvPr/>
          </p:nvSpPr>
          <p:spPr bwMode="auto">
            <a:xfrm>
              <a:off x="4081" y="1753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3" name="AutoShape 34"/>
            <p:cNvSpPr>
              <a:spLocks noChangeArrowheads="1"/>
            </p:cNvSpPr>
            <p:nvPr/>
          </p:nvSpPr>
          <p:spPr bwMode="auto">
            <a:xfrm>
              <a:off x="4187" y="1354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4" name="AutoShape 35"/>
            <p:cNvSpPr>
              <a:spLocks noChangeArrowheads="1"/>
            </p:cNvSpPr>
            <p:nvPr/>
          </p:nvSpPr>
          <p:spPr bwMode="auto">
            <a:xfrm>
              <a:off x="3767" y="1804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5" name="AutoShape 36"/>
            <p:cNvSpPr>
              <a:spLocks noChangeArrowheads="1"/>
            </p:cNvSpPr>
            <p:nvPr/>
          </p:nvSpPr>
          <p:spPr bwMode="auto">
            <a:xfrm>
              <a:off x="4081" y="1955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6" name="AutoShape 37"/>
            <p:cNvSpPr>
              <a:spLocks noChangeArrowheads="1"/>
            </p:cNvSpPr>
            <p:nvPr/>
          </p:nvSpPr>
          <p:spPr bwMode="auto">
            <a:xfrm>
              <a:off x="4029" y="1553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7" name="AutoShape 38"/>
            <p:cNvSpPr>
              <a:spLocks noChangeArrowheads="1"/>
            </p:cNvSpPr>
            <p:nvPr/>
          </p:nvSpPr>
          <p:spPr bwMode="auto">
            <a:xfrm>
              <a:off x="4238" y="1905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8" name="AutoShape 39"/>
            <p:cNvSpPr>
              <a:spLocks noChangeArrowheads="1"/>
            </p:cNvSpPr>
            <p:nvPr/>
          </p:nvSpPr>
          <p:spPr bwMode="auto">
            <a:xfrm>
              <a:off x="3767" y="1955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9" name="AutoShape 40"/>
            <p:cNvSpPr>
              <a:spLocks noChangeArrowheads="1"/>
            </p:cNvSpPr>
            <p:nvPr/>
          </p:nvSpPr>
          <p:spPr bwMode="auto">
            <a:xfrm>
              <a:off x="3924" y="2004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" name="AutoShape 41"/>
            <p:cNvSpPr>
              <a:spLocks noChangeArrowheads="1"/>
            </p:cNvSpPr>
            <p:nvPr/>
          </p:nvSpPr>
          <p:spPr bwMode="auto">
            <a:xfrm>
              <a:off x="3609" y="1804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1" name="AutoShape 42"/>
            <p:cNvSpPr>
              <a:spLocks noChangeArrowheads="1"/>
            </p:cNvSpPr>
            <p:nvPr/>
          </p:nvSpPr>
          <p:spPr bwMode="auto">
            <a:xfrm>
              <a:off x="3924" y="1854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2" name="AutoShape 43"/>
            <p:cNvSpPr>
              <a:spLocks noChangeArrowheads="1"/>
            </p:cNvSpPr>
            <p:nvPr/>
          </p:nvSpPr>
          <p:spPr bwMode="auto">
            <a:xfrm>
              <a:off x="3609" y="1955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3" name="AutoShape 46"/>
            <p:cNvSpPr>
              <a:spLocks noChangeArrowheads="1"/>
            </p:cNvSpPr>
            <p:nvPr/>
          </p:nvSpPr>
          <p:spPr bwMode="auto">
            <a:xfrm rot="5400000">
              <a:off x="4285" y="2304"/>
              <a:ext cx="99" cy="104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4" name="AutoShape 47"/>
            <p:cNvSpPr>
              <a:spLocks noChangeArrowheads="1"/>
            </p:cNvSpPr>
            <p:nvPr/>
          </p:nvSpPr>
          <p:spPr bwMode="auto">
            <a:xfrm rot="5400000">
              <a:off x="4187" y="2403"/>
              <a:ext cx="99" cy="104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5" name="AutoShape 48"/>
            <p:cNvSpPr>
              <a:spLocks noChangeArrowheads="1"/>
            </p:cNvSpPr>
            <p:nvPr/>
          </p:nvSpPr>
          <p:spPr bwMode="auto">
            <a:xfrm rot="5400000">
              <a:off x="4135" y="2553"/>
              <a:ext cx="99" cy="104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6" name="AutoShape 49"/>
            <p:cNvSpPr>
              <a:spLocks noChangeArrowheads="1"/>
            </p:cNvSpPr>
            <p:nvPr/>
          </p:nvSpPr>
          <p:spPr bwMode="auto">
            <a:xfrm rot="5400000">
              <a:off x="3872" y="2454"/>
              <a:ext cx="99" cy="103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7" name="AutoShape 50"/>
            <p:cNvSpPr>
              <a:spLocks noChangeArrowheads="1"/>
            </p:cNvSpPr>
            <p:nvPr/>
          </p:nvSpPr>
          <p:spPr bwMode="auto">
            <a:xfrm rot="5400000">
              <a:off x="3664" y="2102"/>
              <a:ext cx="99" cy="104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8" name="AutoShape 51"/>
            <p:cNvSpPr>
              <a:spLocks noChangeArrowheads="1"/>
            </p:cNvSpPr>
            <p:nvPr/>
          </p:nvSpPr>
          <p:spPr bwMode="auto">
            <a:xfrm rot="5400000">
              <a:off x="4187" y="2203"/>
              <a:ext cx="99" cy="104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9" name="AutoShape 52"/>
            <p:cNvSpPr>
              <a:spLocks noChangeArrowheads="1"/>
            </p:cNvSpPr>
            <p:nvPr/>
          </p:nvSpPr>
          <p:spPr bwMode="auto">
            <a:xfrm rot="5400000">
              <a:off x="4030" y="2454"/>
              <a:ext cx="99" cy="104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0" name="AutoShape 53"/>
            <p:cNvSpPr>
              <a:spLocks noChangeArrowheads="1"/>
            </p:cNvSpPr>
            <p:nvPr/>
          </p:nvSpPr>
          <p:spPr bwMode="auto">
            <a:xfrm rot="5400000">
              <a:off x="3926" y="2304"/>
              <a:ext cx="99" cy="103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" name="AutoShape 54"/>
            <p:cNvSpPr>
              <a:spLocks noChangeArrowheads="1"/>
            </p:cNvSpPr>
            <p:nvPr/>
          </p:nvSpPr>
          <p:spPr bwMode="auto">
            <a:xfrm rot="5400000">
              <a:off x="4292" y="2102"/>
              <a:ext cx="99" cy="104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2" name="AutoShape 55"/>
            <p:cNvSpPr>
              <a:spLocks noChangeArrowheads="1"/>
            </p:cNvSpPr>
            <p:nvPr/>
          </p:nvSpPr>
          <p:spPr bwMode="auto">
            <a:xfrm rot="5400000">
              <a:off x="4083" y="2304"/>
              <a:ext cx="99" cy="103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3" name="AutoShape 56"/>
            <p:cNvSpPr>
              <a:spLocks noChangeArrowheads="1"/>
            </p:cNvSpPr>
            <p:nvPr/>
          </p:nvSpPr>
          <p:spPr bwMode="auto">
            <a:xfrm rot="5400000">
              <a:off x="4292" y="2604"/>
              <a:ext cx="99" cy="104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4" name="AutoShape 57"/>
            <p:cNvSpPr>
              <a:spLocks noChangeArrowheads="1"/>
            </p:cNvSpPr>
            <p:nvPr/>
          </p:nvSpPr>
          <p:spPr bwMode="auto">
            <a:xfrm rot="5400000">
              <a:off x="3872" y="2174"/>
              <a:ext cx="100" cy="103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5" name="AutoShape 58"/>
            <p:cNvSpPr>
              <a:spLocks noChangeArrowheads="1"/>
            </p:cNvSpPr>
            <p:nvPr/>
          </p:nvSpPr>
          <p:spPr bwMode="auto">
            <a:xfrm rot="5400000">
              <a:off x="4030" y="2152"/>
              <a:ext cx="99" cy="104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6" name="AutoShape 59"/>
            <p:cNvSpPr>
              <a:spLocks noChangeArrowheads="1"/>
            </p:cNvSpPr>
            <p:nvPr/>
          </p:nvSpPr>
          <p:spPr bwMode="auto">
            <a:xfrm rot="5400000">
              <a:off x="3872" y="2754"/>
              <a:ext cx="99" cy="103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7" name="AutoShape 60"/>
            <p:cNvSpPr>
              <a:spLocks noChangeArrowheads="1"/>
            </p:cNvSpPr>
            <p:nvPr/>
          </p:nvSpPr>
          <p:spPr bwMode="auto">
            <a:xfrm rot="5400000">
              <a:off x="4030" y="2804"/>
              <a:ext cx="99" cy="104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8" name="AutoShape 61"/>
            <p:cNvSpPr>
              <a:spLocks noChangeArrowheads="1"/>
            </p:cNvSpPr>
            <p:nvPr/>
          </p:nvSpPr>
          <p:spPr bwMode="auto">
            <a:xfrm rot="5400000">
              <a:off x="3769" y="2654"/>
              <a:ext cx="99" cy="104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9" name="AutoShape 62"/>
            <p:cNvSpPr>
              <a:spLocks noChangeArrowheads="1"/>
            </p:cNvSpPr>
            <p:nvPr/>
          </p:nvSpPr>
          <p:spPr bwMode="auto">
            <a:xfrm rot="5400000">
              <a:off x="4187" y="2754"/>
              <a:ext cx="99" cy="104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70" name="AutoShape 63"/>
            <p:cNvSpPr>
              <a:spLocks noChangeArrowheads="1"/>
            </p:cNvSpPr>
            <p:nvPr/>
          </p:nvSpPr>
          <p:spPr bwMode="auto">
            <a:xfrm rot="5400000">
              <a:off x="3715" y="2353"/>
              <a:ext cx="99" cy="103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71" name="AutoShape 64"/>
            <p:cNvSpPr>
              <a:spLocks noChangeArrowheads="1"/>
            </p:cNvSpPr>
            <p:nvPr/>
          </p:nvSpPr>
          <p:spPr bwMode="auto">
            <a:xfrm rot="5400000">
              <a:off x="3558" y="2654"/>
              <a:ext cx="99" cy="103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72" name="AutoShape 65"/>
            <p:cNvSpPr>
              <a:spLocks noChangeArrowheads="1"/>
            </p:cNvSpPr>
            <p:nvPr/>
          </p:nvSpPr>
          <p:spPr bwMode="auto">
            <a:xfrm rot="5400000">
              <a:off x="3978" y="2604"/>
              <a:ext cx="99" cy="104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73" name="AutoShape 66"/>
            <p:cNvSpPr>
              <a:spLocks noChangeArrowheads="1"/>
            </p:cNvSpPr>
            <p:nvPr/>
          </p:nvSpPr>
          <p:spPr bwMode="auto">
            <a:xfrm rot="5400000">
              <a:off x="3610" y="2804"/>
              <a:ext cx="99" cy="103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74" name="AutoShape 67"/>
            <p:cNvSpPr>
              <a:spLocks noChangeArrowheads="1"/>
            </p:cNvSpPr>
            <p:nvPr/>
          </p:nvSpPr>
          <p:spPr bwMode="auto">
            <a:xfrm rot="5400000">
              <a:off x="3558" y="2353"/>
              <a:ext cx="99" cy="103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75" name="AutoShape 68"/>
            <p:cNvSpPr>
              <a:spLocks noChangeArrowheads="1"/>
            </p:cNvSpPr>
            <p:nvPr/>
          </p:nvSpPr>
          <p:spPr bwMode="auto">
            <a:xfrm rot="5400000">
              <a:off x="3507" y="2503"/>
              <a:ext cx="99" cy="104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76" name="AutoShape 69"/>
            <p:cNvSpPr>
              <a:spLocks noChangeArrowheads="1"/>
            </p:cNvSpPr>
            <p:nvPr/>
          </p:nvSpPr>
          <p:spPr bwMode="auto">
            <a:xfrm rot="5400000">
              <a:off x="3715" y="2203"/>
              <a:ext cx="99" cy="103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77" name="AutoShape 70"/>
            <p:cNvSpPr>
              <a:spLocks noChangeArrowheads="1"/>
            </p:cNvSpPr>
            <p:nvPr/>
          </p:nvSpPr>
          <p:spPr bwMode="auto">
            <a:xfrm rot="5400000">
              <a:off x="3664" y="2503"/>
              <a:ext cx="99" cy="104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78" name="AutoShape 71"/>
            <p:cNvSpPr>
              <a:spLocks noChangeArrowheads="1"/>
            </p:cNvSpPr>
            <p:nvPr/>
          </p:nvSpPr>
          <p:spPr bwMode="auto">
            <a:xfrm rot="5400000">
              <a:off x="3558" y="2203"/>
              <a:ext cx="99" cy="103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79" name="AutoShape 73"/>
            <p:cNvSpPr>
              <a:spLocks noChangeArrowheads="1"/>
            </p:cNvSpPr>
            <p:nvPr/>
          </p:nvSpPr>
          <p:spPr bwMode="auto">
            <a:xfrm flipH="1">
              <a:off x="4919" y="2111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80" name="AutoShape 74"/>
            <p:cNvSpPr>
              <a:spLocks noChangeArrowheads="1"/>
            </p:cNvSpPr>
            <p:nvPr/>
          </p:nvSpPr>
          <p:spPr bwMode="auto">
            <a:xfrm flipH="1">
              <a:off x="4815" y="2205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81" name="AutoShape 75"/>
            <p:cNvSpPr>
              <a:spLocks noChangeArrowheads="1"/>
            </p:cNvSpPr>
            <p:nvPr/>
          </p:nvSpPr>
          <p:spPr bwMode="auto">
            <a:xfrm flipH="1">
              <a:off x="4658" y="2254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82" name="AutoShape 76"/>
            <p:cNvSpPr>
              <a:spLocks noChangeArrowheads="1"/>
            </p:cNvSpPr>
            <p:nvPr/>
          </p:nvSpPr>
          <p:spPr bwMode="auto">
            <a:xfrm flipH="1">
              <a:off x="4761" y="2505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83" name="AutoShape 77"/>
            <p:cNvSpPr>
              <a:spLocks noChangeArrowheads="1"/>
            </p:cNvSpPr>
            <p:nvPr/>
          </p:nvSpPr>
          <p:spPr bwMode="auto">
            <a:xfrm flipH="1">
              <a:off x="5129" y="2705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84" name="AutoShape 78"/>
            <p:cNvSpPr>
              <a:spLocks noChangeArrowheads="1"/>
            </p:cNvSpPr>
            <p:nvPr/>
          </p:nvSpPr>
          <p:spPr bwMode="auto">
            <a:xfrm flipH="1">
              <a:off x="5024" y="2205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85" name="AutoShape 79"/>
            <p:cNvSpPr>
              <a:spLocks noChangeArrowheads="1"/>
            </p:cNvSpPr>
            <p:nvPr/>
          </p:nvSpPr>
          <p:spPr bwMode="auto">
            <a:xfrm flipH="1">
              <a:off x="4761" y="2355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86" name="AutoShape 80"/>
            <p:cNvSpPr>
              <a:spLocks noChangeArrowheads="1"/>
            </p:cNvSpPr>
            <p:nvPr/>
          </p:nvSpPr>
          <p:spPr bwMode="auto">
            <a:xfrm flipH="1">
              <a:off x="4919" y="2454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87" name="AutoShape 81"/>
            <p:cNvSpPr>
              <a:spLocks noChangeArrowheads="1"/>
            </p:cNvSpPr>
            <p:nvPr/>
          </p:nvSpPr>
          <p:spPr bwMode="auto">
            <a:xfrm flipH="1">
              <a:off x="5129" y="2104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88" name="AutoShape 82"/>
            <p:cNvSpPr>
              <a:spLocks noChangeArrowheads="1"/>
            </p:cNvSpPr>
            <p:nvPr/>
          </p:nvSpPr>
          <p:spPr bwMode="auto">
            <a:xfrm flipH="1">
              <a:off x="4919" y="2304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89" name="AutoShape 83"/>
            <p:cNvSpPr>
              <a:spLocks noChangeArrowheads="1"/>
            </p:cNvSpPr>
            <p:nvPr/>
          </p:nvSpPr>
          <p:spPr bwMode="auto">
            <a:xfrm flipH="1">
              <a:off x="4604" y="2104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0" name="AutoShape 84"/>
            <p:cNvSpPr>
              <a:spLocks noChangeArrowheads="1"/>
            </p:cNvSpPr>
            <p:nvPr/>
          </p:nvSpPr>
          <p:spPr bwMode="auto">
            <a:xfrm flipH="1">
              <a:off x="5054" y="2505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1" name="AutoShape 85"/>
            <p:cNvSpPr>
              <a:spLocks noChangeArrowheads="1"/>
            </p:cNvSpPr>
            <p:nvPr/>
          </p:nvSpPr>
          <p:spPr bwMode="auto">
            <a:xfrm flipH="1">
              <a:off x="5078" y="2355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" name="AutoShape 86"/>
            <p:cNvSpPr>
              <a:spLocks noChangeArrowheads="1"/>
            </p:cNvSpPr>
            <p:nvPr/>
          </p:nvSpPr>
          <p:spPr bwMode="auto">
            <a:xfrm flipH="1">
              <a:off x="4447" y="2505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3" name="AutoShape 87"/>
            <p:cNvSpPr>
              <a:spLocks noChangeArrowheads="1"/>
            </p:cNvSpPr>
            <p:nvPr/>
          </p:nvSpPr>
          <p:spPr bwMode="auto">
            <a:xfrm flipH="1">
              <a:off x="4395" y="2355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4" name="AutoShape 88"/>
            <p:cNvSpPr>
              <a:spLocks noChangeArrowheads="1"/>
            </p:cNvSpPr>
            <p:nvPr/>
          </p:nvSpPr>
          <p:spPr bwMode="auto">
            <a:xfrm flipH="1">
              <a:off x="4552" y="2604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5" name="AutoShape 89"/>
            <p:cNvSpPr>
              <a:spLocks noChangeArrowheads="1"/>
            </p:cNvSpPr>
            <p:nvPr/>
          </p:nvSpPr>
          <p:spPr bwMode="auto">
            <a:xfrm flipH="1">
              <a:off x="4447" y="2205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6" name="AutoShape 90"/>
            <p:cNvSpPr>
              <a:spLocks noChangeArrowheads="1"/>
            </p:cNvSpPr>
            <p:nvPr/>
          </p:nvSpPr>
          <p:spPr bwMode="auto">
            <a:xfrm flipH="1">
              <a:off x="4867" y="2655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7" name="AutoShape 91"/>
            <p:cNvSpPr>
              <a:spLocks noChangeArrowheads="1"/>
            </p:cNvSpPr>
            <p:nvPr/>
          </p:nvSpPr>
          <p:spPr bwMode="auto">
            <a:xfrm flipH="1">
              <a:off x="4552" y="2806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8" name="AutoShape 92"/>
            <p:cNvSpPr>
              <a:spLocks noChangeArrowheads="1"/>
            </p:cNvSpPr>
            <p:nvPr/>
          </p:nvSpPr>
          <p:spPr bwMode="auto">
            <a:xfrm flipH="1">
              <a:off x="4604" y="2404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9" name="AutoShape 93"/>
            <p:cNvSpPr>
              <a:spLocks noChangeArrowheads="1"/>
            </p:cNvSpPr>
            <p:nvPr/>
          </p:nvSpPr>
          <p:spPr bwMode="auto">
            <a:xfrm flipH="1">
              <a:off x="4395" y="2756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00" name="AutoShape 94"/>
            <p:cNvSpPr>
              <a:spLocks noChangeArrowheads="1"/>
            </p:cNvSpPr>
            <p:nvPr/>
          </p:nvSpPr>
          <p:spPr bwMode="auto">
            <a:xfrm flipH="1">
              <a:off x="4867" y="2806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01" name="AutoShape 95"/>
            <p:cNvSpPr>
              <a:spLocks noChangeArrowheads="1"/>
            </p:cNvSpPr>
            <p:nvPr/>
          </p:nvSpPr>
          <p:spPr bwMode="auto">
            <a:xfrm flipH="1">
              <a:off x="4709" y="2855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02" name="AutoShape 96"/>
            <p:cNvSpPr>
              <a:spLocks noChangeArrowheads="1"/>
            </p:cNvSpPr>
            <p:nvPr/>
          </p:nvSpPr>
          <p:spPr bwMode="auto">
            <a:xfrm flipH="1">
              <a:off x="5024" y="2655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03" name="AutoShape 97"/>
            <p:cNvSpPr>
              <a:spLocks noChangeArrowheads="1"/>
            </p:cNvSpPr>
            <p:nvPr/>
          </p:nvSpPr>
          <p:spPr bwMode="auto">
            <a:xfrm flipH="1">
              <a:off x="4709" y="2705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04" name="AutoShape 98"/>
            <p:cNvSpPr>
              <a:spLocks noChangeArrowheads="1"/>
            </p:cNvSpPr>
            <p:nvPr/>
          </p:nvSpPr>
          <p:spPr bwMode="auto">
            <a:xfrm flipH="1">
              <a:off x="5024" y="2806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05" name="AutoShape 100"/>
            <p:cNvSpPr>
              <a:spLocks noChangeArrowheads="1"/>
            </p:cNvSpPr>
            <p:nvPr/>
          </p:nvSpPr>
          <p:spPr bwMode="auto">
            <a:xfrm>
              <a:off x="4606" y="1260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06" name="AutoShape 101"/>
            <p:cNvSpPr>
              <a:spLocks noChangeArrowheads="1"/>
            </p:cNvSpPr>
            <p:nvPr/>
          </p:nvSpPr>
          <p:spPr bwMode="auto">
            <a:xfrm>
              <a:off x="4709" y="1354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07" name="AutoShape 102"/>
            <p:cNvSpPr>
              <a:spLocks noChangeArrowheads="1"/>
            </p:cNvSpPr>
            <p:nvPr/>
          </p:nvSpPr>
          <p:spPr bwMode="auto">
            <a:xfrm>
              <a:off x="4867" y="1403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08" name="AutoShape 103"/>
            <p:cNvSpPr>
              <a:spLocks noChangeArrowheads="1"/>
            </p:cNvSpPr>
            <p:nvPr/>
          </p:nvSpPr>
          <p:spPr bwMode="auto">
            <a:xfrm>
              <a:off x="4763" y="1654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09" name="AutoShape 104"/>
            <p:cNvSpPr>
              <a:spLocks noChangeArrowheads="1"/>
            </p:cNvSpPr>
            <p:nvPr/>
          </p:nvSpPr>
          <p:spPr bwMode="auto">
            <a:xfrm>
              <a:off x="4395" y="1854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10" name="AutoShape 105"/>
            <p:cNvSpPr>
              <a:spLocks noChangeArrowheads="1"/>
            </p:cNvSpPr>
            <p:nvPr/>
          </p:nvSpPr>
          <p:spPr bwMode="auto">
            <a:xfrm>
              <a:off x="4500" y="1354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11" name="AutoShape 106"/>
            <p:cNvSpPr>
              <a:spLocks noChangeArrowheads="1"/>
            </p:cNvSpPr>
            <p:nvPr/>
          </p:nvSpPr>
          <p:spPr bwMode="auto">
            <a:xfrm>
              <a:off x="4763" y="1504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12" name="AutoShape 107"/>
            <p:cNvSpPr>
              <a:spLocks noChangeArrowheads="1"/>
            </p:cNvSpPr>
            <p:nvPr/>
          </p:nvSpPr>
          <p:spPr bwMode="auto">
            <a:xfrm>
              <a:off x="4606" y="1603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13" name="AutoShape 108"/>
            <p:cNvSpPr>
              <a:spLocks noChangeArrowheads="1"/>
            </p:cNvSpPr>
            <p:nvPr/>
          </p:nvSpPr>
          <p:spPr bwMode="auto">
            <a:xfrm>
              <a:off x="4395" y="1253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14" name="AutoShape 109"/>
            <p:cNvSpPr>
              <a:spLocks noChangeArrowheads="1"/>
            </p:cNvSpPr>
            <p:nvPr/>
          </p:nvSpPr>
          <p:spPr bwMode="auto">
            <a:xfrm>
              <a:off x="4606" y="1453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15" name="AutoShape 110"/>
            <p:cNvSpPr>
              <a:spLocks noChangeArrowheads="1"/>
            </p:cNvSpPr>
            <p:nvPr/>
          </p:nvSpPr>
          <p:spPr bwMode="auto">
            <a:xfrm>
              <a:off x="4920" y="1253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16" name="AutoShape 111"/>
            <p:cNvSpPr>
              <a:spLocks noChangeArrowheads="1"/>
            </p:cNvSpPr>
            <p:nvPr/>
          </p:nvSpPr>
          <p:spPr bwMode="auto">
            <a:xfrm>
              <a:off x="4471" y="1654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17" name="AutoShape 112"/>
            <p:cNvSpPr>
              <a:spLocks noChangeArrowheads="1"/>
            </p:cNvSpPr>
            <p:nvPr/>
          </p:nvSpPr>
          <p:spPr bwMode="auto">
            <a:xfrm>
              <a:off x="4447" y="1504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18" name="AutoShape 113"/>
            <p:cNvSpPr>
              <a:spLocks noChangeArrowheads="1"/>
            </p:cNvSpPr>
            <p:nvPr/>
          </p:nvSpPr>
          <p:spPr bwMode="auto">
            <a:xfrm>
              <a:off x="5078" y="1654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19" name="AutoShape 114"/>
            <p:cNvSpPr>
              <a:spLocks noChangeArrowheads="1"/>
            </p:cNvSpPr>
            <p:nvPr/>
          </p:nvSpPr>
          <p:spPr bwMode="auto">
            <a:xfrm>
              <a:off x="5129" y="1504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0" name="AutoShape 115"/>
            <p:cNvSpPr>
              <a:spLocks noChangeArrowheads="1"/>
            </p:cNvSpPr>
            <p:nvPr/>
          </p:nvSpPr>
          <p:spPr bwMode="auto">
            <a:xfrm>
              <a:off x="4972" y="1753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1" name="AutoShape 116"/>
            <p:cNvSpPr>
              <a:spLocks noChangeArrowheads="1"/>
            </p:cNvSpPr>
            <p:nvPr/>
          </p:nvSpPr>
          <p:spPr bwMode="auto">
            <a:xfrm>
              <a:off x="5078" y="1354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2" name="AutoShape 117"/>
            <p:cNvSpPr>
              <a:spLocks noChangeArrowheads="1"/>
            </p:cNvSpPr>
            <p:nvPr/>
          </p:nvSpPr>
          <p:spPr bwMode="auto">
            <a:xfrm>
              <a:off x="4658" y="1804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" name="AutoShape 118"/>
            <p:cNvSpPr>
              <a:spLocks noChangeArrowheads="1"/>
            </p:cNvSpPr>
            <p:nvPr/>
          </p:nvSpPr>
          <p:spPr bwMode="auto">
            <a:xfrm>
              <a:off x="4972" y="1955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" name="AutoShape 119"/>
            <p:cNvSpPr>
              <a:spLocks noChangeArrowheads="1"/>
            </p:cNvSpPr>
            <p:nvPr/>
          </p:nvSpPr>
          <p:spPr bwMode="auto">
            <a:xfrm>
              <a:off x="4920" y="1553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" name="AutoShape 120"/>
            <p:cNvSpPr>
              <a:spLocks noChangeArrowheads="1"/>
            </p:cNvSpPr>
            <p:nvPr/>
          </p:nvSpPr>
          <p:spPr bwMode="auto">
            <a:xfrm>
              <a:off x="5129" y="1905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6" name="AutoShape 121"/>
            <p:cNvSpPr>
              <a:spLocks noChangeArrowheads="1"/>
            </p:cNvSpPr>
            <p:nvPr/>
          </p:nvSpPr>
          <p:spPr bwMode="auto">
            <a:xfrm>
              <a:off x="4658" y="1955"/>
              <a:ext cx="103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7" name="AutoShape 122"/>
            <p:cNvSpPr>
              <a:spLocks noChangeArrowheads="1"/>
            </p:cNvSpPr>
            <p:nvPr/>
          </p:nvSpPr>
          <p:spPr bwMode="auto">
            <a:xfrm>
              <a:off x="4815" y="2004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8" name="AutoShape 123"/>
            <p:cNvSpPr>
              <a:spLocks noChangeArrowheads="1"/>
            </p:cNvSpPr>
            <p:nvPr/>
          </p:nvSpPr>
          <p:spPr bwMode="auto">
            <a:xfrm>
              <a:off x="4500" y="1804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9" name="AutoShape 124"/>
            <p:cNvSpPr>
              <a:spLocks noChangeArrowheads="1"/>
            </p:cNvSpPr>
            <p:nvPr/>
          </p:nvSpPr>
          <p:spPr bwMode="auto">
            <a:xfrm>
              <a:off x="4815" y="1854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30" name="AutoShape 125"/>
            <p:cNvSpPr>
              <a:spLocks noChangeArrowheads="1"/>
            </p:cNvSpPr>
            <p:nvPr/>
          </p:nvSpPr>
          <p:spPr bwMode="auto">
            <a:xfrm>
              <a:off x="4500" y="1955"/>
              <a:ext cx="104" cy="99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31" name="Oval 126"/>
            <p:cNvSpPr>
              <a:spLocks noChangeArrowheads="1"/>
            </p:cNvSpPr>
            <p:nvPr/>
          </p:nvSpPr>
          <p:spPr bwMode="auto">
            <a:xfrm>
              <a:off x="3648" y="1302"/>
              <a:ext cx="525" cy="500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32" name="Oval 130"/>
            <p:cNvSpPr>
              <a:spLocks noChangeArrowheads="1"/>
            </p:cNvSpPr>
            <p:nvPr/>
          </p:nvSpPr>
          <p:spPr bwMode="auto">
            <a:xfrm>
              <a:off x="4553" y="2188"/>
              <a:ext cx="525" cy="500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33" name="Oval 131"/>
            <p:cNvSpPr>
              <a:spLocks noChangeArrowheads="1"/>
            </p:cNvSpPr>
            <p:nvPr/>
          </p:nvSpPr>
          <p:spPr bwMode="auto">
            <a:xfrm>
              <a:off x="3816" y="2273"/>
              <a:ext cx="525" cy="500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34" name="Oval 132"/>
            <p:cNvSpPr>
              <a:spLocks noChangeArrowheads="1"/>
            </p:cNvSpPr>
            <p:nvPr/>
          </p:nvSpPr>
          <p:spPr bwMode="auto">
            <a:xfrm>
              <a:off x="4553" y="1281"/>
              <a:ext cx="525" cy="500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125" name="Rectangle 138"/>
          <p:cNvSpPr>
            <a:spLocks noChangeArrowheads="1"/>
          </p:cNvSpPr>
          <p:nvPr/>
        </p:nvSpPr>
        <p:spPr bwMode="auto">
          <a:xfrm>
            <a:off x="206375" y="414338"/>
            <a:ext cx="85963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§2.2  </a:t>
            </a:r>
            <a:r>
              <a:rPr lang="zh-CN" altLang="en-US" sz="36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金属的结晶</a:t>
            </a:r>
            <a:endParaRPr kumimoji="1" lang="zh-CN" altLang="en-US" sz="3600" b="1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126" name="Line 139"/>
          <p:cNvSpPr>
            <a:spLocks noChangeShapeType="1"/>
          </p:cNvSpPr>
          <p:nvPr/>
        </p:nvSpPr>
        <p:spPr bwMode="auto">
          <a:xfrm flipV="1">
            <a:off x="2636786" y="4103688"/>
            <a:ext cx="3284590" cy="1354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521550" y="5184195"/>
            <a:ext cx="42754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ea typeface="幼圆" pitchFamily="49" charset="-122"/>
              </a:rPr>
              <a:t> 	一次结晶：</a:t>
            </a:r>
            <a:r>
              <a:rPr lang="en-US" altLang="zh-CN" sz="2000" b="1" dirty="0" err="1" smtClean="0">
                <a:solidFill>
                  <a:srgbClr val="000000"/>
                </a:solidFill>
                <a:ea typeface="幼圆" pitchFamily="49" charset="-122"/>
              </a:rPr>
              <a:t>L→S</a:t>
            </a:r>
            <a:r>
              <a:rPr lang="en-US" altLang="zh-CN" sz="2000" b="1" dirty="0" smtClean="0">
                <a:solidFill>
                  <a:srgbClr val="000000"/>
                </a:solidFill>
                <a:ea typeface="幼圆" pitchFamily="49" charset="-122"/>
              </a:rPr>
              <a:t>  </a:t>
            </a:r>
            <a:r>
              <a:rPr lang="zh-CN" altLang="en-US" sz="2000" b="1" dirty="0" smtClean="0">
                <a:solidFill>
                  <a:srgbClr val="000000"/>
                </a:solidFill>
                <a:ea typeface="幼圆" pitchFamily="49" charset="-122"/>
              </a:rPr>
              <a:t>晶态</a:t>
            </a:r>
          </a:p>
          <a:p>
            <a:pPr lvl="0"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ea typeface="幼圆" pitchFamily="49" charset="-122"/>
              </a:rPr>
              <a:t>    	二次结晶：</a:t>
            </a:r>
            <a:r>
              <a:rPr lang="en-US" altLang="zh-CN" sz="2000" b="1" dirty="0" err="1" smtClean="0">
                <a:solidFill>
                  <a:srgbClr val="000000"/>
                </a:solidFill>
                <a:ea typeface="幼圆" pitchFamily="49" charset="-122"/>
              </a:rPr>
              <a:t>S→S</a:t>
            </a:r>
            <a:r>
              <a:rPr lang="en-US" altLang="zh-CN" sz="2000" b="1" dirty="0" smtClean="0">
                <a:solidFill>
                  <a:srgbClr val="000000"/>
                </a:solidFill>
                <a:ea typeface="幼圆" pitchFamily="49" charset="-122"/>
              </a:rPr>
              <a:t>  </a:t>
            </a:r>
            <a:r>
              <a:rPr lang="zh-CN" altLang="en-US" sz="2000" b="1" dirty="0" smtClean="0">
                <a:solidFill>
                  <a:srgbClr val="000000"/>
                </a:solidFill>
                <a:ea typeface="幼圆" pitchFamily="49" charset="-122"/>
              </a:rPr>
              <a:t>晶态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0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0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80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80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9" grpId="0"/>
      <p:bldP spid="280590" grpId="0" uiExpand="1" build="p"/>
      <p:bldP spid="5126" grpId="0" animBg="1"/>
      <p:bldP spid="1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3132138" y="1493838"/>
            <a:ext cx="5580062" cy="31591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buClr>
                <a:srgbClr val="F91605"/>
              </a:buClr>
              <a:buFont typeface="Wingdings" pitchFamily="2" charset="2"/>
              <a:buChar char="p"/>
            </a:pPr>
            <a:r>
              <a:rPr lang="zh-CN" altLang="en-US" sz="240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对组织较敏感</a:t>
            </a:r>
            <a:r>
              <a:rPr lang="zh-CN" altLang="en-US" sz="2400">
                <a:latin typeface="幼圆" pitchFamily="49" charset="-122"/>
                <a:ea typeface="幼圆" pitchFamily="49" charset="-122"/>
              </a:rPr>
              <a:t>的性能</a:t>
            </a:r>
            <a:r>
              <a:rPr lang="en-US" altLang="zh-CN" sz="2400">
                <a:ea typeface="幼圆" pitchFamily="49" charset="-122"/>
              </a:rPr>
              <a:t>—</a:t>
            </a:r>
            <a:r>
              <a:rPr lang="zh-CN" altLang="en-US" sz="2400">
                <a:latin typeface="幼圆" pitchFamily="49" charset="-122"/>
                <a:ea typeface="幼圆" pitchFamily="49" charset="-122"/>
              </a:rPr>
              <a:t>强度，与组成相或组织组成物的形态有很大关系。</a:t>
            </a:r>
          </a:p>
          <a:p>
            <a:pPr lvl="1">
              <a:lnSpc>
                <a:spcPct val="120000"/>
              </a:lnSpc>
              <a:buClr>
                <a:srgbClr val="F91605"/>
              </a:buClr>
              <a:buFont typeface="Wingdings" pitchFamily="2" charset="2"/>
              <a:buChar char="p"/>
            </a:pPr>
            <a:r>
              <a:rPr lang="zh-CN" altLang="en-US" sz="2400">
                <a:latin typeface="幼圆" pitchFamily="49" charset="-122"/>
                <a:ea typeface="幼圆" pitchFamily="49" charset="-122"/>
              </a:rPr>
              <a:t>组成相或组织组成物越细密，强度越高</a:t>
            </a:r>
          </a:p>
          <a:p>
            <a:pPr lvl="2">
              <a:lnSpc>
                <a:spcPct val="120000"/>
              </a:lnSpc>
              <a:buClr>
                <a:srgbClr val="F91605"/>
              </a:buClr>
              <a:buFont typeface="Wingdings" pitchFamily="2" charset="2"/>
              <a:buChar char="p"/>
            </a:pPr>
            <a:r>
              <a:rPr lang="zh-CN" altLang="en-US" sz="2400">
                <a:latin typeface="幼圆" pitchFamily="49" charset="-122"/>
                <a:ea typeface="幼圆" pitchFamily="49" charset="-122"/>
              </a:rPr>
              <a:t>共晶点处，共晶组织呈细小、均匀细密的复相组织，强度可达最高值。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31800" y="549275"/>
            <a:ext cx="6165850" cy="4572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、合金的使用性能与相图的关系（续）</a:t>
            </a:r>
          </a:p>
        </p:txBody>
      </p:sp>
      <p:pic>
        <p:nvPicPr>
          <p:cNvPr id="32772" name="Picture 4" descr="FIG32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417" r="33641" b="8586"/>
          <a:stretch>
            <a:fillRect/>
          </a:stretch>
        </p:blipFill>
        <p:spPr bwMode="auto">
          <a:xfrm>
            <a:off x="476250" y="1493838"/>
            <a:ext cx="2255838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678" name="Oval 6"/>
          <p:cNvSpPr>
            <a:spLocks noChangeArrowheads="1"/>
          </p:cNvSpPr>
          <p:nvPr/>
        </p:nvSpPr>
        <p:spPr bwMode="auto">
          <a:xfrm>
            <a:off x="1376363" y="3473450"/>
            <a:ext cx="674687" cy="31591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2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2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2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 build="p"/>
      <p:bldP spid="41267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3"/>
          <p:cNvSpPr>
            <a:spLocks noChangeArrowheads="1"/>
          </p:cNvSpPr>
          <p:nvPr/>
        </p:nvSpPr>
        <p:spPr bwMode="auto">
          <a:xfrm>
            <a:off x="431800" y="549275"/>
            <a:ext cx="6165850" cy="4572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、合金的使用性能与相图的关系（续）</a:t>
            </a:r>
          </a:p>
        </p:txBody>
      </p:sp>
      <p:pic>
        <p:nvPicPr>
          <p:cNvPr id="33795" name="Picture 17" descr="FIG32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6975" y="1314450"/>
            <a:ext cx="6524625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椭圆 3"/>
          <p:cNvSpPr/>
          <p:nvPr/>
        </p:nvSpPr>
        <p:spPr bwMode="auto">
          <a:xfrm>
            <a:off x="6597225" y="3248980"/>
            <a:ext cx="180020" cy="225025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6597225" y="4734145"/>
            <a:ext cx="180020" cy="225025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2"/>
          <p:cNvSpPr>
            <a:spLocks noChangeArrowheads="1"/>
          </p:cNvSpPr>
          <p:nvPr/>
        </p:nvSpPr>
        <p:spPr bwMode="auto">
          <a:xfrm>
            <a:off x="522288" y="503238"/>
            <a:ext cx="2943225" cy="4572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、合金的工艺性能 </a:t>
            </a:r>
          </a:p>
        </p:txBody>
      </p:sp>
      <p:pic>
        <p:nvPicPr>
          <p:cNvPr id="34819" name="Picture 14" descr="FIG32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628775"/>
            <a:ext cx="6048375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Rectangle 18"/>
          <p:cNvSpPr>
            <a:spLocks noChangeArrowheads="1"/>
          </p:cNvSpPr>
          <p:nvPr/>
        </p:nvSpPr>
        <p:spPr bwMode="auto">
          <a:xfrm>
            <a:off x="701675" y="998538"/>
            <a:ext cx="8101013" cy="8223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F91605"/>
              </a:buClr>
              <a:buFont typeface="Wingdings" pitchFamily="2" charset="2"/>
              <a:buChar char="n"/>
            </a:pPr>
            <a:r>
              <a:rPr lang="en-US" altLang="zh-CN" sz="2400">
                <a:ea typeface="幼圆" pitchFamily="49" charset="-122"/>
              </a:rPr>
              <a:t> a. </a:t>
            </a:r>
            <a:r>
              <a:rPr lang="zh-CN" altLang="en-US" sz="2400">
                <a:ea typeface="幼圆" pitchFamily="49" charset="-122"/>
              </a:rPr>
              <a:t>铸造性能</a:t>
            </a:r>
            <a:r>
              <a:rPr lang="en-US" altLang="zh-CN" sz="2400">
                <a:ea typeface="幼圆" pitchFamily="49" charset="-122"/>
              </a:rPr>
              <a:t>—</a:t>
            </a:r>
            <a:r>
              <a:rPr lang="zh-CN" altLang="en-US" sz="2400">
                <a:ea typeface="幼圆" pitchFamily="49" charset="-122"/>
              </a:rPr>
              <a:t>液态合金的流动性以及产生缩孔，裂纹的倾向性等。</a:t>
            </a:r>
          </a:p>
        </p:txBody>
      </p:sp>
      <p:sp>
        <p:nvSpPr>
          <p:cNvPr id="308243" name="Rectangle 19"/>
          <p:cNvSpPr>
            <a:spLocks noChangeArrowheads="1"/>
          </p:cNvSpPr>
          <p:nvPr/>
        </p:nvSpPr>
        <p:spPr bwMode="auto">
          <a:xfrm>
            <a:off x="5967413" y="1763713"/>
            <a:ext cx="2816225" cy="155257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u"/>
            </a:pPr>
            <a:r>
              <a:rPr lang="zh-CN" altLang="en-US" sz="2400">
                <a:ea typeface="幼圆" pitchFamily="49" charset="-122"/>
              </a:rPr>
              <a:t>液固相线距离愈小，结晶温度范围愈小→合金的流动性好→有利于浇注。</a:t>
            </a:r>
          </a:p>
        </p:txBody>
      </p:sp>
      <p:sp>
        <p:nvSpPr>
          <p:cNvPr id="308244" name="Oval 20"/>
          <p:cNvSpPr>
            <a:spLocks noChangeArrowheads="1"/>
          </p:cNvSpPr>
          <p:nvPr/>
        </p:nvSpPr>
        <p:spPr bwMode="auto">
          <a:xfrm>
            <a:off x="566738" y="2349500"/>
            <a:ext cx="360362" cy="3143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8245" name="Oval 21"/>
          <p:cNvSpPr>
            <a:spLocks noChangeArrowheads="1"/>
          </p:cNvSpPr>
          <p:nvPr/>
        </p:nvSpPr>
        <p:spPr bwMode="auto">
          <a:xfrm>
            <a:off x="2546350" y="1989138"/>
            <a:ext cx="360363" cy="3143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8246" name="Oval 22"/>
          <p:cNvSpPr>
            <a:spLocks noChangeArrowheads="1"/>
          </p:cNvSpPr>
          <p:nvPr/>
        </p:nvSpPr>
        <p:spPr bwMode="auto">
          <a:xfrm>
            <a:off x="3357563" y="1763713"/>
            <a:ext cx="360362" cy="3143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8247" name="Oval 23"/>
          <p:cNvSpPr>
            <a:spLocks noChangeArrowheads="1"/>
          </p:cNvSpPr>
          <p:nvPr/>
        </p:nvSpPr>
        <p:spPr bwMode="auto">
          <a:xfrm>
            <a:off x="5381625" y="1808163"/>
            <a:ext cx="360363" cy="3143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8248" name="Oval 24"/>
          <p:cNvSpPr>
            <a:spLocks noChangeArrowheads="1"/>
          </p:cNvSpPr>
          <p:nvPr/>
        </p:nvSpPr>
        <p:spPr bwMode="auto">
          <a:xfrm>
            <a:off x="4302125" y="2033588"/>
            <a:ext cx="360363" cy="3143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43" grpId="0" build="p"/>
      <p:bldP spid="308244" grpId="0" animBg="1"/>
      <p:bldP spid="308245" grpId="0" animBg="1"/>
      <p:bldP spid="308246" grpId="0" animBg="1"/>
      <p:bldP spid="308247" grpId="0" animBg="1"/>
      <p:bldP spid="30824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522288" y="503238"/>
            <a:ext cx="2943225" cy="4572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、合金的工艺性能 </a:t>
            </a:r>
          </a:p>
        </p:txBody>
      </p:sp>
      <p:pic>
        <p:nvPicPr>
          <p:cNvPr id="35843" name="Picture 3" descr="FIG32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628775"/>
            <a:ext cx="6048375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701675" y="998538"/>
            <a:ext cx="8101013" cy="8223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F91605"/>
              </a:buClr>
              <a:buFont typeface="Wingdings" pitchFamily="2" charset="2"/>
              <a:buChar char="n"/>
            </a:pPr>
            <a:r>
              <a:rPr lang="en-US" altLang="zh-CN" sz="2400">
                <a:ea typeface="幼圆" pitchFamily="49" charset="-122"/>
              </a:rPr>
              <a:t> a. </a:t>
            </a:r>
            <a:r>
              <a:rPr lang="zh-CN" altLang="en-US" sz="2400">
                <a:ea typeface="幼圆" pitchFamily="49" charset="-122"/>
              </a:rPr>
              <a:t>铸造性能</a:t>
            </a:r>
            <a:r>
              <a:rPr lang="en-US" altLang="zh-CN" sz="2400">
                <a:ea typeface="幼圆" pitchFamily="49" charset="-122"/>
              </a:rPr>
              <a:t>—</a:t>
            </a:r>
            <a:r>
              <a:rPr lang="zh-CN" altLang="en-US" sz="2400">
                <a:ea typeface="幼圆" pitchFamily="49" charset="-122"/>
              </a:rPr>
              <a:t>液态合金的流动性以及产生缩孔，裂纹的倾向性等。</a:t>
            </a:r>
          </a:p>
        </p:txBody>
      </p:sp>
      <p:sp>
        <p:nvSpPr>
          <p:cNvPr id="413701" name="Rectangle 5"/>
          <p:cNvSpPr>
            <a:spLocks noChangeArrowheads="1"/>
          </p:cNvSpPr>
          <p:nvPr/>
        </p:nvSpPr>
        <p:spPr bwMode="auto">
          <a:xfrm>
            <a:off x="6057900" y="1898650"/>
            <a:ext cx="2655888" cy="22828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u"/>
            </a:pPr>
            <a:r>
              <a:rPr lang="zh-CN" altLang="en-US" sz="2400">
                <a:ea typeface="幼圆" pitchFamily="49" charset="-122"/>
              </a:rPr>
              <a:t>液固相线距离大→枝晶偏析倾向愈大，合金流动性也愈差，形成分散缩孔的倾向也愈大，使铸造性能恶化</a:t>
            </a:r>
          </a:p>
        </p:txBody>
      </p:sp>
      <p:sp>
        <p:nvSpPr>
          <p:cNvPr id="35846" name="Line 8"/>
          <p:cNvSpPr>
            <a:spLocks noChangeShapeType="1"/>
          </p:cNvSpPr>
          <p:nvPr/>
        </p:nvSpPr>
        <p:spPr bwMode="auto">
          <a:xfrm>
            <a:off x="1557338" y="5138738"/>
            <a:ext cx="4937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47" name="Line 9"/>
          <p:cNvSpPr>
            <a:spLocks noChangeShapeType="1"/>
          </p:cNvSpPr>
          <p:nvPr/>
        </p:nvSpPr>
        <p:spPr bwMode="auto">
          <a:xfrm>
            <a:off x="3673475" y="5094288"/>
            <a:ext cx="4937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48" name="Line 10"/>
          <p:cNvSpPr>
            <a:spLocks noChangeShapeType="1"/>
          </p:cNvSpPr>
          <p:nvPr/>
        </p:nvSpPr>
        <p:spPr bwMode="auto">
          <a:xfrm>
            <a:off x="1731963" y="1943100"/>
            <a:ext cx="0" cy="7651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49" name="Line 11"/>
          <p:cNvSpPr>
            <a:spLocks noChangeShapeType="1"/>
          </p:cNvSpPr>
          <p:nvPr/>
        </p:nvSpPr>
        <p:spPr bwMode="auto">
          <a:xfrm>
            <a:off x="3897313" y="1719263"/>
            <a:ext cx="0" cy="7651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0" name="Line 12"/>
          <p:cNvSpPr>
            <a:spLocks noChangeShapeType="1"/>
          </p:cNvSpPr>
          <p:nvPr/>
        </p:nvSpPr>
        <p:spPr bwMode="auto">
          <a:xfrm>
            <a:off x="5067300" y="1719263"/>
            <a:ext cx="0" cy="7651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84" name="Rectangle 12"/>
          <p:cNvSpPr>
            <a:spLocks noChangeArrowheads="1"/>
          </p:cNvSpPr>
          <p:nvPr/>
        </p:nvSpPr>
        <p:spPr bwMode="auto">
          <a:xfrm>
            <a:off x="657225" y="1023938"/>
            <a:ext cx="7947025" cy="4745037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buClr>
                <a:srgbClr val="F91605"/>
              </a:buClr>
              <a:buFont typeface="Wingdings" pitchFamily="2" charset="2"/>
              <a:buChar char="n"/>
            </a:pPr>
            <a:r>
              <a:rPr lang="en-US" altLang="zh-CN" sz="2400">
                <a:ea typeface="幼圆" pitchFamily="49" charset="-122"/>
              </a:rPr>
              <a:t> a. </a:t>
            </a:r>
            <a:r>
              <a:rPr lang="zh-CN" altLang="en-US" sz="2400">
                <a:ea typeface="幼圆" pitchFamily="49" charset="-122"/>
              </a:rPr>
              <a:t>铸造性能</a:t>
            </a:r>
          </a:p>
          <a:p>
            <a:pPr lvl="1">
              <a:lnSpc>
                <a:spcPct val="140000"/>
              </a:lnSpc>
              <a:buClr>
                <a:srgbClr val="0000FF"/>
              </a:buClr>
              <a:buFont typeface="Wingdings" pitchFamily="2" charset="2"/>
              <a:buChar char="u"/>
            </a:pPr>
            <a:r>
              <a:rPr lang="zh-CN" altLang="en-US" sz="2400">
                <a:ea typeface="幼圆" pitchFamily="49" charset="-122"/>
              </a:rPr>
              <a:t>铸造合金成分常取</a:t>
            </a:r>
            <a:endParaRPr lang="en-US" altLang="zh-CN" sz="2400">
              <a:ea typeface="幼圆" pitchFamily="49" charset="-122"/>
            </a:endParaRPr>
          </a:p>
          <a:p>
            <a:pPr lvl="2">
              <a:lnSpc>
                <a:spcPct val="14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>
                <a:ea typeface="幼圆" pitchFamily="49" charset="-122"/>
              </a:rPr>
              <a:t>共晶成分和接近共晶成分</a:t>
            </a:r>
            <a:endParaRPr lang="en-US" altLang="zh-CN" sz="2400">
              <a:ea typeface="幼圆" pitchFamily="49" charset="-122"/>
            </a:endParaRPr>
          </a:p>
          <a:p>
            <a:pPr lvl="2">
              <a:lnSpc>
                <a:spcPct val="14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>
                <a:ea typeface="幼圆" pitchFamily="49" charset="-122"/>
              </a:rPr>
              <a:t>选择结晶温度间隙最小的成分。</a:t>
            </a:r>
          </a:p>
          <a:p>
            <a:pPr>
              <a:lnSpc>
                <a:spcPct val="140000"/>
              </a:lnSpc>
              <a:buClr>
                <a:srgbClr val="0000FF"/>
              </a:buClr>
              <a:buFont typeface="Wingdings" pitchFamily="2" charset="2"/>
              <a:buChar char="u"/>
            </a:pPr>
            <a:endParaRPr lang="zh-CN" altLang="en-US" sz="2400">
              <a:ea typeface="幼圆" pitchFamily="49" charset="-122"/>
            </a:endParaRPr>
          </a:p>
          <a:p>
            <a:pPr>
              <a:lnSpc>
                <a:spcPct val="140000"/>
              </a:lnSpc>
              <a:buClr>
                <a:srgbClr val="F91605"/>
              </a:buClr>
              <a:buSzPct val="115000"/>
              <a:buFont typeface="Wingdings" pitchFamily="2" charset="2"/>
              <a:buChar char="n"/>
            </a:pPr>
            <a:r>
              <a:rPr lang="zh-CN" altLang="en-US" sz="2400">
                <a:ea typeface="幼圆" pitchFamily="49" charset="-122"/>
              </a:rPr>
              <a:t>  </a:t>
            </a:r>
            <a:r>
              <a:rPr lang="en-US" altLang="zh-CN" sz="2400">
                <a:ea typeface="幼圆" pitchFamily="49" charset="-122"/>
              </a:rPr>
              <a:t>b.</a:t>
            </a:r>
            <a:r>
              <a:rPr lang="zh-CN" altLang="en-US" sz="2400">
                <a:ea typeface="幼圆" pitchFamily="49" charset="-122"/>
              </a:rPr>
              <a:t>锻造、轧制性能</a:t>
            </a:r>
          </a:p>
          <a:p>
            <a:pPr lvl="1">
              <a:lnSpc>
                <a:spcPct val="140000"/>
              </a:lnSpc>
              <a:buClr>
                <a:srgbClr val="0000FF"/>
              </a:buClr>
              <a:buSzPct val="85000"/>
              <a:buFont typeface="Wingdings" pitchFamily="2" charset="2"/>
              <a:buChar char="u"/>
            </a:pPr>
            <a:r>
              <a:rPr lang="zh-CN" altLang="en-US" sz="2400">
                <a:ea typeface="幼圆" pitchFamily="49" charset="-122"/>
              </a:rPr>
              <a:t>单相固溶体合金</a:t>
            </a:r>
          </a:p>
          <a:p>
            <a:pPr lvl="2">
              <a:lnSpc>
                <a:spcPct val="140000"/>
              </a:lnSpc>
              <a:buClr>
                <a:srgbClr val="0000FF"/>
              </a:buClr>
              <a:buSzPct val="85000"/>
              <a:buFont typeface="Wingdings" pitchFamily="2" charset="2"/>
              <a:buChar char="Ø"/>
            </a:pPr>
            <a:r>
              <a:rPr lang="zh-CN" altLang="en-US" sz="2400">
                <a:ea typeface="幼圆" pitchFamily="49" charset="-122"/>
              </a:rPr>
              <a:t>单相组织变形抗力小，变形均匀，不易开裂，塑性好</a:t>
            </a:r>
          </a:p>
        </p:txBody>
      </p:sp>
      <p:sp>
        <p:nvSpPr>
          <p:cNvPr id="36867" name="Rectangle 13"/>
          <p:cNvSpPr>
            <a:spLocks noChangeArrowheads="1"/>
          </p:cNvSpPr>
          <p:nvPr/>
        </p:nvSpPr>
        <p:spPr bwMode="auto">
          <a:xfrm>
            <a:off x="476250" y="458788"/>
            <a:ext cx="3862388" cy="4572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、合金的工艺性能 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0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0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0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0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0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0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8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6525" y="368660"/>
            <a:ext cx="8640960" cy="5547320"/>
          </a:xfrm>
        </p:spPr>
        <p:txBody>
          <a:bodyPr/>
          <a:lstStyle/>
          <a:p>
            <a:r>
              <a:rPr lang="zh-CN" altLang="zh-CN" sz="28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重点：</a:t>
            </a:r>
            <a:endParaRPr lang="zh-CN" altLang="zh-CN" sz="28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zh-CN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金属结晶的概念、过冷度、结晶的过程——晶核的形成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/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长大规律及其影响因素</a:t>
            </a:r>
          </a:p>
          <a:p>
            <a:pPr lvl="1"/>
            <a:r>
              <a:rPr lang="zh-CN" altLang="zh-CN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合金相结构的基本类型及其结构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/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性能特点</a:t>
            </a:r>
          </a:p>
          <a:p>
            <a:pPr lvl="1"/>
            <a:r>
              <a:rPr lang="zh-CN" altLang="zh-CN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二元合金相图的基本概念：组元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/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合金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/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合金系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，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相、相图、组织等</a:t>
            </a:r>
          </a:p>
          <a:p>
            <a:pPr lvl="1"/>
            <a:r>
              <a:rPr lang="zh-CN" altLang="zh-CN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二元合金相图的分析方法，熟悉并分析几种典型相图（匀晶相图、共晶相图）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+mn-cs"/>
              </a:rPr>
              <a:t>的平衡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结晶过程</a:t>
            </a:r>
          </a:p>
          <a:p>
            <a:pPr lvl="1"/>
            <a:r>
              <a:rPr lang="zh-CN" altLang="zh-CN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杠杆定律及其应用</a:t>
            </a:r>
          </a:p>
          <a:p>
            <a:r>
              <a:rPr lang="zh-CN" altLang="zh-CN" sz="28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难点：</a:t>
            </a:r>
            <a:endParaRPr lang="zh-CN" altLang="zh-CN" sz="28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zh-CN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匀晶相图、共晶相图中典型合金的结晶过程</a:t>
            </a:r>
          </a:p>
          <a:p>
            <a:pPr lvl="1"/>
            <a:r>
              <a:rPr lang="zh-CN" altLang="zh-CN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应用杠杆定理分析典型合金的室温相及室温组织的比例</a:t>
            </a:r>
          </a:p>
          <a:p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515" y="446965"/>
            <a:ext cx="8775975" cy="5637330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zh-CN" altLang="en-US" sz="2400" b="1" dirty="0" smtClean="0"/>
              <a:t>复习</a:t>
            </a:r>
            <a:endParaRPr lang="en-US" altLang="zh-CN" sz="2400" b="1" dirty="0" smtClean="0"/>
          </a:p>
          <a:p>
            <a:pPr>
              <a:spcBef>
                <a:spcPts val="1200"/>
              </a:spcBef>
              <a:buNone/>
            </a:pPr>
            <a:r>
              <a:rPr lang="zh-CN" altLang="zh-CN" sz="2000" dirty="0" smtClean="0"/>
              <a:t>一</a:t>
            </a:r>
            <a:r>
              <a:rPr lang="zh-CN" altLang="zh-CN" sz="2000" dirty="0" smtClean="0"/>
              <a:t>、名词解释：</a:t>
            </a:r>
          </a:p>
          <a:p>
            <a:pPr>
              <a:spcBef>
                <a:spcPts val="1200"/>
              </a:spcBef>
              <a:buNone/>
            </a:pPr>
            <a:r>
              <a:rPr lang="zh-CN" altLang="zh-CN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）结晶；（</a:t>
            </a:r>
            <a:r>
              <a:rPr lang="en-US" altLang="zh-CN" sz="2000" dirty="0" smtClean="0"/>
              <a:t>2</a:t>
            </a:r>
            <a:r>
              <a:rPr lang="zh-CN" altLang="zh-CN" sz="2000" dirty="0" smtClean="0"/>
              <a:t>）过冷现象</a:t>
            </a:r>
            <a:r>
              <a:rPr lang="en-US" altLang="zh-CN" sz="2000" dirty="0" smtClean="0"/>
              <a:t>/</a:t>
            </a:r>
            <a:r>
              <a:rPr lang="zh-CN" altLang="zh-CN" sz="2000" dirty="0" smtClean="0"/>
              <a:t>过冷度；（</a:t>
            </a:r>
            <a:r>
              <a:rPr lang="en-US" altLang="zh-CN" sz="2000" dirty="0" smtClean="0"/>
              <a:t>3</a:t>
            </a:r>
            <a:r>
              <a:rPr lang="zh-CN" altLang="zh-CN" sz="2000" dirty="0" smtClean="0"/>
              <a:t>）晶粒度；（</a:t>
            </a:r>
            <a:r>
              <a:rPr lang="en-US" altLang="zh-CN" sz="2000" dirty="0" smtClean="0"/>
              <a:t>4</a:t>
            </a:r>
            <a:r>
              <a:rPr lang="zh-CN" altLang="zh-CN" sz="2000" dirty="0" smtClean="0"/>
              <a:t>）变质处理；（</a:t>
            </a:r>
            <a:r>
              <a:rPr lang="en-US" altLang="zh-CN" sz="2000" dirty="0" smtClean="0"/>
              <a:t>5</a:t>
            </a:r>
            <a:r>
              <a:rPr lang="zh-CN" altLang="zh-CN" sz="2000" dirty="0" smtClean="0"/>
              <a:t>）组元</a:t>
            </a:r>
            <a:r>
              <a:rPr lang="en-US" altLang="zh-CN" sz="2000" dirty="0" smtClean="0"/>
              <a:t>/</a:t>
            </a:r>
            <a:r>
              <a:rPr lang="zh-CN" altLang="zh-CN" sz="2000" dirty="0" smtClean="0"/>
              <a:t>合金</a:t>
            </a:r>
            <a:r>
              <a:rPr lang="en-US" altLang="zh-CN" sz="2000" dirty="0" smtClean="0"/>
              <a:t>/</a:t>
            </a:r>
            <a:r>
              <a:rPr lang="zh-CN" altLang="zh-CN" sz="2000" dirty="0" smtClean="0"/>
              <a:t>合金系；（</a:t>
            </a:r>
            <a:r>
              <a:rPr lang="en-US" altLang="zh-CN" sz="2000" dirty="0" smtClean="0"/>
              <a:t>6</a:t>
            </a:r>
            <a:r>
              <a:rPr lang="zh-CN" altLang="zh-CN" sz="2000" dirty="0" smtClean="0"/>
              <a:t>）相图；（</a:t>
            </a:r>
            <a:r>
              <a:rPr lang="en-US" altLang="zh-CN" sz="2000" dirty="0" smtClean="0"/>
              <a:t>7</a:t>
            </a:r>
            <a:r>
              <a:rPr lang="zh-CN" altLang="zh-CN" sz="2000" dirty="0" smtClean="0"/>
              <a:t>）枝晶偏析；（</a:t>
            </a:r>
            <a:r>
              <a:rPr lang="en-US" altLang="zh-CN" sz="2000" dirty="0" smtClean="0"/>
              <a:t>8</a:t>
            </a:r>
            <a:r>
              <a:rPr lang="zh-CN" altLang="zh-CN" sz="2000" dirty="0" smtClean="0"/>
              <a:t>）共晶转变</a:t>
            </a:r>
          </a:p>
          <a:p>
            <a:pPr>
              <a:spcBef>
                <a:spcPts val="1200"/>
              </a:spcBef>
              <a:buNone/>
            </a:pPr>
            <a:r>
              <a:rPr lang="zh-CN" altLang="zh-CN" sz="2000" dirty="0" smtClean="0"/>
              <a:t>二、思考题：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zh-CN" altLang="zh-CN" sz="2000" dirty="0" smtClean="0"/>
              <a:t>结晶与凝固的异同点有哪些？纯金属的结晶过程是怎样的？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zh-CN" altLang="zh-CN" sz="2000" dirty="0" smtClean="0"/>
              <a:t>什么是过冷现象</a:t>
            </a:r>
            <a:r>
              <a:rPr lang="en-US" altLang="zh-CN" sz="2000" dirty="0" smtClean="0"/>
              <a:t>/</a:t>
            </a:r>
            <a:r>
              <a:rPr lang="zh-CN" altLang="zh-CN" sz="2000" dirty="0" smtClean="0"/>
              <a:t>过冷度？金属结晶的条件和动力是什么</a:t>
            </a:r>
            <a:r>
              <a:rPr lang="en-US" altLang="zh-CN" sz="2000" dirty="0" smtClean="0"/>
              <a:t>?</a:t>
            </a:r>
            <a:r>
              <a:rPr lang="zh-CN" altLang="zh-CN" sz="2000" dirty="0" smtClean="0"/>
              <a:t>为什么金属结晶时一定要有过冷度？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zh-CN" altLang="zh-CN" sz="2000" dirty="0" smtClean="0"/>
              <a:t>过冷度与冷却速度有什么关系？它对金属结晶后的晶粒大小有什么影响？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zh-CN" altLang="zh-CN" sz="2000" dirty="0" smtClean="0"/>
              <a:t>实际生产中总希望获得晶粒度较细小的金属或合金，为什么？结晶过程中又如何控制晶粒度？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zh-CN" altLang="zh-CN" sz="2000" dirty="0" smtClean="0"/>
              <a:t>匀晶转变有哪些特点？为什么会出现枝晶偏析？如何消除？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zh-CN" altLang="zh-CN" sz="2000" dirty="0" smtClean="0"/>
              <a:t>尝试分析任意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成分的</a:t>
            </a:r>
            <a:r>
              <a:rPr lang="en-US" altLang="zh-CN" sz="2000" dirty="0" err="1" smtClean="0"/>
              <a:t>Pb-Sn</a:t>
            </a:r>
            <a:r>
              <a:rPr lang="zh-CN" altLang="zh-CN" sz="2000" dirty="0" smtClean="0"/>
              <a:t>合金的平衡结晶过程，并画出示意图。计算其室温相组成和组织组成的相对含量？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23655"/>
            <a:ext cx="8640960" cy="563733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zh-CN" altLang="zh-CN" sz="2400" b="1" dirty="0" smtClean="0"/>
              <a:t>作业题</a:t>
            </a:r>
            <a:endParaRPr lang="zh-CN" altLang="zh-CN" sz="2400" b="1" dirty="0" smtClean="0"/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zh-CN" sz="2000" dirty="0" smtClean="0"/>
              <a:t>实际生产中总希望获得晶粒度较细小的金属或合金，列举</a:t>
            </a:r>
            <a:r>
              <a:rPr lang="en-US" altLang="zh-CN" sz="2000" dirty="0" smtClean="0"/>
              <a:t>2-3</a:t>
            </a:r>
            <a:r>
              <a:rPr lang="zh-CN" altLang="zh-CN" sz="2000" dirty="0" smtClean="0"/>
              <a:t>种实际生产中采用的细化铸造晶粒的方法并解释原因。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zh-CN" sz="2000" dirty="0" smtClean="0"/>
              <a:t>金属铸锭的组织特征是什么？为什么铁模铸造的铝锭晶粒小，并且呈柱状晶，而砂模铸造的铝锭晶粒较大，呈等轴晶？ 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zh-CN" sz="2000" dirty="0" smtClean="0"/>
              <a:t>分析比较纯金属、固溶体、共晶体在结晶过程和显微组织上的异同。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zh-CN" sz="2000" dirty="0" smtClean="0"/>
              <a:t>图为</a:t>
            </a:r>
            <a:r>
              <a:rPr lang="en-US" altLang="zh-CN" sz="2000" dirty="0" err="1" smtClean="0"/>
              <a:t>Pb-Sn</a:t>
            </a:r>
            <a:r>
              <a:rPr lang="zh-CN" altLang="zh-CN" sz="2000" dirty="0" smtClean="0"/>
              <a:t>合金相图，图中</a:t>
            </a:r>
            <a:r>
              <a:rPr lang="en-US" altLang="zh-CN" sz="2000" dirty="0" smtClean="0"/>
              <a:t>a </a:t>
            </a:r>
            <a:r>
              <a:rPr lang="zh-CN" altLang="zh-CN" sz="2000" dirty="0" smtClean="0"/>
              <a:t>点成分为</a:t>
            </a:r>
            <a:r>
              <a:rPr lang="en-US" altLang="zh-CN" sz="2000" dirty="0" smtClean="0"/>
              <a:t>2%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b</a:t>
            </a:r>
            <a:r>
              <a:rPr lang="zh-CN" altLang="zh-CN" sz="2000" dirty="0" smtClean="0"/>
              <a:t>点成分为</a:t>
            </a:r>
            <a:r>
              <a:rPr lang="en-US" altLang="zh-CN" sz="2000" dirty="0" smtClean="0"/>
              <a:t>19%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c</a:t>
            </a:r>
            <a:r>
              <a:rPr lang="zh-CN" altLang="zh-CN" sz="2000" dirty="0" smtClean="0"/>
              <a:t>点成分为</a:t>
            </a:r>
            <a:r>
              <a:rPr lang="en-US" altLang="zh-CN" sz="2000" dirty="0" smtClean="0"/>
              <a:t>61.9%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d</a:t>
            </a:r>
            <a:r>
              <a:rPr lang="zh-CN" altLang="zh-CN" sz="2000" dirty="0" smtClean="0"/>
              <a:t>点成分为</a:t>
            </a:r>
            <a:r>
              <a:rPr lang="en-US" altLang="zh-CN" sz="2000" dirty="0" smtClean="0"/>
              <a:t>97.5%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e</a:t>
            </a:r>
            <a:r>
              <a:rPr lang="zh-CN" altLang="zh-CN" sz="2000" dirty="0" smtClean="0"/>
              <a:t>点成分为</a:t>
            </a:r>
            <a:r>
              <a:rPr lang="en-US" altLang="zh-CN" sz="2000" dirty="0" smtClean="0"/>
              <a:t>99.5%</a:t>
            </a:r>
            <a:r>
              <a:rPr lang="zh-CN" altLang="zh-CN" sz="2000" dirty="0" smtClean="0"/>
              <a:t>。若有一种合金成分</a:t>
            </a:r>
            <a:r>
              <a:rPr lang="en-US" altLang="zh-CN" sz="2000" dirty="0" smtClean="0"/>
              <a:t>x=30%, </a:t>
            </a:r>
            <a:r>
              <a:rPr lang="zh-CN" altLang="zh-CN" sz="2000" dirty="0" smtClean="0"/>
              <a:t>请画出其冷却曲线与组织转变示意图，并计算室温条件下，相和组织的相对含量。</a:t>
            </a:r>
            <a:endParaRPr lang="en-US" altLang="zh-CN" sz="2000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zh-CN" sz="2000" dirty="0" smtClean="0"/>
              <a:t>用</a:t>
            </a:r>
            <a:r>
              <a:rPr lang="en-US" altLang="zh-CN" sz="2000" dirty="0" err="1" smtClean="0"/>
              <a:t>Pb-Sb</a:t>
            </a:r>
            <a:r>
              <a:rPr lang="zh-CN" altLang="zh-CN" sz="2000" dirty="0" smtClean="0"/>
              <a:t>合金制造轴瓦，要求其组织在共晶体上分布有</a:t>
            </a:r>
            <a:r>
              <a:rPr lang="en-US" altLang="zh-CN" sz="2000" dirty="0" err="1" smtClean="0"/>
              <a:t>10%Sb</a:t>
            </a:r>
            <a:r>
              <a:rPr lang="zh-CN" altLang="zh-CN" sz="2000" dirty="0" smtClean="0"/>
              <a:t>作硬质点，试求该合金的成分和硬度，（</a:t>
            </a:r>
            <a:r>
              <a:rPr lang="en-US" altLang="zh-CN" sz="2000" dirty="0" err="1" smtClean="0"/>
              <a:t>Pb-Sb</a:t>
            </a:r>
            <a:r>
              <a:rPr lang="zh-CN" altLang="zh-CN" sz="2000" dirty="0" smtClean="0"/>
              <a:t>合金相图如下所示，共晶点成分为</a:t>
            </a:r>
            <a:r>
              <a:rPr lang="en-US" altLang="zh-CN" sz="2000" dirty="0" err="1" smtClean="0"/>
              <a:t>11%Sb</a:t>
            </a:r>
            <a:r>
              <a:rPr lang="zh-CN" altLang="zh-CN" sz="2000" dirty="0" smtClean="0"/>
              <a:t>；纯</a:t>
            </a:r>
            <a:r>
              <a:rPr lang="en-US" altLang="zh-CN" sz="2000" dirty="0" err="1" smtClean="0"/>
              <a:t>Pb</a:t>
            </a:r>
            <a:r>
              <a:rPr lang="zh-CN" altLang="zh-CN" sz="2000" dirty="0" smtClean="0"/>
              <a:t>的硬度为</a:t>
            </a:r>
            <a:r>
              <a:rPr lang="en-US" altLang="zh-CN" sz="2000" dirty="0" err="1" smtClean="0"/>
              <a:t>HB3</a:t>
            </a:r>
            <a:r>
              <a:rPr lang="zh-CN" altLang="zh-CN" sz="2000" dirty="0" smtClean="0"/>
              <a:t>，纯</a:t>
            </a:r>
            <a:r>
              <a:rPr lang="en-US" altLang="zh-CN" sz="2000" dirty="0" err="1" smtClean="0"/>
              <a:t>Sb</a:t>
            </a:r>
            <a:r>
              <a:rPr lang="zh-CN" altLang="zh-CN" sz="2000" dirty="0" smtClean="0"/>
              <a:t>的硬度为</a:t>
            </a:r>
            <a:r>
              <a:rPr lang="en-US" altLang="zh-CN" sz="2000" dirty="0" err="1" smtClean="0"/>
              <a:t>HB30</a:t>
            </a:r>
            <a:r>
              <a:rPr lang="zh-CN" altLang="zh-CN" sz="2000" dirty="0" smtClean="0"/>
              <a:t>）。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endParaRPr lang="zh-CN" altLang="zh-CN" sz="2000" dirty="0" smtClean="0"/>
          </a:p>
        </p:txBody>
      </p:sp>
      <p:pic>
        <p:nvPicPr>
          <p:cNvPr id="4" name="图片 3" descr="未命名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565" y="4734145"/>
            <a:ext cx="2411760" cy="2123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c:\DOCUME~1\yangping\APPLIC~1\360se6\USERDA~1\Temp\zxrcl3-5.jpg"/>
          <p:cNvPicPr/>
          <p:nvPr/>
        </p:nvPicPr>
        <p:blipFill>
          <a:blip r:embed="rId3" cstate="print"/>
          <a:srcRect b="16688"/>
          <a:stretch>
            <a:fillRect/>
          </a:stretch>
        </p:blipFill>
        <p:spPr bwMode="auto">
          <a:xfrm>
            <a:off x="2951820" y="4914165"/>
            <a:ext cx="2520280" cy="184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976813" y="1719263"/>
            <a:ext cx="3916362" cy="495300"/>
          </a:xfrm>
          <a:noFill/>
          <a:ln w="12700" cap="sq">
            <a:solidFill>
              <a:srgbClr val="FFFF00"/>
            </a:solidFill>
            <a:headEnd type="none" w="sm" len="sm"/>
            <a:tailEnd type="none" w="sm" len="sm"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CN" altLang="en-US" sz="2600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纯金属结晶时的冷却曲线</a:t>
            </a:r>
          </a:p>
        </p:txBody>
      </p:sp>
      <p:grpSp>
        <p:nvGrpSpPr>
          <p:cNvPr id="6147" name="Group 56"/>
          <p:cNvGrpSpPr>
            <a:grpSpLocks/>
          </p:cNvGrpSpPr>
          <p:nvPr/>
        </p:nvGrpSpPr>
        <p:grpSpPr bwMode="auto">
          <a:xfrm>
            <a:off x="4408488" y="2393950"/>
            <a:ext cx="4735512" cy="4022725"/>
            <a:chOff x="2777" y="1508"/>
            <a:chExt cx="2983" cy="2534"/>
          </a:xfrm>
        </p:grpSpPr>
        <p:grpSp>
          <p:nvGrpSpPr>
            <p:cNvPr id="6153" name="Group 9"/>
            <p:cNvGrpSpPr>
              <a:grpSpLocks/>
            </p:cNvGrpSpPr>
            <p:nvPr/>
          </p:nvGrpSpPr>
          <p:grpSpPr bwMode="auto">
            <a:xfrm>
              <a:off x="3295" y="1724"/>
              <a:ext cx="925" cy="759"/>
              <a:chOff x="1632" y="1584"/>
              <a:chExt cx="960" cy="864"/>
            </a:xfrm>
          </p:grpSpPr>
          <p:sp>
            <p:nvSpPr>
              <p:cNvPr id="6174" name="Line 10"/>
              <p:cNvSpPr>
                <a:spLocks noChangeShapeType="1"/>
              </p:cNvSpPr>
              <p:nvPr/>
            </p:nvSpPr>
            <p:spPr bwMode="auto">
              <a:xfrm>
                <a:off x="1632" y="1584"/>
                <a:ext cx="336" cy="864"/>
              </a:xfrm>
              <a:prstGeom prst="line">
                <a:avLst/>
              </a:prstGeom>
              <a:noFill/>
              <a:ln w="38100" cap="sq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75" name="Line 11"/>
              <p:cNvSpPr>
                <a:spLocks noChangeShapeType="1"/>
              </p:cNvSpPr>
              <p:nvPr/>
            </p:nvSpPr>
            <p:spPr bwMode="auto">
              <a:xfrm>
                <a:off x="1968" y="2448"/>
                <a:ext cx="624" cy="0"/>
              </a:xfrm>
              <a:prstGeom prst="line">
                <a:avLst/>
              </a:prstGeom>
              <a:noFill/>
              <a:ln w="38100" cap="sq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154" name="Text Box 5"/>
            <p:cNvSpPr txBox="1">
              <a:spLocks noChangeArrowheads="1"/>
            </p:cNvSpPr>
            <p:nvPr/>
          </p:nvSpPr>
          <p:spPr bwMode="auto">
            <a:xfrm>
              <a:off x="2777" y="2295"/>
              <a:ext cx="331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200" b="1">
                  <a:ea typeface="幼圆" pitchFamily="49" charset="-122"/>
                </a:rPr>
                <a:t>T</a:t>
              </a:r>
              <a:r>
                <a:rPr kumimoji="1" lang="en-US" altLang="zh-CN" sz="2200" b="1" baseline="-25000">
                  <a:ea typeface="幼圆" pitchFamily="49" charset="-122"/>
                </a:rPr>
                <a:t>m</a:t>
              </a:r>
            </a:p>
          </p:txBody>
        </p:sp>
        <p:sp>
          <p:nvSpPr>
            <p:cNvPr id="6155" name="Line 6"/>
            <p:cNvSpPr>
              <a:spLocks noChangeShapeType="1"/>
            </p:cNvSpPr>
            <p:nvPr/>
          </p:nvSpPr>
          <p:spPr bwMode="auto">
            <a:xfrm>
              <a:off x="3107" y="2482"/>
              <a:ext cx="4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156" name="Group 27"/>
            <p:cNvGrpSpPr>
              <a:grpSpLocks/>
            </p:cNvGrpSpPr>
            <p:nvPr/>
          </p:nvGrpSpPr>
          <p:grpSpPr bwMode="auto">
            <a:xfrm>
              <a:off x="2777" y="2590"/>
              <a:ext cx="832" cy="269"/>
              <a:chOff x="1104" y="2562"/>
              <a:chExt cx="864" cy="306"/>
            </a:xfrm>
          </p:grpSpPr>
          <p:sp>
            <p:nvSpPr>
              <p:cNvPr id="6172" name="Line 28"/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73" name="Text Box 29"/>
              <p:cNvSpPr txBox="1">
                <a:spLocks noChangeArrowheads="1"/>
              </p:cNvSpPr>
              <p:nvPr/>
            </p:nvSpPr>
            <p:spPr bwMode="auto">
              <a:xfrm>
                <a:off x="1104" y="2562"/>
                <a:ext cx="308" cy="30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200" b="1">
                    <a:ea typeface="幼圆" pitchFamily="49" charset="-122"/>
                  </a:rPr>
                  <a:t>T</a:t>
                </a:r>
                <a:r>
                  <a:rPr kumimoji="1" lang="en-US" altLang="zh-CN" sz="2200" b="1" baseline="-25000">
                    <a:ea typeface="幼圆" pitchFamily="49" charset="-122"/>
                  </a:rPr>
                  <a:t>n</a:t>
                </a:r>
                <a:endParaRPr kumimoji="1" lang="en-US" altLang="zh-CN" sz="2200" b="1">
                  <a:ea typeface="幼圆" pitchFamily="49" charset="-122"/>
                </a:endParaRPr>
              </a:p>
            </p:txBody>
          </p:sp>
        </p:grpSp>
        <p:sp>
          <p:nvSpPr>
            <p:cNvPr id="6157" name="Line 12"/>
            <p:cNvSpPr>
              <a:spLocks noChangeShapeType="1"/>
            </p:cNvSpPr>
            <p:nvPr/>
          </p:nvSpPr>
          <p:spPr bwMode="auto">
            <a:xfrm>
              <a:off x="4251" y="2489"/>
              <a:ext cx="671" cy="1117"/>
            </a:xfrm>
            <a:prstGeom prst="lin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158" name="Group 13"/>
            <p:cNvGrpSpPr>
              <a:grpSpLocks/>
            </p:cNvGrpSpPr>
            <p:nvPr/>
          </p:nvGrpSpPr>
          <p:grpSpPr bwMode="auto">
            <a:xfrm>
              <a:off x="2778" y="1562"/>
              <a:ext cx="2693" cy="2480"/>
              <a:chOff x="1093" y="1392"/>
              <a:chExt cx="2795" cy="2824"/>
            </a:xfrm>
          </p:grpSpPr>
          <p:sp>
            <p:nvSpPr>
              <p:cNvPr id="6168" name="Line 14"/>
              <p:cNvSpPr>
                <a:spLocks noChangeShapeType="1"/>
              </p:cNvSpPr>
              <p:nvPr/>
            </p:nvSpPr>
            <p:spPr bwMode="auto">
              <a:xfrm rot="10800000">
                <a:off x="1440" y="1392"/>
                <a:ext cx="1" cy="24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69" name="Line 15"/>
              <p:cNvSpPr>
                <a:spLocks noChangeShapeType="1"/>
              </p:cNvSpPr>
              <p:nvPr/>
            </p:nvSpPr>
            <p:spPr bwMode="auto">
              <a:xfrm rot="-5388766">
                <a:off x="2663" y="2616"/>
                <a:ext cx="1" cy="24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70" name="Text Box 16"/>
              <p:cNvSpPr txBox="1">
                <a:spLocks noChangeArrowheads="1"/>
              </p:cNvSpPr>
              <p:nvPr/>
            </p:nvSpPr>
            <p:spPr bwMode="auto">
              <a:xfrm>
                <a:off x="3400" y="3910"/>
                <a:ext cx="488" cy="30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200" b="1">
                    <a:ea typeface="幼圆" pitchFamily="49" charset="-122"/>
                  </a:rPr>
                  <a:t>时间</a:t>
                </a:r>
              </a:p>
            </p:txBody>
          </p:sp>
          <p:sp>
            <p:nvSpPr>
              <p:cNvPr id="6171" name="Text Box 17"/>
              <p:cNvSpPr txBox="1">
                <a:spLocks noChangeArrowheads="1"/>
              </p:cNvSpPr>
              <p:nvPr/>
            </p:nvSpPr>
            <p:spPr bwMode="auto">
              <a:xfrm>
                <a:off x="1093" y="1458"/>
                <a:ext cx="339" cy="46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vert="eaVert" wrap="none">
                <a:spAutoFit/>
              </a:bodyPr>
              <a:lstStyle/>
              <a:p>
                <a:r>
                  <a:rPr kumimoji="1" lang="zh-CN" altLang="en-US" sz="2200" b="1">
                    <a:ea typeface="幼圆" pitchFamily="49" charset="-122"/>
                  </a:rPr>
                  <a:t>温度</a:t>
                </a:r>
              </a:p>
            </p:txBody>
          </p:sp>
        </p:grpSp>
        <p:sp>
          <p:nvSpPr>
            <p:cNvPr id="6159" name="Text Box 19"/>
            <p:cNvSpPr txBox="1">
              <a:spLocks noChangeArrowheads="1"/>
            </p:cNvSpPr>
            <p:nvPr/>
          </p:nvSpPr>
          <p:spPr bwMode="auto">
            <a:xfrm>
              <a:off x="4582" y="2274"/>
              <a:ext cx="1178" cy="269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200" b="1">
                  <a:solidFill>
                    <a:srgbClr val="FF0000"/>
                  </a:solidFill>
                  <a:ea typeface="幼圆" pitchFamily="49" charset="-122"/>
                </a:rPr>
                <a:t>理论冷却曲线</a:t>
              </a:r>
            </a:p>
          </p:txBody>
        </p:sp>
        <p:sp>
          <p:nvSpPr>
            <p:cNvPr id="6160" name="Line 20"/>
            <p:cNvSpPr>
              <a:spLocks noChangeShapeType="1"/>
            </p:cNvSpPr>
            <p:nvPr/>
          </p:nvSpPr>
          <p:spPr bwMode="auto">
            <a:xfrm flipV="1">
              <a:off x="4326" y="2472"/>
              <a:ext cx="256" cy="142"/>
            </a:xfrm>
            <a:prstGeom prst="line">
              <a:avLst/>
            </a:prstGeom>
            <a:noFill/>
            <a:ln w="12700" cap="sq">
              <a:solidFill>
                <a:srgbClr val="0000FF"/>
              </a:solidFill>
              <a:round/>
              <a:headEnd type="triangle" w="med" len="med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1" name="Line 21"/>
            <p:cNvSpPr>
              <a:spLocks noChangeShapeType="1"/>
            </p:cNvSpPr>
            <p:nvPr/>
          </p:nvSpPr>
          <p:spPr bwMode="auto">
            <a:xfrm>
              <a:off x="3205" y="1508"/>
              <a:ext cx="509" cy="1223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2" name="Line 22"/>
            <p:cNvSpPr>
              <a:spLocks noChangeShapeType="1"/>
            </p:cNvSpPr>
            <p:nvPr/>
          </p:nvSpPr>
          <p:spPr bwMode="auto">
            <a:xfrm>
              <a:off x="3722" y="2731"/>
              <a:ext cx="648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3" name="Line 23"/>
            <p:cNvSpPr>
              <a:spLocks noChangeShapeType="1"/>
            </p:cNvSpPr>
            <p:nvPr/>
          </p:nvSpPr>
          <p:spPr bwMode="auto">
            <a:xfrm rot="107492">
              <a:off x="4374" y="2742"/>
              <a:ext cx="601" cy="928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4" name="Text Box 25"/>
            <p:cNvSpPr txBox="1">
              <a:spLocks noChangeArrowheads="1"/>
            </p:cNvSpPr>
            <p:nvPr/>
          </p:nvSpPr>
          <p:spPr bwMode="auto">
            <a:xfrm>
              <a:off x="3277" y="3181"/>
              <a:ext cx="1247" cy="269"/>
            </a:xfrm>
            <a:prstGeom prst="rect">
              <a:avLst/>
            </a:prstGeom>
            <a:solidFill>
              <a:srgbClr val="FF00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zh-CN" altLang="en-US" sz="2200" b="1">
                  <a:solidFill>
                    <a:srgbClr val="FAFDE7"/>
                  </a:solidFill>
                  <a:ea typeface="幼圆" pitchFamily="49" charset="-122"/>
                </a:rPr>
                <a:t>实际冷却曲线</a:t>
              </a:r>
            </a:p>
          </p:txBody>
        </p:sp>
        <p:sp>
          <p:nvSpPr>
            <p:cNvPr id="6165" name="Line 26"/>
            <p:cNvSpPr>
              <a:spLocks noChangeShapeType="1"/>
            </p:cNvSpPr>
            <p:nvPr/>
          </p:nvSpPr>
          <p:spPr bwMode="auto">
            <a:xfrm flipH="1">
              <a:off x="4213" y="2926"/>
              <a:ext cx="255" cy="237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triangle" w="med" len="med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6" name="Text Box 31"/>
            <p:cNvSpPr txBox="1">
              <a:spLocks noChangeArrowheads="1"/>
            </p:cNvSpPr>
            <p:nvPr/>
          </p:nvSpPr>
          <p:spPr bwMode="auto">
            <a:xfrm>
              <a:off x="4298" y="1593"/>
              <a:ext cx="1275" cy="480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zh-CN" altLang="en-US" sz="2200" b="1">
                  <a:solidFill>
                    <a:srgbClr val="FF0000"/>
                  </a:solidFill>
                  <a:ea typeface="幼圆" pitchFamily="49" charset="-122"/>
                </a:rPr>
                <a:t>结晶平台</a:t>
              </a:r>
              <a:r>
                <a:rPr kumimoji="1" lang="en-US" altLang="zh-CN" sz="2200" b="1">
                  <a:solidFill>
                    <a:srgbClr val="FF0000"/>
                  </a:solidFill>
                  <a:ea typeface="幼圆" pitchFamily="49" charset="-122"/>
                </a:rPr>
                <a:t>(</a:t>
              </a:r>
              <a:r>
                <a:rPr kumimoji="1" lang="zh-CN" altLang="en-US" sz="2200" b="1">
                  <a:solidFill>
                    <a:srgbClr val="FF0000"/>
                  </a:solidFill>
                  <a:ea typeface="幼圆" pitchFamily="49" charset="-122"/>
                </a:rPr>
                <a:t>是由结晶潜热导致</a:t>
              </a:r>
              <a:r>
                <a:rPr kumimoji="1" lang="en-US" altLang="zh-CN" sz="2200" b="1">
                  <a:solidFill>
                    <a:srgbClr val="FF0000"/>
                  </a:solidFill>
                  <a:ea typeface="幼圆" pitchFamily="49" charset="-122"/>
                </a:rPr>
                <a:t>)</a:t>
              </a:r>
            </a:p>
          </p:txBody>
        </p:sp>
        <p:sp>
          <p:nvSpPr>
            <p:cNvPr id="6167" name="Line 32"/>
            <p:cNvSpPr>
              <a:spLocks noChangeShapeType="1"/>
            </p:cNvSpPr>
            <p:nvPr/>
          </p:nvSpPr>
          <p:spPr bwMode="auto">
            <a:xfrm flipV="1">
              <a:off x="3788" y="1848"/>
              <a:ext cx="510" cy="622"/>
            </a:xfrm>
            <a:prstGeom prst="line">
              <a:avLst/>
            </a:prstGeom>
            <a:noFill/>
            <a:ln w="12700" cap="sq">
              <a:solidFill>
                <a:srgbClr val="0000FF"/>
              </a:solidFill>
              <a:round/>
              <a:headEnd type="triangle" w="med" len="med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9158" name="Rectangle 38"/>
          <p:cNvSpPr>
            <a:spLocks noChangeArrowheads="1"/>
          </p:cNvSpPr>
          <p:nvPr/>
        </p:nvSpPr>
        <p:spPr bwMode="auto">
          <a:xfrm>
            <a:off x="431800" y="2079625"/>
            <a:ext cx="4140200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altLang="zh-CN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）过冷现象与过冷度</a:t>
            </a:r>
          </a:p>
        </p:txBody>
      </p:sp>
      <p:sp>
        <p:nvSpPr>
          <p:cNvPr id="389166" name="Rectangle 46"/>
          <p:cNvSpPr>
            <a:spLocks noChangeArrowheads="1"/>
          </p:cNvSpPr>
          <p:nvPr/>
        </p:nvSpPr>
        <p:spPr bwMode="auto">
          <a:xfrm>
            <a:off x="341313" y="2798763"/>
            <a:ext cx="4167187" cy="2982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sz="2500" b="1">
                <a:solidFill>
                  <a:schemeClr val="tx2"/>
                </a:solidFill>
                <a:ea typeface="幼圆" pitchFamily="49" charset="-122"/>
              </a:rPr>
              <a:t>过冷现象 </a:t>
            </a:r>
            <a:r>
              <a:rPr lang="en-US" altLang="zh-CN" sz="2500" b="1">
                <a:solidFill>
                  <a:schemeClr val="tx2"/>
                </a:solidFill>
                <a:ea typeface="幼圆" pitchFamily="49" charset="-122"/>
              </a:rPr>
              <a:t>( supercooling )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sz="2500" b="1">
                <a:solidFill>
                  <a:schemeClr val="tx2"/>
                </a:solidFill>
                <a:ea typeface="幼圆" pitchFamily="49" charset="-122"/>
              </a:rPr>
              <a:t>过冷度 </a:t>
            </a:r>
            <a:r>
              <a:rPr lang="en-US" altLang="zh-CN" sz="2500" b="1">
                <a:solidFill>
                  <a:schemeClr val="tx2"/>
                </a:solidFill>
                <a:ea typeface="幼圆" pitchFamily="49" charset="-122"/>
              </a:rPr>
              <a:t>( degree of supercooling )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500" b="1">
                <a:solidFill>
                  <a:schemeClr val="tx2"/>
                </a:solidFill>
                <a:ea typeface="幼圆" pitchFamily="49" charset="-122"/>
              </a:rPr>
              <a:t>           </a:t>
            </a:r>
            <a:r>
              <a:rPr lang="en-US" altLang="zh-CN" sz="2500" b="1">
                <a:solidFill>
                  <a:schemeClr val="tx2"/>
                </a:solidFill>
                <a:ea typeface="幼圆" pitchFamily="49" charset="-122"/>
                <a:cs typeface="Times New Roman" pitchFamily="18" charset="0"/>
              </a:rPr>
              <a:t>ΔT = T</a:t>
            </a:r>
            <a:r>
              <a:rPr lang="en-US" altLang="zh-CN" sz="2500" b="1" baseline="-25000">
                <a:solidFill>
                  <a:schemeClr val="tx2"/>
                </a:solidFill>
                <a:ea typeface="幼圆" pitchFamily="49" charset="-122"/>
                <a:cs typeface="Times New Roman" pitchFamily="18" charset="0"/>
              </a:rPr>
              <a:t>m</a:t>
            </a:r>
            <a:r>
              <a:rPr lang="en-US" altLang="zh-CN" sz="2500" b="1">
                <a:solidFill>
                  <a:schemeClr val="tx2"/>
                </a:solidFill>
                <a:ea typeface="幼圆" pitchFamily="49" charset="-122"/>
                <a:cs typeface="Times New Roman" pitchFamily="18" charset="0"/>
              </a:rPr>
              <a:t> – T</a:t>
            </a:r>
            <a:r>
              <a:rPr lang="en-US" altLang="zh-CN" sz="2500" b="1" baseline="-25000">
                <a:solidFill>
                  <a:schemeClr val="tx2"/>
                </a:solidFill>
                <a:ea typeface="幼圆" pitchFamily="49" charset="-122"/>
                <a:cs typeface="Times New Roman" pitchFamily="18" charset="0"/>
              </a:rPr>
              <a:t>n</a:t>
            </a:r>
            <a:endParaRPr lang="en-US" altLang="zh-CN" sz="2500" b="1">
              <a:solidFill>
                <a:schemeClr val="tx2"/>
              </a:solidFill>
              <a:ea typeface="幼圆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sz="2500" b="1">
                <a:solidFill>
                  <a:schemeClr val="tx2"/>
                </a:solidFill>
                <a:ea typeface="幼圆" pitchFamily="49" charset="-122"/>
              </a:rPr>
              <a:t>过冷是结晶的必要条件。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500" b="1">
                <a:solidFill>
                  <a:srgbClr val="FF0000"/>
                </a:solidFill>
                <a:ea typeface="幼圆" pitchFamily="49" charset="-122"/>
              </a:rPr>
              <a:t>              </a:t>
            </a:r>
            <a:r>
              <a:rPr lang="en-US" altLang="zh-CN" sz="2500" b="1">
                <a:solidFill>
                  <a:srgbClr val="FF0000"/>
                </a:solidFill>
                <a:ea typeface="幼圆" pitchFamily="49" charset="-122"/>
              </a:rPr>
              <a:t>Why? </a:t>
            </a:r>
          </a:p>
        </p:txBody>
      </p:sp>
      <p:sp>
        <p:nvSpPr>
          <p:cNvPr id="6150" name="Rectangle 50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3336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140000"/>
              </a:lnSpc>
            </a:pPr>
            <a:r>
              <a:rPr lang="zh-CN" altLang="en-US" sz="3600" b="1" smtClean="0">
                <a:solidFill>
                  <a:srgbClr val="0000FF"/>
                </a:solidFill>
                <a:ea typeface="幼圆" pitchFamily="49" charset="-122"/>
              </a:rPr>
              <a:t>一、纯金属的结晶</a:t>
            </a:r>
            <a:r>
              <a:rPr lang="zh-CN" altLang="en-US" sz="3200" b="1" smtClean="0">
                <a:solidFill>
                  <a:srgbClr val="0000FF"/>
                </a:solidFill>
                <a:ea typeface="幼圆" pitchFamily="49" charset="-122"/>
              </a:rPr>
              <a:t/>
            </a:r>
            <a:br>
              <a:rPr lang="zh-CN" altLang="en-US" sz="3200" b="1" smtClean="0">
                <a:solidFill>
                  <a:srgbClr val="0000FF"/>
                </a:solidFill>
                <a:ea typeface="幼圆" pitchFamily="49" charset="-122"/>
              </a:rPr>
            </a:br>
            <a:r>
              <a:rPr lang="zh-CN" altLang="en-US" sz="3200" b="1" smtClean="0">
                <a:ea typeface="幼圆" pitchFamily="49" charset="-122"/>
              </a:rPr>
              <a:t>  </a:t>
            </a:r>
            <a:r>
              <a:rPr lang="en-US" altLang="zh-CN" sz="3200" b="1" smtClean="0">
                <a:ea typeface="幼圆" pitchFamily="49" charset="-122"/>
              </a:rPr>
              <a:t>1</a:t>
            </a:r>
            <a:r>
              <a:rPr lang="zh-CN" altLang="en-US" sz="3200" b="1" smtClean="0">
                <a:ea typeface="幼圆" pitchFamily="49" charset="-122"/>
              </a:rPr>
              <a:t>、结晶条件与结晶过程</a:t>
            </a:r>
          </a:p>
        </p:txBody>
      </p:sp>
      <p:sp>
        <p:nvSpPr>
          <p:cNvPr id="389174" name="Line 54"/>
          <p:cNvSpPr>
            <a:spLocks noChangeShapeType="1"/>
          </p:cNvSpPr>
          <p:nvPr/>
        </p:nvSpPr>
        <p:spPr bwMode="auto">
          <a:xfrm>
            <a:off x="6281738" y="3924300"/>
            <a:ext cx="0" cy="404813"/>
          </a:xfrm>
          <a:prstGeom prst="line">
            <a:avLst/>
          </a:prstGeom>
          <a:noFill/>
          <a:ln w="38100">
            <a:solidFill>
              <a:srgbClr val="9900CC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175" name="Line 55"/>
          <p:cNvSpPr>
            <a:spLocks noChangeShapeType="1"/>
          </p:cNvSpPr>
          <p:nvPr/>
        </p:nvSpPr>
        <p:spPr bwMode="auto">
          <a:xfrm flipV="1">
            <a:off x="3401870" y="4103687"/>
            <a:ext cx="2835418" cy="72046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89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89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8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8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89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89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8" grpId="0" autoUpdateAnimBg="0"/>
      <p:bldP spid="389166" grpId="0" uiExpand="1" build="p" autoUpdateAnimBg="0"/>
      <p:bldP spid="389174" grpId="0" uiExpand="1" animBg="1"/>
      <p:bldP spid="389175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13" name="Rectangle 13"/>
          <p:cNvSpPr>
            <a:spLocks noChangeArrowheads="1"/>
          </p:cNvSpPr>
          <p:nvPr/>
        </p:nvSpPr>
        <p:spPr bwMode="auto">
          <a:xfrm>
            <a:off x="476250" y="1174750"/>
            <a:ext cx="8370888" cy="1385888"/>
          </a:xfrm>
          <a:prstGeom prst="rect">
            <a:avLst/>
          </a:prstGeom>
          <a:solidFill>
            <a:srgbClr val="CC99FF">
              <a:alpha val="81175"/>
            </a:srgbClr>
          </a:solidFill>
          <a:ln w="25400" algn="ctr">
            <a:solidFill>
              <a:srgbClr val="993366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>
                <a:ea typeface="幼圆" pitchFamily="49" charset="-122"/>
              </a:rPr>
              <a:t>自然界的自发过程进行的热力学条件都是</a:t>
            </a:r>
            <a:r>
              <a:rPr lang="zh-CN" altLang="en-US" sz="2400" b="1">
                <a:solidFill>
                  <a:srgbClr val="FF0000"/>
                </a:solidFill>
                <a:ea typeface="幼圆" pitchFamily="49" charset="-122"/>
              </a:rPr>
              <a:t>自由能差≤</a:t>
            </a:r>
            <a:r>
              <a:rPr lang="en-US" altLang="zh-CN" sz="2400" b="1">
                <a:solidFill>
                  <a:srgbClr val="FF0000"/>
                </a:solidFill>
                <a:ea typeface="幼圆" pitchFamily="49" charset="-122"/>
              </a:rPr>
              <a:t>0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ea typeface="幼圆" pitchFamily="49" charset="-122"/>
              </a:rPr>
              <a:t>        </a:t>
            </a:r>
            <a:r>
              <a:rPr lang="zh-CN" altLang="en-US" sz="2000" b="1">
                <a:ea typeface="幼圆" pitchFamily="49" charset="-122"/>
              </a:rPr>
              <a:t>自由能</a:t>
            </a:r>
            <a:r>
              <a:rPr lang="en-US" altLang="zh-CN" sz="2000" b="1">
                <a:ea typeface="幼圆" pitchFamily="49" charset="-122"/>
              </a:rPr>
              <a:t>——</a:t>
            </a:r>
            <a:r>
              <a:rPr lang="zh-CN" altLang="en-US" sz="2000" b="1">
                <a:ea typeface="幼圆" pitchFamily="49" charset="-122"/>
              </a:rPr>
              <a:t>体系中各种能量的总和叫做内能，其中可以对外做功或向外释放的能量</a:t>
            </a:r>
          </a:p>
        </p:txBody>
      </p:sp>
      <p:sp>
        <p:nvSpPr>
          <p:cNvPr id="7171" name="Rectangle 16"/>
          <p:cNvSpPr>
            <a:spLocks noChangeArrowheads="1"/>
          </p:cNvSpPr>
          <p:nvPr/>
        </p:nvSpPr>
        <p:spPr bwMode="auto">
          <a:xfrm>
            <a:off x="476250" y="458788"/>
            <a:ext cx="3690938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）结晶热力学条件</a:t>
            </a:r>
          </a:p>
        </p:txBody>
      </p:sp>
      <p:pic>
        <p:nvPicPr>
          <p:cNvPr id="281617" name="Picture 17" descr="IMAGE00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88" r="9740"/>
          <a:stretch>
            <a:fillRect/>
          </a:stretch>
        </p:blipFill>
        <p:spPr bwMode="auto">
          <a:xfrm>
            <a:off x="5472113" y="2438400"/>
            <a:ext cx="3421062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1621" name="Rectangle 21"/>
          <p:cNvSpPr>
            <a:spLocks noChangeArrowheads="1"/>
          </p:cNvSpPr>
          <p:nvPr/>
        </p:nvSpPr>
        <p:spPr bwMode="auto">
          <a:xfrm>
            <a:off x="250825" y="2693792"/>
            <a:ext cx="5176838" cy="345479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300" b="1" dirty="0" smtClean="0">
                <a:solidFill>
                  <a:srgbClr val="0000FF"/>
                </a:solidFill>
                <a:ea typeface="幼圆" pitchFamily="49" charset="-122"/>
              </a:rPr>
              <a:t>T</a:t>
            </a:r>
            <a:r>
              <a:rPr lang="en-US" altLang="zh-CN" sz="2300" b="1" baseline="-25000" dirty="0" smtClean="0">
                <a:solidFill>
                  <a:srgbClr val="0000FF"/>
                </a:solidFill>
                <a:ea typeface="幼圆" pitchFamily="49" charset="-122"/>
              </a:rPr>
              <a:t>m</a:t>
            </a:r>
            <a:r>
              <a:rPr lang="zh-CN" altLang="en-US" sz="2300" b="1" dirty="0" smtClean="0">
                <a:solidFill>
                  <a:srgbClr val="0000FF"/>
                </a:solidFill>
                <a:ea typeface="幼圆" pitchFamily="49" charset="-122"/>
              </a:rPr>
              <a:t>：理论结晶温度</a:t>
            </a:r>
          </a:p>
          <a:p>
            <a:pPr>
              <a:lnSpc>
                <a:spcPct val="190000"/>
              </a:lnSpc>
            </a:pPr>
            <a:r>
              <a:rPr lang="en-US" altLang="zh-CN" sz="2300" b="1" dirty="0" err="1" smtClean="0">
                <a:solidFill>
                  <a:srgbClr val="0000FF"/>
                </a:solidFill>
                <a:ea typeface="幼圆" pitchFamily="49" charset="-122"/>
              </a:rPr>
              <a:t>T</a:t>
            </a:r>
            <a:r>
              <a:rPr lang="en-US" altLang="zh-CN" sz="2300" b="1" baseline="-25000" dirty="0" err="1" smtClean="0">
                <a:solidFill>
                  <a:srgbClr val="0000FF"/>
                </a:solidFill>
                <a:ea typeface="幼圆" pitchFamily="49" charset="-122"/>
              </a:rPr>
              <a:t>n</a:t>
            </a:r>
            <a:r>
              <a:rPr lang="zh-CN" altLang="en-US" sz="2300" b="1" dirty="0" smtClean="0">
                <a:solidFill>
                  <a:srgbClr val="0000FF"/>
                </a:solidFill>
                <a:ea typeface="幼圆" pitchFamily="49" charset="-122"/>
              </a:rPr>
              <a:t>：实际结晶温度</a:t>
            </a:r>
          </a:p>
          <a:p>
            <a:pPr>
              <a:lnSpc>
                <a:spcPct val="190000"/>
              </a:lnSpc>
              <a:buClr>
                <a:schemeClr val="tx2"/>
              </a:buClr>
              <a:buFont typeface="Wingdings" pitchFamily="2" charset="2"/>
              <a:buChar char="u"/>
            </a:pPr>
            <a:r>
              <a:rPr lang="en-US" altLang="zh-CN" sz="2300" b="1" dirty="0" smtClean="0">
                <a:solidFill>
                  <a:srgbClr val="0000FF"/>
                </a:solidFill>
                <a:ea typeface="幼圆" pitchFamily="49" charset="-122"/>
              </a:rPr>
              <a:t>a</a:t>
            </a:r>
            <a:r>
              <a:rPr lang="en-US" altLang="zh-CN" sz="2300" b="1" dirty="0">
                <a:solidFill>
                  <a:srgbClr val="0000FF"/>
                </a:solidFill>
                <a:ea typeface="幼圆" pitchFamily="49" charset="-122"/>
              </a:rPr>
              <a:t>  </a:t>
            </a:r>
            <a:r>
              <a:rPr lang="zh-CN" altLang="en-US" sz="2300" b="1" dirty="0">
                <a:solidFill>
                  <a:srgbClr val="0000FF"/>
                </a:solidFill>
                <a:ea typeface="幼圆" pitchFamily="49" charset="-122"/>
              </a:rPr>
              <a:t>当温度</a:t>
            </a:r>
            <a:r>
              <a:rPr lang="en-US" altLang="zh-CN" sz="2300" b="1" dirty="0">
                <a:solidFill>
                  <a:srgbClr val="0000FF"/>
                </a:solidFill>
                <a:ea typeface="幼圆" pitchFamily="49" charset="-122"/>
              </a:rPr>
              <a:t>T&gt;T</a:t>
            </a:r>
            <a:r>
              <a:rPr lang="en-US" altLang="zh-CN" sz="2300" b="1" baseline="-25000" dirty="0">
                <a:solidFill>
                  <a:srgbClr val="0000FF"/>
                </a:solidFill>
                <a:ea typeface="幼圆" pitchFamily="49" charset="-122"/>
              </a:rPr>
              <a:t>m</a:t>
            </a:r>
            <a:r>
              <a:rPr lang="zh-CN" altLang="en-US" sz="2300" b="1" dirty="0">
                <a:solidFill>
                  <a:srgbClr val="0000FF"/>
                </a:solidFill>
                <a:ea typeface="幼圆" pitchFamily="49" charset="-122"/>
              </a:rPr>
              <a:t>时，</a:t>
            </a:r>
            <a:r>
              <a:rPr lang="en-US" altLang="zh-CN" sz="2300" b="1" dirty="0">
                <a:solidFill>
                  <a:srgbClr val="0000FF"/>
                </a:solidFill>
                <a:ea typeface="幼圆" pitchFamily="49" charset="-122"/>
              </a:rPr>
              <a:t>F</a:t>
            </a:r>
            <a:r>
              <a:rPr lang="en-US" altLang="zh-CN" sz="2300" b="1" baseline="-25000" dirty="0">
                <a:solidFill>
                  <a:srgbClr val="0000FF"/>
                </a:solidFill>
                <a:ea typeface="幼圆" pitchFamily="49" charset="-122"/>
              </a:rPr>
              <a:t>S</a:t>
            </a:r>
            <a:r>
              <a:rPr lang="en-US" altLang="zh-CN" sz="2300" b="1" dirty="0">
                <a:solidFill>
                  <a:srgbClr val="0000FF"/>
                </a:solidFill>
                <a:ea typeface="幼圆" pitchFamily="49" charset="-122"/>
              </a:rPr>
              <a:t>&gt;F</a:t>
            </a:r>
            <a:r>
              <a:rPr lang="en-US" altLang="zh-CN" sz="2300" b="1" baseline="-25000" dirty="0">
                <a:solidFill>
                  <a:srgbClr val="0000FF"/>
                </a:solidFill>
                <a:ea typeface="幼圆" pitchFamily="49" charset="-122"/>
              </a:rPr>
              <a:t>L</a:t>
            </a:r>
            <a:r>
              <a:rPr lang="en-US" altLang="zh-CN" sz="2300" b="1" dirty="0">
                <a:solidFill>
                  <a:srgbClr val="0000FF"/>
                </a:solidFill>
                <a:ea typeface="幼圆" pitchFamily="49" charset="-122"/>
              </a:rPr>
              <a:t>,  </a:t>
            </a:r>
            <a:r>
              <a:rPr lang="zh-CN" altLang="en-US" sz="2300" b="1" dirty="0">
                <a:solidFill>
                  <a:srgbClr val="0000FF"/>
                </a:solidFill>
                <a:ea typeface="幼圆" pitchFamily="49" charset="-122"/>
              </a:rPr>
              <a:t>液相稳定</a:t>
            </a:r>
          </a:p>
          <a:p>
            <a:pPr>
              <a:lnSpc>
                <a:spcPct val="190000"/>
              </a:lnSpc>
              <a:buClr>
                <a:schemeClr val="tx2"/>
              </a:buClr>
              <a:buFont typeface="Wingdings" pitchFamily="2" charset="2"/>
              <a:buChar char="u"/>
            </a:pPr>
            <a:r>
              <a:rPr lang="en-US" altLang="zh-CN" sz="2300" b="1" dirty="0">
                <a:solidFill>
                  <a:srgbClr val="0000FF"/>
                </a:solidFill>
                <a:ea typeface="幼圆" pitchFamily="49" charset="-122"/>
              </a:rPr>
              <a:t>b  </a:t>
            </a:r>
            <a:r>
              <a:rPr lang="zh-CN" altLang="en-US" sz="2300" b="1" dirty="0">
                <a:solidFill>
                  <a:srgbClr val="0000FF"/>
                </a:solidFill>
                <a:ea typeface="幼圆" pitchFamily="49" charset="-122"/>
              </a:rPr>
              <a:t>当温度</a:t>
            </a:r>
            <a:r>
              <a:rPr lang="en-US" altLang="zh-CN" sz="2300" b="1" dirty="0">
                <a:solidFill>
                  <a:srgbClr val="0000FF"/>
                </a:solidFill>
                <a:ea typeface="幼圆" pitchFamily="49" charset="-122"/>
              </a:rPr>
              <a:t>T&lt;T</a:t>
            </a:r>
            <a:r>
              <a:rPr lang="en-US" altLang="zh-CN" sz="2300" b="1" baseline="-25000" dirty="0">
                <a:solidFill>
                  <a:srgbClr val="0000FF"/>
                </a:solidFill>
                <a:ea typeface="幼圆" pitchFamily="49" charset="-122"/>
              </a:rPr>
              <a:t>m</a:t>
            </a:r>
            <a:r>
              <a:rPr lang="zh-CN" altLang="en-US" sz="2300" b="1" dirty="0">
                <a:solidFill>
                  <a:srgbClr val="0000FF"/>
                </a:solidFill>
                <a:ea typeface="幼圆" pitchFamily="49" charset="-122"/>
              </a:rPr>
              <a:t>时，</a:t>
            </a:r>
            <a:r>
              <a:rPr lang="en-US" altLang="zh-CN" sz="2300" b="1" dirty="0">
                <a:solidFill>
                  <a:srgbClr val="0000FF"/>
                </a:solidFill>
                <a:ea typeface="幼圆" pitchFamily="49" charset="-122"/>
              </a:rPr>
              <a:t>F</a:t>
            </a:r>
            <a:r>
              <a:rPr lang="en-US" altLang="zh-CN" sz="2300" b="1" baseline="-25000" dirty="0">
                <a:solidFill>
                  <a:srgbClr val="0000FF"/>
                </a:solidFill>
                <a:ea typeface="幼圆" pitchFamily="49" charset="-122"/>
              </a:rPr>
              <a:t>S</a:t>
            </a:r>
            <a:r>
              <a:rPr lang="en-US" altLang="zh-CN" sz="2300" b="1" dirty="0">
                <a:solidFill>
                  <a:srgbClr val="0000FF"/>
                </a:solidFill>
                <a:ea typeface="幼圆" pitchFamily="49" charset="-122"/>
              </a:rPr>
              <a:t>&lt;F</a:t>
            </a:r>
            <a:r>
              <a:rPr lang="en-US" altLang="zh-CN" sz="2300" b="1" baseline="-25000" dirty="0">
                <a:solidFill>
                  <a:srgbClr val="0000FF"/>
                </a:solidFill>
                <a:ea typeface="幼圆" pitchFamily="49" charset="-122"/>
              </a:rPr>
              <a:t>L</a:t>
            </a:r>
            <a:r>
              <a:rPr lang="en-US" altLang="zh-CN" sz="2300" b="1" dirty="0">
                <a:solidFill>
                  <a:srgbClr val="0000FF"/>
                </a:solidFill>
                <a:ea typeface="幼圆" pitchFamily="49" charset="-122"/>
              </a:rPr>
              <a:t>,  </a:t>
            </a:r>
            <a:r>
              <a:rPr lang="zh-CN" altLang="en-US" sz="2300" b="1" dirty="0">
                <a:solidFill>
                  <a:srgbClr val="0000FF"/>
                </a:solidFill>
                <a:ea typeface="幼圆" pitchFamily="49" charset="-122"/>
              </a:rPr>
              <a:t>固相稳定</a:t>
            </a:r>
          </a:p>
          <a:p>
            <a:pPr>
              <a:lnSpc>
                <a:spcPct val="190000"/>
              </a:lnSpc>
              <a:buClr>
                <a:schemeClr val="tx2"/>
              </a:buClr>
              <a:buFont typeface="Wingdings" pitchFamily="2" charset="2"/>
              <a:buChar char="u"/>
            </a:pPr>
            <a:r>
              <a:rPr lang="en-US" altLang="zh-CN" sz="2300" b="1" dirty="0">
                <a:solidFill>
                  <a:srgbClr val="0000FF"/>
                </a:solidFill>
                <a:ea typeface="幼圆" pitchFamily="49" charset="-122"/>
              </a:rPr>
              <a:t>c  </a:t>
            </a:r>
            <a:r>
              <a:rPr lang="zh-CN" altLang="en-US" sz="2300" b="1" dirty="0">
                <a:solidFill>
                  <a:srgbClr val="0000FF"/>
                </a:solidFill>
                <a:ea typeface="幼圆" pitchFamily="49" charset="-122"/>
              </a:rPr>
              <a:t>当温度</a:t>
            </a:r>
            <a:r>
              <a:rPr lang="en-US" altLang="zh-CN" sz="2300" b="1" dirty="0">
                <a:solidFill>
                  <a:srgbClr val="0000FF"/>
                </a:solidFill>
                <a:ea typeface="幼圆" pitchFamily="49" charset="-122"/>
              </a:rPr>
              <a:t>T=T</a:t>
            </a:r>
            <a:r>
              <a:rPr lang="en-US" altLang="zh-CN" sz="2300" b="1" baseline="-25000" dirty="0">
                <a:solidFill>
                  <a:srgbClr val="0000FF"/>
                </a:solidFill>
                <a:ea typeface="幼圆" pitchFamily="49" charset="-122"/>
              </a:rPr>
              <a:t>m</a:t>
            </a:r>
            <a:r>
              <a:rPr lang="zh-CN" altLang="en-US" sz="2300" b="1" dirty="0">
                <a:solidFill>
                  <a:srgbClr val="0000FF"/>
                </a:solidFill>
                <a:ea typeface="幼圆" pitchFamily="49" charset="-122"/>
              </a:rPr>
              <a:t>时，</a:t>
            </a:r>
            <a:r>
              <a:rPr lang="en-US" altLang="zh-CN" sz="2300" b="1" dirty="0">
                <a:solidFill>
                  <a:srgbClr val="0000FF"/>
                </a:solidFill>
                <a:ea typeface="幼圆" pitchFamily="49" charset="-122"/>
              </a:rPr>
              <a:t>F</a:t>
            </a:r>
            <a:r>
              <a:rPr lang="en-US" altLang="zh-CN" sz="2300" b="1" baseline="-25000" dirty="0">
                <a:solidFill>
                  <a:srgbClr val="0000FF"/>
                </a:solidFill>
                <a:ea typeface="幼圆" pitchFamily="49" charset="-122"/>
              </a:rPr>
              <a:t>S</a:t>
            </a:r>
            <a:r>
              <a:rPr lang="en-US" altLang="zh-CN" sz="2300" b="1" dirty="0">
                <a:solidFill>
                  <a:srgbClr val="0000FF"/>
                </a:solidFill>
                <a:ea typeface="幼圆" pitchFamily="49" charset="-122"/>
              </a:rPr>
              <a:t>=F</a:t>
            </a:r>
            <a:r>
              <a:rPr lang="en-US" altLang="zh-CN" sz="2300" b="1" baseline="-25000" dirty="0">
                <a:solidFill>
                  <a:srgbClr val="0000FF"/>
                </a:solidFill>
                <a:ea typeface="幼圆" pitchFamily="49" charset="-122"/>
              </a:rPr>
              <a:t>L</a:t>
            </a:r>
            <a:r>
              <a:rPr lang="en-US" altLang="zh-CN" sz="2300" b="1" dirty="0">
                <a:solidFill>
                  <a:srgbClr val="0000FF"/>
                </a:solidFill>
                <a:ea typeface="幼圆" pitchFamily="49" charset="-122"/>
              </a:rPr>
              <a:t>,  </a:t>
            </a:r>
            <a:r>
              <a:rPr lang="zh-CN" altLang="en-US" sz="2300" b="1" dirty="0" smtClean="0">
                <a:solidFill>
                  <a:srgbClr val="0000FF"/>
                </a:solidFill>
                <a:ea typeface="幼圆" pitchFamily="49" charset="-122"/>
              </a:rPr>
              <a:t>平衡状态</a:t>
            </a:r>
            <a:endParaRPr lang="zh-CN" altLang="en-US" sz="2300" b="1" dirty="0">
              <a:solidFill>
                <a:srgbClr val="0000FF"/>
              </a:solidFill>
              <a:ea typeface="幼圆" pitchFamily="49" charset="-122"/>
            </a:endParaRPr>
          </a:p>
        </p:txBody>
      </p:sp>
      <p:sp>
        <p:nvSpPr>
          <p:cNvPr id="281624" name="Rectangle 24"/>
          <p:cNvSpPr>
            <a:spLocks noChangeArrowheads="1"/>
          </p:cNvSpPr>
          <p:nvPr/>
        </p:nvSpPr>
        <p:spPr bwMode="auto">
          <a:xfrm>
            <a:off x="5337175" y="5543550"/>
            <a:ext cx="3806825" cy="39687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F91605"/>
                </a:solidFill>
                <a:ea typeface="幼圆" pitchFamily="49" charset="-122"/>
              </a:rPr>
              <a:t>液、固两相的自由能随温度变化</a:t>
            </a:r>
          </a:p>
        </p:txBody>
      </p:sp>
      <p:sp>
        <p:nvSpPr>
          <p:cNvPr id="281628" name="Line 28"/>
          <p:cNvSpPr>
            <a:spLocks noChangeShapeType="1"/>
          </p:cNvSpPr>
          <p:nvPr/>
        </p:nvSpPr>
        <p:spPr bwMode="auto">
          <a:xfrm>
            <a:off x="5246688" y="1719263"/>
            <a:ext cx="16208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8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8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8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1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1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81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13" grpId="0" animBg="1"/>
      <p:bldP spid="281621" grpId="0" uiExpand="1" build="p"/>
      <p:bldP spid="281624" grpId="0"/>
      <p:bldP spid="2816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36" name="Rectangle 12"/>
          <p:cNvSpPr>
            <a:spLocks noChangeArrowheads="1"/>
          </p:cNvSpPr>
          <p:nvPr/>
        </p:nvSpPr>
        <p:spPr bwMode="auto">
          <a:xfrm>
            <a:off x="836613" y="2889250"/>
            <a:ext cx="4878387" cy="4572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b="1"/>
              <a:t>△</a:t>
            </a:r>
            <a:r>
              <a:rPr lang="en-US" altLang="zh-CN" sz="2400" b="1"/>
              <a:t>T=T</a:t>
            </a:r>
            <a:r>
              <a:rPr lang="en-US" altLang="zh-CN" sz="2400" b="1" baseline="-25000"/>
              <a:t>m</a:t>
            </a:r>
            <a:r>
              <a:rPr lang="en-US" altLang="zh-CN" sz="2400" b="1"/>
              <a:t>-T</a:t>
            </a:r>
            <a:r>
              <a:rPr lang="en-US" altLang="zh-CN" sz="2400" b="1" baseline="-25000"/>
              <a:t>n</a:t>
            </a:r>
            <a:r>
              <a:rPr lang="en-US" altLang="zh-CN" sz="2400" b="1"/>
              <a:t>, →</a:t>
            </a:r>
            <a:r>
              <a:rPr lang="en-US" altLang="zh-CN" sz="2400">
                <a:solidFill>
                  <a:schemeClr val="hlink"/>
                </a:solidFill>
              </a:rPr>
              <a:t> </a:t>
            </a:r>
            <a:r>
              <a:rPr lang="en-US" altLang="en-US" sz="2400" b="1"/>
              <a:t>△</a:t>
            </a:r>
            <a:r>
              <a:rPr lang="en-US" altLang="zh-CN" sz="2400" b="1"/>
              <a:t>G</a:t>
            </a:r>
            <a:r>
              <a:rPr lang="zh-CN" altLang="en-US" sz="2400" b="1"/>
              <a:t>用来克服界面能</a:t>
            </a:r>
          </a:p>
        </p:txBody>
      </p:sp>
      <p:sp>
        <p:nvSpPr>
          <p:cNvPr id="282641" name="Rectangle 17"/>
          <p:cNvSpPr>
            <a:spLocks noChangeArrowheads="1"/>
          </p:cNvSpPr>
          <p:nvPr/>
        </p:nvSpPr>
        <p:spPr bwMode="auto">
          <a:xfrm>
            <a:off x="792163" y="3546475"/>
            <a:ext cx="7920037" cy="19907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实验证明：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纯金属液体被冷却到熔点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（理论结晶温度）时保温，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无论保温多长时间结晶都不会进行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，只有当温度明显低于</a:t>
            </a:r>
            <a:r>
              <a:rPr lang="en-US" altLang="zh-CN" sz="2400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400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时，结晶才开始。也就是说，金属要在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过冷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(Undercooled)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的条件下才能结晶。 </a:t>
            </a:r>
          </a:p>
        </p:txBody>
      </p:sp>
      <p:sp>
        <p:nvSpPr>
          <p:cNvPr id="282643" name="Rectangle 19"/>
          <p:cNvSpPr>
            <a:spLocks noChangeArrowheads="1"/>
          </p:cNvSpPr>
          <p:nvPr/>
        </p:nvSpPr>
        <p:spPr bwMode="auto">
          <a:xfrm>
            <a:off x="746126" y="863600"/>
            <a:ext cx="4905994" cy="15542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/>
              <a:t>过冷度</a:t>
            </a:r>
            <a:r>
              <a:rPr lang="en-US" altLang="en-US" sz="2400" b="1" dirty="0"/>
              <a:t>△</a:t>
            </a:r>
            <a:r>
              <a:rPr lang="en-US" altLang="zh-CN" sz="2400" b="1" dirty="0"/>
              <a:t>T</a:t>
            </a:r>
            <a:r>
              <a:rPr lang="en-US" altLang="zh-CN" sz="2400" b="1" dirty="0">
                <a:cs typeface="Arial" pitchFamily="34" charset="0"/>
              </a:rPr>
              <a:t>↑</a:t>
            </a:r>
            <a:r>
              <a:rPr lang="zh-CN" altLang="en-US" sz="2400" b="1" dirty="0"/>
              <a:t>，结晶的驱动力</a:t>
            </a:r>
            <a:r>
              <a:rPr lang="zh-CN" altLang="en-US" sz="2400" b="1" dirty="0">
                <a:cs typeface="Arial" pitchFamily="34" charset="0"/>
              </a:rPr>
              <a:t>↑</a:t>
            </a:r>
            <a:endParaRPr lang="zh-CN" altLang="en-US" sz="2400" b="1" dirty="0"/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en-US" sz="2400" b="1" dirty="0"/>
              <a:t>△</a:t>
            </a:r>
            <a:r>
              <a:rPr lang="en-US" altLang="zh-CN" sz="2400" b="1" dirty="0"/>
              <a:t>T=0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Δ</a:t>
            </a:r>
            <a:r>
              <a:rPr lang="en-US" altLang="zh-CN" sz="2400" b="1" i="1" dirty="0" err="1"/>
              <a:t>G</a:t>
            </a:r>
            <a:r>
              <a:rPr lang="en-US" altLang="zh-CN" sz="2400" b="1" dirty="0" err="1"/>
              <a:t>v</a:t>
            </a:r>
            <a:r>
              <a:rPr lang="en-US" altLang="zh-CN" sz="2400" b="1" dirty="0"/>
              <a:t>=0</a:t>
            </a:r>
            <a:r>
              <a:rPr lang="zh-CN" altLang="en-US" sz="2400" b="1" dirty="0"/>
              <a:t>，没有驱动力结晶不能进行</a:t>
            </a:r>
            <a:r>
              <a:rPr lang="en-US" altLang="zh-CN" sz="2400" b="1" dirty="0"/>
              <a:t>——Why</a:t>
            </a:r>
            <a:r>
              <a:rPr lang="zh-CN" altLang="en-US" sz="2400" b="1" dirty="0"/>
              <a:t>？</a:t>
            </a:r>
          </a:p>
        </p:txBody>
      </p:sp>
      <p:sp>
        <p:nvSpPr>
          <p:cNvPr id="282644" name="Rectangle 20"/>
          <p:cNvSpPr>
            <a:spLocks noChangeArrowheads="1"/>
          </p:cNvSpPr>
          <p:nvPr/>
        </p:nvSpPr>
        <p:spPr bwMode="auto">
          <a:xfrm>
            <a:off x="881063" y="5678488"/>
            <a:ext cx="7470775" cy="482600"/>
          </a:xfrm>
          <a:prstGeom prst="rect">
            <a:avLst/>
          </a:prstGeom>
          <a:solidFill>
            <a:srgbClr val="CCFFCC"/>
          </a:solidFill>
          <a:ln w="25400" algn="ctr">
            <a:solidFill>
              <a:schemeClr val="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结论：结晶的热力学条件就是必须有一定的过冷度</a:t>
            </a:r>
            <a:endParaRPr lang="zh-CN" altLang="en-US" sz="24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98" name="Rectangle 24"/>
          <p:cNvSpPr>
            <a:spLocks noChangeArrowheads="1"/>
          </p:cNvSpPr>
          <p:nvPr/>
        </p:nvSpPr>
        <p:spPr bwMode="auto">
          <a:xfrm>
            <a:off x="385763" y="414338"/>
            <a:ext cx="3344862" cy="4572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ea typeface="幼圆" pitchFamily="49" charset="-122"/>
              </a:rPr>
              <a:t>结晶驱动力</a:t>
            </a:r>
            <a:r>
              <a:rPr lang="en-US" altLang="zh-CN" sz="2400" b="1">
                <a:solidFill>
                  <a:srgbClr val="0000FF"/>
                </a:solidFill>
                <a:ea typeface="幼圆" pitchFamily="49" charset="-122"/>
              </a:rPr>
              <a:t>——ΔG≤0</a:t>
            </a:r>
          </a:p>
        </p:txBody>
      </p:sp>
      <p:sp>
        <p:nvSpPr>
          <p:cNvPr id="282649" name="Rectangle 25"/>
          <p:cNvSpPr>
            <a:spLocks noChangeArrowheads="1"/>
          </p:cNvSpPr>
          <p:nvPr/>
        </p:nvSpPr>
        <p:spPr bwMode="auto">
          <a:xfrm>
            <a:off x="476250" y="2349500"/>
            <a:ext cx="3244850" cy="4572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ea typeface="幼圆" pitchFamily="49" charset="-122"/>
              </a:rPr>
              <a:t>结晶的阻力</a:t>
            </a:r>
            <a:r>
              <a:rPr lang="en-US" altLang="zh-CN" sz="2400" b="1">
                <a:solidFill>
                  <a:srgbClr val="0000FF"/>
                </a:solidFill>
                <a:ea typeface="幼圆" pitchFamily="49" charset="-122"/>
              </a:rPr>
              <a:t>——</a:t>
            </a:r>
            <a:r>
              <a:rPr lang="zh-CN" altLang="en-US" sz="2400" b="1">
                <a:solidFill>
                  <a:srgbClr val="0000FF"/>
                </a:solidFill>
                <a:ea typeface="幼圆" pitchFamily="49" charset="-122"/>
              </a:rPr>
              <a:t>界面能</a:t>
            </a:r>
          </a:p>
        </p:txBody>
      </p:sp>
      <p:pic>
        <p:nvPicPr>
          <p:cNvPr id="35842" name="Picture 2" descr="c:\DOCUME~1\yangping\APPLIC~1\360se6\USERDA~1\Temp\111987~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7115" y="413665"/>
            <a:ext cx="3384376" cy="211523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6" grpId="0"/>
      <p:bldP spid="282641" grpId="0"/>
      <p:bldP spid="282643" grpId="0"/>
      <p:bldP spid="282644" grpId="0" animBg="1"/>
      <p:bldP spid="2826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55" name="Rectangle 11"/>
          <p:cNvSpPr>
            <a:spLocks noChangeArrowheads="1"/>
          </p:cNvSpPr>
          <p:nvPr/>
        </p:nvSpPr>
        <p:spPr bwMode="auto">
          <a:xfrm>
            <a:off x="476545" y="4284095"/>
            <a:ext cx="2789238" cy="4572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过冷度与冷却曲线 </a:t>
            </a:r>
          </a:p>
        </p:txBody>
      </p:sp>
      <p:sp>
        <p:nvSpPr>
          <p:cNvPr id="390156" name="Rectangle 12"/>
          <p:cNvSpPr>
            <a:spLocks noChangeArrowheads="1"/>
          </p:cNvSpPr>
          <p:nvPr/>
        </p:nvSpPr>
        <p:spPr bwMode="auto">
          <a:xfrm>
            <a:off x="1061610" y="5049180"/>
            <a:ext cx="3402012" cy="45720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F91605"/>
                </a:solidFill>
                <a:latin typeface="幼圆" pitchFamily="49" charset="-122"/>
                <a:ea typeface="幼圆" pitchFamily="49" charset="-122"/>
              </a:rPr>
              <a:t>冷速越快，过冷度越大 </a:t>
            </a:r>
          </a:p>
        </p:txBody>
      </p:sp>
      <p:pic>
        <p:nvPicPr>
          <p:cNvPr id="390157" name="Picture 13" descr="FIG335"/>
          <p:cNvPicPr>
            <a:picLocks noChangeAspect="1" noChangeArrowheads="1"/>
          </p:cNvPicPr>
          <p:nvPr/>
        </p:nvPicPr>
        <p:blipFill>
          <a:blip r:embed="rId3" cstate="print"/>
          <a:srcRect r="6033"/>
          <a:stretch>
            <a:fillRect/>
          </a:stretch>
        </p:blipFill>
        <p:spPr bwMode="auto">
          <a:xfrm>
            <a:off x="4976813" y="2528888"/>
            <a:ext cx="3762375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Rectangle 15"/>
          <p:cNvSpPr>
            <a:spLocks noChangeArrowheads="1"/>
          </p:cNvSpPr>
          <p:nvPr/>
        </p:nvSpPr>
        <p:spPr bwMode="auto">
          <a:xfrm>
            <a:off x="566738" y="1133745"/>
            <a:ext cx="7875692" cy="769441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CN" sz="2200" dirty="0">
                <a:ea typeface="楷体_GB2312" pitchFamily="49" charset="-122"/>
              </a:rPr>
              <a:t> 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恒温、恒压条件下，单位体积的液体与固体的自由能之差为：</a:t>
            </a:r>
            <a:endParaRPr lang="zh-CN" altLang="en-US" sz="22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90160" name="Picture 16" descr="IMAGE0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1670" y="1808820"/>
            <a:ext cx="2160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0161" name="Rectangle 17"/>
          <p:cNvSpPr>
            <a:spLocks noChangeArrowheads="1"/>
          </p:cNvSpPr>
          <p:nvPr/>
        </p:nvSpPr>
        <p:spPr bwMode="auto">
          <a:xfrm>
            <a:off x="1376645" y="2778023"/>
            <a:ext cx="328526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为熔化潜热</a:t>
            </a:r>
          </a:p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负号</a:t>
            </a:r>
            <a:r>
              <a:rPr lang="en-US" altLang="zh-CN" sz="2400" b="1" dirty="0">
                <a:ea typeface="楷体_GB2312" pitchFamily="49" charset="-122"/>
              </a:rPr>
              <a:t>——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自由能降低；</a:t>
            </a:r>
          </a:p>
        </p:txBody>
      </p:sp>
      <p:sp>
        <p:nvSpPr>
          <p:cNvPr id="9224" name="Rectangle 18"/>
          <p:cNvSpPr>
            <a:spLocks noChangeArrowheads="1"/>
          </p:cNvSpPr>
          <p:nvPr/>
        </p:nvSpPr>
        <p:spPr bwMode="auto">
          <a:xfrm>
            <a:off x="385763" y="501006"/>
            <a:ext cx="2512226" cy="46166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b="1" dirty="0" err="1">
                <a:solidFill>
                  <a:srgbClr val="0000FF"/>
                </a:solidFill>
                <a:latin typeface="+mj-lt"/>
                <a:ea typeface="黑体" pitchFamily="2" charset="-122"/>
              </a:rPr>
              <a:t>ΔT</a:t>
            </a:r>
            <a:r>
              <a:rPr lang="zh-CN" altLang="en-US" sz="2400" b="1" dirty="0">
                <a:solidFill>
                  <a:srgbClr val="0000FF"/>
                </a:solidFill>
                <a:latin typeface="+mj-lt"/>
                <a:ea typeface="黑体" pitchFamily="2" charset="-122"/>
              </a:rPr>
              <a:t>与</a:t>
            </a:r>
            <a:r>
              <a:rPr lang="en-US" altLang="zh-CN" sz="2400" b="1" dirty="0" err="1">
                <a:solidFill>
                  <a:srgbClr val="0000FF"/>
                </a:solidFill>
                <a:latin typeface="+mj-lt"/>
                <a:ea typeface="黑体" pitchFamily="2" charset="-122"/>
              </a:rPr>
              <a:t>ΔG</a:t>
            </a:r>
            <a:r>
              <a:rPr lang="en-US" altLang="zh-CN" sz="2400" b="1" baseline="-25000" dirty="0" err="1">
                <a:solidFill>
                  <a:srgbClr val="0000FF"/>
                </a:solidFill>
                <a:latin typeface="+mj-lt"/>
                <a:ea typeface="黑体" pitchFamily="2" charset="-122"/>
              </a:rPr>
              <a:t>V</a:t>
            </a:r>
            <a:r>
              <a:rPr lang="zh-CN" altLang="en-US" sz="2400" b="1" dirty="0">
                <a:solidFill>
                  <a:srgbClr val="0000FF"/>
                </a:solidFill>
                <a:latin typeface="+mj-lt"/>
                <a:ea typeface="黑体" pitchFamily="2" charset="-122"/>
              </a:rPr>
              <a:t>的关系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9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9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5" grpId="0"/>
      <p:bldP spid="390156" grpId="0"/>
      <p:bldP spid="3901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2"/>
          <p:cNvSpPr>
            <a:spLocks noChangeArrowheads="1"/>
          </p:cNvSpPr>
          <p:nvPr/>
        </p:nvSpPr>
        <p:spPr bwMode="auto">
          <a:xfrm>
            <a:off x="341313" y="398463"/>
            <a:ext cx="3060700" cy="579437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ea typeface="幼圆" pitchFamily="49" charset="-122"/>
              </a:rPr>
              <a:t>2</a:t>
            </a:r>
            <a:r>
              <a:rPr lang="zh-CN" altLang="en-US" sz="3200" b="1">
                <a:solidFill>
                  <a:srgbClr val="0000FF"/>
                </a:solidFill>
                <a:ea typeface="幼圆" pitchFamily="49" charset="-122"/>
              </a:rPr>
              <a:t>、结晶的过程 </a:t>
            </a:r>
          </a:p>
        </p:txBody>
      </p:sp>
      <p:sp>
        <p:nvSpPr>
          <p:cNvPr id="374803" name="Rectangle 19"/>
          <p:cNvSpPr>
            <a:spLocks noChangeArrowheads="1"/>
          </p:cNvSpPr>
          <p:nvPr/>
        </p:nvSpPr>
        <p:spPr bwMode="auto">
          <a:xfrm>
            <a:off x="881063" y="1012825"/>
            <a:ext cx="268605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）结晶动力学 </a:t>
            </a:r>
          </a:p>
        </p:txBody>
      </p:sp>
      <p:pic>
        <p:nvPicPr>
          <p:cNvPr id="374804" name="Picture 20" descr="FIG31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4025" y="1628775"/>
            <a:ext cx="4402138" cy="454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22288" y="1673225"/>
            <a:ext cx="3644900" cy="4597400"/>
            <a:chOff x="329" y="1139"/>
            <a:chExt cx="2296" cy="2896"/>
          </a:xfrm>
        </p:grpSpPr>
        <p:pic>
          <p:nvPicPr>
            <p:cNvPr id="10246" name="Picture 18" descr="FIG31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8666" t="45569" r="2675" b="25529"/>
            <a:stretch>
              <a:fillRect/>
            </a:stretch>
          </p:blipFill>
          <p:spPr bwMode="auto">
            <a:xfrm>
              <a:off x="1633" y="3039"/>
              <a:ext cx="793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7" name="Picture 21" descr="FIG31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083" t="4431" r="69281" b="68863"/>
            <a:stretch>
              <a:fillRect/>
            </a:stretch>
          </p:blipFill>
          <p:spPr bwMode="auto">
            <a:xfrm>
              <a:off x="555" y="1139"/>
              <a:ext cx="737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8" name="Picture 22" descr="FIG31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143" t="45569" r="67221" b="26666"/>
            <a:stretch>
              <a:fillRect/>
            </a:stretch>
          </p:blipFill>
          <p:spPr bwMode="auto">
            <a:xfrm>
              <a:off x="1689" y="1139"/>
              <a:ext cx="737" cy="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9" name="Picture 26" descr="FIG31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6606" t="3334" r="4698" b="67764"/>
            <a:stretch>
              <a:fillRect/>
            </a:stretch>
          </p:blipFill>
          <p:spPr bwMode="auto">
            <a:xfrm>
              <a:off x="527" y="3067"/>
              <a:ext cx="794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0" name="Picture 27" descr="FIG31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4839" t="4471" r="37514" b="68863"/>
            <a:stretch>
              <a:fillRect/>
            </a:stretch>
          </p:blipFill>
          <p:spPr bwMode="auto">
            <a:xfrm>
              <a:off x="555" y="2075"/>
              <a:ext cx="765" cy="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1" name="Picture 28" descr="FIG31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6899" t="46706" r="35454" b="26588"/>
            <a:stretch>
              <a:fillRect/>
            </a:stretch>
          </p:blipFill>
          <p:spPr bwMode="auto">
            <a:xfrm>
              <a:off x="1661" y="2075"/>
              <a:ext cx="765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2" name="Line 29"/>
            <p:cNvSpPr>
              <a:spLocks noChangeShapeType="1"/>
            </p:cNvSpPr>
            <p:nvPr/>
          </p:nvSpPr>
          <p:spPr bwMode="auto">
            <a:xfrm>
              <a:off x="329" y="1451"/>
              <a:ext cx="0" cy="19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3" name="Line 30"/>
            <p:cNvSpPr>
              <a:spLocks noChangeShapeType="1"/>
            </p:cNvSpPr>
            <p:nvPr/>
          </p:nvSpPr>
          <p:spPr bwMode="auto">
            <a:xfrm>
              <a:off x="1377" y="3407"/>
              <a:ext cx="199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4" name="Line 31"/>
            <p:cNvSpPr>
              <a:spLocks noChangeShapeType="1"/>
            </p:cNvSpPr>
            <p:nvPr/>
          </p:nvSpPr>
          <p:spPr bwMode="auto">
            <a:xfrm flipV="1">
              <a:off x="2625" y="1451"/>
              <a:ext cx="0" cy="19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5" name="Text Box 32"/>
            <p:cNvSpPr txBox="1">
              <a:spLocks noChangeArrowheads="1"/>
            </p:cNvSpPr>
            <p:nvPr/>
          </p:nvSpPr>
          <p:spPr bwMode="auto">
            <a:xfrm>
              <a:off x="754" y="1820"/>
              <a:ext cx="2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hlink"/>
                  </a:solidFill>
                </a:rPr>
                <a:t>(a)</a:t>
              </a:r>
            </a:p>
          </p:txBody>
        </p:sp>
        <p:sp>
          <p:nvSpPr>
            <p:cNvPr id="10256" name="Text Box 33"/>
            <p:cNvSpPr txBox="1">
              <a:spLocks noChangeArrowheads="1"/>
            </p:cNvSpPr>
            <p:nvPr/>
          </p:nvSpPr>
          <p:spPr bwMode="auto">
            <a:xfrm>
              <a:off x="782" y="2784"/>
              <a:ext cx="2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</a:rPr>
                <a:t>(b)</a:t>
              </a:r>
            </a:p>
          </p:txBody>
        </p:sp>
        <p:sp>
          <p:nvSpPr>
            <p:cNvPr id="10257" name="Text Box 34"/>
            <p:cNvSpPr txBox="1">
              <a:spLocks noChangeArrowheads="1"/>
            </p:cNvSpPr>
            <p:nvPr/>
          </p:nvSpPr>
          <p:spPr bwMode="auto">
            <a:xfrm>
              <a:off x="754" y="3804"/>
              <a:ext cx="28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</a:rPr>
                <a:t>(c)</a:t>
              </a:r>
            </a:p>
          </p:txBody>
        </p:sp>
        <p:sp>
          <p:nvSpPr>
            <p:cNvPr id="10258" name="Text Box 35"/>
            <p:cNvSpPr txBox="1">
              <a:spLocks noChangeArrowheads="1"/>
            </p:cNvSpPr>
            <p:nvPr/>
          </p:nvSpPr>
          <p:spPr bwMode="auto">
            <a:xfrm>
              <a:off x="1888" y="3804"/>
              <a:ext cx="2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</a:rPr>
                <a:t>(d)</a:t>
              </a:r>
            </a:p>
          </p:txBody>
        </p:sp>
        <p:sp>
          <p:nvSpPr>
            <p:cNvPr id="10259" name="Text Box 36"/>
            <p:cNvSpPr txBox="1">
              <a:spLocks noChangeArrowheads="1"/>
            </p:cNvSpPr>
            <p:nvPr/>
          </p:nvSpPr>
          <p:spPr bwMode="auto">
            <a:xfrm>
              <a:off x="1916" y="2784"/>
              <a:ext cx="2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</a:rPr>
                <a:t>(e)</a:t>
              </a:r>
            </a:p>
          </p:txBody>
        </p:sp>
        <p:sp>
          <p:nvSpPr>
            <p:cNvPr id="10260" name="Text Box 37"/>
            <p:cNvSpPr txBox="1">
              <a:spLocks noChangeArrowheads="1"/>
            </p:cNvSpPr>
            <p:nvPr/>
          </p:nvSpPr>
          <p:spPr bwMode="auto">
            <a:xfrm>
              <a:off x="1888" y="1820"/>
              <a:ext cx="25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</a:rPr>
                <a:t>(f)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31800" y="368300"/>
            <a:ext cx="7772400" cy="4495800"/>
          </a:xfrm>
          <a:noFill/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b="1" smtClean="0"/>
              <a:t>形核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b="1" smtClean="0"/>
              <a:t>长大</a:t>
            </a:r>
          </a:p>
        </p:txBody>
      </p:sp>
      <p:pic>
        <p:nvPicPr>
          <p:cNvPr id="391174" name="Picture 6" descr="3-7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8025" y="1600200"/>
            <a:ext cx="521017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1175" name="Picture 7" descr="3-7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9450" y="1584325"/>
            <a:ext cx="52387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1176" name="Picture 8" descr="3-7-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600200"/>
            <a:ext cx="525780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1177" name="Picture 9" descr="3-7-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1554163"/>
            <a:ext cx="525780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1178" name="Picture 10" descr="3-7-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0400" y="1600200"/>
            <a:ext cx="525780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1179" name="Picture 11" descr="3-7-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22513" y="638175"/>
            <a:ext cx="6483350" cy="518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1185" name="Rectangle 17"/>
          <p:cNvSpPr>
            <a:spLocks noChangeArrowheads="1"/>
          </p:cNvSpPr>
          <p:nvPr/>
        </p:nvSpPr>
        <p:spPr bwMode="auto">
          <a:xfrm>
            <a:off x="2411413" y="638175"/>
            <a:ext cx="6391275" cy="5229225"/>
          </a:xfrm>
          <a:prstGeom prst="rect">
            <a:avLst/>
          </a:prstGeom>
          <a:noFill/>
          <a:ln w="38100" cap="sq">
            <a:solidFill>
              <a:srgbClr val="66FF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3" grpId="0" build="p" autoUpdateAnimBg="0"/>
      <p:bldP spid="391185" grpId="0" animBg="1"/>
    </p:bldLst>
  </p:timing>
</p:sld>
</file>

<file path=ppt/theme/theme1.xml><?xml version="1.0" encoding="utf-8"?>
<a:theme xmlns:a="http://schemas.openxmlformats.org/drawingml/2006/main" name="模板二">
  <a:themeElements>
    <a:clrScheme name="模板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模板二">
      <a:majorFont>
        <a:latin typeface="Arial"/>
        <a:ea typeface="宋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模板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jiaoda</Template>
  <TotalTime>2780</TotalTime>
  <Words>2288</Words>
  <Application>Microsoft Office PowerPoint</Application>
  <PresentationFormat>全屏显示(4:3)</PresentationFormat>
  <Paragraphs>296</Paragraphs>
  <Slides>37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模板二</vt:lpstr>
      <vt:lpstr>第二篇  工程材料的结构与性能控制 </vt:lpstr>
      <vt:lpstr>第二章  金属材料组织与性能控制</vt:lpstr>
      <vt:lpstr>幻灯片 3</vt:lpstr>
      <vt:lpstr>一、纯金属的结晶   1、结晶条件与结晶过程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4、铸锭的结构</vt:lpstr>
      <vt:lpstr>幻灯片 14</vt:lpstr>
      <vt:lpstr>幻灯片 15</vt:lpstr>
      <vt:lpstr>5、单晶的制取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Company>SoftWord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DepTh</dc:creator>
  <cp:lastModifiedBy>YangPing</cp:lastModifiedBy>
  <cp:revision>177</cp:revision>
  <cp:lastPrinted>1601-01-01T00:00:00Z</cp:lastPrinted>
  <dcterms:created xsi:type="dcterms:W3CDTF">2004-08-13T07:18:34Z</dcterms:created>
  <dcterms:modified xsi:type="dcterms:W3CDTF">2014-10-13T03:35:08Z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