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4"/>
  </p:notesMasterIdLst>
  <p:handoutMasterIdLst>
    <p:handoutMasterId r:id="rId35"/>
  </p:handoutMasterIdLst>
  <p:sldIdLst>
    <p:sldId id="381" r:id="rId2"/>
    <p:sldId id="345" r:id="rId3"/>
    <p:sldId id="347" r:id="rId4"/>
    <p:sldId id="348" r:id="rId5"/>
    <p:sldId id="349" r:id="rId6"/>
    <p:sldId id="341" r:id="rId7"/>
    <p:sldId id="344" r:id="rId8"/>
    <p:sldId id="343" r:id="rId9"/>
    <p:sldId id="376" r:id="rId10"/>
    <p:sldId id="342" r:id="rId11"/>
    <p:sldId id="335" r:id="rId12"/>
    <p:sldId id="337" r:id="rId13"/>
    <p:sldId id="358" r:id="rId14"/>
    <p:sldId id="378" r:id="rId15"/>
    <p:sldId id="338" r:id="rId16"/>
    <p:sldId id="339" r:id="rId17"/>
    <p:sldId id="330" r:id="rId18"/>
    <p:sldId id="331" r:id="rId19"/>
    <p:sldId id="377" r:id="rId20"/>
    <p:sldId id="334" r:id="rId21"/>
    <p:sldId id="326" r:id="rId22"/>
    <p:sldId id="327" r:id="rId23"/>
    <p:sldId id="328" r:id="rId24"/>
    <p:sldId id="329" r:id="rId25"/>
    <p:sldId id="323" r:id="rId26"/>
    <p:sldId id="324" r:id="rId27"/>
    <p:sldId id="315" r:id="rId28"/>
    <p:sldId id="308" r:id="rId29"/>
    <p:sldId id="309" r:id="rId30"/>
    <p:sldId id="318" r:id="rId31"/>
    <p:sldId id="380" r:id="rId32"/>
    <p:sldId id="360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9900CC"/>
    <a:srgbClr val="FAFDE7"/>
    <a:srgbClr val="E5F5C1"/>
    <a:srgbClr val="FE6B5C"/>
    <a:srgbClr val="E18101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590" autoAdjust="0"/>
  </p:normalViewPr>
  <p:slideViewPr>
    <p:cSldViewPr>
      <p:cViewPr varScale="1">
        <p:scale>
          <a:sx n="93" d="100"/>
          <a:sy n="93" d="100"/>
        </p:scale>
        <p:origin x="-10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90CD61-6C2A-4E53-AEFA-15DE34A73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4580BE-4D39-4090-8372-6FDE38CF62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4243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kumimoji="0">
                <a:latin typeface="+mn-lt"/>
              </a:defRPr>
            </a:lvl1pPr>
          </a:lstStyle>
          <a:p>
            <a:pPr>
              <a:defRPr/>
            </a:pPr>
            <a:fld id="{C9E89391-C926-4F04-950E-59FE380C6C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7620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  <p:pic>
        <p:nvPicPr>
          <p:cNvPr id="1029" name="Picture 5" descr="校徽2n 拷贝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9788" y="6096000"/>
            <a:ext cx="684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swjtu-blu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77000" y="64579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0" y="6308725"/>
            <a:ext cx="8316913" cy="93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33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6975" y="1673225"/>
            <a:ext cx="6796088" cy="1470025"/>
          </a:xfrm>
        </p:spPr>
        <p:txBody>
          <a:bodyPr/>
          <a:lstStyle/>
          <a:p>
            <a:r>
              <a:rPr lang="zh-CN" altLang="en-US" dirty="0"/>
              <a:t>第二篇  金属</a:t>
            </a:r>
            <a:r>
              <a:rPr lang="zh-CN" altLang="en-US" dirty="0" smtClean="0"/>
              <a:t>材料</a:t>
            </a:r>
            <a:r>
              <a:rPr lang="zh-CN" altLang="en-US" dirty="0"/>
              <a:t>的结构与性能控制 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530770" cy="1752600"/>
          </a:xfrm>
        </p:spPr>
        <p:txBody>
          <a:bodyPr/>
          <a:lstStyle/>
          <a:p>
            <a:r>
              <a:rPr lang="zh-CN" altLang="en-US" b="1" dirty="0" smtClean="0"/>
              <a:t>前言 材料</a:t>
            </a:r>
            <a:r>
              <a:rPr lang="zh-CN" altLang="en-US" b="1" dirty="0"/>
              <a:t>结构与</a:t>
            </a:r>
            <a:r>
              <a:rPr lang="zh-CN" altLang="en-US" b="1" dirty="0" smtClean="0"/>
              <a:t>性能特点</a:t>
            </a:r>
            <a:endParaRPr lang="en-US" altLang="zh-CN" b="1" dirty="0"/>
          </a:p>
          <a:p>
            <a:r>
              <a:rPr lang="en-US" altLang="zh-CN" b="1" dirty="0" err="1" smtClean="0">
                <a:solidFill>
                  <a:srgbClr val="0000FF"/>
                </a:solidFill>
              </a:rPr>
              <a:t>CH2</a:t>
            </a:r>
            <a:r>
              <a:rPr lang="zh-CN" altLang="en-US" b="1" dirty="0" smtClean="0">
                <a:solidFill>
                  <a:srgbClr val="0000FF"/>
                </a:solidFill>
              </a:rPr>
              <a:t>  金属的塑性变形与再结晶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 err="1" smtClean="0"/>
              <a:t>CH3</a:t>
            </a:r>
            <a:r>
              <a:rPr lang="zh-CN" altLang="en-US" b="1" dirty="0" smtClean="0"/>
              <a:t>  </a:t>
            </a:r>
            <a:r>
              <a:rPr lang="zh-CN" altLang="en-US" b="1" dirty="0"/>
              <a:t>金属的结晶与二元相图</a:t>
            </a:r>
          </a:p>
          <a:p>
            <a:r>
              <a:rPr lang="en-US" altLang="zh-CN" b="1" dirty="0" err="1" smtClean="0"/>
              <a:t>CH4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铁碳合金相图及钢的热处理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8" name="Rectangle 12"/>
          <p:cNvSpPr>
            <a:spLocks noRot="1" noChangeArrowheads="1"/>
          </p:cNvSpPr>
          <p:nvPr/>
        </p:nvSpPr>
        <p:spPr bwMode="auto">
          <a:xfrm>
            <a:off x="1511300" y="1584325"/>
            <a:ext cx="17557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>
                <a:solidFill>
                  <a:srgbClr val="FF3300"/>
                </a:solidFill>
              </a:rPr>
              <a:t>Why?</a:t>
            </a:r>
            <a:r>
              <a:rPr lang="en-US" altLang="zh-CN" sz="2800" b="1">
                <a:solidFill>
                  <a:schemeClr val="tx2"/>
                </a:solidFill>
              </a:rPr>
              <a:t> </a:t>
            </a:r>
            <a:r>
              <a:rPr lang="zh-CN" altLang="en-US" sz="2800" b="1">
                <a:solidFill>
                  <a:schemeClr val="tx2"/>
                </a:solidFill>
              </a:rPr>
              <a:t>　</a:t>
            </a:r>
          </a:p>
        </p:txBody>
      </p:sp>
      <p:pic>
        <p:nvPicPr>
          <p:cNvPr id="347149" name="Picture 13" descr="扫描000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ED"/>
              </a:clrFrom>
              <a:clrTo>
                <a:srgbClr val="FFFFED">
                  <a:alpha val="0"/>
                </a:srgbClr>
              </a:clrTo>
            </a:clrChange>
          </a:blip>
          <a:srcRect l="65424" t="2925" r="4324" b="65079"/>
          <a:stretch>
            <a:fillRect/>
          </a:stretch>
        </p:blipFill>
        <p:spPr bwMode="auto">
          <a:xfrm>
            <a:off x="5292725" y="2933700"/>
            <a:ext cx="3465513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1422400" y="2214563"/>
            <a:ext cx="6705600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自然过程的发生总是沿着阻力最小的方式进行！</a:t>
            </a:r>
          </a:p>
        </p:txBody>
      </p:sp>
      <p:sp>
        <p:nvSpPr>
          <p:cNvPr id="13317" name="Rectangle 21"/>
          <p:cNvSpPr>
            <a:spLocks noRot="1" noChangeArrowheads="1"/>
          </p:cNvSpPr>
          <p:nvPr/>
        </p:nvSpPr>
        <p:spPr bwMode="auto">
          <a:xfrm>
            <a:off x="476250" y="549275"/>
            <a:ext cx="68405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滑移的特点：</a:t>
            </a:r>
            <a:b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、滑移总是沿密排面上的密排方向进行</a:t>
            </a:r>
          </a:p>
        </p:txBody>
      </p:sp>
      <p:sp>
        <p:nvSpPr>
          <p:cNvPr id="347158" name="Rectangle 22"/>
          <p:cNvSpPr>
            <a:spLocks noRot="1" noChangeArrowheads="1"/>
          </p:cNvSpPr>
          <p:nvPr/>
        </p:nvSpPr>
        <p:spPr bwMode="auto">
          <a:xfrm>
            <a:off x="522288" y="4329113"/>
            <a:ext cx="3914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chemeClr val="tx2"/>
                </a:solidFill>
                <a:ea typeface="幼圆" pitchFamily="49" charset="-122"/>
              </a:rPr>
              <a:t>滑移面</a:t>
            </a:r>
            <a:r>
              <a:rPr lang="en-US" altLang="zh-CN" sz="2400" b="1">
                <a:solidFill>
                  <a:schemeClr val="tx2"/>
                </a:solidFill>
                <a:ea typeface="幼圆" pitchFamily="49" charset="-122"/>
              </a:rPr>
              <a:t>——</a:t>
            </a:r>
            <a:r>
              <a:rPr lang="zh-CN" altLang="en-US" sz="2400" b="1">
                <a:solidFill>
                  <a:schemeClr val="tx2"/>
                </a:solidFill>
                <a:ea typeface="幼圆" pitchFamily="49" charset="-122"/>
              </a:rPr>
              <a:t>最大密排面</a:t>
            </a:r>
          </a:p>
        </p:txBody>
      </p:sp>
      <p:sp>
        <p:nvSpPr>
          <p:cNvPr id="347159" name="Rectangle 23"/>
          <p:cNvSpPr>
            <a:spLocks noRot="1" noChangeArrowheads="1"/>
          </p:cNvSpPr>
          <p:nvPr/>
        </p:nvSpPr>
        <p:spPr bwMode="auto">
          <a:xfrm>
            <a:off x="522288" y="5138738"/>
            <a:ext cx="4770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chemeClr val="tx2"/>
                </a:solidFill>
                <a:ea typeface="幼圆" pitchFamily="49" charset="-122"/>
              </a:rPr>
              <a:t>滑移方向</a:t>
            </a:r>
            <a:r>
              <a:rPr lang="en-US" altLang="zh-CN" sz="2400" b="1">
                <a:solidFill>
                  <a:schemeClr val="tx2"/>
                </a:solidFill>
                <a:ea typeface="幼圆" pitchFamily="49" charset="-122"/>
              </a:rPr>
              <a:t>——</a:t>
            </a:r>
            <a:r>
              <a:rPr lang="zh-CN" altLang="en-US" sz="2400" b="1">
                <a:solidFill>
                  <a:schemeClr val="tx2"/>
                </a:solidFill>
                <a:ea typeface="幼圆" pitchFamily="49" charset="-122"/>
              </a:rPr>
              <a:t>最大密排晶向</a:t>
            </a:r>
          </a:p>
        </p:txBody>
      </p:sp>
      <p:sp>
        <p:nvSpPr>
          <p:cNvPr id="347160" name="Line 24"/>
          <p:cNvSpPr>
            <a:spLocks noChangeShapeType="1"/>
          </p:cNvSpPr>
          <p:nvPr/>
        </p:nvSpPr>
        <p:spPr bwMode="auto">
          <a:xfrm>
            <a:off x="4795838" y="3654425"/>
            <a:ext cx="720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7161" name="Rectangle 25"/>
          <p:cNvSpPr>
            <a:spLocks noRot="1" noChangeArrowheads="1"/>
          </p:cNvSpPr>
          <p:nvPr/>
        </p:nvSpPr>
        <p:spPr bwMode="auto">
          <a:xfrm>
            <a:off x="476250" y="3429000"/>
            <a:ext cx="422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原子间距最大</a:t>
            </a:r>
            <a:r>
              <a:rPr lang="en-US" altLang="zh-CN" sz="2400" b="1">
                <a:solidFill>
                  <a:schemeClr val="tx2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结合力最弱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881063" y="4689475"/>
            <a:ext cx="361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347163" name="AutoShape 27"/>
          <p:cNvSpPr>
            <a:spLocks noChangeArrowheads="1"/>
          </p:cNvSpPr>
          <p:nvPr/>
        </p:nvSpPr>
        <p:spPr bwMode="auto">
          <a:xfrm rot="5400000">
            <a:off x="949326" y="5700712"/>
            <a:ext cx="404812" cy="271463"/>
          </a:xfrm>
          <a:custGeom>
            <a:avLst/>
            <a:gdLst>
              <a:gd name="T0" fmla="*/ 6024746 w 21600"/>
              <a:gd name="T1" fmla="*/ 0 h 21600"/>
              <a:gd name="T2" fmla="*/ 4462452 w 21600"/>
              <a:gd name="T3" fmla="*/ 1137229 h 21600"/>
              <a:gd name="T4" fmla="*/ 0 w 21600"/>
              <a:gd name="T5" fmla="*/ 3160847 h 21600"/>
              <a:gd name="T6" fmla="*/ 3251390 w 21600"/>
              <a:gd name="T7" fmla="*/ 3411674 h 21600"/>
              <a:gd name="T8" fmla="*/ 6502780 w 21600"/>
              <a:gd name="T9" fmla="*/ 2369218 h 21600"/>
              <a:gd name="T10" fmla="*/ 7586701 w 21600"/>
              <a:gd name="T11" fmla="*/ 11372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423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153" y="0"/>
                </a:moveTo>
                <a:lnTo>
                  <a:pt x="12705" y="7200"/>
                </a:lnTo>
                <a:lnTo>
                  <a:pt x="15791" y="7200"/>
                </a:lnTo>
                <a:lnTo>
                  <a:pt x="15791" y="18423"/>
                </a:lnTo>
                <a:lnTo>
                  <a:pt x="0" y="18423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7164" name="Rectangle 28"/>
          <p:cNvSpPr>
            <a:spLocks noRot="1" noChangeArrowheads="1"/>
          </p:cNvSpPr>
          <p:nvPr/>
        </p:nvSpPr>
        <p:spPr bwMode="auto">
          <a:xfrm>
            <a:off x="1466850" y="5768975"/>
            <a:ext cx="1935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chemeClr val="tx2"/>
                </a:solidFill>
                <a:ea typeface="幼圆" pitchFamily="49" charset="-122"/>
              </a:rPr>
              <a:t>滑移系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8" grpId="0"/>
      <p:bldP spid="347153" grpId="0" animBg="1"/>
      <p:bldP spid="347158" grpId="0"/>
      <p:bldP spid="347159" grpId="0"/>
      <p:bldP spid="347160" grpId="0" animBg="1"/>
      <p:bldP spid="347161" grpId="0"/>
      <p:bldP spid="347162" grpId="0"/>
      <p:bldP spid="347163" grpId="0" animBg="1"/>
      <p:bldP spid="3471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Rot="1" noChangeArrowheads="1"/>
          </p:cNvSpPr>
          <p:nvPr/>
        </p:nvSpPr>
        <p:spPr bwMode="auto">
          <a:xfrm>
            <a:off x="341313" y="458788"/>
            <a:ext cx="77263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滑移系：</a:t>
            </a:r>
            <a:r>
              <a:rPr lang="zh-CN" altLang="en-US" sz="2400" b="1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滑移面和该面上的一个滑移方向</a:t>
            </a:r>
            <a:r>
              <a:rPr lang="zh-CN" altLang="en-US" sz="4000" b="1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341530" y="4239090"/>
            <a:ext cx="832643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ea typeface="幼圆" pitchFamily="49" charset="-122"/>
              </a:rPr>
              <a:t>bcc</a:t>
            </a:r>
            <a:r>
              <a:rPr lang="zh-CN" altLang="en-US" sz="2400" b="1" dirty="0">
                <a:ea typeface="幼圆" pitchFamily="49" charset="-122"/>
              </a:rPr>
              <a:t>、</a:t>
            </a:r>
            <a:r>
              <a:rPr lang="en-US" altLang="zh-CN" sz="2400" b="1" dirty="0" err="1">
                <a:ea typeface="幼圆" pitchFamily="49" charset="-122"/>
              </a:rPr>
              <a:t>fcc</a:t>
            </a:r>
            <a:r>
              <a:rPr lang="zh-CN" altLang="en-US" sz="2400" b="1" dirty="0">
                <a:ea typeface="幼圆" pitchFamily="49" charset="-122"/>
              </a:rPr>
              <a:t>和</a:t>
            </a:r>
            <a:r>
              <a:rPr lang="en-US" altLang="zh-CN" sz="2400" b="1" dirty="0" err="1">
                <a:ea typeface="幼圆" pitchFamily="49" charset="-122"/>
              </a:rPr>
              <a:t>hcp</a:t>
            </a:r>
            <a:r>
              <a:rPr lang="zh-CN" altLang="en-US" sz="2400" b="1" dirty="0">
                <a:ea typeface="幼圆" pitchFamily="49" charset="-122"/>
              </a:rPr>
              <a:t>金属的塑性比较： </a:t>
            </a:r>
            <a:r>
              <a:rPr lang="el-GR" altLang="zh-CN" sz="2400" b="1" dirty="0">
                <a:ea typeface="幼圆" pitchFamily="49" charset="-122"/>
              </a:rPr>
              <a:t>α</a:t>
            </a:r>
            <a:r>
              <a:rPr lang="en-US" altLang="zh-CN" sz="2400" b="1" dirty="0">
                <a:ea typeface="幼圆" pitchFamily="49" charset="-122"/>
              </a:rPr>
              <a:t>-Fe</a:t>
            </a:r>
            <a:r>
              <a:rPr lang="zh-CN" altLang="en-US" sz="2400" b="1" dirty="0">
                <a:ea typeface="幼圆" pitchFamily="49" charset="-122"/>
              </a:rPr>
              <a:t>、</a:t>
            </a:r>
            <a:r>
              <a:rPr lang="en-US" altLang="zh-CN" sz="2400" b="1" dirty="0">
                <a:ea typeface="幼圆" pitchFamily="49" charset="-122"/>
              </a:rPr>
              <a:t>Cu</a:t>
            </a:r>
            <a:r>
              <a:rPr lang="zh-CN" altLang="en-US" sz="2400" b="1" dirty="0">
                <a:ea typeface="幼圆" pitchFamily="49" charset="-122"/>
              </a:rPr>
              <a:t>和</a:t>
            </a:r>
            <a:r>
              <a:rPr lang="en-US" altLang="zh-CN" sz="2400" b="1" dirty="0">
                <a:ea typeface="幼圆" pitchFamily="49" charset="-122"/>
              </a:rPr>
              <a:t>Zn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>
                <a:ea typeface="幼圆" pitchFamily="49" charset="-122"/>
              </a:rPr>
              <a:t>      Cu </a:t>
            </a:r>
            <a:r>
              <a:rPr lang="en-US" altLang="zh-CN" sz="2400" b="1" dirty="0">
                <a:ea typeface="幼圆" pitchFamily="49" charset="-122"/>
                <a:cs typeface="Arial" charset="0"/>
              </a:rPr>
              <a:t>&gt;</a:t>
            </a:r>
            <a:r>
              <a:rPr lang="el-GR" altLang="zh-CN" sz="2400" b="1" dirty="0">
                <a:ea typeface="幼圆" pitchFamily="49" charset="-122"/>
              </a:rPr>
              <a:t>α</a:t>
            </a:r>
            <a:r>
              <a:rPr lang="en-US" altLang="zh-CN" sz="2400" b="1" dirty="0">
                <a:ea typeface="幼圆" pitchFamily="49" charset="-122"/>
              </a:rPr>
              <a:t>-Fe &gt; Zn ————Why</a:t>
            </a:r>
            <a:r>
              <a:rPr lang="zh-CN" altLang="en-US" sz="2400" b="1" dirty="0">
                <a:ea typeface="幼圆" pitchFamily="49" charset="-122"/>
              </a:rPr>
              <a:t>？</a:t>
            </a:r>
          </a:p>
        </p:txBody>
      </p:sp>
      <p:pic>
        <p:nvPicPr>
          <p:cNvPr id="24578" name="Picture 2" descr="c:\DOCUME~1\yangping\APPLIC~1\360se6\USERDA~1\Temp\JT-BG-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45" y="1493785"/>
            <a:ext cx="8314218" cy="21152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8" name="Rectangle 12"/>
          <p:cNvSpPr>
            <a:spLocks noRot="1" noChangeArrowheads="1"/>
          </p:cNvSpPr>
          <p:nvPr/>
        </p:nvSpPr>
        <p:spPr bwMode="auto">
          <a:xfrm>
            <a:off x="566738" y="2889250"/>
            <a:ext cx="7966075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70000"/>
              </a:lnSpc>
              <a:buFontTx/>
              <a:buChar char="•"/>
            </a:pPr>
            <a:r>
              <a:rPr lang="en-US" altLang="zh-CN" sz="2400" b="1">
                <a:solidFill>
                  <a:schemeClr val="tx2"/>
                </a:solidFill>
              </a:rPr>
              <a:t>FCC</a:t>
            </a:r>
            <a:r>
              <a:rPr lang="zh-CN" altLang="en-US" sz="2400" b="1">
                <a:solidFill>
                  <a:schemeClr val="tx2"/>
                </a:solidFill>
              </a:rPr>
              <a:t>和</a:t>
            </a:r>
            <a:r>
              <a:rPr lang="en-US" altLang="zh-CN" sz="2400" b="1">
                <a:solidFill>
                  <a:schemeClr val="tx2"/>
                </a:solidFill>
              </a:rPr>
              <a:t>BCC</a:t>
            </a:r>
            <a:r>
              <a:rPr lang="zh-CN" altLang="en-US" sz="2400" b="1">
                <a:solidFill>
                  <a:schemeClr val="tx2"/>
                </a:solidFill>
              </a:rPr>
              <a:t>的滑移系为</a:t>
            </a:r>
            <a:r>
              <a:rPr lang="en-US" altLang="zh-CN" sz="2400" b="1">
                <a:solidFill>
                  <a:schemeClr val="tx2"/>
                </a:solidFill>
              </a:rPr>
              <a:t>12</a:t>
            </a:r>
            <a:r>
              <a:rPr lang="zh-CN" altLang="en-US" sz="2400" b="1">
                <a:solidFill>
                  <a:schemeClr val="tx2"/>
                </a:solidFill>
              </a:rPr>
              <a:t>个，</a:t>
            </a:r>
            <a:r>
              <a:rPr lang="en-US" altLang="zh-CN" sz="2400" b="1">
                <a:solidFill>
                  <a:schemeClr val="tx2"/>
                </a:solidFill>
              </a:rPr>
              <a:t>HCP</a:t>
            </a:r>
            <a:r>
              <a:rPr lang="zh-CN" altLang="en-US" sz="2400" b="1">
                <a:solidFill>
                  <a:schemeClr val="tx2"/>
                </a:solidFill>
              </a:rPr>
              <a:t>为</a:t>
            </a:r>
            <a:r>
              <a:rPr lang="en-US" altLang="zh-CN" sz="2400" b="1">
                <a:solidFill>
                  <a:schemeClr val="tx2"/>
                </a:solidFill>
              </a:rPr>
              <a:t>3</a:t>
            </a:r>
            <a:r>
              <a:rPr lang="zh-CN" altLang="en-US" sz="2400" b="1">
                <a:solidFill>
                  <a:schemeClr val="tx2"/>
                </a:solidFill>
              </a:rPr>
              <a:t>个；</a:t>
            </a:r>
          </a:p>
          <a:p>
            <a:pPr marL="342900" indent="-342900">
              <a:lnSpc>
                <a:spcPct val="170000"/>
              </a:lnSpc>
              <a:buFontTx/>
              <a:buChar char="•"/>
            </a:pPr>
            <a:r>
              <a:rPr lang="en-US" altLang="zh-CN" sz="2400" b="1">
                <a:solidFill>
                  <a:schemeClr val="tx2"/>
                </a:solidFill>
              </a:rPr>
              <a:t>FCC</a:t>
            </a:r>
            <a:r>
              <a:rPr lang="zh-CN" altLang="en-US" sz="2400" b="1">
                <a:solidFill>
                  <a:schemeClr val="tx2"/>
                </a:solidFill>
              </a:rPr>
              <a:t>的滑移方向多于</a:t>
            </a:r>
            <a:r>
              <a:rPr lang="en-US" altLang="zh-CN" sz="2400" b="1">
                <a:solidFill>
                  <a:schemeClr val="tx2"/>
                </a:solidFill>
              </a:rPr>
              <a:t>BCC</a:t>
            </a:r>
            <a:r>
              <a:rPr lang="zh-CN" altLang="en-US" sz="2400" b="1">
                <a:solidFill>
                  <a:schemeClr val="tx2"/>
                </a:solidFill>
              </a:rPr>
              <a:t>。</a:t>
            </a:r>
          </a:p>
          <a:p>
            <a:pPr marL="342900" indent="-342900">
              <a:lnSpc>
                <a:spcPct val="170000"/>
              </a:lnSpc>
              <a:buFontTx/>
              <a:buChar char="•"/>
            </a:pPr>
            <a:r>
              <a:rPr lang="zh-CN" altLang="en-US" sz="2400" b="1">
                <a:solidFill>
                  <a:schemeClr val="tx2"/>
                </a:solidFill>
              </a:rPr>
              <a:t>金属塑性：　</a:t>
            </a:r>
            <a:r>
              <a:rPr lang="en-US" altLang="zh-CN" sz="2400" b="1">
                <a:solidFill>
                  <a:schemeClr val="tx2"/>
                </a:solidFill>
              </a:rPr>
              <a:t>Cu</a:t>
            </a:r>
            <a:r>
              <a:rPr lang="zh-CN" altLang="en-US" sz="2400" b="1">
                <a:solidFill>
                  <a:schemeClr val="tx2"/>
                </a:solidFill>
              </a:rPr>
              <a:t>（</a:t>
            </a:r>
            <a:r>
              <a:rPr lang="en-US" altLang="zh-CN" sz="2400" b="1">
                <a:solidFill>
                  <a:schemeClr val="tx2"/>
                </a:solidFill>
              </a:rPr>
              <a:t>FCC</a:t>
            </a:r>
            <a:r>
              <a:rPr lang="zh-CN" altLang="en-US" sz="2400" b="1">
                <a:solidFill>
                  <a:schemeClr val="tx2"/>
                </a:solidFill>
              </a:rPr>
              <a:t>）＞</a:t>
            </a:r>
            <a:r>
              <a:rPr lang="en-US" altLang="zh-CN" sz="2400" b="1">
                <a:solidFill>
                  <a:schemeClr val="tx2"/>
                </a:solidFill>
              </a:rPr>
              <a:t>Fe</a:t>
            </a:r>
            <a:r>
              <a:rPr lang="zh-CN" altLang="en-US" sz="2400" b="1">
                <a:solidFill>
                  <a:schemeClr val="tx2"/>
                </a:solidFill>
              </a:rPr>
              <a:t>（</a:t>
            </a:r>
            <a:r>
              <a:rPr lang="en-US" altLang="zh-CN" sz="2400" b="1">
                <a:solidFill>
                  <a:schemeClr val="tx2"/>
                </a:solidFill>
              </a:rPr>
              <a:t>BCC</a:t>
            </a:r>
            <a:r>
              <a:rPr lang="zh-CN" altLang="en-US" sz="2400" b="1">
                <a:solidFill>
                  <a:schemeClr val="tx2"/>
                </a:solidFill>
              </a:rPr>
              <a:t>）＞</a:t>
            </a:r>
            <a:r>
              <a:rPr lang="en-US" altLang="zh-CN" sz="2400" b="1">
                <a:solidFill>
                  <a:schemeClr val="tx2"/>
                </a:solidFill>
              </a:rPr>
              <a:t>Zn</a:t>
            </a:r>
            <a:r>
              <a:rPr lang="zh-CN" altLang="en-US" sz="2400" b="1">
                <a:solidFill>
                  <a:schemeClr val="tx2"/>
                </a:solidFill>
              </a:rPr>
              <a:t>（</a:t>
            </a:r>
            <a:r>
              <a:rPr lang="en-US" altLang="zh-CN" sz="2400" b="1">
                <a:solidFill>
                  <a:schemeClr val="tx2"/>
                </a:solidFill>
              </a:rPr>
              <a:t>HCP</a:t>
            </a:r>
            <a:r>
              <a:rPr lang="zh-CN" altLang="en-US" sz="2400" b="1">
                <a:solidFill>
                  <a:schemeClr val="tx2"/>
                </a:solidFill>
              </a:rPr>
              <a:t>）。 </a:t>
            </a:r>
          </a:p>
        </p:txBody>
      </p:sp>
      <p:sp>
        <p:nvSpPr>
          <p:cNvPr id="15363" name="Rectangle 16"/>
          <p:cNvSpPr>
            <a:spLocks noChangeArrowheads="1"/>
          </p:cNvSpPr>
          <p:nvPr/>
        </p:nvSpPr>
        <p:spPr bwMode="auto">
          <a:xfrm>
            <a:off x="431800" y="593725"/>
            <a:ext cx="8326438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ea typeface="幼圆" pitchFamily="49" charset="-122"/>
              </a:rPr>
              <a:t>原因：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a typeface="幼圆" pitchFamily="49" charset="-122"/>
              </a:rPr>
              <a:t>①</a:t>
            </a:r>
            <a:r>
              <a:rPr lang="zh-CN" altLang="en-US" sz="2400" b="1">
                <a:ea typeface="幼圆" pitchFamily="49" charset="-122"/>
              </a:rPr>
              <a:t>滑移系多</a:t>
            </a:r>
            <a:r>
              <a:rPr lang="en-US" altLang="zh-CN" sz="2400" b="1">
                <a:ea typeface="幼圆" pitchFamily="49" charset="-122"/>
              </a:rPr>
              <a:t>——</a:t>
            </a:r>
            <a:r>
              <a:rPr lang="zh-CN" altLang="en-US" sz="2400" b="1">
                <a:ea typeface="幼圆" pitchFamily="49" charset="-122"/>
              </a:rPr>
              <a:t>塑性好，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a typeface="幼圆" pitchFamily="49" charset="-122"/>
              </a:rPr>
              <a:t>②</a:t>
            </a:r>
            <a:r>
              <a:rPr lang="zh-CN" altLang="en-US" sz="2400" b="1">
                <a:ea typeface="幼圆" pitchFamily="49" charset="-122"/>
              </a:rPr>
              <a:t>滑移方向的作用比滑移面大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7"/>
          <p:cNvGrpSpPr>
            <a:grpSpLocks/>
          </p:cNvGrpSpPr>
          <p:nvPr/>
        </p:nvGrpSpPr>
        <p:grpSpPr bwMode="auto">
          <a:xfrm>
            <a:off x="2362200" y="1524000"/>
            <a:ext cx="4527550" cy="4530725"/>
            <a:chOff x="3024" y="960"/>
            <a:chExt cx="2852" cy="2854"/>
          </a:xfrm>
        </p:grpSpPr>
        <p:pic>
          <p:nvPicPr>
            <p:cNvPr id="16394" name="Picture 4" descr="fig333.gif (6194 bytes)"/>
            <p:cNvPicPr>
              <a:picLocks noChangeAspect="1" noChangeArrowheads="1"/>
            </p:cNvPicPr>
            <p:nvPr/>
          </p:nvPicPr>
          <p:blipFill>
            <a:blip r:embed="rId2" cstate="print"/>
            <a:srcRect l="10162" t="2560" r="3741" b="7057"/>
            <a:stretch>
              <a:fillRect/>
            </a:stretch>
          </p:blipFill>
          <p:spPr bwMode="auto">
            <a:xfrm>
              <a:off x="3024" y="960"/>
              <a:ext cx="2852" cy="2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5" name="Rectangle 13"/>
            <p:cNvSpPr>
              <a:spLocks noChangeArrowheads="1"/>
            </p:cNvSpPr>
            <p:nvPr/>
          </p:nvSpPr>
          <p:spPr bwMode="auto">
            <a:xfrm>
              <a:off x="3120" y="2920"/>
              <a:ext cx="480" cy="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Rectangle 14"/>
            <p:cNvSpPr>
              <a:spLocks noChangeArrowheads="1"/>
            </p:cNvSpPr>
            <p:nvPr/>
          </p:nvSpPr>
          <p:spPr bwMode="auto">
            <a:xfrm>
              <a:off x="3120" y="1128"/>
              <a:ext cx="480" cy="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5"/>
            <p:cNvSpPr>
              <a:spLocks noChangeShapeType="1"/>
            </p:cNvSpPr>
            <p:nvPr/>
          </p:nvSpPr>
          <p:spPr bwMode="auto">
            <a:xfrm>
              <a:off x="3352" y="290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6"/>
            <p:cNvSpPr>
              <a:spLocks noChangeShapeType="1"/>
            </p:cNvSpPr>
            <p:nvPr/>
          </p:nvSpPr>
          <p:spPr bwMode="auto">
            <a:xfrm flipV="1">
              <a:off x="3376" y="115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8898" name="AutoShape 18"/>
          <p:cNvSpPr>
            <a:spLocks noChangeArrowheads="1"/>
          </p:cNvSpPr>
          <p:nvPr/>
        </p:nvSpPr>
        <p:spPr bwMode="auto">
          <a:xfrm>
            <a:off x="304800" y="1828800"/>
            <a:ext cx="1905000" cy="1295400"/>
          </a:xfrm>
          <a:prstGeom prst="wedgeRoundRectCallout">
            <a:avLst>
              <a:gd name="adj1" fmla="val 76583"/>
              <a:gd name="adj2" fmla="val 75736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/>
              <a:t>滑移面转向与外加应力方向一致</a:t>
            </a:r>
          </a:p>
        </p:txBody>
      </p:sp>
      <p:sp>
        <p:nvSpPr>
          <p:cNvPr id="378899" name="AutoShape 19"/>
          <p:cNvSpPr>
            <a:spLocks noChangeArrowheads="1"/>
          </p:cNvSpPr>
          <p:nvPr/>
        </p:nvSpPr>
        <p:spPr bwMode="auto">
          <a:xfrm>
            <a:off x="6507163" y="4778375"/>
            <a:ext cx="2171700" cy="1077913"/>
          </a:xfrm>
          <a:prstGeom prst="wedgeRoundRectCallout">
            <a:avLst>
              <a:gd name="adj1" fmla="val -102458"/>
              <a:gd name="adj2" fmla="val -84847"/>
              <a:gd name="adj3" fmla="val 16667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/>
              <a:t>滑移方向转向与最大分切应力方向一致</a:t>
            </a:r>
          </a:p>
        </p:txBody>
      </p:sp>
      <p:sp>
        <p:nvSpPr>
          <p:cNvPr id="16389" name="Rectangle 20"/>
          <p:cNvSpPr>
            <a:spLocks noRot="1" noChangeArrowheads="1"/>
          </p:cNvSpPr>
          <p:nvPr/>
        </p:nvSpPr>
        <p:spPr bwMode="auto">
          <a:xfrm>
            <a:off x="476250" y="638175"/>
            <a:ext cx="61642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滑移的特点：</a:t>
            </a:r>
            <a:b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、滑移时伴随晶体转动</a:t>
            </a:r>
          </a:p>
        </p:txBody>
      </p:sp>
      <p:cxnSp>
        <p:nvCxnSpPr>
          <p:cNvPr id="16390" name="直接箭头连接符 11"/>
          <p:cNvCxnSpPr>
            <a:cxnSpLocks noChangeShapeType="1"/>
          </p:cNvCxnSpPr>
          <p:nvPr/>
        </p:nvCxnSpPr>
        <p:spPr bwMode="auto">
          <a:xfrm flipH="1">
            <a:off x="4841875" y="3473450"/>
            <a:ext cx="495300" cy="180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/>
            <a:tailEnd type="arrow" w="med" len="med"/>
          </a:ln>
        </p:spPr>
      </p:cxnSp>
      <p:sp>
        <p:nvSpPr>
          <p:cNvPr id="16391" name="椭圆 12"/>
          <p:cNvSpPr>
            <a:spLocks noChangeArrowheads="1"/>
          </p:cNvSpPr>
          <p:nvPr/>
        </p:nvSpPr>
        <p:spPr bwMode="auto">
          <a:xfrm>
            <a:off x="3716338" y="2933700"/>
            <a:ext cx="855662" cy="4508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16392" name="直接箭头连接符 14"/>
          <p:cNvCxnSpPr>
            <a:cxnSpLocks noChangeShapeType="1"/>
          </p:cNvCxnSpPr>
          <p:nvPr/>
        </p:nvCxnSpPr>
        <p:spPr bwMode="auto">
          <a:xfrm flipH="1">
            <a:off x="5246688" y="3473450"/>
            <a:ext cx="90487" cy="360363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16393" name="椭圆 15"/>
          <p:cNvSpPr>
            <a:spLocks noChangeArrowheads="1"/>
          </p:cNvSpPr>
          <p:nvPr/>
        </p:nvSpPr>
        <p:spPr bwMode="auto">
          <a:xfrm>
            <a:off x="5786438" y="3968750"/>
            <a:ext cx="1035050" cy="53975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8" grpId="0" animBg="1"/>
      <p:bldP spid="3788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85800" y="549275"/>
            <a:ext cx="7772400" cy="55467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滑移的特点：</a:t>
            </a:r>
            <a:endParaRPr lang="en-US" altLang="zh-CN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971550" lvl="1" indent="-514350">
              <a:buFont typeface="宋体" pitchFamily="2" charset="-122"/>
              <a:buAutoNum type="circleNumDbPlain"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只在切应力作用下发生</a:t>
            </a: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pPr marL="971550" lvl="1" indent="-514350">
              <a:buFont typeface="宋体" pitchFamily="2" charset="-122"/>
              <a:buAutoNum type="circleNumDbPlain"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通过位错在滑移面上的运动来实现</a:t>
            </a: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pPr marL="971550" lvl="1" indent="-514350">
              <a:buFont typeface="宋体" pitchFamily="2" charset="-122"/>
              <a:buAutoNum type="circleNumDbPlain"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位错移出晶体一次 </a:t>
            </a:r>
            <a:r>
              <a:rPr lang="en-US" altLang="zh-CN" b="1" dirty="0" smtClean="0">
                <a:ea typeface="幼圆" pitchFamily="49" charset="-122"/>
              </a:rPr>
              <a:t>——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一个原子间距的变形量</a:t>
            </a: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pPr marL="971550" lvl="1" indent="-514350">
              <a:buFont typeface="宋体" pitchFamily="2" charset="-122"/>
              <a:buAutoNum type="circleNumDbPlain"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总是沿密排面上的密排方向进行</a:t>
            </a: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pPr marL="971550" lvl="1" indent="-514350">
              <a:buFont typeface="宋体" pitchFamily="2" charset="-122"/>
              <a:buAutoNum type="circleNumDbPlain"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伴随晶体转动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/>
          <p:cNvSpPr>
            <a:spLocks noRot="1" noChangeArrowheads="1"/>
          </p:cNvSpPr>
          <p:nvPr/>
        </p:nvSpPr>
        <p:spPr bwMode="auto">
          <a:xfrm>
            <a:off x="250825" y="549275"/>
            <a:ext cx="85407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/>
            </a:r>
            <a:br>
              <a:rPr lang="en-US" altLang="zh-CN" sz="2800" b="1">
                <a:solidFill>
                  <a:schemeClr val="accent2"/>
                </a:solidFill>
              </a:rPr>
            </a:br>
            <a:r>
              <a:rPr lang="en-US" altLang="zh-CN" sz="2800" b="1">
                <a:solidFill>
                  <a:schemeClr val="accent2"/>
                </a:solidFill>
              </a:rPr>
              <a:t/>
            </a:r>
            <a:br>
              <a:rPr lang="en-US" altLang="zh-CN" sz="2800" b="1">
                <a:solidFill>
                  <a:schemeClr val="accent2"/>
                </a:solidFill>
              </a:rPr>
            </a:br>
            <a:r>
              <a:rPr lang="en-US" altLang="zh-CN" sz="2800" b="1">
                <a:solidFill>
                  <a:schemeClr val="accent2"/>
                </a:solidFill>
              </a:rPr>
              <a:t/>
            </a:r>
            <a:br>
              <a:rPr lang="en-US" altLang="zh-CN" sz="2800" b="1">
                <a:solidFill>
                  <a:schemeClr val="accent2"/>
                </a:solidFill>
              </a:rPr>
            </a:br>
            <a:endParaRPr lang="en-US" altLang="zh-CN" sz="2800" b="1">
              <a:solidFill>
                <a:schemeClr val="accent2"/>
              </a:solidFill>
            </a:endParaRPr>
          </a:p>
        </p:txBody>
      </p:sp>
      <p:pic>
        <p:nvPicPr>
          <p:cNvPr id="18435" name="Picture 13" descr="fig334.gif (4626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932" t="9529" r="3499" b="17392"/>
          <a:stretch>
            <a:fillRect/>
          </a:stretch>
        </p:blipFill>
        <p:spPr bwMode="auto">
          <a:xfrm>
            <a:off x="296863" y="1042988"/>
            <a:ext cx="3375025" cy="27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476250" y="4014788"/>
            <a:ext cx="8353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>
                <a:ea typeface="隶书" pitchFamily="49" charset="-122"/>
              </a:rPr>
              <a:t>　</a:t>
            </a:r>
            <a:r>
              <a:rPr lang="zh-CN" altLang="en-US" sz="2400">
                <a:ea typeface="隶书" pitchFamily="49" charset="-122"/>
              </a:rPr>
              <a:t>　</a:t>
            </a:r>
            <a:r>
              <a:rPr lang="zh-CN" altLang="en-US" sz="2400" b="1">
                <a:ea typeface="隶书" pitchFamily="49" charset="-122"/>
              </a:rPr>
              <a:t>晶体的一部分相对于另一部分沿一定晶面（</a:t>
            </a:r>
            <a:r>
              <a:rPr lang="zh-CN" altLang="en-US" sz="2400" b="1">
                <a:solidFill>
                  <a:srgbClr val="FF3300"/>
                </a:solidFill>
                <a:ea typeface="隶书" pitchFamily="49" charset="-122"/>
              </a:rPr>
              <a:t>孪生面</a:t>
            </a:r>
            <a:r>
              <a:rPr lang="zh-CN" altLang="en-US" sz="2400" b="1">
                <a:ea typeface="隶书" pitchFamily="49" charset="-122"/>
              </a:rPr>
              <a:t>）和晶向（</a:t>
            </a:r>
            <a:r>
              <a:rPr lang="zh-CN" altLang="en-US" sz="2400" b="1">
                <a:solidFill>
                  <a:srgbClr val="FF3300"/>
                </a:solidFill>
                <a:ea typeface="隶书" pitchFamily="49" charset="-122"/>
              </a:rPr>
              <a:t>孪生方向</a:t>
            </a:r>
            <a:r>
              <a:rPr lang="zh-CN" altLang="en-US" sz="2400" b="1">
                <a:ea typeface="隶书" pitchFamily="49" charset="-122"/>
              </a:rPr>
              <a:t>）发生</a:t>
            </a:r>
            <a:r>
              <a:rPr lang="zh-CN" altLang="en-US" sz="2400" b="1">
                <a:solidFill>
                  <a:srgbClr val="FF3300"/>
                </a:solidFill>
                <a:ea typeface="隶书" pitchFamily="49" charset="-122"/>
              </a:rPr>
              <a:t>切变</a:t>
            </a:r>
            <a:r>
              <a:rPr lang="zh-CN" altLang="en-US" sz="2400" b="1">
                <a:ea typeface="隶书" pitchFamily="49" charset="-122"/>
              </a:rPr>
              <a:t>。→金属晶体中变形部分与未变形部分在孪生面两侧形成</a:t>
            </a:r>
            <a:r>
              <a:rPr lang="zh-CN" altLang="en-US" sz="2400" b="1">
                <a:solidFill>
                  <a:srgbClr val="FF3300"/>
                </a:solidFill>
                <a:ea typeface="隶书" pitchFamily="49" charset="-122"/>
              </a:rPr>
              <a:t>镜面对称关系</a:t>
            </a:r>
            <a:r>
              <a:rPr lang="zh-CN" altLang="en-US" sz="2400" b="1">
                <a:ea typeface="隶书" pitchFamily="49" charset="-122"/>
              </a:rPr>
              <a:t>。→发生孪生的部分（切变部分）称为</a:t>
            </a:r>
            <a:r>
              <a:rPr lang="zh-CN" altLang="en-US" sz="2400" b="1">
                <a:solidFill>
                  <a:srgbClr val="FF3300"/>
                </a:solidFill>
                <a:ea typeface="隶书" pitchFamily="49" charset="-122"/>
              </a:rPr>
              <a:t>孪生带或孪晶</a:t>
            </a:r>
            <a:r>
              <a:rPr lang="zh-CN" altLang="en-US" sz="2400" b="1">
                <a:ea typeface="隶书" pitchFamily="49" charset="-122"/>
              </a:rPr>
              <a:t>。</a:t>
            </a:r>
          </a:p>
        </p:txBody>
      </p:sp>
      <p:sp>
        <p:nvSpPr>
          <p:cNvPr id="18437" name="Rectangle 15"/>
          <p:cNvSpPr>
            <a:spLocks noChangeArrowheads="1"/>
          </p:cNvSpPr>
          <p:nvPr/>
        </p:nvSpPr>
        <p:spPr bwMode="auto">
          <a:xfrm>
            <a:off x="476250" y="414338"/>
            <a:ext cx="5616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chemeClr val="accent2"/>
                </a:solidFill>
                <a:ea typeface="幼圆" pitchFamily="49" charset="-122"/>
              </a:rPr>
              <a:t>2</a:t>
            </a:r>
            <a:r>
              <a:rPr lang="zh-CN" altLang="en-US" sz="2600" b="1">
                <a:solidFill>
                  <a:schemeClr val="accent2"/>
                </a:solidFill>
                <a:ea typeface="幼圆" pitchFamily="49" charset="-122"/>
              </a:rPr>
              <a:t>）孪生</a:t>
            </a:r>
            <a:r>
              <a:rPr lang="en-US" altLang="zh-CN" sz="2600" b="1">
                <a:solidFill>
                  <a:schemeClr val="accent2"/>
                </a:solidFill>
                <a:ea typeface="幼圆" pitchFamily="49" charset="-122"/>
              </a:rPr>
              <a:t>——</a:t>
            </a:r>
            <a:r>
              <a:rPr lang="zh-CN" altLang="en-US" sz="2600" b="1">
                <a:solidFill>
                  <a:schemeClr val="accent2"/>
                </a:solidFill>
                <a:ea typeface="幼圆" pitchFamily="49" charset="-122"/>
              </a:rPr>
              <a:t>塑性变形方式</a:t>
            </a:r>
            <a:r>
              <a:rPr lang="en-US" altLang="zh-CN" sz="2600" b="1">
                <a:solidFill>
                  <a:schemeClr val="accent2"/>
                </a:solidFill>
                <a:ea typeface="幼圆" pitchFamily="49" charset="-122"/>
              </a:rPr>
              <a:t>Ⅱ </a:t>
            </a:r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971550" y="5815013"/>
            <a:ext cx="7164388" cy="4064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为什么发生孪生变形？　何种情况下才易发生？？</a:t>
            </a: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3897313" y="1042988"/>
            <a:ext cx="49053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黑体" pitchFamily="2" charset="-122"/>
              </a:rPr>
              <a:t>特点：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sz="2000" b="1">
                <a:solidFill>
                  <a:schemeClr val="tx2"/>
                </a:solidFill>
                <a:latin typeface="宋体" pitchFamily="2" charset="-122"/>
              </a:rPr>
              <a:t>均匀切变，切变部分位向改变，但点阵结构不变；发生孪生时各原子移动的距离是不相等的。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sz="2000" b="1">
                <a:solidFill>
                  <a:schemeClr val="tx2"/>
                </a:solidFill>
                <a:latin typeface="宋体" pitchFamily="2" charset="-122"/>
              </a:rPr>
              <a:t>临界分切应力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&gt;&gt;</a:t>
            </a:r>
            <a:r>
              <a:rPr lang="zh-CN" altLang="en-US" sz="2000" b="1">
                <a:solidFill>
                  <a:schemeClr val="tx2"/>
                </a:solidFill>
                <a:latin typeface="宋体" pitchFamily="2" charset="-122"/>
              </a:rPr>
              <a:t>滑移分切应力；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sz="2000" b="1">
                <a:solidFill>
                  <a:schemeClr val="tx2"/>
                </a:solidFill>
                <a:latin typeface="宋体" pitchFamily="2" charset="-122"/>
              </a:rPr>
              <a:t>形变量很小；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sz="2000" b="1">
                <a:solidFill>
                  <a:schemeClr val="tx2"/>
                </a:solidFill>
                <a:latin typeface="宋体" pitchFamily="2" charset="-122"/>
              </a:rPr>
              <a:t>形变速度快，接近声速。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22288" y="1403350"/>
            <a:ext cx="2474912" cy="2116138"/>
            <a:chOff x="329" y="884"/>
            <a:chExt cx="1559" cy="1333"/>
          </a:xfrm>
        </p:grpSpPr>
        <p:sp>
          <p:nvSpPr>
            <p:cNvPr id="18444" name="Line 22"/>
            <p:cNvSpPr>
              <a:spLocks noChangeShapeType="1"/>
            </p:cNvSpPr>
            <p:nvPr/>
          </p:nvSpPr>
          <p:spPr bwMode="auto">
            <a:xfrm flipV="1">
              <a:off x="838" y="902"/>
              <a:ext cx="1049" cy="51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5" name="Line 23"/>
            <p:cNvSpPr>
              <a:spLocks noChangeShapeType="1"/>
            </p:cNvSpPr>
            <p:nvPr/>
          </p:nvSpPr>
          <p:spPr bwMode="auto">
            <a:xfrm flipV="1">
              <a:off x="329" y="1650"/>
              <a:ext cx="1020" cy="5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6" name="Line 24"/>
            <p:cNvSpPr>
              <a:spLocks noChangeShapeType="1"/>
            </p:cNvSpPr>
            <p:nvPr/>
          </p:nvSpPr>
          <p:spPr bwMode="auto">
            <a:xfrm flipH="1">
              <a:off x="329" y="1423"/>
              <a:ext cx="510" cy="79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7" name="Line 25"/>
            <p:cNvSpPr>
              <a:spLocks noChangeShapeType="1"/>
            </p:cNvSpPr>
            <p:nvPr/>
          </p:nvSpPr>
          <p:spPr bwMode="auto">
            <a:xfrm flipH="1">
              <a:off x="1321" y="884"/>
              <a:ext cx="567" cy="79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466850" y="2708275"/>
            <a:ext cx="384175" cy="419100"/>
            <a:chOff x="924" y="1706"/>
            <a:chExt cx="242" cy="264"/>
          </a:xfrm>
        </p:grpSpPr>
        <p:sp>
          <p:nvSpPr>
            <p:cNvPr id="18442" name="AutoShape 27"/>
            <p:cNvSpPr>
              <a:spLocks noChangeArrowheads="1"/>
            </p:cNvSpPr>
            <p:nvPr/>
          </p:nvSpPr>
          <p:spPr bwMode="auto">
            <a:xfrm>
              <a:off x="924" y="1706"/>
              <a:ext cx="113" cy="57"/>
            </a:xfrm>
            <a:prstGeom prst="flowChartConnector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3" name="AutoShape 28"/>
            <p:cNvSpPr>
              <a:spLocks noChangeArrowheads="1"/>
            </p:cNvSpPr>
            <p:nvPr/>
          </p:nvSpPr>
          <p:spPr bwMode="auto">
            <a:xfrm>
              <a:off x="1053" y="1913"/>
              <a:ext cx="113" cy="57"/>
            </a:xfrm>
            <a:prstGeom prst="flowChartConnector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4" grpId="0"/>
      <p:bldP spid="343056" grpId="0" animBg="1"/>
      <p:bldP spid="3430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76" name="Rectangle 12"/>
          <p:cNvSpPr>
            <a:spLocks noRot="1" noChangeArrowheads="1"/>
          </p:cNvSpPr>
          <p:nvPr/>
        </p:nvSpPr>
        <p:spPr bwMode="auto">
          <a:xfrm>
            <a:off x="431800" y="1042988"/>
            <a:ext cx="81819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rgbClr val="FF3300"/>
                </a:solidFill>
                <a:ea typeface="隶书" pitchFamily="49" charset="-122"/>
              </a:rPr>
              <a:t>孪生仅会在滑移不易产生的情况下发生：</a:t>
            </a:r>
          </a:p>
        </p:txBody>
      </p:sp>
      <p:sp>
        <p:nvSpPr>
          <p:cNvPr id="344077" name="Rectangle 13"/>
          <p:cNvSpPr>
            <a:spLocks noRot="1" noChangeArrowheads="1"/>
          </p:cNvSpPr>
          <p:nvPr/>
        </p:nvSpPr>
        <p:spPr bwMode="auto">
          <a:xfrm>
            <a:off x="341313" y="2168525"/>
            <a:ext cx="827087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sz="2400" b="1">
                <a:ea typeface="幼圆" pitchFamily="49" charset="-122"/>
              </a:rPr>
              <a:t>ⅰ.</a:t>
            </a:r>
            <a:r>
              <a:rPr lang="zh-CN" altLang="en-US" sz="2400" b="1">
                <a:ea typeface="幼圆" pitchFamily="49" charset="-122"/>
              </a:rPr>
              <a:t>滑移系少</a:t>
            </a:r>
          </a:p>
          <a:p>
            <a:pPr marL="742950" lvl="1" indent="-285750">
              <a:lnSpc>
                <a:spcPct val="150000"/>
              </a:lnSpc>
            </a:pPr>
            <a:r>
              <a:rPr lang="zh-CN" altLang="en-US" sz="2000" b="1">
                <a:ea typeface="幼圆" pitchFamily="49" charset="-122"/>
              </a:rPr>
              <a:t>→</a:t>
            </a:r>
            <a:r>
              <a:rPr lang="en-US" altLang="zh-CN" sz="2000" b="1">
                <a:ea typeface="幼圆" pitchFamily="49" charset="-122"/>
              </a:rPr>
              <a:t>HCP</a:t>
            </a:r>
            <a:r>
              <a:rPr lang="zh-CN" altLang="en-US" sz="2000" b="1">
                <a:ea typeface="幼圆" pitchFamily="49" charset="-122"/>
              </a:rPr>
              <a:t>金属较容易发生孪生。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2400" b="1">
                <a:ea typeface="幼圆" pitchFamily="49" charset="-122"/>
              </a:rPr>
              <a:t>ⅱ. </a:t>
            </a:r>
            <a:r>
              <a:rPr lang="zh-CN" altLang="en-US" sz="2400" b="1">
                <a:ea typeface="幼圆" pitchFamily="49" charset="-122"/>
              </a:rPr>
              <a:t>冲击或低温</a:t>
            </a:r>
          </a:p>
          <a:p>
            <a:pPr marL="742950" lvl="1" indent="-285750">
              <a:lnSpc>
                <a:spcPct val="150000"/>
              </a:lnSpc>
            </a:pPr>
            <a:r>
              <a:rPr lang="zh-CN" altLang="en-US" sz="2000" b="1">
                <a:ea typeface="幼圆" pitchFamily="49" charset="-122"/>
              </a:rPr>
              <a:t>→ </a:t>
            </a:r>
            <a:r>
              <a:rPr lang="en-US" altLang="zh-CN" sz="2000" b="1">
                <a:ea typeface="幼圆" pitchFamily="49" charset="-122"/>
              </a:rPr>
              <a:t>FCC</a:t>
            </a:r>
            <a:r>
              <a:rPr lang="zh-CN" altLang="en-US" sz="2000" b="1">
                <a:ea typeface="幼圆" pitchFamily="49" charset="-122"/>
              </a:rPr>
              <a:t>金属一般不发生孪生，少数（</a:t>
            </a:r>
            <a:r>
              <a:rPr lang="en-US" altLang="zh-CN" sz="2000" b="1">
                <a:ea typeface="幼圆" pitchFamily="49" charset="-122"/>
              </a:rPr>
              <a:t>Cu</a:t>
            </a:r>
            <a:r>
              <a:rPr lang="zh-CN" altLang="en-US" sz="2000" b="1">
                <a:ea typeface="幼圆" pitchFamily="49" charset="-122"/>
              </a:rPr>
              <a:t>、</a:t>
            </a:r>
            <a:r>
              <a:rPr lang="en-US" altLang="zh-CN" sz="2000" b="1">
                <a:ea typeface="幼圆" pitchFamily="49" charset="-122"/>
              </a:rPr>
              <a:t>Ag</a:t>
            </a:r>
            <a:r>
              <a:rPr lang="zh-CN" altLang="en-US" sz="2000" b="1">
                <a:ea typeface="幼圆" pitchFamily="49" charset="-122"/>
              </a:rPr>
              <a:t>、</a:t>
            </a:r>
            <a:r>
              <a:rPr lang="en-US" altLang="zh-CN" sz="2000" b="1">
                <a:ea typeface="幼圆" pitchFamily="49" charset="-122"/>
              </a:rPr>
              <a:t>Au</a:t>
            </a:r>
            <a:r>
              <a:rPr lang="zh-CN" altLang="en-US" sz="2000" b="1">
                <a:ea typeface="幼圆" pitchFamily="49" charset="-122"/>
              </a:rPr>
              <a:t>）在极低温度下发生。</a:t>
            </a:r>
          </a:p>
          <a:p>
            <a:pPr marL="742950" lvl="1" indent="-285750">
              <a:lnSpc>
                <a:spcPct val="150000"/>
              </a:lnSpc>
            </a:pPr>
            <a:r>
              <a:rPr lang="zh-CN" altLang="en-US" sz="2000" b="1">
                <a:ea typeface="幼圆" pitchFamily="49" charset="-122"/>
              </a:rPr>
              <a:t>→ </a:t>
            </a:r>
            <a:r>
              <a:rPr lang="en-US" altLang="zh-CN" sz="2000" b="1">
                <a:ea typeface="幼圆" pitchFamily="49" charset="-122"/>
              </a:rPr>
              <a:t>BCC</a:t>
            </a:r>
            <a:r>
              <a:rPr lang="zh-CN" altLang="en-US" sz="2000" b="1">
                <a:ea typeface="幼圆" pitchFamily="49" charset="-122"/>
              </a:rPr>
              <a:t>金属仅在室温或受冲击时发生。</a:t>
            </a:r>
            <a:endParaRPr lang="zh-CN" altLang="en-US" sz="1600" b="1"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4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44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4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4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4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6" grpId="0"/>
      <p:bldP spid="34407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Rot="1" noChangeArrowheads="1"/>
          </p:cNvSpPr>
          <p:nvPr/>
        </p:nvSpPr>
        <p:spPr bwMode="auto">
          <a:xfrm>
            <a:off x="566738" y="414338"/>
            <a:ext cx="5589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）滑移和孪生</a:t>
            </a:r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476250" y="1087438"/>
            <a:ext cx="8281988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400" b="1">
                <a:ea typeface="幼圆" pitchFamily="49" charset="-122"/>
              </a:rPr>
              <a:t>滑移和孪生</a:t>
            </a:r>
            <a:r>
              <a:rPr lang="zh-CN" altLang="en-US" sz="2400" b="1">
                <a:solidFill>
                  <a:srgbClr val="FF3300"/>
                </a:solidFill>
                <a:ea typeface="幼圆" pitchFamily="49" charset="-122"/>
              </a:rPr>
              <a:t>均在切应力作用下</a:t>
            </a:r>
            <a:r>
              <a:rPr lang="zh-CN" altLang="en-US" sz="2400" b="1">
                <a:ea typeface="幼圆" pitchFamily="49" charset="-122"/>
              </a:rPr>
              <a:t>，沿</a:t>
            </a:r>
            <a:r>
              <a:rPr lang="zh-CN" altLang="en-US" sz="2400" b="1">
                <a:solidFill>
                  <a:srgbClr val="FF3300"/>
                </a:solidFill>
                <a:ea typeface="幼圆" pitchFamily="49" charset="-122"/>
              </a:rPr>
              <a:t>一定晶面的一定晶向</a:t>
            </a:r>
            <a:r>
              <a:rPr lang="zh-CN" altLang="en-US" sz="2400" b="1">
                <a:ea typeface="幼圆" pitchFamily="49" charset="-122"/>
              </a:rPr>
              <a:t>进行，产生塑性变形。</a:t>
            </a:r>
            <a:r>
              <a:rPr lang="en-US" altLang="zh-CN" sz="2400" b="1">
                <a:solidFill>
                  <a:srgbClr val="0000FF"/>
                </a:solidFill>
                <a:ea typeface="幼圆" pitchFamily="49" charset="-122"/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同</a:t>
            </a:r>
            <a:r>
              <a:rPr lang="zh-CN" altLang="en-US" sz="2400" b="1">
                <a:ea typeface="幼圆" pitchFamily="49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400" b="1">
                <a:ea typeface="幼圆" pitchFamily="49" charset="-122"/>
              </a:rPr>
              <a:t>孪生借助于切变进行，所需切应力大，速度快，在滑移较难进行时发生 </a:t>
            </a:r>
            <a:r>
              <a:rPr lang="en-US" altLang="zh-CN" sz="2400" b="1">
                <a:solidFill>
                  <a:srgbClr val="0000FF"/>
                </a:solidFill>
                <a:ea typeface="幼圆" pitchFamily="49" charset="-122"/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异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400" b="1">
                <a:ea typeface="幼圆" pitchFamily="49" charset="-122"/>
              </a:rPr>
              <a:t>滑移→原子移动的相对位移是原子间距的整数值→不引起晶格位向的变化；孪生→原子移动的相对位移是原子间距的分数值→孪晶晶格位向改变→促进滑移 </a:t>
            </a:r>
            <a:r>
              <a:rPr lang="en-US" altLang="zh-CN" sz="2400" b="1">
                <a:solidFill>
                  <a:srgbClr val="0000FF"/>
                </a:solidFill>
                <a:ea typeface="幼圆" pitchFamily="49" charset="-122"/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异</a:t>
            </a:r>
            <a:endParaRPr lang="zh-CN" altLang="en-US" sz="2400" b="1"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400" b="1">
                <a:ea typeface="幼圆" pitchFamily="49" charset="-122"/>
              </a:rPr>
              <a:t>孪生产生的塑性变形量小（≤滑移变形量的</a:t>
            </a:r>
            <a:r>
              <a:rPr lang="en-US" altLang="zh-CN" sz="2400" b="1">
                <a:ea typeface="幼圆" pitchFamily="49" charset="-122"/>
              </a:rPr>
              <a:t>10</a:t>
            </a:r>
            <a:r>
              <a:rPr lang="zh-CN" altLang="en-US" sz="2400" b="1">
                <a:ea typeface="幼圆" pitchFamily="49" charset="-122"/>
              </a:rPr>
              <a:t>％）， 但引起的晶格畸变大。 </a:t>
            </a:r>
            <a:r>
              <a:rPr lang="en-US" altLang="zh-CN" sz="2400" b="1">
                <a:solidFill>
                  <a:srgbClr val="0000FF"/>
                </a:solidFill>
                <a:ea typeface="幼圆" pitchFamily="49" charset="-122"/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4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4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4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Rot="1" noChangeArrowheads="1"/>
          </p:cNvSpPr>
          <p:nvPr/>
        </p:nvSpPr>
        <p:spPr bwMode="auto">
          <a:xfrm>
            <a:off x="296863" y="414338"/>
            <a:ext cx="7929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>
                <a:solidFill>
                  <a:srgbClr val="660066"/>
                </a:solidFill>
                <a:ea typeface="幼圆" pitchFamily="49" charset="-122"/>
              </a:rPr>
              <a:t>2</a:t>
            </a:r>
            <a:r>
              <a:rPr lang="zh-CN" altLang="en-US" sz="2800" b="1">
                <a:solidFill>
                  <a:srgbClr val="660066"/>
                </a:solidFill>
                <a:ea typeface="幼圆" pitchFamily="49" charset="-122"/>
              </a:rPr>
              <a:t>、实际金属（多晶体）的塑性变形</a:t>
            </a:r>
          </a:p>
        </p:txBody>
      </p:sp>
      <p:sp>
        <p:nvSpPr>
          <p:cNvPr id="335885" name="Rectangle 13"/>
          <p:cNvSpPr>
            <a:spLocks noRot="1" noChangeArrowheads="1"/>
          </p:cNvSpPr>
          <p:nvPr/>
        </p:nvSpPr>
        <p:spPr bwMode="auto">
          <a:xfrm>
            <a:off x="881063" y="1088740"/>
            <a:ext cx="5984875" cy="5032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>
                <a:solidFill>
                  <a:srgbClr val="FF3300"/>
                </a:solidFill>
                <a:ea typeface="黑体" pitchFamily="2" charset="-122"/>
              </a:rPr>
              <a:t>主要影响因素：晶粒</a:t>
            </a:r>
            <a:r>
              <a:rPr lang="en-US" altLang="zh-CN" sz="2800">
                <a:solidFill>
                  <a:srgbClr val="FF3300"/>
                </a:solidFill>
                <a:ea typeface="黑体" pitchFamily="2" charset="-122"/>
              </a:rPr>
              <a:t>——</a:t>
            </a:r>
            <a:r>
              <a:rPr lang="zh-CN" altLang="en-US" sz="2800">
                <a:solidFill>
                  <a:srgbClr val="FF3300"/>
                </a:solidFill>
                <a:ea typeface="黑体" pitchFamily="2" charset="-122"/>
              </a:rPr>
              <a:t>晶界和位向</a:t>
            </a:r>
          </a:p>
        </p:txBody>
      </p:sp>
      <p:pic>
        <p:nvPicPr>
          <p:cNvPr id="335886" name="Picture 14" descr="fig335.gif (3015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283" r="9567" b="22728"/>
          <a:stretch>
            <a:fillRect/>
          </a:stretch>
        </p:blipFill>
        <p:spPr bwMode="auto">
          <a:xfrm>
            <a:off x="5787135" y="3205215"/>
            <a:ext cx="315118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887" name="Rectangle 15"/>
          <p:cNvSpPr>
            <a:spLocks noChangeArrowheads="1"/>
          </p:cNvSpPr>
          <p:nvPr/>
        </p:nvSpPr>
        <p:spPr bwMode="auto">
          <a:xfrm>
            <a:off x="611188" y="1673805"/>
            <a:ext cx="814705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）晶界：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ⅰ.</a:t>
            </a:r>
            <a:r>
              <a:rPr lang="zh-CN" altLang="en-US" sz="2400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滑移的主要障碍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原子混乱排列区，较不规则→缺陷、杂质集中。滑移不能从一个晶粒直接延续到另一个晶粒中去。</a:t>
            </a:r>
          </a:p>
        </p:txBody>
      </p:sp>
      <p:sp>
        <p:nvSpPr>
          <p:cNvPr id="335888" name="Rectangle 16"/>
          <p:cNvSpPr>
            <a:spLocks noChangeArrowheads="1"/>
          </p:cNvSpPr>
          <p:nvPr/>
        </p:nvSpPr>
        <p:spPr bwMode="auto">
          <a:xfrm>
            <a:off x="656565" y="5274205"/>
            <a:ext cx="5086350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ⅱ.</a:t>
            </a:r>
            <a:r>
              <a:rPr lang="zh-CN" altLang="en-US" sz="2400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协调变形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晶界自身变形→以维持相邻晶粒变形保持连续。</a:t>
            </a:r>
            <a:endParaRPr lang="zh-CN" altLang="en-US" sz="20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5892" name="Rectangle 20"/>
          <p:cNvSpPr>
            <a:spLocks noRot="1" noChangeArrowheads="1"/>
          </p:cNvSpPr>
          <p:nvPr/>
        </p:nvSpPr>
        <p:spPr bwMode="auto">
          <a:xfrm>
            <a:off x="746575" y="4059070"/>
            <a:ext cx="499555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Hall-Pitch</a:t>
            </a:r>
            <a:r>
              <a:rPr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关系：</a:t>
            </a:r>
            <a:r>
              <a:rPr lang="en-US" altLang="zh-CN" sz="2400" b="1" dirty="0" err="1">
                <a:solidFill>
                  <a:srgbClr val="FF3300"/>
                </a:solidFill>
              </a:rPr>
              <a:t>σ</a:t>
            </a:r>
            <a:r>
              <a:rPr lang="en-US" altLang="zh-CN" sz="2400" b="1" baseline="-25000" dirty="0" err="1">
                <a:solidFill>
                  <a:srgbClr val="FF3300"/>
                </a:solidFill>
              </a:rPr>
              <a:t>s</a:t>
            </a:r>
            <a:r>
              <a:rPr lang="en-US" altLang="zh-CN" sz="2400" b="1" dirty="0">
                <a:solidFill>
                  <a:srgbClr val="FF3300"/>
                </a:solidFill>
              </a:rPr>
              <a:t>=</a:t>
            </a:r>
            <a:r>
              <a:rPr lang="en-US" altLang="zh-CN" sz="2400" b="1" dirty="0" err="1">
                <a:solidFill>
                  <a:srgbClr val="FF3300"/>
                </a:solidFill>
              </a:rPr>
              <a:t>σ</a:t>
            </a:r>
            <a:r>
              <a:rPr lang="en-US" altLang="zh-CN" sz="2400" b="1" baseline="-25000" dirty="0" err="1">
                <a:solidFill>
                  <a:srgbClr val="FF3300"/>
                </a:solidFill>
              </a:rPr>
              <a:t>0</a:t>
            </a:r>
            <a:r>
              <a:rPr lang="en-US" altLang="zh-CN" sz="2400" b="1" dirty="0" err="1">
                <a:solidFill>
                  <a:srgbClr val="FF3300"/>
                </a:solidFill>
              </a:rPr>
              <a:t>+K</a:t>
            </a:r>
            <a:r>
              <a:rPr lang="en-US" altLang="zh-CN" sz="2400" b="1" baseline="-25000" dirty="0" err="1">
                <a:solidFill>
                  <a:srgbClr val="FF3300"/>
                </a:solidFill>
              </a:rPr>
              <a:t>y</a:t>
            </a:r>
            <a:r>
              <a:rPr lang="en-US" altLang="zh-CN" sz="2400" b="1" dirty="0" err="1">
                <a:solidFill>
                  <a:srgbClr val="FF3300"/>
                </a:solidFill>
              </a:rPr>
              <a:t>d</a:t>
            </a:r>
            <a:r>
              <a:rPr lang="en-US" altLang="zh-CN" sz="2400" b="1" baseline="30000" dirty="0">
                <a:solidFill>
                  <a:srgbClr val="FF3300"/>
                </a:solidFill>
              </a:rPr>
              <a:t>-1/2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——</a:t>
            </a:r>
            <a:r>
              <a:rPr lang="zh-CN" altLang="en-US" sz="2400" b="1" dirty="0">
                <a:solidFill>
                  <a:srgbClr val="FF3300"/>
                </a:solidFill>
              </a:rPr>
              <a:t>细晶强化</a:t>
            </a:r>
            <a:endParaRPr lang="zh-CN" altLang="en-US" sz="2400" b="1" baseline="30000" dirty="0">
              <a:solidFill>
                <a:srgbClr val="FF3300"/>
              </a:solidFill>
            </a:endParaRPr>
          </a:p>
        </p:txBody>
      </p:sp>
      <p:sp>
        <p:nvSpPr>
          <p:cNvPr id="335893" name="Rectangle 21"/>
          <p:cNvSpPr>
            <a:spLocks noChangeArrowheads="1"/>
          </p:cNvSpPr>
          <p:nvPr/>
        </p:nvSpPr>
        <p:spPr bwMode="auto">
          <a:xfrm>
            <a:off x="1241630" y="3293985"/>
            <a:ext cx="44100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ea typeface="楷体_GB2312" pitchFamily="49" charset="-122"/>
              </a:rPr>
              <a:t>位错塞积</a:t>
            </a:r>
            <a:r>
              <a:rPr lang="en-US" altLang="zh-CN" sz="2000" b="1" dirty="0"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2"/>
                </a:solidFill>
                <a:ea typeface="楷体_GB2312" pitchFamily="49" charset="-122"/>
              </a:rPr>
              <a:t>位错运动到晶界附近，受到晶界阻碍而堆积起来。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5" grpId="0" animBg="1"/>
      <p:bldP spid="335887" grpId="0"/>
      <p:bldP spid="335888" grpId="0"/>
      <p:bldP spid="335892" grpId="0"/>
      <p:bldP spid="3358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385763" y="503238"/>
            <a:ext cx="8372475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）位向：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ⅰ.</a:t>
            </a:r>
            <a:r>
              <a:rPr lang="zh-CN" altLang="en-US" sz="24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软位向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晶粒的滑移面和滑移方向接近最大切应力方向。</a:t>
            </a:r>
            <a:r>
              <a:rPr lang="en-US" altLang="zh-CN" sz="2000" b="1">
                <a:ea typeface="幼圆" pitchFamily="49" charset="-122"/>
              </a:rPr>
              <a:t>——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先开始滑移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ii.</a:t>
            </a:r>
            <a:r>
              <a:rPr lang="zh-CN" altLang="en-US" sz="24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硬位向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晶粒的滑移面和滑移方向与最大切应力方向相差较大。</a:t>
            </a:r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2232025" y="2619375"/>
            <a:ext cx="5491163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多晶体塑性变形：晶粒分批逐步进行，</a:t>
            </a:r>
            <a:endParaRPr lang="zh-CN" altLang="en-US" sz="2000" b="1">
              <a:solidFill>
                <a:schemeClr val="tx2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11655" name="AutoShape 7"/>
          <p:cNvSpPr>
            <a:spLocks noChangeArrowheads="1"/>
          </p:cNvSpPr>
          <p:nvPr/>
        </p:nvSpPr>
        <p:spPr bwMode="auto">
          <a:xfrm rot="5400000">
            <a:off x="1736726" y="2617787"/>
            <a:ext cx="360362" cy="271463"/>
          </a:xfrm>
          <a:custGeom>
            <a:avLst/>
            <a:gdLst>
              <a:gd name="T0" fmla="*/ 4774313 w 21600"/>
              <a:gd name="T1" fmla="*/ 0 h 21600"/>
              <a:gd name="T2" fmla="*/ 3536269 w 21600"/>
              <a:gd name="T3" fmla="*/ 1137229 h 21600"/>
              <a:gd name="T4" fmla="*/ 0 w 21600"/>
              <a:gd name="T5" fmla="*/ 3160847 h 21600"/>
              <a:gd name="T6" fmla="*/ 2576555 w 21600"/>
              <a:gd name="T7" fmla="*/ 3411674 h 21600"/>
              <a:gd name="T8" fmla="*/ 5153127 w 21600"/>
              <a:gd name="T9" fmla="*/ 2369218 h 21600"/>
              <a:gd name="T10" fmla="*/ 6012073 w 21600"/>
              <a:gd name="T11" fmla="*/ 11372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423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153" y="0"/>
                </a:moveTo>
                <a:lnTo>
                  <a:pt x="12705" y="7200"/>
                </a:lnTo>
                <a:lnTo>
                  <a:pt x="15791" y="7200"/>
                </a:lnTo>
                <a:lnTo>
                  <a:pt x="15791" y="18423"/>
                </a:lnTo>
                <a:lnTo>
                  <a:pt x="0" y="18423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1657" name="Rectangle 9"/>
          <p:cNvSpPr>
            <a:spLocks noChangeArrowheads="1"/>
          </p:cNvSpPr>
          <p:nvPr/>
        </p:nvSpPr>
        <p:spPr bwMode="auto">
          <a:xfrm>
            <a:off x="296863" y="3294063"/>
            <a:ext cx="8370887" cy="167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000" b="1">
                <a:ea typeface="楷体_GB2312" pitchFamily="49" charset="-122"/>
              </a:rPr>
              <a:t>晶粒小→晶界面积大→变形抗力大→强度大</a:t>
            </a:r>
          </a:p>
          <a:p>
            <a:pPr lvl="1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000" b="1">
                <a:ea typeface="楷体_GB2312" pitchFamily="49" charset="-122"/>
              </a:rPr>
              <a:t>晶粒小→单位体积晶粒多→变形分散→相邻晶粒不同滑移系相互协调</a:t>
            </a:r>
          </a:p>
          <a:p>
            <a:pPr lvl="1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000" b="1">
                <a:ea typeface="楷体_GB2312" pitchFamily="49" charset="-122"/>
              </a:rPr>
              <a:t>晶粒小→晶界多→不利于裂纹的传播→断裂前承受较大的塑性变形</a:t>
            </a:r>
          </a:p>
        </p:txBody>
      </p:sp>
      <p:sp>
        <p:nvSpPr>
          <p:cNvPr id="411658" name="Rectangle 10"/>
          <p:cNvSpPr>
            <a:spLocks noChangeArrowheads="1"/>
          </p:cNvSpPr>
          <p:nvPr/>
        </p:nvSpPr>
        <p:spPr bwMode="auto">
          <a:xfrm>
            <a:off x="746125" y="5634038"/>
            <a:ext cx="7291388" cy="530225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</a:rPr>
              <a:t>细晶强化是金属的一种非常重要的强韧化手段！</a:t>
            </a:r>
          </a:p>
        </p:txBody>
      </p:sp>
      <p:sp>
        <p:nvSpPr>
          <p:cNvPr id="411659" name="Rectangle 11"/>
          <p:cNvSpPr>
            <a:spLocks noChangeArrowheads="1"/>
          </p:cNvSpPr>
          <p:nvPr/>
        </p:nvSpPr>
        <p:spPr bwMode="auto">
          <a:xfrm>
            <a:off x="971550" y="5049838"/>
            <a:ext cx="7154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  <a:ea typeface="黑体" pitchFamily="2" charset="-122"/>
              </a:rPr>
              <a:t>细晶强化：晶粒细化→强度硬度提高、塑性提高、韧性提高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4" grpId="0"/>
      <p:bldP spid="411655" grpId="0" animBg="1"/>
      <p:bldP spid="411657" grpId="0"/>
      <p:bldP spid="411658" grpId="0" animBg="1"/>
      <p:bldP spid="4116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ChangeArrowheads="1"/>
          </p:cNvSpPr>
          <p:nvPr/>
        </p:nvSpPr>
        <p:spPr bwMode="auto">
          <a:xfrm>
            <a:off x="2006600" y="414338"/>
            <a:ext cx="5005388" cy="6413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600" b="1" dirty="0"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 b="1" dirty="0" smtClean="0">
                <a:latin typeface="幼圆" pitchFamily="49" charset="-122"/>
                <a:ea typeface="幼圆" pitchFamily="49" charset="-122"/>
              </a:rPr>
              <a:t>2.1  </a:t>
            </a:r>
            <a:r>
              <a:rPr lang="zh-CN" altLang="en-US" sz="3600" b="1" dirty="0">
                <a:latin typeface="幼圆" pitchFamily="49" charset="-122"/>
                <a:ea typeface="幼圆" pitchFamily="49" charset="-122"/>
              </a:rPr>
              <a:t>金属的塑性变形</a:t>
            </a:r>
          </a:p>
        </p:txBody>
      </p:sp>
      <p:sp>
        <p:nvSpPr>
          <p:cNvPr id="5123" name="Rectangle 17"/>
          <p:cNvSpPr>
            <a:spLocks noRot="1" noChangeArrowheads="1"/>
          </p:cNvSpPr>
          <p:nvPr/>
        </p:nvSpPr>
        <p:spPr bwMode="auto">
          <a:xfrm>
            <a:off x="296863" y="1223963"/>
            <a:ext cx="8540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80000"/>
              </a:lnSpc>
            </a:pPr>
            <a:r>
              <a:rPr lang="zh-CN" altLang="en-US" sz="3600" b="1">
                <a:ea typeface="幼圆" pitchFamily="49" charset="-122"/>
              </a:rPr>
              <a:t>本节要点</a:t>
            </a:r>
          </a:p>
          <a:p>
            <a:pPr marL="838200" lvl="1" indent="-381000">
              <a:lnSpc>
                <a:spcPct val="180000"/>
              </a:lnSpc>
              <a:spcBef>
                <a:spcPct val="20000"/>
              </a:spcBef>
              <a:buClr>
                <a:srgbClr val="0000FF"/>
              </a:buClr>
              <a:buSzPct val="105000"/>
              <a:buFont typeface="Wingdings" pitchFamily="2" charset="2"/>
              <a:buChar char="p"/>
            </a:pPr>
            <a:r>
              <a:rPr lang="zh-CN" altLang="en-US" sz="2400" b="1">
                <a:solidFill>
                  <a:schemeClr val="accent2"/>
                </a:solidFill>
                <a:ea typeface="幼圆" pitchFamily="49" charset="-122"/>
              </a:rPr>
              <a:t>塑性变形（滑移变形）的微观机制</a:t>
            </a:r>
          </a:p>
          <a:p>
            <a:pPr marL="838200" lvl="1" indent="-381000">
              <a:lnSpc>
                <a:spcPct val="180000"/>
              </a:lnSpc>
              <a:spcBef>
                <a:spcPct val="20000"/>
              </a:spcBef>
              <a:buClr>
                <a:srgbClr val="0000FF"/>
              </a:buClr>
              <a:buSzPct val="105000"/>
              <a:buFont typeface="Wingdings" pitchFamily="2" charset="2"/>
              <a:buChar char="p"/>
            </a:pPr>
            <a:r>
              <a:rPr lang="zh-CN" altLang="en-US" sz="2400" b="1">
                <a:solidFill>
                  <a:schemeClr val="accent2"/>
                </a:solidFill>
                <a:ea typeface="幼圆" pitchFamily="49" charset="-122"/>
              </a:rPr>
              <a:t>金属塑性变形（主要是滑移变形）的特点</a:t>
            </a:r>
          </a:p>
          <a:p>
            <a:pPr marL="838200" lvl="1" indent="-381000">
              <a:lnSpc>
                <a:spcPct val="180000"/>
              </a:lnSpc>
              <a:spcBef>
                <a:spcPct val="20000"/>
              </a:spcBef>
              <a:buClr>
                <a:srgbClr val="0000FF"/>
              </a:buClr>
              <a:buSzPct val="105000"/>
              <a:buFont typeface="Wingdings" pitchFamily="2" charset="2"/>
              <a:buChar char="p"/>
            </a:pPr>
            <a:r>
              <a:rPr lang="zh-CN" altLang="en-US" sz="2400" b="1">
                <a:solidFill>
                  <a:schemeClr val="accent2"/>
                </a:solidFill>
                <a:ea typeface="幼圆" pitchFamily="49" charset="-122"/>
              </a:rPr>
              <a:t>塑性变形对金属组织、性能的影响（特别是加工硬化）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Rot="1" noChangeArrowheads="1"/>
          </p:cNvSpPr>
          <p:nvPr/>
        </p:nvSpPr>
        <p:spPr bwMode="auto">
          <a:xfrm>
            <a:off x="385763" y="323850"/>
            <a:ext cx="75358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ea typeface="幼圆" pitchFamily="49" charset="-122"/>
              </a:rPr>
              <a:t>二、塑性变形对金属组织与性能的影响</a:t>
            </a:r>
          </a:p>
        </p:txBody>
      </p:sp>
      <p:sp>
        <p:nvSpPr>
          <p:cNvPr id="338957" name="Rectangle 13"/>
          <p:cNvSpPr>
            <a:spLocks noRot="1" noChangeArrowheads="1"/>
          </p:cNvSpPr>
          <p:nvPr/>
        </p:nvSpPr>
        <p:spPr bwMode="auto">
          <a:xfrm>
            <a:off x="611188" y="1089025"/>
            <a:ext cx="6723062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、冷塑性变形对金属组织性能的影响</a:t>
            </a:r>
          </a:p>
        </p:txBody>
      </p:sp>
      <p:sp>
        <p:nvSpPr>
          <p:cNvPr id="338962" name="Rectangle 18"/>
          <p:cNvSpPr>
            <a:spLocks noRot="1" noChangeArrowheads="1"/>
          </p:cNvSpPr>
          <p:nvPr/>
        </p:nvSpPr>
        <p:spPr bwMode="auto">
          <a:xfrm>
            <a:off x="927100" y="1719263"/>
            <a:ext cx="60483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300" b="1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１）晶粒形貌及结构变化</a:t>
            </a:r>
          </a:p>
        </p:txBody>
      </p:sp>
      <p:pic>
        <p:nvPicPr>
          <p:cNvPr id="338964" name="Picture 20" descr="fig337.gif (10365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FFFF"/>
              </a:clrFrom>
              <a:clrTo>
                <a:srgbClr val="00FFFF">
                  <a:alpha val="0"/>
                </a:srgbClr>
              </a:clrTo>
            </a:clrChange>
          </a:blip>
          <a:srcRect b="31557"/>
          <a:stretch>
            <a:fillRect/>
          </a:stretch>
        </p:blipFill>
        <p:spPr bwMode="auto">
          <a:xfrm>
            <a:off x="4437063" y="1538288"/>
            <a:ext cx="4500562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965" name="Picture 21" descr="fig338.gif (63955 bytes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59" t="3519" r="7927" b="24753"/>
          <a:stretch>
            <a:fillRect/>
          </a:stretch>
        </p:blipFill>
        <p:spPr bwMode="auto">
          <a:xfrm>
            <a:off x="522288" y="3114675"/>
            <a:ext cx="2925762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966" name="Rectangle 22"/>
          <p:cNvSpPr>
            <a:spLocks noChangeArrowheads="1"/>
          </p:cNvSpPr>
          <p:nvPr/>
        </p:nvSpPr>
        <p:spPr bwMode="auto">
          <a:xfrm>
            <a:off x="4662488" y="3743325"/>
            <a:ext cx="3959225" cy="3968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晶粒拉长，纤维组织→各同异性</a:t>
            </a:r>
          </a:p>
        </p:txBody>
      </p:sp>
      <p:sp>
        <p:nvSpPr>
          <p:cNvPr id="338967" name="Rectangle 23"/>
          <p:cNvSpPr>
            <a:spLocks noChangeArrowheads="1"/>
          </p:cNvSpPr>
          <p:nvPr/>
        </p:nvSpPr>
        <p:spPr bwMode="auto">
          <a:xfrm>
            <a:off x="1511300" y="2438400"/>
            <a:ext cx="29257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300" b="1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300" b="1">
                <a:latin typeface="黑体" pitchFamily="2" charset="-122"/>
                <a:ea typeface="黑体" pitchFamily="2" charset="-122"/>
              </a:rPr>
              <a:t>纤维组织</a:t>
            </a:r>
            <a:r>
              <a:rPr lang="zh-CN" altLang="en-US" sz="2300">
                <a:latin typeface="楷体_GB2312" pitchFamily="49" charset="-122"/>
                <a:ea typeface="楷体_GB2312" pitchFamily="49" charset="-122"/>
              </a:rPr>
              <a:t>（组织）</a:t>
            </a:r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1601788" y="5184775"/>
            <a:ext cx="481488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00" b="1">
                <a:latin typeface="黑体" pitchFamily="2" charset="-122"/>
                <a:ea typeface="黑体" pitchFamily="2" charset="-122"/>
              </a:rPr>
              <a:t>b. </a:t>
            </a:r>
            <a:r>
              <a:rPr lang="zh-CN" altLang="en-US" sz="2300" b="1">
                <a:latin typeface="黑体" pitchFamily="2" charset="-122"/>
                <a:ea typeface="黑体" pitchFamily="2" charset="-122"/>
              </a:rPr>
              <a:t>亚结构形成（晶内结构变化）</a:t>
            </a:r>
          </a:p>
        </p:txBody>
      </p:sp>
      <p:sp>
        <p:nvSpPr>
          <p:cNvPr id="338969" name="Text Box 25"/>
          <p:cNvSpPr txBox="1">
            <a:spLocks noChangeArrowheads="1"/>
          </p:cNvSpPr>
          <p:nvPr/>
        </p:nvSpPr>
        <p:spPr bwMode="auto">
          <a:xfrm>
            <a:off x="250825" y="5768975"/>
            <a:ext cx="8704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形变↑ → 位错密度↑（１０</a:t>
            </a:r>
            <a:r>
              <a:rPr lang="zh-CN" altLang="en-US" sz="2000" b="1" baseline="300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６ </a:t>
            </a:r>
            <a:r>
              <a:rPr lang="zh-CN" altLang="en-US" sz="20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→</a:t>
            </a:r>
            <a:r>
              <a:rPr lang="zh-CN" altLang="en-US" sz="2000" b="1" baseline="300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１０</a:t>
            </a:r>
            <a:r>
              <a:rPr lang="zh-CN" altLang="en-US" sz="2000" b="1" baseline="300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１１</a:t>
            </a:r>
            <a:r>
              <a:rPr lang="en-US" altLang="zh-CN" sz="2000" b="1" baseline="300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000" b="1" baseline="300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１２</a:t>
            </a:r>
            <a:r>
              <a:rPr lang="zh-CN" altLang="en-US" sz="20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）→位错缠结→ 胞壁→亚晶</a:t>
            </a:r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3627438" y="4464050"/>
            <a:ext cx="3330575" cy="422275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钢的纤维组织（变形度</a:t>
            </a:r>
            <a:r>
              <a:rPr lang="en-US" altLang="zh-CN" b="1"/>
              <a:t>80%</a:t>
            </a:r>
            <a:r>
              <a:rPr lang="zh-CN" altLang="en-US" b="1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7" grpId="0"/>
      <p:bldP spid="338962" grpId="0"/>
      <p:bldP spid="338966" grpId="0" animBg="1"/>
      <p:bldP spid="338967" grpId="0"/>
      <p:bldP spid="338968" grpId="0"/>
      <p:bldP spid="338969" grpId="0"/>
      <p:bldP spid="3389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/>
          <p:cNvSpPr>
            <a:spLocks noRot="1" noChangeArrowheads="1"/>
          </p:cNvSpPr>
          <p:nvPr/>
        </p:nvSpPr>
        <p:spPr bwMode="auto">
          <a:xfrm>
            <a:off x="431800" y="368300"/>
            <a:ext cx="82756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300" b="1">
                <a:solidFill>
                  <a:schemeClr val="accent2"/>
                </a:solidFill>
                <a:latin typeface="黑体" pitchFamily="2" charset="-122"/>
                <a:ea typeface="幼圆" pitchFamily="49" charset="-122"/>
              </a:rPr>
              <a:t>２）织构</a:t>
            </a:r>
            <a:r>
              <a:rPr lang="en-US" altLang="zh-CN" sz="2300" b="1">
                <a:solidFill>
                  <a:schemeClr val="accent2"/>
                </a:solidFill>
                <a:ea typeface="幼圆" pitchFamily="49" charset="-122"/>
              </a:rPr>
              <a:t>——</a:t>
            </a:r>
            <a:r>
              <a:rPr lang="zh-CN" altLang="en-US" sz="2300" b="1">
                <a:solidFill>
                  <a:schemeClr val="accent2"/>
                </a:solidFill>
                <a:latin typeface="黑体" pitchFamily="2" charset="-122"/>
                <a:ea typeface="幼圆" pitchFamily="49" charset="-122"/>
              </a:rPr>
              <a:t>择优取向</a:t>
            </a:r>
            <a:r>
              <a:rPr lang="zh-CN" altLang="en-US" sz="2300">
                <a:solidFill>
                  <a:schemeClr val="accent2"/>
                </a:solidFill>
                <a:latin typeface="黑体" pitchFamily="2" charset="-122"/>
                <a:ea typeface="楷体_GB2312" pitchFamily="49" charset="-122"/>
              </a:rPr>
              <a:t>（组织）</a:t>
            </a:r>
            <a:endParaRPr lang="zh-CN" altLang="en-US" sz="2300"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1016000" y="4464050"/>
            <a:ext cx="7740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3300"/>
                </a:solidFill>
                <a:ea typeface="幼圆" pitchFamily="49" charset="-122"/>
              </a:rPr>
              <a:t>择优取向</a:t>
            </a:r>
            <a:r>
              <a:rPr lang="en-US" altLang="zh-CN" sz="2400" b="1">
                <a:solidFill>
                  <a:srgbClr val="FF3300"/>
                </a:solidFill>
                <a:ea typeface="幼圆" pitchFamily="49" charset="-122"/>
              </a:rPr>
              <a:t>——</a:t>
            </a:r>
            <a:r>
              <a:rPr lang="zh-CN" altLang="en-US" sz="2000" b="1">
                <a:ea typeface="幼圆" pitchFamily="49" charset="-122"/>
              </a:rPr>
              <a:t>变形量足够大时，原来处于不同位向的晶粒在空间位向上会呈现出一定程度的一致。</a:t>
            </a:r>
          </a:p>
        </p:txBody>
      </p:sp>
      <p:pic>
        <p:nvPicPr>
          <p:cNvPr id="330766" name="Picture 14" descr="fig339.gif (6117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66"/>
          <a:stretch>
            <a:fillRect/>
          </a:stretch>
        </p:blipFill>
        <p:spPr bwMode="auto">
          <a:xfrm>
            <a:off x="1150938" y="1898650"/>
            <a:ext cx="714375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1016000" y="954088"/>
            <a:ext cx="7888288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形变织构</a:t>
            </a:r>
            <a:r>
              <a:rPr lang="en-US" altLang="zh-CN" sz="2400" b="1">
                <a:solidFill>
                  <a:srgbClr val="FF3300"/>
                </a:solidFill>
                <a:ea typeface="幼圆" pitchFamily="49" charset="-122"/>
              </a:rPr>
              <a:t>——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金属塑性变形到很大程度（</a:t>
            </a:r>
            <a:r>
              <a:rPr lang="en-US" altLang="zh-CN" sz="2000" b="1">
                <a:latin typeface="幼圆" pitchFamily="49" charset="-122"/>
                <a:ea typeface="幼圆" pitchFamily="49" charset="-122"/>
              </a:rPr>
              <a:t>70%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）时，由于晶粒发生转动，使各晶粒的位向趋于一致，形成特殊的择优取向，这种有序化的结构叫做形变织构。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411413" y="5445125"/>
            <a:ext cx="4800600" cy="747713"/>
            <a:chOff x="1296" y="3648"/>
            <a:chExt cx="3024" cy="471"/>
          </a:xfrm>
        </p:grpSpPr>
        <p:sp>
          <p:nvSpPr>
            <p:cNvPr id="24583" name="AutoShape 16"/>
            <p:cNvSpPr>
              <a:spLocks/>
            </p:cNvSpPr>
            <p:nvPr/>
          </p:nvSpPr>
          <p:spPr bwMode="auto">
            <a:xfrm>
              <a:off x="1296" y="3696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22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Text Box 17"/>
            <p:cNvSpPr txBox="1">
              <a:spLocks noChangeArrowheads="1"/>
            </p:cNvSpPr>
            <p:nvPr/>
          </p:nvSpPr>
          <p:spPr bwMode="auto">
            <a:xfrm>
              <a:off x="1440" y="3648"/>
              <a:ext cx="20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ea typeface="幼圆" pitchFamily="49" charset="-122"/>
                </a:rPr>
                <a:t>有害：“制耳”现象</a:t>
              </a:r>
            </a:p>
          </p:txBody>
        </p:sp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1440" y="3888"/>
              <a:ext cx="2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ea typeface="幼圆" pitchFamily="49" charset="-122"/>
                </a:rPr>
                <a:t>有利：硅钢片：电机、变压器铁芯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5" grpId="0"/>
      <p:bldP spid="3307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6"/>
          <p:cNvSpPr>
            <a:spLocks noRot="1" noChangeArrowheads="1"/>
          </p:cNvSpPr>
          <p:nvPr/>
        </p:nvSpPr>
        <p:spPr bwMode="auto">
          <a:xfrm>
            <a:off x="341313" y="368300"/>
            <a:ext cx="82994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"/>
              </a:lnSpc>
              <a:spcBef>
                <a:spcPct val="20000"/>
              </a:spcBef>
              <a:buFontTx/>
              <a:buChar char="•"/>
            </a:pPr>
            <a:endParaRPr lang="en-US" altLang="zh-CN" sz="2400" b="1">
              <a:solidFill>
                <a:srgbClr val="660066"/>
              </a:solidFill>
              <a:ea typeface="幼圆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幼圆" pitchFamily="49" charset="-122"/>
              </a:rPr>
              <a:t>３）加工硬化（形变硬化）（冷作硬化）</a:t>
            </a:r>
            <a:r>
              <a:rPr lang="zh-CN" altLang="en-US" sz="2400">
                <a:solidFill>
                  <a:schemeClr val="accent2"/>
                </a:solidFill>
                <a:latin typeface="黑体" pitchFamily="2" charset="-122"/>
                <a:ea typeface="楷体_GB2312" pitchFamily="49" charset="-122"/>
              </a:rPr>
              <a:t>（性能）</a:t>
            </a:r>
          </a:p>
        </p:txBody>
      </p:sp>
      <p:pic>
        <p:nvPicPr>
          <p:cNvPr id="25603" name="Picture 1037" descr="fig336.gif (7441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</a:blip>
          <a:srcRect b="7387"/>
          <a:stretch>
            <a:fillRect/>
          </a:stretch>
        </p:blipFill>
        <p:spPr bwMode="auto">
          <a:xfrm>
            <a:off x="657225" y="1089025"/>
            <a:ext cx="7740650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1790" name="Rectangle 1038"/>
          <p:cNvSpPr>
            <a:spLocks noChangeArrowheads="1"/>
          </p:cNvSpPr>
          <p:nvPr/>
        </p:nvSpPr>
        <p:spPr bwMode="auto">
          <a:xfrm>
            <a:off x="836613" y="4824413"/>
            <a:ext cx="7848600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  <a:ea typeface="幼圆" pitchFamily="49" charset="-122"/>
              </a:rPr>
              <a:t>加工硬化</a:t>
            </a:r>
            <a:r>
              <a:rPr lang="en-US" altLang="zh-CN" sz="2400" b="1">
                <a:solidFill>
                  <a:srgbClr val="FF3300"/>
                </a:solidFill>
                <a:ea typeface="幼圆" pitchFamily="49" charset="-122"/>
              </a:rPr>
              <a:t>——</a:t>
            </a:r>
            <a:r>
              <a:rPr lang="zh-CN" altLang="en-US" sz="2000" b="1">
                <a:ea typeface="幼圆" pitchFamily="49" charset="-122"/>
              </a:rPr>
              <a:t>金属在冷态下进行塑性变形时，随着变形度的增加，其强度、硬度提高，塑性、韧性下降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6"/>
          <p:cNvSpPr>
            <a:spLocks noRot="1" noChangeArrowheads="1"/>
          </p:cNvSpPr>
          <p:nvPr/>
        </p:nvSpPr>
        <p:spPr bwMode="auto">
          <a:xfrm>
            <a:off x="431800" y="414338"/>
            <a:ext cx="6300788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300" b="1">
                <a:solidFill>
                  <a:srgbClr val="0000FF"/>
                </a:solidFill>
                <a:ea typeface="黑体" pitchFamily="2" charset="-122"/>
              </a:rPr>
              <a:t>加工硬化机理</a:t>
            </a:r>
          </a:p>
        </p:txBody>
      </p:sp>
      <p:sp>
        <p:nvSpPr>
          <p:cNvPr id="332813" name="Rectangle 1037"/>
          <p:cNvSpPr>
            <a:spLocks noRot="1" noChangeArrowheads="1"/>
          </p:cNvSpPr>
          <p:nvPr/>
        </p:nvSpPr>
        <p:spPr bwMode="auto">
          <a:xfrm>
            <a:off x="1736725" y="2843213"/>
            <a:ext cx="72009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）一种重要的强化手段，对不能用热处理方法强化的合金尤其重要；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）冷加工成形得以顺利进行；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）金属具有较好的变形强化能力，具有防止短时超载断裂能力，保证构件安全性；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）↓塑性，↑切削性能</a:t>
            </a:r>
          </a:p>
          <a:p>
            <a:pPr marL="711200"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不利：塑性变形困难→中间退火→消除</a:t>
            </a:r>
          </a:p>
        </p:txBody>
      </p:sp>
      <p:sp>
        <p:nvSpPr>
          <p:cNvPr id="332814" name="Rectangle 1038"/>
          <p:cNvSpPr>
            <a:spLocks noChangeArrowheads="1"/>
          </p:cNvSpPr>
          <p:nvPr/>
        </p:nvSpPr>
        <p:spPr bwMode="auto">
          <a:xfrm>
            <a:off x="566738" y="1042988"/>
            <a:ext cx="823595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塑性变形→位错移动→位错大量增殖→相互作用→运动阻力加大→变形抗力↑→强度↑、硬度↑、塑性↓、韧性↓</a:t>
            </a:r>
          </a:p>
        </p:txBody>
      </p:sp>
      <p:sp>
        <p:nvSpPr>
          <p:cNvPr id="332815" name="Rectangle 1039"/>
          <p:cNvSpPr>
            <a:spLocks noChangeArrowheads="1"/>
          </p:cNvSpPr>
          <p:nvPr/>
        </p:nvSpPr>
        <p:spPr bwMode="auto">
          <a:xfrm>
            <a:off x="657225" y="2078038"/>
            <a:ext cx="6615113" cy="6032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  <a:ea typeface="黑体" pitchFamily="2" charset="-122"/>
              </a:rPr>
              <a:t>本质</a:t>
            </a:r>
            <a:r>
              <a:rPr lang="en-US" altLang="zh-CN" sz="2400" b="1">
                <a:solidFill>
                  <a:srgbClr val="FF3300"/>
                </a:solidFill>
                <a:ea typeface="黑体" pitchFamily="2" charset="-122"/>
              </a:rPr>
              <a:t>——</a:t>
            </a:r>
            <a:r>
              <a:rPr lang="zh-CN" altLang="en-US" sz="2400" b="1">
                <a:solidFill>
                  <a:srgbClr val="FF3300"/>
                </a:solidFill>
                <a:ea typeface="黑体" pitchFamily="2" charset="-122"/>
              </a:rPr>
              <a:t>位错强化：位错密度↑→强度、硬度↑</a:t>
            </a:r>
          </a:p>
        </p:txBody>
      </p:sp>
      <p:sp>
        <p:nvSpPr>
          <p:cNvPr id="332816" name="Rectangle 1040"/>
          <p:cNvSpPr>
            <a:spLocks noChangeArrowheads="1"/>
          </p:cNvSpPr>
          <p:nvPr/>
        </p:nvSpPr>
        <p:spPr bwMode="auto">
          <a:xfrm>
            <a:off x="657225" y="2798763"/>
            <a:ext cx="944563" cy="452437"/>
          </a:xfrm>
          <a:prstGeom prst="rect">
            <a:avLst/>
          </a:prstGeom>
          <a:solidFill>
            <a:srgbClr val="FFCC99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b="1">
                <a:ea typeface="黑体" pitchFamily="2" charset="-122"/>
              </a:rPr>
              <a:t>意义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2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2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2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2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32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3" grpId="0" build="p"/>
      <p:bldP spid="332814" grpId="0"/>
      <p:bldP spid="332815" grpId="0" animBg="1"/>
      <p:bldP spid="3328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36" name="Rectangle 12"/>
          <p:cNvSpPr>
            <a:spLocks noRot="1" noChangeArrowheads="1"/>
          </p:cNvSpPr>
          <p:nvPr/>
        </p:nvSpPr>
        <p:spPr bwMode="auto">
          <a:xfrm>
            <a:off x="574675" y="3024188"/>
            <a:ext cx="51562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300" b="1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300" b="1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）残余内应力</a:t>
            </a:r>
            <a:r>
              <a:rPr lang="zh-CN" altLang="en-US" sz="23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（性能）</a:t>
            </a:r>
          </a:p>
        </p:txBody>
      </p:sp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1106488" y="4329113"/>
            <a:ext cx="77692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第一类内应力：表面和心部，塑性变形不均匀造成</a:t>
            </a:r>
            <a:r>
              <a:rPr lang="en-US" altLang="zh-CN" sz="2000" b="1">
                <a:ea typeface="幼圆" pitchFamily="49" charset="-122"/>
              </a:rPr>
              <a:t>——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宏观</a:t>
            </a:r>
          </a:p>
          <a:p>
            <a:pPr>
              <a:lnSpc>
                <a:spcPct val="180000"/>
              </a:lnSpc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第二类内应力：晶粒间或晶内不同区域变形不均</a:t>
            </a:r>
            <a:r>
              <a:rPr lang="en-US" altLang="zh-CN" sz="2000" b="1">
                <a:ea typeface="幼圆" pitchFamily="49" charset="-122"/>
              </a:rPr>
              <a:t>——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微观</a:t>
            </a:r>
          </a:p>
          <a:p>
            <a:pPr>
              <a:lnSpc>
                <a:spcPct val="180000"/>
              </a:lnSpc>
            </a:pP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第三类内应力：晶粒畸变（</a:t>
            </a:r>
            <a:r>
              <a:rPr lang="en-US" altLang="zh-CN" sz="2000" b="1">
                <a:latin typeface="幼圆" pitchFamily="49" charset="-122"/>
                <a:ea typeface="幼圆" pitchFamily="49" charset="-122"/>
              </a:rPr>
              <a:t>&gt;90%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000" b="1">
                <a:ea typeface="幼圆" pitchFamily="49" charset="-122"/>
              </a:rPr>
              <a:t>——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超微观</a:t>
            </a:r>
          </a:p>
        </p:txBody>
      </p:sp>
      <p:sp>
        <p:nvSpPr>
          <p:cNvPr id="333838" name="Text Box 14"/>
          <p:cNvSpPr txBox="1">
            <a:spLocks noChangeArrowheads="1"/>
          </p:cNvSpPr>
          <p:nvPr/>
        </p:nvSpPr>
        <p:spPr bwMode="auto">
          <a:xfrm>
            <a:off x="1106488" y="3833813"/>
            <a:ext cx="725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楷体_GB2312" pitchFamily="49" charset="-122"/>
              </a:rPr>
              <a:t>——</a:t>
            </a:r>
            <a:r>
              <a:rPr lang="zh-CN" altLang="en-US" sz="2400" b="1">
                <a:ea typeface="楷体_GB2312" pitchFamily="49" charset="-122"/>
              </a:rPr>
              <a:t>去除外力后残留于且平衡于金属内部的应力。</a:t>
            </a:r>
          </a:p>
        </p:txBody>
      </p:sp>
      <p:sp>
        <p:nvSpPr>
          <p:cNvPr id="27653" name="Rectangle 15"/>
          <p:cNvSpPr>
            <a:spLocks noRot="1" noChangeArrowheads="1"/>
          </p:cNvSpPr>
          <p:nvPr/>
        </p:nvSpPr>
        <p:spPr bwMode="auto">
          <a:xfrm>
            <a:off x="431800" y="503238"/>
            <a:ext cx="51562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300" b="1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300" b="1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）物理、化学性能变化</a:t>
            </a:r>
            <a:r>
              <a:rPr lang="zh-CN" altLang="en-US" sz="23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（性能）</a:t>
            </a:r>
          </a:p>
        </p:txBody>
      </p:sp>
      <p:sp>
        <p:nvSpPr>
          <p:cNvPr id="27654" name="Text Box 16"/>
          <p:cNvSpPr txBox="1">
            <a:spLocks noChangeArrowheads="1"/>
          </p:cNvSpPr>
          <p:nvPr/>
        </p:nvSpPr>
        <p:spPr bwMode="auto">
          <a:xfrm>
            <a:off x="927100" y="1403350"/>
            <a:ext cx="72548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电阻增大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耐腐蚀性能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6" grpId="0"/>
      <p:bldP spid="333837" grpId="0"/>
      <p:bldP spid="3338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Rot="1" noChangeArrowheads="1"/>
          </p:cNvSpPr>
          <p:nvPr/>
        </p:nvSpPr>
        <p:spPr bwMode="auto">
          <a:xfrm>
            <a:off x="566738" y="549275"/>
            <a:ext cx="753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3200" b="1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三、塑性变形金属在加热时组织性能变化</a:t>
            </a:r>
            <a:r>
              <a:rPr lang="zh-CN" altLang="en-US" sz="5400" b="1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pic>
        <p:nvPicPr>
          <p:cNvPr id="28675" name="Picture 13" descr="fig33a.gif (9512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2400" y="1403350"/>
            <a:ext cx="63373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694" name="Line 14"/>
          <p:cNvSpPr>
            <a:spLocks noChangeShapeType="1"/>
          </p:cNvSpPr>
          <p:nvPr/>
        </p:nvSpPr>
        <p:spPr bwMode="auto">
          <a:xfrm>
            <a:off x="2682875" y="1763713"/>
            <a:ext cx="5397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3806825" y="1763713"/>
            <a:ext cx="8556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>
            <a:off x="5202238" y="1763713"/>
            <a:ext cx="11699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4" grpId="0" animBg="1"/>
      <p:bldP spid="327695" grpId="0" animBg="1"/>
      <p:bldP spid="3276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Rot="1" noChangeArrowheads="1"/>
          </p:cNvSpPr>
          <p:nvPr/>
        </p:nvSpPr>
        <p:spPr bwMode="auto">
          <a:xfrm>
            <a:off x="522288" y="414338"/>
            <a:ext cx="82359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1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、回复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>
                <a:ea typeface="幼圆" pitchFamily="49" charset="-122"/>
              </a:rPr>
              <a:t>原子扩散能力较小，物理化学性能恢复，内应力显著降低，强度和硬度略有降低</a:t>
            </a:r>
            <a:r>
              <a:rPr lang="en-US" altLang="zh-CN" sz="2400">
                <a:ea typeface="幼圆" pitchFamily="49" charset="-122"/>
              </a:rPr>
              <a:t>——</a:t>
            </a:r>
            <a:r>
              <a:rPr lang="zh-CN" altLang="en-US" sz="2400">
                <a:ea typeface="幼圆" pitchFamily="49" charset="-122"/>
              </a:rPr>
              <a:t>去应力退火。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>
                <a:ea typeface="幼圆" pitchFamily="49" charset="-122"/>
              </a:rPr>
              <a:t>驱动力：金属变形储存能（晶格畸变能）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>
                <a:ea typeface="幼圆" pitchFamily="49" charset="-122"/>
              </a:rPr>
              <a:t>T</a:t>
            </a:r>
            <a:r>
              <a:rPr lang="zh-CN" altLang="en-US" sz="2400" baseline="-25000">
                <a:ea typeface="幼圆" pitchFamily="49" charset="-122"/>
              </a:rPr>
              <a:t>回复</a:t>
            </a:r>
            <a:r>
              <a:rPr lang="en-US" altLang="zh-CN" sz="2400">
                <a:ea typeface="幼圆" pitchFamily="49" charset="-122"/>
              </a:rPr>
              <a:t>=</a:t>
            </a:r>
            <a:r>
              <a:rPr lang="zh-CN" altLang="en-US" sz="2400">
                <a:ea typeface="幼圆" pitchFamily="49" charset="-122"/>
              </a:rPr>
              <a:t>（</a:t>
            </a:r>
            <a:r>
              <a:rPr lang="en-US" altLang="zh-CN" sz="2400">
                <a:ea typeface="幼圆" pitchFamily="49" charset="-122"/>
              </a:rPr>
              <a:t>0.25~0.3</a:t>
            </a:r>
            <a:r>
              <a:rPr lang="zh-CN" altLang="en-US" sz="2400">
                <a:ea typeface="幼圆" pitchFamily="49" charset="-122"/>
              </a:rPr>
              <a:t>） </a:t>
            </a:r>
            <a:r>
              <a:rPr lang="en-US" altLang="zh-CN" sz="2400">
                <a:ea typeface="幼圆" pitchFamily="49" charset="-122"/>
              </a:rPr>
              <a:t>T</a:t>
            </a:r>
            <a:r>
              <a:rPr lang="zh-CN" altLang="en-US" sz="2400" baseline="-25000">
                <a:ea typeface="幼圆" pitchFamily="49" charset="-122"/>
              </a:rPr>
              <a:t>熔点</a:t>
            </a:r>
            <a:endParaRPr lang="zh-CN" altLang="en-US" sz="2400">
              <a:ea typeface="幼圆" pitchFamily="49" charset="-122"/>
            </a:endParaRP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>
                <a:ea typeface="幼圆" pitchFamily="49" charset="-122"/>
              </a:rPr>
              <a:t>去应力退火</a:t>
            </a:r>
            <a:r>
              <a:rPr lang="en-US" altLang="zh-CN" sz="2400">
                <a:ea typeface="幼圆" pitchFamily="49" charset="-122"/>
              </a:rPr>
              <a:t>——</a:t>
            </a:r>
            <a:r>
              <a:rPr lang="zh-CN" altLang="en-US" sz="2400">
                <a:ea typeface="幼圆" pitchFamily="49" charset="-122"/>
              </a:rPr>
              <a:t>降低残余内应力，保留加工硬化效果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2"/>
          <p:cNvSpPr>
            <a:spLocks noRot="1" noChangeArrowheads="1"/>
          </p:cNvSpPr>
          <p:nvPr/>
        </p:nvSpPr>
        <p:spPr bwMode="auto">
          <a:xfrm>
            <a:off x="296863" y="414338"/>
            <a:ext cx="36004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、再结晶</a:t>
            </a:r>
            <a:endParaRPr lang="zh-CN" altLang="en-US" sz="32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9501" name="Rectangle 13"/>
          <p:cNvSpPr>
            <a:spLocks noRot="1" noChangeArrowheads="1"/>
          </p:cNvSpPr>
          <p:nvPr/>
        </p:nvSpPr>
        <p:spPr bwMode="auto">
          <a:xfrm>
            <a:off x="611188" y="1179513"/>
            <a:ext cx="82375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ea typeface="幼圆" pitchFamily="49" charset="-122"/>
              </a:rPr>
              <a:t>组织变化：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b="1">
                <a:ea typeface="幼圆" pitchFamily="49" charset="-122"/>
              </a:rPr>
              <a:t>新的形核一长大过程</a:t>
            </a:r>
          </a:p>
          <a:p>
            <a:pPr marL="1143000" lvl="2" indent="-2286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幼圆" pitchFamily="49" charset="-122"/>
              </a:rPr>
              <a:t>变形晶粒</a:t>
            </a:r>
            <a:r>
              <a:rPr lang="en-US" altLang="zh-CN" b="1">
                <a:ea typeface="幼圆" pitchFamily="49" charset="-122"/>
              </a:rPr>
              <a:t>——</a:t>
            </a:r>
            <a:r>
              <a:rPr lang="zh-CN" altLang="en-US" b="1">
                <a:ea typeface="幼圆" pitchFamily="49" charset="-122"/>
              </a:rPr>
              <a:t>细小等轴晶</a:t>
            </a:r>
          </a:p>
          <a:p>
            <a:pPr marL="1143000" lvl="2" indent="-2286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幼圆" pitchFamily="49" charset="-122"/>
              </a:rPr>
              <a:t>无新相生成（晶格类型无变化）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ea typeface="幼圆" pitchFamily="49" charset="-122"/>
              </a:rPr>
              <a:t>性能变化：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b="1">
                <a:ea typeface="幼圆" pitchFamily="49" charset="-122"/>
              </a:rPr>
              <a:t>加工硬化消除，力学性能恢复，强度、硬度</a:t>
            </a:r>
            <a:r>
              <a:rPr lang="zh-CN" altLang="en-US" sz="2000" b="1">
                <a:ea typeface="幼圆" pitchFamily="49" charset="-122"/>
                <a:cs typeface="Arial" charset="0"/>
              </a:rPr>
              <a:t>↓↓；塑性韧性↑↑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b="1">
                <a:ea typeface="幼圆" pitchFamily="49" charset="-122"/>
                <a:cs typeface="Arial" charset="0"/>
              </a:rPr>
              <a:t>物理、化学性能恢复到变形前的水平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b="1">
                <a:ea typeface="幼圆" pitchFamily="49" charset="-122"/>
                <a:cs typeface="Arial" charset="0"/>
              </a:rPr>
              <a:t>内应力消除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ea typeface="幼圆" pitchFamily="49" charset="-122"/>
              </a:rPr>
              <a:t>驱动力：金属变形储存能（晶格畸变能）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ea typeface="幼圆" pitchFamily="49" charset="-122"/>
              </a:rPr>
              <a:t>再结晶退火：消除加工硬化的热处理工艺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9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9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9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9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9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9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9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9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ChangeArrowheads="1"/>
          </p:cNvSpPr>
          <p:nvPr/>
        </p:nvSpPr>
        <p:spPr bwMode="auto">
          <a:xfrm>
            <a:off x="476250" y="4238625"/>
            <a:ext cx="4292600" cy="519113"/>
          </a:xfrm>
          <a:prstGeom prst="rect">
            <a:avLst/>
          </a:prstGeom>
          <a:solidFill>
            <a:srgbClr val="FFCC99"/>
          </a:solidFill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影响再结晶晶粒度的因素 </a:t>
            </a:r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746125" y="4824413"/>
            <a:ext cx="4770438" cy="14065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SzPct val="110000"/>
              <a:buFont typeface="Wingdings" pitchFamily="2" charset="2"/>
              <a:buChar char="n"/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①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温度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T↑</a:t>
            </a:r>
            <a:r>
              <a:rPr lang="en-US" altLang="zh-CN" sz="2400" b="1">
                <a:ea typeface="幼圆" pitchFamily="49" charset="-122"/>
              </a:rPr>
              <a:t>—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D↑</a:t>
            </a:r>
            <a:r>
              <a:rPr lang="en-US" altLang="zh-CN" sz="2400" b="1">
                <a:ea typeface="幼圆" pitchFamily="49" charset="-122"/>
              </a:rPr>
              <a:t>—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↑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晶界迁移</a:t>
            </a:r>
            <a:r>
              <a:rPr lang="en-US" altLang="zh-CN" sz="2400" b="1">
                <a:ea typeface="幼圆" pitchFamily="49" charset="-122"/>
              </a:rPr>
              <a:t>—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长大↑</a:t>
            </a:r>
          </a:p>
          <a:p>
            <a:pPr>
              <a:lnSpc>
                <a:spcPct val="120000"/>
              </a:lnSpc>
              <a:buClr>
                <a:schemeClr val="tx2"/>
              </a:buClr>
              <a:buSzPct val="110000"/>
              <a:buFont typeface="Wingdings" pitchFamily="2" charset="2"/>
              <a:buChar char="n"/>
            </a:pP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②预变形度</a:t>
            </a:r>
          </a:p>
        </p:txBody>
      </p:sp>
      <p:pic>
        <p:nvPicPr>
          <p:cNvPr id="312335" name="Picture 15" descr="FIG33B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l="57843" r="2437" b="28511"/>
          <a:stretch>
            <a:fillRect/>
          </a:stretch>
        </p:blipFill>
        <p:spPr bwMode="auto">
          <a:xfrm>
            <a:off x="5741988" y="3294063"/>
            <a:ext cx="3105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336" name="Rectangle 16"/>
          <p:cNvSpPr>
            <a:spLocks noChangeArrowheads="1"/>
          </p:cNvSpPr>
          <p:nvPr/>
        </p:nvSpPr>
        <p:spPr bwMode="auto">
          <a:xfrm>
            <a:off x="657225" y="908050"/>
            <a:ext cx="5084763" cy="316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>
                <a:ea typeface="幼圆" pitchFamily="49" charset="-122"/>
              </a:rPr>
              <a:t>纯金属： </a:t>
            </a:r>
            <a:r>
              <a:rPr lang="en-US" altLang="zh-CN" sz="2000" b="1">
                <a:ea typeface="幼圆" pitchFamily="49" charset="-122"/>
              </a:rPr>
              <a:t>T</a:t>
            </a:r>
            <a:r>
              <a:rPr lang="en-US" altLang="zh-CN" sz="2000" b="1" baseline="-25000">
                <a:ea typeface="幼圆" pitchFamily="49" charset="-122"/>
              </a:rPr>
              <a:t>R</a:t>
            </a:r>
            <a:r>
              <a:rPr lang="en-US" altLang="zh-CN" sz="2000" b="1">
                <a:ea typeface="幼圆" pitchFamily="49" charset="-122"/>
              </a:rPr>
              <a:t>=</a:t>
            </a:r>
            <a:r>
              <a:rPr lang="zh-CN" altLang="en-US" sz="2000" b="1">
                <a:ea typeface="幼圆" pitchFamily="49" charset="-122"/>
              </a:rPr>
              <a:t>（</a:t>
            </a:r>
            <a:r>
              <a:rPr lang="en-US" altLang="zh-CN" sz="2000" b="1">
                <a:ea typeface="幼圆" pitchFamily="49" charset="-122"/>
              </a:rPr>
              <a:t>0.4~0.35</a:t>
            </a:r>
            <a:r>
              <a:rPr lang="zh-CN" altLang="en-US" sz="2000" b="1">
                <a:ea typeface="幼圆" pitchFamily="49" charset="-122"/>
              </a:rPr>
              <a:t>）</a:t>
            </a:r>
            <a:r>
              <a:rPr lang="en-US" altLang="zh-CN" sz="2000" b="1">
                <a:ea typeface="幼圆" pitchFamily="49" charset="-122"/>
              </a:rPr>
              <a:t>T</a:t>
            </a:r>
            <a:r>
              <a:rPr lang="en-US" altLang="zh-CN" sz="2000" b="1" baseline="-25000">
                <a:ea typeface="幼圆" pitchFamily="49" charset="-122"/>
              </a:rPr>
              <a:t>m</a:t>
            </a:r>
            <a:r>
              <a:rPr lang="en-US" altLang="zh-CN" sz="2000" b="1">
                <a:ea typeface="幼圆" pitchFamily="49" charset="-122"/>
              </a:rPr>
              <a:t>(K)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a typeface="幼圆" pitchFamily="49" charset="-122"/>
              </a:rPr>
              <a:t>合金：</a:t>
            </a:r>
            <a:r>
              <a:rPr lang="en-US" altLang="zh-CN" sz="2000" b="1">
                <a:ea typeface="幼圆" pitchFamily="49" charset="-122"/>
              </a:rPr>
              <a:t>T</a:t>
            </a:r>
            <a:r>
              <a:rPr lang="en-US" altLang="zh-CN" sz="2000" b="1" baseline="-25000">
                <a:ea typeface="幼圆" pitchFamily="49" charset="-122"/>
              </a:rPr>
              <a:t>R</a:t>
            </a:r>
            <a:r>
              <a:rPr lang="en-US" altLang="zh-CN" sz="2000" b="1">
                <a:ea typeface="幼圆" pitchFamily="49" charset="-122"/>
              </a:rPr>
              <a:t>=</a:t>
            </a:r>
            <a:r>
              <a:rPr lang="zh-CN" altLang="en-US" sz="2000" b="1">
                <a:ea typeface="幼圆" pitchFamily="49" charset="-122"/>
              </a:rPr>
              <a:t>（</a:t>
            </a:r>
            <a:r>
              <a:rPr lang="en-US" altLang="zh-CN" sz="2000" b="1">
                <a:ea typeface="幼圆" pitchFamily="49" charset="-122"/>
              </a:rPr>
              <a:t>0.5~0.7</a:t>
            </a:r>
            <a:r>
              <a:rPr lang="zh-CN" altLang="en-US" sz="2000" b="1">
                <a:ea typeface="幼圆" pitchFamily="49" charset="-122"/>
              </a:rPr>
              <a:t>）</a:t>
            </a:r>
            <a:r>
              <a:rPr lang="en-US" altLang="zh-CN" sz="2000" b="1">
                <a:ea typeface="幼圆" pitchFamily="49" charset="-122"/>
              </a:rPr>
              <a:t>T</a:t>
            </a:r>
            <a:r>
              <a:rPr lang="en-US" altLang="zh-CN" sz="2000" b="1" baseline="-25000">
                <a:ea typeface="幼圆" pitchFamily="49" charset="-122"/>
              </a:rPr>
              <a:t>m</a:t>
            </a:r>
            <a:r>
              <a:rPr lang="en-US" altLang="zh-CN" sz="2000" b="1">
                <a:ea typeface="幼圆" pitchFamily="49" charset="-122"/>
              </a:rPr>
              <a:t>(K)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ea typeface="幼圆" pitchFamily="49" charset="-122"/>
              </a:rPr>
              <a:t>影响因素：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zh-CN" altLang="en-US" sz="2000" b="1">
                <a:ea typeface="幼圆" pitchFamily="49" charset="-122"/>
              </a:rPr>
              <a:t>预变形度</a:t>
            </a:r>
            <a:r>
              <a:rPr lang="zh-CN" altLang="en-US" sz="2000" b="1">
                <a:ea typeface="幼圆" pitchFamily="49" charset="-122"/>
                <a:cs typeface="Arial" charset="0"/>
              </a:rPr>
              <a:t>↑</a:t>
            </a:r>
            <a:r>
              <a:rPr lang="en-US" altLang="zh-CN" sz="2000" b="1">
                <a:ea typeface="幼圆" pitchFamily="49" charset="-122"/>
                <a:cs typeface="Arial" charset="0"/>
              </a:rPr>
              <a:t>—— </a:t>
            </a:r>
            <a:r>
              <a:rPr lang="en-US" altLang="zh-CN" sz="2000" b="1">
                <a:ea typeface="幼圆" pitchFamily="49" charset="-122"/>
              </a:rPr>
              <a:t>T</a:t>
            </a:r>
            <a:r>
              <a:rPr lang="en-US" altLang="zh-CN" sz="2000" b="1" baseline="-25000">
                <a:ea typeface="幼圆" pitchFamily="49" charset="-122"/>
              </a:rPr>
              <a:t>R</a:t>
            </a:r>
            <a:r>
              <a:rPr lang="en-US" altLang="zh-CN" sz="2000" b="1">
                <a:ea typeface="幼圆" pitchFamily="49" charset="-122"/>
              </a:rPr>
              <a:t>↓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zh-CN" altLang="en-US" sz="2000" b="1">
                <a:ea typeface="幼圆" pitchFamily="49" charset="-122"/>
              </a:rPr>
              <a:t>金属熔点</a:t>
            </a:r>
            <a:r>
              <a:rPr lang="en-US" altLang="zh-CN" sz="2000" b="1">
                <a:ea typeface="幼圆" pitchFamily="49" charset="-122"/>
              </a:rPr>
              <a:t>T</a:t>
            </a:r>
            <a:r>
              <a:rPr lang="en-US" altLang="zh-CN" sz="2000" b="1" baseline="-25000">
                <a:ea typeface="幼圆" pitchFamily="49" charset="-122"/>
              </a:rPr>
              <a:t>m </a:t>
            </a:r>
            <a:r>
              <a:rPr lang="en-US" altLang="zh-CN" sz="2000" b="1">
                <a:ea typeface="幼圆" pitchFamily="49" charset="-122"/>
              </a:rPr>
              <a:t>↑—— T</a:t>
            </a:r>
            <a:r>
              <a:rPr lang="en-US" altLang="zh-CN" sz="2000" b="1" baseline="-25000">
                <a:ea typeface="幼圆" pitchFamily="49" charset="-122"/>
              </a:rPr>
              <a:t>R </a:t>
            </a:r>
            <a:r>
              <a:rPr lang="en-US" altLang="zh-CN" sz="2000" b="1">
                <a:ea typeface="幼圆" pitchFamily="49" charset="-122"/>
              </a:rPr>
              <a:t>↑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zh-CN" altLang="en-US" sz="2000" b="1">
                <a:ea typeface="幼圆" pitchFamily="49" charset="-122"/>
              </a:rPr>
              <a:t>杂质和合金元素（高熔点） </a:t>
            </a:r>
            <a:r>
              <a:rPr lang="en-US" altLang="zh-CN" sz="2000" b="1">
                <a:ea typeface="幼圆" pitchFamily="49" charset="-122"/>
              </a:rPr>
              <a:t>—— T</a:t>
            </a:r>
            <a:r>
              <a:rPr lang="en-US" altLang="zh-CN" sz="2000" b="1" baseline="-25000">
                <a:ea typeface="幼圆" pitchFamily="49" charset="-122"/>
              </a:rPr>
              <a:t>R </a:t>
            </a:r>
            <a:r>
              <a:rPr lang="en-US" altLang="zh-CN" sz="2000" b="1">
                <a:ea typeface="幼圆" pitchFamily="49" charset="-122"/>
              </a:rPr>
              <a:t>↑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zh-CN" altLang="en-US" sz="2000" b="1">
                <a:ea typeface="幼圆" pitchFamily="49" charset="-122"/>
              </a:rPr>
              <a:t>加热速度与保温时间</a:t>
            </a:r>
          </a:p>
        </p:txBody>
      </p:sp>
      <p:sp>
        <p:nvSpPr>
          <p:cNvPr id="31750" name="Rectangle 17"/>
          <p:cNvSpPr>
            <a:spLocks noChangeArrowheads="1"/>
          </p:cNvSpPr>
          <p:nvPr/>
        </p:nvSpPr>
        <p:spPr bwMode="auto">
          <a:xfrm>
            <a:off x="296863" y="368300"/>
            <a:ext cx="2022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ea typeface="黑体" pitchFamily="2" charset="-122"/>
              </a:rPr>
              <a:t>再结晶温度：</a:t>
            </a:r>
          </a:p>
        </p:txBody>
      </p:sp>
      <p:pic>
        <p:nvPicPr>
          <p:cNvPr id="312338" name="Picture 18" descr="FIG33B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l="4295" r="60280" b="28511"/>
          <a:stretch>
            <a:fillRect/>
          </a:stretch>
        </p:blipFill>
        <p:spPr bwMode="auto">
          <a:xfrm>
            <a:off x="5786438" y="323850"/>
            <a:ext cx="2944812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339" name="Oval 19"/>
          <p:cNvSpPr>
            <a:spLocks noChangeArrowheads="1"/>
          </p:cNvSpPr>
          <p:nvPr/>
        </p:nvSpPr>
        <p:spPr bwMode="auto">
          <a:xfrm>
            <a:off x="6192838" y="3698875"/>
            <a:ext cx="449262" cy="53975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2340" name="Oval 20"/>
          <p:cNvSpPr>
            <a:spLocks noChangeArrowheads="1"/>
          </p:cNvSpPr>
          <p:nvPr/>
        </p:nvSpPr>
        <p:spPr bwMode="auto">
          <a:xfrm>
            <a:off x="8216900" y="4419600"/>
            <a:ext cx="449263" cy="53975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>
            <a:off x="6146800" y="5903913"/>
            <a:ext cx="6746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2342" name="Rectangle 22"/>
          <p:cNvSpPr>
            <a:spLocks noChangeArrowheads="1"/>
          </p:cNvSpPr>
          <p:nvPr/>
        </p:nvSpPr>
        <p:spPr bwMode="auto">
          <a:xfrm>
            <a:off x="8351838" y="5589588"/>
            <a:ext cx="180975" cy="17938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>
            <a:off x="8442325" y="4733925"/>
            <a:ext cx="0" cy="944563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2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2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2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2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12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12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12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12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3" grpId="0" build="p"/>
      <p:bldP spid="312336" grpId="0" build="p"/>
      <p:bldP spid="312339" grpId="0" animBg="1"/>
      <p:bldP spid="312340" grpId="0" animBg="1"/>
      <p:bldP spid="312341" grpId="0" animBg="1"/>
      <p:bldP spid="312342" grpId="0" animBg="1"/>
      <p:bldP spid="3123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7" name="Rectangle 13"/>
          <p:cNvSpPr>
            <a:spLocks noChangeArrowheads="1"/>
          </p:cNvSpPr>
          <p:nvPr/>
        </p:nvSpPr>
        <p:spPr bwMode="auto">
          <a:xfrm>
            <a:off x="881063" y="4778375"/>
            <a:ext cx="7831137" cy="14065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T</a:t>
            </a:r>
            <a:r>
              <a:rPr lang="en-US" altLang="zh-CN" sz="2400" b="1" baseline="-25000">
                <a:latin typeface="幼圆" pitchFamily="49" charset="-122"/>
                <a:ea typeface="幼圆" pitchFamily="49" charset="-122"/>
              </a:rPr>
              <a:t>R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以上加工，不引起加工硬化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提高金属致密度、消除枝晶偏析，打碎柱状晶 ，树枝晶，流线分布 </a:t>
            </a:r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476250" y="4103688"/>
            <a:ext cx="69119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幼圆" pitchFamily="49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ea typeface="幼圆" pitchFamily="49" charset="-122"/>
              </a:rPr>
              <a:t>、热加工对金属组织性能的影响</a:t>
            </a:r>
          </a:p>
        </p:txBody>
      </p:sp>
      <p:sp>
        <p:nvSpPr>
          <p:cNvPr id="32772" name="Rectangle 17"/>
          <p:cNvSpPr>
            <a:spLocks noChangeArrowheads="1"/>
          </p:cNvSpPr>
          <p:nvPr/>
        </p:nvSpPr>
        <p:spPr bwMode="auto">
          <a:xfrm>
            <a:off x="341313" y="458788"/>
            <a:ext cx="37258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ea typeface="幼圆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a typeface="幼圆" pitchFamily="49" charset="-122"/>
              </a:rPr>
              <a:t>、晶粒长大</a:t>
            </a:r>
            <a:endParaRPr lang="zh-CN" altLang="en-US" sz="2800">
              <a:solidFill>
                <a:srgbClr val="0000FF"/>
              </a:solidFill>
              <a:ea typeface="幼圆" pitchFamily="49" charset="-122"/>
            </a:endParaRPr>
          </a:p>
        </p:txBody>
      </p:sp>
      <p:sp>
        <p:nvSpPr>
          <p:cNvPr id="313362" name="Rectangle 18"/>
          <p:cNvSpPr>
            <a:spLocks noChangeArrowheads="1"/>
          </p:cNvSpPr>
          <p:nvPr/>
        </p:nvSpPr>
        <p:spPr bwMode="auto">
          <a:xfrm>
            <a:off x="836613" y="954088"/>
            <a:ext cx="7921625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>
                <a:ea typeface="幼圆" pitchFamily="49" charset="-122"/>
              </a:rPr>
              <a:t>温度过高或保温时间过长</a:t>
            </a:r>
            <a:r>
              <a:rPr lang="en-US" altLang="zh-CN" sz="2400" b="1">
                <a:ea typeface="幼圆" pitchFamily="49" charset="-122"/>
              </a:rPr>
              <a:t>——</a:t>
            </a:r>
            <a:r>
              <a:rPr lang="zh-CN" altLang="en-US" sz="2400" b="1">
                <a:ea typeface="幼圆" pitchFamily="49" charset="-122"/>
              </a:rPr>
              <a:t>晶粒明显长大</a:t>
            </a:r>
            <a:r>
              <a:rPr lang="en-US" altLang="zh-CN" sz="2400" b="1">
                <a:ea typeface="幼圆" pitchFamily="49" charset="-122"/>
              </a:rPr>
              <a:t>——</a:t>
            </a:r>
            <a:r>
              <a:rPr lang="zh-CN" altLang="en-US" sz="2400" b="1">
                <a:ea typeface="幼圆" pitchFamily="49" charset="-122"/>
              </a:rPr>
              <a:t>粗大晶粒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>
                <a:ea typeface="幼圆" pitchFamily="49" charset="-122"/>
              </a:rPr>
              <a:t>性能恶化，特别是塑性明显下降。在工艺处理应注意防止产生。</a:t>
            </a:r>
          </a:p>
        </p:txBody>
      </p:sp>
      <p:sp>
        <p:nvSpPr>
          <p:cNvPr id="32774" name="Text Box 19"/>
          <p:cNvSpPr txBox="1">
            <a:spLocks noChangeArrowheads="1"/>
          </p:cNvSpPr>
          <p:nvPr/>
        </p:nvSpPr>
        <p:spPr bwMode="auto">
          <a:xfrm>
            <a:off x="971550" y="2889250"/>
            <a:ext cx="7831138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ea typeface="黑体" pitchFamily="2" charset="-122"/>
              </a:rPr>
              <a:t>二次再结晶</a:t>
            </a:r>
            <a:r>
              <a:rPr lang="en-US" altLang="zh-CN" sz="2400" b="1">
                <a:ea typeface="黑体" pitchFamily="2" charset="-122"/>
              </a:rPr>
              <a:t>——</a:t>
            </a:r>
            <a:r>
              <a:rPr lang="zh-CN" altLang="en-US" sz="2400" b="1">
                <a:ea typeface="幼圆" pitchFamily="49" charset="-122"/>
              </a:rPr>
              <a:t>少数优势晶粒优先长大，获得异常粗大的晶粒的过程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7" grpId="0"/>
      <p:bldP spid="313360" grpId="0"/>
      <p:bldP spid="3133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 descr="fig211.gif (5503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1288" y="1584325"/>
            <a:ext cx="5735637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13"/>
          <p:cNvSpPr>
            <a:spLocks noChangeArrowheads="1"/>
          </p:cNvSpPr>
          <p:nvPr/>
        </p:nvSpPr>
        <p:spPr bwMode="auto">
          <a:xfrm>
            <a:off x="341313" y="1179513"/>
            <a:ext cx="616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静载单向静拉伸应力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――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应变曲线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低碳钢 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)</a:t>
            </a:r>
          </a:p>
        </p:txBody>
      </p:sp>
      <p:sp>
        <p:nvSpPr>
          <p:cNvPr id="6148" name="Rectangle 14"/>
          <p:cNvSpPr>
            <a:spLocks noChangeArrowheads="1"/>
          </p:cNvSpPr>
          <p:nvPr/>
        </p:nvSpPr>
        <p:spPr bwMode="auto">
          <a:xfrm>
            <a:off x="900113" y="4897438"/>
            <a:ext cx="1187450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FF3300"/>
                </a:solidFill>
              </a:rPr>
              <a:t>四阶段 </a:t>
            </a:r>
          </a:p>
        </p:txBody>
      </p:sp>
      <p:sp>
        <p:nvSpPr>
          <p:cNvPr id="6149" name="Text Box 15"/>
          <p:cNvSpPr txBox="1">
            <a:spLocks noChangeArrowheads="1"/>
          </p:cNvSpPr>
          <p:nvPr/>
        </p:nvSpPr>
        <p:spPr bwMode="auto">
          <a:xfrm>
            <a:off x="296863" y="458788"/>
            <a:ext cx="1754187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幼圆" pitchFamily="49" charset="-122"/>
              </a:rPr>
              <a:t>简单回顾</a:t>
            </a:r>
          </a:p>
        </p:txBody>
      </p:sp>
      <p:sp>
        <p:nvSpPr>
          <p:cNvPr id="6150" name="Line 19"/>
          <p:cNvSpPr>
            <a:spLocks noChangeShapeType="1"/>
          </p:cNvSpPr>
          <p:nvPr/>
        </p:nvSpPr>
        <p:spPr bwMode="auto">
          <a:xfrm>
            <a:off x="3492500" y="4175125"/>
            <a:ext cx="19351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/>
          <p:cNvSpPr>
            <a:spLocks noRot="1" noChangeArrowheads="1"/>
          </p:cNvSpPr>
          <p:nvPr/>
        </p:nvSpPr>
        <p:spPr bwMode="auto">
          <a:xfrm>
            <a:off x="1062038" y="549275"/>
            <a:ext cx="67405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40000"/>
              </a:lnSpc>
            </a:pPr>
            <a:r>
              <a:rPr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塑性变形对金属组织和性能的影响</a:t>
            </a:r>
            <a:r>
              <a:rPr lang="zh-CN" altLang="en-US" sz="4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322740" name="Group 180"/>
          <p:cNvGraphicFramePr>
            <a:graphicFrameLocks noGrp="1"/>
          </p:cNvGraphicFramePr>
          <p:nvPr/>
        </p:nvGraphicFramePr>
        <p:xfrm>
          <a:off x="341313" y="1133475"/>
          <a:ext cx="8505825" cy="5051176"/>
        </p:xfrm>
        <a:graphic>
          <a:graphicData uri="http://schemas.openxmlformats.org/drawingml/2006/table">
            <a:tbl>
              <a:tblPr/>
              <a:tblGrid>
                <a:gridCol w="1304925"/>
                <a:gridCol w="1935162"/>
                <a:gridCol w="2881313"/>
                <a:gridCol w="2384425"/>
              </a:tblGrid>
              <a:tr h="382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变形类型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工艺方法 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组织变化 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性能变化 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0960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冷变形加工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冷轧、拉拔、冷挤压、冷冲压、冷镦等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晶粒沿变形方向伸长，形成冷加工纤维组织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趋于各向异性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晶粒破碎，形成亚结构， 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位错密度增加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强度提高，塑性下降，造成加工硬化，密度下降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冷拉、冷轧等 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晶粒位向趋于一致，形成 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形变织构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趋于各向异性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热变形加工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自由锻、模锻、 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热轧、热挤压等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焊合铸造组织中存在的气孔，缩松等缺陷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力学性能提高，密度提高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击碎铸造柱状晶粒、粗大枝晶及碳化物，偏析减少，晶粒细化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90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夹杂物沿变形方向伸长，形成流线组织，缓慢冷却可形成带状组织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趋于各向异性，沿流线方向力学性能提高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5" y="413665"/>
            <a:ext cx="8325925" cy="5682335"/>
          </a:xfrm>
        </p:spPr>
        <p:txBody>
          <a:bodyPr/>
          <a:lstStyle/>
          <a:p>
            <a:r>
              <a:rPr lang="zh-CN" altLang="zh-CN" sz="2800" b="1" dirty="0" smtClean="0">
                <a:latin typeface="黑体" pitchFamily="2" charset="-122"/>
                <a:ea typeface="黑体" pitchFamily="2" charset="-122"/>
              </a:rPr>
              <a:t>重点：</a:t>
            </a:r>
            <a:endParaRPr lang="zh-CN" altLang="zh-CN" sz="28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金属的变形方式及其本质</a:t>
            </a:r>
          </a:p>
          <a:p>
            <a:pPr lvl="1"/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多晶体塑性变形</a:t>
            </a:r>
          </a:p>
          <a:p>
            <a:pPr lvl="1"/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塑性变形对金属材料的的组织和性能的影响</a:t>
            </a:r>
          </a:p>
          <a:p>
            <a:pPr lvl="1"/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经冷变形的金属，在加热时的组织和性能的变化</a:t>
            </a:r>
          </a:p>
          <a:p>
            <a:r>
              <a:rPr lang="zh-CN" altLang="zh-CN" sz="2800" b="1" dirty="0" smtClean="0">
                <a:latin typeface="黑体" pitchFamily="2" charset="-122"/>
                <a:ea typeface="黑体" pitchFamily="2" charset="-122"/>
              </a:rPr>
              <a:t>难点</a:t>
            </a:r>
            <a:endParaRPr lang="zh-CN" altLang="zh-CN" sz="28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金属的两种变形方式的比较</a:t>
            </a:r>
          </a:p>
          <a:p>
            <a:pPr lvl="1"/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影响多晶体塑性变形的因素，细晶强化的机理及性能影响</a:t>
            </a:r>
          </a:p>
          <a:p>
            <a:pPr lvl="1"/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加工硬化的机理及性能影响</a:t>
            </a:r>
          </a:p>
          <a:p>
            <a:pPr lvl="1"/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影响再结晶及再结晶晶粒度的因素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ChangeArrowheads="1"/>
          </p:cNvSpPr>
          <p:nvPr/>
        </p:nvSpPr>
        <p:spPr bwMode="auto">
          <a:xfrm>
            <a:off x="341313" y="188913"/>
            <a:ext cx="2116137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91605"/>
                </a:solidFill>
              </a:rPr>
              <a:t>作业</a:t>
            </a:r>
          </a:p>
        </p:txBody>
      </p:sp>
      <p:sp>
        <p:nvSpPr>
          <p:cNvPr id="35843" name="Text Box 19"/>
          <p:cNvSpPr txBox="1">
            <a:spLocks noChangeArrowheads="1"/>
          </p:cNvSpPr>
          <p:nvPr/>
        </p:nvSpPr>
        <p:spPr bwMode="auto">
          <a:xfrm>
            <a:off x="341313" y="638175"/>
            <a:ext cx="8235950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400" b="1">
                <a:ea typeface="幼圆" pitchFamily="49" charset="-122"/>
              </a:rPr>
              <a:t> 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 再结晶温度和哪些因素有关。如何控制再结晶晶粒度？再结晶后有哪些情况回出现异常粗大的晶粒？ 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400" b="1">
                <a:ea typeface="幼圆" pitchFamily="49" charset="-122"/>
              </a:rPr>
              <a:t> 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 未进行冷变形的金属加热时，能否发生回复和再结晶，为什么？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400" b="1">
                <a:ea typeface="幼圆" pitchFamily="49" charset="-122"/>
              </a:rPr>
              <a:t> 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 试总结金属单晶体和多晶体塑性变形时的规律。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400" b="1">
                <a:ea typeface="幼圆" pitchFamily="49" charset="-122"/>
              </a:rPr>
              <a:t> 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 在热加工过程中，金属能否产生加工硬化？试分析原因。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  请分析金属铁和锡①经室温下塑性变形、②再经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600℃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退火前后的性能变化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、请分析图中所示强度与位错密度关系的原因</a:t>
            </a:r>
          </a:p>
        </p:txBody>
      </p:sp>
      <p:pic>
        <p:nvPicPr>
          <p:cNvPr id="35844" name="Picture 20" descr="fig336.gif (7441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</a:blip>
          <a:srcRect l="62776" b="27899"/>
          <a:stretch>
            <a:fillRect/>
          </a:stretch>
        </p:blipFill>
        <p:spPr bwMode="auto">
          <a:xfrm>
            <a:off x="6886575" y="4614863"/>
            <a:ext cx="2257425" cy="2243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"/>
          <p:cNvSpPr>
            <a:spLocks noRot="1" noChangeArrowheads="1"/>
          </p:cNvSpPr>
          <p:nvPr/>
        </p:nvSpPr>
        <p:spPr bwMode="auto">
          <a:xfrm>
            <a:off x="250825" y="414338"/>
            <a:ext cx="6629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一 、金属材料的塑性变形</a:t>
            </a:r>
          </a:p>
        </p:txBody>
      </p:sp>
      <p:sp>
        <p:nvSpPr>
          <p:cNvPr id="353293" name="Rectangle 13"/>
          <p:cNvSpPr>
            <a:spLocks noRot="1" noChangeArrowheads="1"/>
          </p:cNvSpPr>
          <p:nvPr/>
        </p:nvSpPr>
        <p:spPr bwMode="auto">
          <a:xfrm>
            <a:off x="611188" y="1133475"/>
            <a:ext cx="8056562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fontAlgn="ctr">
              <a:lnSpc>
                <a:spcPct val="160000"/>
              </a:lnSpc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变形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是工程材料在外力作用下会发生的最基本的</a:t>
            </a:r>
            <a:r>
              <a:rPr lang="zh-CN" altLang="en-US" sz="2400" b="1">
                <a:ea typeface="幼圆" pitchFamily="49" charset="-122"/>
              </a:rPr>
              <a:t>‘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失效</a:t>
            </a:r>
            <a:r>
              <a:rPr lang="zh-CN" altLang="en-US" sz="2400" b="1">
                <a:ea typeface="幼圆" pitchFamily="49" charset="-122"/>
              </a:rPr>
              <a:t>’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方式，变形通常包括</a:t>
            </a:r>
            <a:r>
              <a:rPr lang="zh-CN" altLang="en-US" sz="24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弹性变形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与</a:t>
            </a:r>
            <a:r>
              <a:rPr lang="zh-CN" altLang="en-US" sz="24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塑性变形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两种。</a:t>
            </a:r>
          </a:p>
          <a:p>
            <a:pPr marL="990600" lvl="1" indent="-533400" fontAlgn="ctr">
              <a:lnSpc>
                <a:spcPct val="16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抵抗塑性变形</a:t>
            </a:r>
            <a:r>
              <a:rPr lang="zh-CN" altLang="en-US" sz="2200" b="1">
                <a:latin typeface="幼圆" pitchFamily="49" charset="-122"/>
                <a:ea typeface="幼圆" pitchFamily="49" charset="-122"/>
              </a:rPr>
              <a:t>是一般工程构件的</a:t>
            </a:r>
            <a:r>
              <a:rPr lang="zh-CN" altLang="en-US" sz="2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基本要求，</a:t>
            </a:r>
            <a:r>
              <a:rPr lang="zh-CN" altLang="en-US" sz="2200" b="1">
                <a:latin typeface="幼圆" pitchFamily="49" charset="-122"/>
                <a:ea typeface="幼圆" pitchFamily="49" charset="-122"/>
              </a:rPr>
              <a:t>不希望结构件在承载时产生不可恢复的塑性变形；</a:t>
            </a:r>
          </a:p>
          <a:p>
            <a:pPr marL="990600" lvl="1" indent="-533400" fontAlgn="ctr">
              <a:lnSpc>
                <a:spcPct val="16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塑性变形</a:t>
            </a:r>
            <a:r>
              <a:rPr lang="zh-CN" altLang="en-US" sz="2200" b="1">
                <a:latin typeface="幼圆" pitchFamily="49" charset="-122"/>
                <a:ea typeface="幼圆" pitchFamily="49" charset="-122"/>
              </a:rPr>
              <a:t>是金属材料的一种</a:t>
            </a:r>
            <a:r>
              <a:rPr lang="zh-CN" altLang="en-US" sz="2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重要加工成形方法，</a:t>
            </a:r>
            <a:r>
              <a:rPr lang="zh-CN" altLang="en-US" sz="2200" b="1">
                <a:latin typeface="幼圆" pitchFamily="49" charset="-122"/>
                <a:ea typeface="幼圆" pitchFamily="49" charset="-122"/>
              </a:rPr>
              <a:t>在材料加工过程中，人们希望它易于加工变形。 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206375" y="5364163"/>
            <a:ext cx="8607425" cy="457200"/>
          </a:xfrm>
          <a:prstGeom prst="rect">
            <a:avLst/>
          </a:prstGeom>
          <a:solidFill>
            <a:srgbClr val="FAFDE7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fontAlgn="ctr"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塑性变形还可改变材料内部组织与结构并影响其宏观性能。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53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53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53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3" grpId="0" build="p"/>
      <p:bldP spid="3532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>
            <a:spLocks noRot="1" noChangeArrowheads="1"/>
          </p:cNvSpPr>
          <p:nvPr/>
        </p:nvSpPr>
        <p:spPr bwMode="auto">
          <a:xfrm>
            <a:off x="476250" y="368300"/>
            <a:ext cx="61642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、单晶体的塑性变形</a:t>
            </a:r>
          </a:p>
        </p:txBody>
      </p:sp>
      <p:sp>
        <p:nvSpPr>
          <p:cNvPr id="354317" name="Rectangle 13"/>
          <p:cNvSpPr>
            <a:spLocks noRot="1" noChangeArrowheads="1"/>
          </p:cNvSpPr>
          <p:nvPr/>
        </p:nvSpPr>
        <p:spPr bwMode="auto">
          <a:xfrm>
            <a:off x="6030913" y="1268413"/>
            <a:ext cx="2816225" cy="8112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单晶体变形规律：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滑移晶体学</a:t>
            </a: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5921375" y="414338"/>
            <a:ext cx="3016250" cy="8223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FF3300"/>
                </a:solidFill>
              </a:rPr>
              <a:t>多晶的变形是各个晶粒的变形的总和！</a:t>
            </a:r>
          </a:p>
        </p:txBody>
      </p:sp>
      <p:sp>
        <p:nvSpPr>
          <p:cNvPr id="354321" name="Rectangle 17"/>
          <p:cNvSpPr>
            <a:spLocks noChangeArrowheads="1"/>
          </p:cNvSpPr>
          <p:nvPr/>
        </p:nvSpPr>
        <p:spPr bwMode="auto">
          <a:xfrm>
            <a:off x="611188" y="1179513"/>
            <a:ext cx="508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幼圆" pitchFamily="49" charset="-122"/>
              </a:rPr>
              <a:t>塑性变形方式</a:t>
            </a:r>
            <a:r>
              <a:rPr lang="en-US" altLang="zh-CN" sz="2800" b="1">
                <a:solidFill>
                  <a:schemeClr val="accent2"/>
                </a:solidFill>
                <a:ea typeface="幼圆" pitchFamily="49" charset="-122"/>
              </a:rPr>
              <a:t>——</a:t>
            </a:r>
            <a:r>
              <a:rPr lang="zh-CN" altLang="en-US" sz="2800" b="1">
                <a:solidFill>
                  <a:schemeClr val="accent2"/>
                </a:solidFill>
                <a:ea typeface="幼圆" pitchFamily="49" charset="-122"/>
              </a:rPr>
              <a:t>滑移和孪生</a:t>
            </a:r>
          </a:p>
        </p:txBody>
      </p:sp>
      <p:sp>
        <p:nvSpPr>
          <p:cNvPr id="354322" name="Rectangle 18"/>
          <p:cNvSpPr>
            <a:spLocks noChangeArrowheads="1"/>
          </p:cNvSpPr>
          <p:nvPr/>
        </p:nvSpPr>
        <p:spPr bwMode="auto">
          <a:xfrm>
            <a:off x="1106488" y="5138738"/>
            <a:ext cx="7308850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ct val="300000"/>
              </a:spcBef>
            </a:pPr>
            <a:r>
              <a:rPr lang="en-US" altLang="zh-CN" sz="2000" b="1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在外加切应力作用下，晶体的一部分相对于另一部分</a:t>
            </a:r>
            <a:r>
              <a:rPr lang="zh-CN" altLang="en-US" sz="20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沿一定晶面（滑移面）上的一定方向（滑移方向）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发生相对的滑动</a:t>
            </a:r>
          </a:p>
        </p:txBody>
      </p:sp>
      <p:pic>
        <p:nvPicPr>
          <p:cNvPr id="354327" name="Picture 23" descr="fig331.gif (12905 bytes)"/>
          <p:cNvPicPr>
            <a:picLocks noChangeAspect="1" noChangeArrowheads="1"/>
          </p:cNvPicPr>
          <p:nvPr/>
        </p:nvPicPr>
        <p:blipFill>
          <a:blip r:embed="rId2" cstate="print"/>
          <a:srcRect l="28871" t="45570" b="24173"/>
          <a:stretch>
            <a:fillRect/>
          </a:stretch>
        </p:blipFill>
        <p:spPr bwMode="auto">
          <a:xfrm>
            <a:off x="3267075" y="2754313"/>
            <a:ext cx="517525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4328" name="Rectangle 24"/>
          <p:cNvSpPr>
            <a:spLocks noChangeArrowheads="1"/>
          </p:cNvSpPr>
          <p:nvPr/>
        </p:nvSpPr>
        <p:spPr bwMode="auto">
          <a:xfrm>
            <a:off x="522288" y="2124075"/>
            <a:ext cx="692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幼圆" pitchFamily="49" charset="-122"/>
              </a:rPr>
              <a:t>１）滑移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7" grpId="0" animBg="1"/>
      <p:bldP spid="354318" grpId="0" animBg="1"/>
      <p:bldP spid="354321" grpId="0"/>
      <p:bldP spid="354322" grpId="0"/>
      <p:bldP spid="3543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Rot="1" noChangeArrowheads="1"/>
          </p:cNvSpPr>
          <p:nvPr/>
        </p:nvSpPr>
        <p:spPr bwMode="auto">
          <a:xfrm>
            <a:off x="431800" y="458788"/>
            <a:ext cx="616426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滑移的特点：</a:t>
            </a:r>
            <a:b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、只在切应力作用下发生</a:t>
            </a:r>
          </a:p>
        </p:txBody>
      </p:sp>
      <p:pic>
        <p:nvPicPr>
          <p:cNvPr id="346125" name="Picture 13" descr="fig331.gif (12905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033588"/>
            <a:ext cx="4141788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15"/>
          <p:cNvSpPr>
            <a:spLocks noChangeArrowheads="1"/>
          </p:cNvSpPr>
          <p:nvPr/>
        </p:nvSpPr>
        <p:spPr bwMode="auto">
          <a:xfrm>
            <a:off x="0" y="61991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346128" name="Text Box 16"/>
          <p:cNvSpPr txBox="1">
            <a:spLocks noChangeArrowheads="1"/>
          </p:cNvSpPr>
          <p:nvPr/>
        </p:nvSpPr>
        <p:spPr bwMode="auto">
          <a:xfrm>
            <a:off x="4481513" y="5094288"/>
            <a:ext cx="4275137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切应力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τ 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：使晶格产生弹性歪扭，在超过滑移抗力时引起滑移面两侧的晶体发生相对滑动。</a:t>
            </a:r>
          </a:p>
        </p:txBody>
      </p:sp>
      <p:pic>
        <p:nvPicPr>
          <p:cNvPr id="346129" name="Picture 17" descr="image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458788"/>
            <a:ext cx="24733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6133" name="Rectangle 21"/>
          <p:cNvSpPr>
            <a:spLocks noRot="1" noChangeArrowheads="1"/>
          </p:cNvSpPr>
          <p:nvPr/>
        </p:nvSpPr>
        <p:spPr bwMode="auto">
          <a:xfrm>
            <a:off x="927100" y="1403350"/>
            <a:ext cx="346551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外力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在滑移面上的分解</a:t>
            </a:r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4481513" y="3519488"/>
            <a:ext cx="431958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正应力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：仅使晶格产生弹性伸长，当超过原子间结合力时，使将晶体拉断；</a:t>
            </a:r>
          </a:p>
        </p:txBody>
      </p:sp>
      <p:sp>
        <p:nvSpPr>
          <p:cNvPr id="346135" name="Line 23"/>
          <p:cNvSpPr>
            <a:spLocks noChangeShapeType="1"/>
          </p:cNvSpPr>
          <p:nvPr/>
        </p:nvSpPr>
        <p:spPr bwMode="auto">
          <a:xfrm>
            <a:off x="3671888" y="3743325"/>
            <a:ext cx="8096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3716338" y="5319713"/>
            <a:ext cx="8096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8" grpId="0"/>
      <p:bldP spid="346133" grpId="0"/>
      <p:bldP spid="346134" grpId="0"/>
      <p:bldP spid="346135" grpId="0" animBg="1"/>
      <p:bldP spid="3461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234" name="Group 50"/>
          <p:cNvGraphicFramePr>
            <a:graphicFrameLocks noGrp="1"/>
          </p:cNvGraphicFramePr>
          <p:nvPr/>
        </p:nvGraphicFramePr>
        <p:xfrm>
          <a:off x="341313" y="3203575"/>
          <a:ext cx="8415337" cy="2563105"/>
        </p:xfrm>
        <a:graphic>
          <a:graphicData uri="http://schemas.openxmlformats.org/drawingml/2006/table">
            <a:tbl>
              <a:tblPr/>
              <a:tblGrid>
                <a:gridCol w="1052512"/>
                <a:gridCol w="2195513"/>
                <a:gridCol w="2422525"/>
                <a:gridCol w="2744787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金属</a:t>
                      </a:r>
                    </a:p>
                  </a:txBody>
                  <a:tcPr marL="54000" marR="54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计算值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(MN/m</a:t>
                      </a:r>
                      <a:r>
                        <a:rPr kumimoji="0" lang="en-US" altLang="zh-CN" sz="2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2)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marL="54000" marR="54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实测值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(MN/m</a:t>
                      </a:r>
                      <a:r>
                        <a:rPr kumimoji="0" lang="en-US" altLang="zh-CN" sz="2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2)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marL="54000" marR="54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计算值与实测值之比</a:t>
                      </a:r>
                    </a:p>
                  </a:txBody>
                  <a:tcPr marL="54000" marR="54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铜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银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金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锌</a:t>
                      </a:r>
                    </a:p>
                  </a:txBody>
                  <a:tcPr marL="54000" marR="54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6400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4500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4500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11000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3000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4800</a:t>
                      </a:r>
                    </a:p>
                  </a:txBody>
                  <a:tcPr marL="54000" marR="54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1.0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0.5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0.92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5.8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0.83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0.94</a:t>
                      </a:r>
                    </a:p>
                  </a:txBody>
                  <a:tcPr marL="54000" marR="54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6400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9000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4900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1900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3600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5100</a:t>
                      </a:r>
                    </a:p>
                  </a:txBody>
                  <a:tcPr marL="54000" marR="54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Text Box 45"/>
          <p:cNvSpPr txBox="1">
            <a:spLocks noChangeArrowheads="1"/>
          </p:cNvSpPr>
          <p:nvPr/>
        </p:nvSpPr>
        <p:spPr bwMode="auto">
          <a:xfrm>
            <a:off x="385763" y="414338"/>
            <a:ext cx="841692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晶体滑移的机制：</a:t>
            </a:r>
            <a:r>
              <a:rPr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How</a:t>
            </a:r>
            <a:r>
              <a:rPr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？）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滑移面两侧作</a:t>
            </a:r>
            <a: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整体的相对移动（刚性移动）？？</a:t>
            </a:r>
          </a:p>
        </p:txBody>
      </p:sp>
      <p:sp>
        <p:nvSpPr>
          <p:cNvPr id="349235" name="Rectangle 51"/>
          <p:cNvSpPr>
            <a:spLocks noChangeArrowheads="1"/>
          </p:cNvSpPr>
          <p:nvPr/>
        </p:nvSpPr>
        <p:spPr bwMode="auto">
          <a:xfrm>
            <a:off x="2771775" y="5815013"/>
            <a:ext cx="5551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3300"/>
                </a:solidFill>
                <a:ea typeface="楷体_GB2312" pitchFamily="49" charset="-122"/>
              </a:rPr>
              <a:t>刚性滑移模型计算出的临界切应力值＞＞实测值</a:t>
            </a:r>
          </a:p>
        </p:txBody>
      </p:sp>
      <p:sp>
        <p:nvSpPr>
          <p:cNvPr id="349236" name="Rectangle 52"/>
          <p:cNvSpPr>
            <a:spLocks noChangeArrowheads="1"/>
          </p:cNvSpPr>
          <p:nvPr/>
        </p:nvSpPr>
        <p:spPr bwMode="auto">
          <a:xfrm>
            <a:off x="6911975" y="3698875"/>
            <a:ext cx="944563" cy="202565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49237" name="Picture 53" descr="fig331.gif (12905 bytes)"/>
          <p:cNvPicPr>
            <a:picLocks noChangeAspect="1" noChangeArrowheads="1"/>
          </p:cNvPicPr>
          <p:nvPr/>
        </p:nvPicPr>
        <p:blipFill>
          <a:blip r:embed="rId2" cstate="print"/>
          <a:srcRect l="28871" t="47675" b="24173"/>
          <a:stretch>
            <a:fillRect/>
          </a:stretch>
        </p:blipFill>
        <p:spPr bwMode="auto">
          <a:xfrm>
            <a:off x="2366963" y="1314450"/>
            <a:ext cx="463550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35" grpId="0"/>
      <p:bldP spid="3492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2" name="Rectangle 12"/>
          <p:cNvSpPr>
            <a:spLocks noRot="1" noChangeArrowheads="1"/>
          </p:cNvSpPr>
          <p:nvPr/>
        </p:nvSpPr>
        <p:spPr bwMode="auto">
          <a:xfrm>
            <a:off x="1511300" y="5094288"/>
            <a:ext cx="5588000" cy="990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滑移的位错机制</a:t>
            </a:r>
            <a:br>
              <a:rPr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位错→滑移→塑性变形</a:t>
            </a:r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348173" name="Picture 13" descr="fig332.gif (12318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00" b="19513"/>
          <a:stretch>
            <a:fillRect/>
          </a:stretch>
        </p:blipFill>
        <p:spPr bwMode="auto">
          <a:xfrm>
            <a:off x="3986213" y="233363"/>
            <a:ext cx="5157787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2" name="Rectangle 22"/>
          <p:cNvSpPr>
            <a:spLocks noRot="1" noChangeArrowheads="1"/>
          </p:cNvSpPr>
          <p:nvPr/>
        </p:nvSpPr>
        <p:spPr bwMode="auto">
          <a:xfrm>
            <a:off x="385763" y="3833813"/>
            <a:ext cx="841692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滑移的特点：</a:t>
            </a:r>
            <a:b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、晶体的滑移是通过位错在滑移面上的运动来实现的</a:t>
            </a:r>
          </a:p>
        </p:txBody>
      </p:sp>
      <p:pic>
        <p:nvPicPr>
          <p:cNvPr id="348183" name="Picture 23" descr="fig331.gif (12905 bytes)"/>
          <p:cNvPicPr>
            <a:picLocks noChangeAspect="1" noChangeArrowheads="1"/>
          </p:cNvPicPr>
          <p:nvPr/>
        </p:nvPicPr>
        <p:blipFill>
          <a:blip r:embed="rId3" cstate="print"/>
          <a:srcRect l="28871" t="47675" b="24173"/>
          <a:stretch>
            <a:fillRect/>
          </a:stretch>
        </p:blipFill>
        <p:spPr bwMode="auto">
          <a:xfrm>
            <a:off x="0" y="458788"/>
            <a:ext cx="385127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5" name="Text Box 25"/>
          <p:cNvSpPr txBox="1">
            <a:spLocks noChangeArrowheads="1"/>
          </p:cNvSpPr>
          <p:nvPr/>
        </p:nvSpPr>
        <p:spPr bwMode="auto">
          <a:xfrm>
            <a:off x="296863" y="2259013"/>
            <a:ext cx="6796087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自然过程的发生总是沿着阻力最小的方式进行！</a:t>
            </a:r>
          </a:p>
        </p:txBody>
      </p:sp>
      <p:sp>
        <p:nvSpPr>
          <p:cNvPr id="348186" name="Rectangle 26"/>
          <p:cNvSpPr>
            <a:spLocks noChangeArrowheads="1"/>
          </p:cNvSpPr>
          <p:nvPr/>
        </p:nvSpPr>
        <p:spPr bwMode="auto">
          <a:xfrm>
            <a:off x="1692275" y="2979738"/>
            <a:ext cx="567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滑移的实现 → 借助于位错运动</a:t>
            </a:r>
          </a:p>
        </p:txBody>
      </p:sp>
      <p:sp>
        <p:nvSpPr>
          <p:cNvPr id="348187" name="AutoShape 27"/>
          <p:cNvSpPr>
            <a:spLocks noChangeArrowheads="1"/>
          </p:cNvSpPr>
          <p:nvPr/>
        </p:nvSpPr>
        <p:spPr bwMode="auto">
          <a:xfrm rot="5400000">
            <a:off x="927100" y="2889250"/>
            <a:ext cx="404813" cy="360363"/>
          </a:xfrm>
          <a:custGeom>
            <a:avLst/>
            <a:gdLst>
              <a:gd name="T0" fmla="*/ 5419247 w 21600"/>
              <a:gd name="T1" fmla="*/ 0 h 21600"/>
              <a:gd name="T2" fmla="*/ 3251417 w 21600"/>
              <a:gd name="T3" fmla="*/ 2004035 h 21600"/>
              <a:gd name="T4" fmla="*/ 0 w 21600"/>
              <a:gd name="T5" fmla="*/ 5010364 h 21600"/>
              <a:gd name="T6" fmla="*/ 3251417 w 21600"/>
              <a:gd name="T7" fmla="*/ 6012106 h 21600"/>
              <a:gd name="T8" fmla="*/ 6502815 w 21600"/>
              <a:gd name="T9" fmla="*/ 4175072 h 21600"/>
              <a:gd name="T10" fmla="*/ 7586739 w 21600"/>
              <a:gd name="T11" fmla="*/ 2004035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2" grpId="0" animBg="1"/>
      <p:bldP spid="348182" grpId="0"/>
      <p:bldP spid="348185" grpId="0" animBg="1"/>
      <p:bldP spid="348186" grpId="0"/>
      <p:bldP spid="3481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7" name="Picture 3" descr="fig332.gif (12318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53" r="3593" b="21541"/>
          <a:stretch>
            <a:fillRect/>
          </a:stretch>
        </p:blipFill>
        <p:spPr bwMode="auto">
          <a:xfrm>
            <a:off x="341313" y="2033588"/>
            <a:ext cx="52387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656565" y="4284095"/>
            <a:ext cx="53101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大量位错移出晶体→→滑移线（</a:t>
            </a:r>
            <a:r>
              <a:rPr lang="en-US" altLang="zh-CN" sz="20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sz="20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原子距）→→滑移带</a:t>
            </a:r>
          </a:p>
        </p:txBody>
      </p:sp>
      <p:pic>
        <p:nvPicPr>
          <p:cNvPr id="410630" name="Picture 6" descr="image0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583795"/>
            <a:ext cx="3132138" cy="20716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</p:pic>
      <p:pic>
        <p:nvPicPr>
          <p:cNvPr id="410631" name="Picture 7" descr="image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1790" y="4914165"/>
            <a:ext cx="2636838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10"/>
          <p:cNvSpPr>
            <a:spLocks noRot="1" noChangeArrowheads="1"/>
          </p:cNvSpPr>
          <p:nvPr/>
        </p:nvSpPr>
        <p:spPr bwMode="auto">
          <a:xfrm>
            <a:off x="385763" y="684213"/>
            <a:ext cx="841692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滑移的特点：</a:t>
            </a:r>
            <a:b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、位错移出晶体一次 </a:t>
            </a:r>
            <a:r>
              <a:rPr lang="en-US" altLang="zh-CN" sz="2400" b="1">
                <a:solidFill>
                  <a:srgbClr val="0000FF"/>
                </a:solidFill>
                <a:ea typeface="幼圆" pitchFamily="49" charset="-122"/>
              </a:rPr>
              <a:t>——</a:t>
            </a:r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一个原子间距的变形量，总变形量是该方向上原子间距的整数倍</a:t>
            </a:r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4662488" y="3159125"/>
            <a:ext cx="889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 flipV="1">
            <a:off x="5742130" y="3113965"/>
            <a:ext cx="2115235" cy="121513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2141730" y="5094185"/>
            <a:ext cx="1890210" cy="72008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25602" name="Picture 2" descr="c:\DOCUME~1\yangping\APPLIC~1\360se6\USERDA~1\Temp\image03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7175" y="3699030"/>
            <a:ext cx="2457450" cy="167640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057165" y="5364215"/>
            <a:ext cx="288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铜多晶试样拉伸后形成的滑移带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 173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倍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C.Brady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美国国家标准局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/>
      <p:bldP spid="410635" grpId="0" animBg="1"/>
      <p:bldP spid="410636" grpId="0" animBg="1"/>
      <p:bldP spid="410637" grpId="0" animBg="1"/>
      <p:bldP spid="11" grpId="0"/>
    </p:bldLst>
  </p:timing>
</p:sld>
</file>

<file path=ppt/theme/theme1.xml><?xml version="1.0" encoding="utf-8"?>
<a:theme xmlns:a="http://schemas.openxmlformats.org/drawingml/2006/main" name="模板二">
  <a:themeElements>
    <a:clrScheme name="模板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板二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模板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jiaoda</Template>
  <TotalTime>2306</TotalTime>
  <Words>2000</Words>
  <Application>Microsoft Office PowerPoint</Application>
  <PresentationFormat>全屏显示(4:3)</PresentationFormat>
  <Paragraphs>238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模板二</vt:lpstr>
      <vt:lpstr>第二篇  金属材料的结构与性能控制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SoftWord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DepTh</dc:creator>
  <cp:lastModifiedBy>YangPing</cp:lastModifiedBy>
  <cp:revision>122</cp:revision>
  <cp:lastPrinted>1601-01-01T00:00:00Z</cp:lastPrinted>
  <dcterms:created xsi:type="dcterms:W3CDTF">2004-08-13T07:18:34Z</dcterms:created>
  <dcterms:modified xsi:type="dcterms:W3CDTF">2014-09-29T03:36:17Z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