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37"/>
  </p:notesMasterIdLst>
  <p:handoutMasterIdLst>
    <p:handoutMasterId r:id="rId38"/>
  </p:handoutMasterIdLst>
  <p:sldIdLst>
    <p:sldId id="381" r:id="rId2"/>
    <p:sldId id="382" r:id="rId3"/>
    <p:sldId id="347" r:id="rId4"/>
    <p:sldId id="348" r:id="rId5"/>
    <p:sldId id="349" r:id="rId6"/>
    <p:sldId id="341" r:id="rId7"/>
    <p:sldId id="344" r:id="rId8"/>
    <p:sldId id="343" r:id="rId9"/>
    <p:sldId id="376" r:id="rId10"/>
    <p:sldId id="342" r:id="rId11"/>
    <p:sldId id="335" r:id="rId12"/>
    <p:sldId id="337" r:id="rId13"/>
    <p:sldId id="358" r:id="rId14"/>
    <p:sldId id="378" r:id="rId15"/>
    <p:sldId id="338" r:id="rId16"/>
    <p:sldId id="339" r:id="rId17"/>
    <p:sldId id="330" r:id="rId18"/>
    <p:sldId id="331" r:id="rId19"/>
    <p:sldId id="377" r:id="rId20"/>
    <p:sldId id="334" r:id="rId21"/>
    <p:sldId id="326" r:id="rId22"/>
    <p:sldId id="327" r:id="rId23"/>
    <p:sldId id="328" r:id="rId24"/>
    <p:sldId id="329" r:id="rId25"/>
    <p:sldId id="323" r:id="rId26"/>
    <p:sldId id="324" r:id="rId27"/>
    <p:sldId id="315" r:id="rId28"/>
    <p:sldId id="308" r:id="rId29"/>
    <p:sldId id="309" r:id="rId30"/>
    <p:sldId id="318" r:id="rId31"/>
    <p:sldId id="383" r:id="rId32"/>
    <p:sldId id="380" r:id="rId33"/>
    <p:sldId id="360" r:id="rId34"/>
    <p:sldId id="384" r:id="rId35"/>
    <p:sldId id="386" r:id="rId3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9900CC"/>
    <a:srgbClr val="FAFDE7"/>
    <a:srgbClr val="E5F5C1"/>
    <a:srgbClr val="FE6B5C"/>
    <a:srgbClr val="E18101"/>
    <a:srgbClr val="FFCC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31" autoAdjust="0"/>
    <p:restoredTop sz="94590" autoAdjust="0"/>
  </p:normalViewPr>
  <p:slideViewPr>
    <p:cSldViewPr>
      <p:cViewPr varScale="1">
        <p:scale>
          <a:sx n="101" d="100"/>
          <a:sy n="101" d="100"/>
        </p:scale>
        <p:origin x="-2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32"/>
    </p:cViewPr>
  </p:sorter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2478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478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2478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690CD61-6C2A-4E53-AEFA-15DE34A73F6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2467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67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467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2467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44580BE-4D39-4090-8372-6FDE38CF626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44580BE-4D39-4090-8372-6FDE38CF626B}" type="slidenum">
              <a:rPr lang="en-US" altLang="zh-CN" smtClean="0"/>
              <a:pPr>
                <a:defRPr/>
              </a:pPr>
              <a:t>18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94243" name="Rectangle 3"/>
          <p:cNvSpPr>
            <a:spLocks noGrp="1" noChangeArrowheads="1"/>
          </p:cNvSpPr>
          <p:nvPr>
            <p:ph type="ctrTitle"/>
          </p:nvPr>
        </p:nvSpPr>
        <p:spPr bwMode="auto">
          <a:xfrm>
            <a:off x="685800" y="2130425"/>
            <a:ext cx="7772400" cy="1470025"/>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defRPr b="1">
                <a:ea typeface="黑体" pitchFamily="2" charset="-122"/>
              </a:defRPr>
            </a:lvl1pPr>
          </a:lstStyle>
          <a:p>
            <a:r>
              <a:rPr lang="zh-CN" altLang="en-US"/>
              <a:t>单击此处编辑母版标题样式</a:t>
            </a:r>
          </a:p>
        </p:txBody>
      </p:sp>
      <p:sp>
        <p:nvSpPr>
          <p:cNvPr id="394244" name="Rectangle 4"/>
          <p:cNvSpPr>
            <a:spLocks noGrp="1" noChangeArrowheads="1"/>
          </p:cNvSpPr>
          <p:nvPr>
            <p:ph type="subTitle" idx="1"/>
          </p:nvPr>
        </p:nvSpPr>
        <p:spPr>
          <a:xfrm>
            <a:off x="1371600" y="3886200"/>
            <a:ext cx="6400800" cy="1752600"/>
          </a:xfrm>
        </p:spPr>
        <p:txBody>
          <a:bodyPr/>
          <a:lstStyle>
            <a:lvl1pPr marL="0" indent="0" algn="r">
              <a:buFontTx/>
              <a:buNone/>
              <a:defRPr>
                <a:ea typeface="楷体_GB2312" pitchFamily="49" charset="-122"/>
              </a:defRPr>
            </a:lvl1pPr>
          </a:lstStyle>
          <a:p>
            <a:r>
              <a:rPr lang="zh-CN" altLang="en-US"/>
              <a:t>单击此处编辑母版副标题样式</a:t>
            </a:r>
          </a:p>
        </p:txBody>
      </p:sp>
      <p:sp>
        <p:nvSpPr>
          <p:cNvPr id="5" name="Rectangle 5"/>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6" name="Rectangle 6"/>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7" name="Rectangle 7"/>
          <p:cNvSpPr>
            <a:spLocks noGrp="1" noChangeArrowheads="1"/>
          </p:cNvSpPr>
          <p:nvPr>
            <p:ph type="sldNum" sz="quarter" idx="12"/>
          </p:nvPr>
        </p:nvSpPr>
        <p:spPr>
          <a:xfrm>
            <a:off x="6553200" y="6245225"/>
            <a:ext cx="2133600" cy="476250"/>
          </a:xfrm>
        </p:spPr>
        <p:txBody>
          <a:bodyPr/>
          <a:lstStyle>
            <a:lvl1pPr algn="r">
              <a:defRPr kumimoji="0">
                <a:latin typeface="+mn-lt"/>
              </a:defRPr>
            </a:lvl1pPr>
          </a:lstStyle>
          <a:p>
            <a:pPr>
              <a:defRPr/>
            </a:pPr>
            <a:fld id="{C9E89391-C926-4F04-950E-59FE380C6C70}"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pPr>
              <a:defRPr/>
            </a:pPr>
            <a:r>
              <a:rPr lang="zh-CN" altLang="en-US"/>
              <a:t>绪论</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213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21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pPr>
              <a:defRPr/>
            </a:pPr>
            <a:r>
              <a:rPr lang="zh-CN" altLang="en-US"/>
              <a:t>绪论</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pPr>
              <a:defRPr/>
            </a:pPr>
            <a:r>
              <a:rPr lang="zh-CN" altLang="en-US"/>
              <a:t>绪论</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pPr>
              <a:defRPr/>
            </a:pPr>
            <a:r>
              <a:rPr lang="zh-CN" altLang="en-US"/>
              <a:t>绪论</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9144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144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sldNum" sz="quarter" idx="10"/>
          </p:nvPr>
        </p:nvSpPr>
        <p:spPr>
          <a:ln/>
        </p:spPr>
        <p:txBody>
          <a:bodyPr/>
          <a:lstStyle>
            <a:lvl1pPr>
              <a:defRPr/>
            </a:lvl1pPr>
          </a:lstStyle>
          <a:p>
            <a:pPr>
              <a:defRPr/>
            </a:pPr>
            <a:r>
              <a:rPr lang="zh-CN" altLang="en-US"/>
              <a:t>绪论</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sldNum" sz="quarter" idx="10"/>
          </p:nvPr>
        </p:nvSpPr>
        <p:spPr>
          <a:ln/>
        </p:spPr>
        <p:txBody>
          <a:bodyPr/>
          <a:lstStyle>
            <a:lvl1pPr>
              <a:defRPr/>
            </a:lvl1pPr>
          </a:lstStyle>
          <a:p>
            <a:pPr>
              <a:defRPr/>
            </a:pPr>
            <a:r>
              <a:rPr lang="zh-CN" altLang="en-US"/>
              <a:t>绪论</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sldNum" sz="quarter" idx="10"/>
          </p:nvPr>
        </p:nvSpPr>
        <p:spPr>
          <a:ln/>
        </p:spPr>
        <p:txBody>
          <a:bodyPr/>
          <a:lstStyle>
            <a:lvl1pPr>
              <a:defRPr/>
            </a:lvl1pPr>
          </a:lstStyle>
          <a:p>
            <a:pPr>
              <a:defRPr/>
            </a:pPr>
            <a:r>
              <a:rPr lang="zh-CN" altLang="en-US"/>
              <a:t>绪论</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r>
              <a:rPr lang="zh-CN" altLang="en-US"/>
              <a:t>绪论</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pPr>
              <a:defRPr/>
            </a:pPr>
            <a:r>
              <a:rPr lang="zh-CN" altLang="en-US"/>
              <a:t>绪论</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pPr>
              <a:defRPr/>
            </a:pPr>
            <a:r>
              <a:rPr lang="zh-CN" altLang="en-US"/>
              <a:t>绪论</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85800" y="914400"/>
            <a:ext cx="7772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93219" name="Rectangle 3"/>
          <p:cNvSpPr>
            <a:spLocks noChangeArrowheads="1"/>
          </p:cNvSpPr>
          <p:nvPr/>
        </p:nvSpPr>
        <p:spPr bwMode="auto">
          <a:xfrm>
            <a:off x="0" y="228600"/>
            <a:ext cx="9144000" cy="76200"/>
          </a:xfrm>
          <a:prstGeom prst="rect">
            <a:avLst/>
          </a:prstGeom>
          <a:gradFill rotWithShape="1">
            <a:gsLst>
              <a:gs pos="0">
                <a:srgbClr val="3366FF"/>
              </a:gs>
              <a:gs pos="100000">
                <a:schemeClr val="bg1"/>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393220" name="Rectangle 4"/>
          <p:cNvSpPr>
            <a:spLocks noGrp="1" noChangeArrowheads="1"/>
          </p:cNvSpPr>
          <p:nvPr>
            <p:ph type="sldNum" sz="quarter" idx="4"/>
          </p:nvPr>
        </p:nvSpPr>
        <p:spPr bwMode="auto">
          <a:xfrm>
            <a:off x="0" y="6477000"/>
            <a:ext cx="2286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400">
                <a:latin typeface="Times New Roman" pitchFamily="18" charset="0"/>
              </a:defRPr>
            </a:lvl1pPr>
          </a:lstStyle>
          <a:p>
            <a:pPr>
              <a:defRPr/>
            </a:pPr>
            <a:r>
              <a:rPr lang="zh-CN" altLang="en-US"/>
              <a:t>绪论</a:t>
            </a:r>
          </a:p>
        </p:txBody>
      </p:sp>
      <p:pic>
        <p:nvPicPr>
          <p:cNvPr id="1029" name="Picture 5" descr="校徽2n 拷贝"/>
          <p:cNvPicPr>
            <a:picLocks noChangeAspect="1" noChangeArrowheads="1"/>
          </p:cNvPicPr>
          <p:nvPr/>
        </p:nvPicPr>
        <p:blipFill>
          <a:blip r:embed="rId13" cstate="print"/>
          <a:srcRect/>
          <a:stretch>
            <a:fillRect/>
          </a:stretch>
        </p:blipFill>
        <p:spPr bwMode="auto">
          <a:xfrm>
            <a:off x="8459788" y="6096000"/>
            <a:ext cx="684212" cy="762000"/>
          </a:xfrm>
          <a:prstGeom prst="rect">
            <a:avLst/>
          </a:prstGeom>
          <a:noFill/>
          <a:ln w="9525">
            <a:noFill/>
            <a:miter lim="800000"/>
            <a:headEnd/>
            <a:tailEnd/>
          </a:ln>
        </p:spPr>
      </p:pic>
      <p:pic>
        <p:nvPicPr>
          <p:cNvPr id="1030" name="Picture 6" descr="swjtu-blue"/>
          <p:cNvPicPr>
            <a:picLocks noChangeAspect="1" noChangeArrowheads="1"/>
          </p:cNvPicPr>
          <p:nvPr/>
        </p:nvPicPr>
        <p:blipFill>
          <a:blip r:embed="rId14" cstate="print"/>
          <a:srcRect/>
          <a:stretch>
            <a:fillRect/>
          </a:stretch>
        </p:blipFill>
        <p:spPr bwMode="auto">
          <a:xfrm>
            <a:off x="6477000" y="6457950"/>
            <a:ext cx="1828800" cy="400050"/>
          </a:xfrm>
          <a:prstGeom prst="rect">
            <a:avLst/>
          </a:prstGeom>
          <a:noFill/>
          <a:ln w="9525">
            <a:noFill/>
            <a:miter lim="800000"/>
            <a:headEnd/>
            <a:tailEnd/>
          </a:ln>
        </p:spPr>
      </p:pic>
      <p:sp>
        <p:nvSpPr>
          <p:cNvPr id="393223" name="Rectangle 7"/>
          <p:cNvSpPr>
            <a:spLocks noChangeArrowheads="1"/>
          </p:cNvSpPr>
          <p:nvPr/>
        </p:nvSpPr>
        <p:spPr bwMode="auto">
          <a:xfrm>
            <a:off x="0" y="6308725"/>
            <a:ext cx="8316913" cy="93663"/>
          </a:xfrm>
          <a:prstGeom prst="rect">
            <a:avLst/>
          </a:prstGeom>
          <a:gradFill rotWithShape="1">
            <a:gsLst>
              <a:gs pos="0">
                <a:schemeClr val="bg1"/>
              </a:gs>
              <a:gs pos="100000">
                <a:srgbClr val="0033CC"/>
              </a:gs>
            </a:gsLst>
            <a:lin ang="5400000" scaled="1"/>
          </a:gradFill>
          <a:ln w="9525">
            <a:solidFill>
              <a:schemeClr val="tx1"/>
            </a:solidFill>
            <a:miter lim="800000"/>
            <a:headEnd/>
            <a:tailEnd/>
          </a:ln>
          <a:effectLst/>
        </p:spPr>
        <p:txBody>
          <a:bodyPr wrap="none" anchor="ct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716"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0" name="Rectangle 4"/>
          <p:cNvSpPr>
            <a:spLocks noGrp="1" noChangeArrowheads="1"/>
          </p:cNvSpPr>
          <p:nvPr>
            <p:ph type="ctrTitle"/>
          </p:nvPr>
        </p:nvSpPr>
        <p:spPr>
          <a:xfrm>
            <a:off x="1196975" y="1673225"/>
            <a:ext cx="6796088" cy="1470025"/>
          </a:xfrm>
        </p:spPr>
        <p:txBody>
          <a:bodyPr/>
          <a:lstStyle/>
          <a:p>
            <a:r>
              <a:rPr lang="zh-CN" altLang="en-US" dirty="0"/>
              <a:t>第二篇  金属</a:t>
            </a:r>
            <a:r>
              <a:rPr lang="zh-CN" altLang="en-US" dirty="0" smtClean="0"/>
              <a:t>材料</a:t>
            </a:r>
            <a:r>
              <a:rPr lang="zh-CN" altLang="en-US" dirty="0"/>
              <a:t>的结构与性能控制 </a:t>
            </a:r>
          </a:p>
        </p:txBody>
      </p:sp>
      <p:sp>
        <p:nvSpPr>
          <p:cNvPr id="398341" name="Rectangle 5"/>
          <p:cNvSpPr>
            <a:spLocks noGrp="1" noChangeArrowheads="1"/>
          </p:cNvSpPr>
          <p:nvPr>
            <p:ph type="subTitle" idx="1"/>
          </p:nvPr>
        </p:nvSpPr>
        <p:spPr>
          <a:xfrm>
            <a:off x="1371600" y="3886200"/>
            <a:ext cx="6530770" cy="1752600"/>
          </a:xfrm>
        </p:spPr>
        <p:txBody>
          <a:bodyPr/>
          <a:lstStyle/>
          <a:p>
            <a:r>
              <a:rPr lang="zh-CN" altLang="en-US" b="1" dirty="0" smtClean="0"/>
              <a:t>前言 材料</a:t>
            </a:r>
            <a:r>
              <a:rPr lang="zh-CN" altLang="en-US" b="1" dirty="0"/>
              <a:t>结构与</a:t>
            </a:r>
            <a:r>
              <a:rPr lang="zh-CN" altLang="en-US" b="1" dirty="0" smtClean="0"/>
              <a:t>性能特点</a:t>
            </a:r>
            <a:endParaRPr lang="en-US" altLang="zh-CN" b="1" dirty="0"/>
          </a:p>
          <a:p>
            <a:r>
              <a:rPr lang="en-US" altLang="zh-CN" b="1" dirty="0" err="1" smtClean="0"/>
              <a:t>CH2</a:t>
            </a:r>
            <a:r>
              <a:rPr lang="zh-CN" altLang="en-US" b="1" dirty="0" smtClean="0"/>
              <a:t>  </a:t>
            </a:r>
            <a:r>
              <a:rPr lang="zh-CN" altLang="en-US" b="1" dirty="0" smtClean="0"/>
              <a:t>金属的结晶与二元相图</a:t>
            </a:r>
          </a:p>
          <a:p>
            <a:r>
              <a:rPr lang="en-US" altLang="zh-CN" b="1" dirty="0" err="1" smtClean="0">
                <a:solidFill>
                  <a:srgbClr val="0000FF"/>
                </a:solidFill>
              </a:rPr>
              <a:t>CH3</a:t>
            </a:r>
            <a:r>
              <a:rPr lang="zh-CN" altLang="en-US" b="1" dirty="0" smtClean="0">
                <a:solidFill>
                  <a:srgbClr val="0000FF"/>
                </a:solidFill>
              </a:rPr>
              <a:t>  </a:t>
            </a:r>
            <a:r>
              <a:rPr lang="zh-CN" altLang="en-US" b="1" dirty="0" smtClean="0">
                <a:solidFill>
                  <a:srgbClr val="0000FF"/>
                </a:solidFill>
              </a:rPr>
              <a:t>金属的塑性变形与再结晶</a:t>
            </a:r>
            <a:endParaRPr lang="en-US" altLang="zh-CN" b="1" dirty="0" smtClean="0">
              <a:solidFill>
                <a:srgbClr val="0000FF"/>
              </a:solidFill>
            </a:endParaRPr>
          </a:p>
          <a:p>
            <a:r>
              <a:rPr lang="en-US" altLang="zh-CN" b="1" dirty="0" err="1" smtClean="0"/>
              <a:t>CH4</a:t>
            </a:r>
            <a:r>
              <a:rPr lang="en-US" altLang="zh-CN" b="1" dirty="0" smtClean="0"/>
              <a:t> </a:t>
            </a:r>
            <a:r>
              <a:rPr lang="zh-CN" altLang="en-US" b="1" dirty="0" smtClean="0"/>
              <a:t>铁碳合金相图及钢的热处理</a:t>
            </a:r>
            <a:endParaRPr lang="en-US" altLang="zh-CN"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8" name="Rectangle 12"/>
          <p:cNvSpPr>
            <a:spLocks noRot="1" noChangeArrowheads="1"/>
          </p:cNvSpPr>
          <p:nvPr/>
        </p:nvSpPr>
        <p:spPr bwMode="auto">
          <a:xfrm>
            <a:off x="1511300" y="1584325"/>
            <a:ext cx="1755775" cy="406400"/>
          </a:xfrm>
          <a:prstGeom prst="rect">
            <a:avLst/>
          </a:prstGeom>
          <a:noFill/>
          <a:ln w="9525">
            <a:noFill/>
            <a:miter lim="800000"/>
            <a:headEnd/>
            <a:tailEnd/>
          </a:ln>
        </p:spPr>
        <p:txBody>
          <a:bodyPr anchor="ctr"/>
          <a:lstStyle/>
          <a:p>
            <a:r>
              <a:rPr lang="en-US" altLang="zh-CN" sz="2800" b="1">
                <a:solidFill>
                  <a:srgbClr val="FF3300"/>
                </a:solidFill>
              </a:rPr>
              <a:t>Why?</a:t>
            </a:r>
            <a:r>
              <a:rPr lang="en-US" altLang="zh-CN" sz="2800" b="1">
                <a:solidFill>
                  <a:schemeClr val="tx2"/>
                </a:solidFill>
              </a:rPr>
              <a:t> </a:t>
            </a:r>
            <a:r>
              <a:rPr lang="zh-CN" altLang="en-US" sz="2800" b="1">
                <a:solidFill>
                  <a:schemeClr val="tx2"/>
                </a:solidFill>
              </a:rPr>
              <a:t>　</a:t>
            </a:r>
          </a:p>
        </p:txBody>
      </p:sp>
      <p:pic>
        <p:nvPicPr>
          <p:cNvPr id="347149" name="Picture 13" descr="扫描0002"/>
          <p:cNvPicPr>
            <a:picLocks noChangeAspect="1" noChangeArrowheads="1"/>
          </p:cNvPicPr>
          <p:nvPr/>
        </p:nvPicPr>
        <p:blipFill>
          <a:blip r:embed="rId2" cstate="print">
            <a:clrChange>
              <a:clrFrom>
                <a:srgbClr val="FFFFED"/>
              </a:clrFrom>
              <a:clrTo>
                <a:srgbClr val="FFFFED">
                  <a:alpha val="0"/>
                </a:srgbClr>
              </a:clrTo>
            </a:clrChange>
          </a:blip>
          <a:srcRect l="65424" t="2925" r="4324" b="65079"/>
          <a:stretch>
            <a:fillRect/>
          </a:stretch>
        </p:blipFill>
        <p:spPr bwMode="auto">
          <a:xfrm>
            <a:off x="5292725" y="2933700"/>
            <a:ext cx="3465513" cy="2970213"/>
          </a:xfrm>
          <a:prstGeom prst="rect">
            <a:avLst/>
          </a:prstGeom>
          <a:noFill/>
          <a:ln w="9525">
            <a:noFill/>
            <a:miter lim="800000"/>
            <a:headEnd/>
            <a:tailEnd/>
          </a:ln>
        </p:spPr>
      </p:pic>
      <p:sp>
        <p:nvSpPr>
          <p:cNvPr id="347153" name="Text Box 17"/>
          <p:cNvSpPr txBox="1">
            <a:spLocks noChangeArrowheads="1"/>
          </p:cNvSpPr>
          <p:nvPr/>
        </p:nvSpPr>
        <p:spPr bwMode="auto">
          <a:xfrm>
            <a:off x="1422400" y="2214563"/>
            <a:ext cx="6705600" cy="457200"/>
          </a:xfrm>
          <a:prstGeom prst="rect">
            <a:avLst/>
          </a:prstGeom>
          <a:solidFill>
            <a:srgbClr val="C0C0C0"/>
          </a:solidFill>
          <a:ln w="9525">
            <a:noFill/>
            <a:miter lim="800000"/>
            <a:headEnd/>
            <a:tailEnd/>
          </a:ln>
        </p:spPr>
        <p:txBody>
          <a:bodyPr>
            <a:spAutoFit/>
          </a:bodyPr>
          <a:lstStyle/>
          <a:p>
            <a:pPr>
              <a:spcBef>
                <a:spcPct val="50000"/>
              </a:spcBef>
            </a:pPr>
            <a:r>
              <a:rPr lang="zh-CN" altLang="en-US" sz="2400" b="1">
                <a:solidFill>
                  <a:srgbClr val="FF3300"/>
                </a:solidFill>
                <a:ea typeface="楷体_GB2312" pitchFamily="49" charset="-122"/>
              </a:rPr>
              <a:t>自然过程的发生总是沿着阻力最小的方式进行！</a:t>
            </a:r>
          </a:p>
        </p:txBody>
      </p:sp>
      <p:sp>
        <p:nvSpPr>
          <p:cNvPr id="13317" name="Rectangle 21"/>
          <p:cNvSpPr>
            <a:spLocks noRot="1" noChangeArrowheads="1"/>
          </p:cNvSpPr>
          <p:nvPr/>
        </p:nvSpPr>
        <p:spPr bwMode="auto">
          <a:xfrm>
            <a:off x="476250" y="549275"/>
            <a:ext cx="6840538" cy="566738"/>
          </a:xfrm>
          <a:prstGeom prst="rect">
            <a:avLst/>
          </a:prstGeom>
          <a:noFill/>
          <a:ln w="9525">
            <a:noFill/>
            <a:miter lim="800000"/>
            <a:headEnd/>
            <a:tailEnd/>
          </a:ln>
        </p:spPr>
        <p:txBody>
          <a:bodyPr anchor="ctr"/>
          <a:lstStyle/>
          <a:p>
            <a:pPr>
              <a:lnSpc>
                <a:spcPct val="120000"/>
              </a:lnSpc>
            </a:pPr>
            <a:r>
              <a:rPr lang="zh-CN" altLang="en-US" sz="2800" b="1">
                <a:solidFill>
                  <a:srgbClr val="0000FF"/>
                </a:solidFill>
                <a:latin typeface="黑体" pitchFamily="2" charset="-122"/>
                <a:ea typeface="黑体" pitchFamily="2" charset="-122"/>
              </a:rPr>
              <a:t>滑移的特点：</a:t>
            </a:r>
            <a:br>
              <a:rPr lang="zh-CN" altLang="en-US" sz="2800" b="1">
                <a:solidFill>
                  <a:srgbClr val="0000FF"/>
                </a:solidFill>
                <a:latin typeface="黑体" pitchFamily="2" charset="-122"/>
                <a:ea typeface="黑体" pitchFamily="2" charset="-122"/>
              </a:rPr>
            </a:br>
            <a:r>
              <a:rPr lang="zh-CN" altLang="en-US" sz="2800" b="1">
                <a:solidFill>
                  <a:srgbClr val="0000FF"/>
                </a:solidFill>
                <a:latin typeface="黑体" pitchFamily="2" charset="-122"/>
                <a:ea typeface="黑体" pitchFamily="2" charset="-122"/>
              </a:rPr>
              <a:t>  </a:t>
            </a:r>
            <a:r>
              <a:rPr lang="en-US" altLang="zh-CN" sz="2400" b="1">
                <a:solidFill>
                  <a:srgbClr val="0000FF"/>
                </a:solidFill>
                <a:latin typeface="幼圆" pitchFamily="49" charset="-122"/>
                <a:ea typeface="幼圆" pitchFamily="49" charset="-122"/>
              </a:rPr>
              <a:t>d</a:t>
            </a:r>
            <a:r>
              <a:rPr lang="zh-CN" altLang="en-US" sz="2400" b="1">
                <a:solidFill>
                  <a:srgbClr val="0000FF"/>
                </a:solidFill>
                <a:latin typeface="幼圆" pitchFamily="49" charset="-122"/>
                <a:ea typeface="幼圆" pitchFamily="49" charset="-122"/>
              </a:rPr>
              <a:t>、滑移总是沿密排面上的密排方向进行</a:t>
            </a:r>
          </a:p>
        </p:txBody>
      </p:sp>
      <p:sp>
        <p:nvSpPr>
          <p:cNvPr id="347158" name="Rectangle 22"/>
          <p:cNvSpPr>
            <a:spLocks noRot="1" noChangeArrowheads="1"/>
          </p:cNvSpPr>
          <p:nvPr/>
        </p:nvSpPr>
        <p:spPr bwMode="auto">
          <a:xfrm>
            <a:off x="522288" y="4329113"/>
            <a:ext cx="3914775" cy="369887"/>
          </a:xfrm>
          <a:prstGeom prst="rect">
            <a:avLst/>
          </a:prstGeom>
          <a:noFill/>
          <a:ln w="9525">
            <a:noFill/>
            <a:miter lim="800000"/>
            <a:headEnd/>
            <a:tailEnd/>
          </a:ln>
        </p:spPr>
        <p:txBody>
          <a:bodyPr anchor="ctr"/>
          <a:lstStyle/>
          <a:p>
            <a:r>
              <a:rPr lang="zh-CN" altLang="en-US" sz="2400" b="1">
                <a:solidFill>
                  <a:schemeClr val="tx2"/>
                </a:solidFill>
                <a:ea typeface="幼圆" pitchFamily="49" charset="-122"/>
              </a:rPr>
              <a:t>滑移面</a:t>
            </a:r>
            <a:r>
              <a:rPr lang="en-US" altLang="zh-CN" sz="2400" b="1">
                <a:solidFill>
                  <a:schemeClr val="tx2"/>
                </a:solidFill>
                <a:ea typeface="幼圆" pitchFamily="49" charset="-122"/>
              </a:rPr>
              <a:t>——</a:t>
            </a:r>
            <a:r>
              <a:rPr lang="zh-CN" altLang="en-US" sz="2400" b="1">
                <a:solidFill>
                  <a:schemeClr val="tx2"/>
                </a:solidFill>
                <a:ea typeface="幼圆" pitchFamily="49" charset="-122"/>
              </a:rPr>
              <a:t>最大密排面</a:t>
            </a:r>
          </a:p>
        </p:txBody>
      </p:sp>
      <p:sp>
        <p:nvSpPr>
          <p:cNvPr id="347159" name="Rectangle 23"/>
          <p:cNvSpPr>
            <a:spLocks noRot="1" noChangeArrowheads="1"/>
          </p:cNvSpPr>
          <p:nvPr/>
        </p:nvSpPr>
        <p:spPr bwMode="auto">
          <a:xfrm>
            <a:off x="522288" y="5138738"/>
            <a:ext cx="4770437" cy="369887"/>
          </a:xfrm>
          <a:prstGeom prst="rect">
            <a:avLst/>
          </a:prstGeom>
          <a:noFill/>
          <a:ln w="9525">
            <a:noFill/>
            <a:miter lim="800000"/>
            <a:headEnd/>
            <a:tailEnd/>
          </a:ln>
        </p:spPr>
        <p:txBody>
          <a:bodyPr anchor="ctr"/>
          <a:lstStyle/>
          <a:p>
            <a:r>
              <a:rPr lang="zh-CN" altLang="en-US" sz="2400" b="1">
                <a:solidFill>
                  <a:schemeClr val="tx2"/>
                </a:solidFill>
                <a:ea typeface="幼圆" pitchFamily="49" charset="-122"/>
              </a:rPr>
              <a:t>滑移方向</a:t>
            </a:r>
            <a:r>
              <a:rPr lang="en-US" altLang="zh-CN" sz="2400" b="1">
                <a:solidFill>
                  <a:schemeClr val="tx2"/>
                </a:solidFill>
                <a:ea typeface="幼圆" pitchFamily="49" charset="-122"/>
              </a:rPr>
              <a:t>——</a:t>
            </a:r>
            <a:r>
              <a:rPr lang="zh-CN" altLang="en-US" sz="2400" b="1">
                <a:solidFill>
                  <a:schemeClr val="tx2"/>
                </a:solidFill>
                <a:ea typeface="幼圆" pitchFamily="49" charset="-122"/>
              </a:rPr>
              <a:t>最大密排晶向</a:t>
            </a:r>
          </a:p>
        </p:txBody>
      </p:sp>
      <p:sp>
        <p:nvSpPr>
          <p:cNvPr id="347160" name="Line 24"/>
          <p:cNvSpPr>
            <a:spLocks noChangeShapeType="1"/>
          </p:cNvSpPr>
          <p:nvPr/>
        </p:nvSpPr>
        <p:spPr bwMode="auto">
          <a:xfrm>
            <a:off x="4795838" y="3654425"/>
            <a:ext cx="720725" cy="0"/>
          </a:xfrm>
          <a:prstGeom prst="line">
            <a:avLst/>
          </a:prstGeom>
          <a:noFill/>
          <a:ln w="28575">
            <a:solidFill>
              <a:srgbClr val="FF3300"/>
            </a:solidFill>
            <a:round/>
            <a:headEnd/>
            <a:tailEnd type="triangle" w="med" len="med"/>
          </a:ln>
        </p:spPr>
        <p:txBody>
          <a:bodyPr>
            <a:spAutoFit/>
          </a:bodyPr>
          <a:lstStyle/>
          <a:p>
            <a:endParaRPr lang="zh-CN" altLang="en-US"/>
          </a:p>
        </p:txBody>
      </p:sp>
      <p:sp>
        <p:nvSpPr>
          <p:cNvPr id="347161" name="Rectangle 25"/>
          <p:cNvSpPr>
            <a:spLocks noRot="1" noChangeArrowheads="1"/>
          </p:cNvSpPr>
          <p:nvPr/>
        </p:nvSpPr>
        <p:spPr bwMode="auto">
          <a:xfrm>
            <a:off x="476250" y="3429000"/>
            <a:ext cx="4229100" cy="369888"/>
          </a:xfrm>
          <a:prstGeom prst="rect">
            <a:avLst/>
          </a:prstGeom>
          <a:noFill/>
          <a:ln w="9525">
            <a:noFill/>
            <a:miter lim="800000"/>
            <a:headEnd/>
            <a:tailEnd/>
          </a:ln>
        </p:spPr>
        <p:txBody>
          <a:bodyPr anchor="ctr"/>
          <a:lstStyle/>
          <a:p>
            <a:pPr algn="ctr"/>
            <a:r>
              <a:rPr lang="zh-CN" altLang="en-US" sz="2400" b="1">
                <a:solidFill>
                  <a:schemeClr val="tx2"/>
                </a:solidFill>
                <a:ea typeface="楷体_GB2312" pitchFamily="49" charset="-122"/>
              </a:rPr>
              <a:t>原子间距最大</a:t>
            </a:r>
            <a:r>
              <a:rPr lang="en-US" altLang="zh-CN" sz="2400" b="1">
                <a:solidFill>
                  <a:schemeClr val="tx2"/>
                </a:solidFill>
                <a:ea typeface="楷体_GB2312" pitchFamily="49" charset="-122"/>
              </a:rPr>
              <a:t>——</a:t>
            </a:r>
            <a:r>
              <a:rPr lang="zh-CN" altLang="en-US" sz="2400" b="1">
                <a:solidFill>
                  <a:schemeClr val="tx2"/>
                </a:solidFill>
                <a:ea typeface="楷体_GB2312" pitchFamily="49" charset="-122"/>
              </a:rPr>
              <a:t>结合力最弱</a:t>
            </a:r>
          </a:p>
        </p:txBody>
      </p:sp>
      <p:sp>
        <p:nvSpPr>
          <p:cNvPr id="347162" name="Text Box 26"/>
          <p:cNvSpPr txBox="1">
            <a:spLocks noChangeArrowheads="1"/>
          </p:cNvSpPr>
          <p:nvPr/>
        </p:nvSpPr>
        <p:spPr bwMode="auto">
          <a:xfrm>
            <a:off x="881063" y="4689475"/>
            <a:ext cx="361950" cy="457200"/>
          </a:xfrm>
          <a:prstGeom prst="rect">
            <a:avLst/>
          </a:prstGeom>
          <a:noFill/>
          <a:ln w="9525" algn="ctr">
            <a:noFill/>
            <a:miter lim="800000"/>
            <a:headEnd/>
            <a:tailEnd/>
          </a:ln>
        </p:spPr>
        <p:txBody>
          <a:bodyPr wrap="none">
            <a:spAutoFit/>
          </a:bodyPr>
          <a:lstStyle/>
          <a:p>
            <a:r>
              <a:rPr lang="en-US" altLang="zh-CN" sz="2400">
                <a:solidFill>
                  <a:srgbClr val="0000FF"/>
                </a:solidFill>
              </a:rPr>
              <a:t>+</a:t>
            </a:r>
          </a:p>
        </p:txBody>
      </p:sp>
      <p:sp>
        <p:nvSpPr>
          <p:cNvPr id="347163" name="AutoShape 27"/>
          <p:cNvSpPr>
            <a:spLocks noChangeArrowheads="1"/>
          </p:cNvSpPr>
          <p:nvPr/>
        </p:nvSpPr>
        <p:spPr bwMode="auto">
          <a:xfrm rot="5400000">
            <a:off x="949326" y="5700712"/>
            <a:ext cx="404812" cy="271463"/>
          </a:xfrm>
          <a:custGeom>
            <a:avLst/>
            <a:gdLst>
              <a:gd name="T0" fmla="*/ 6024746 w 21600"/>
              <a:gd name="T1" fmla="*/ 0 h 21600"/>
              <a:gd name="T2" fmla="*/ 4462452 w 21600"/>
              <a:gd name="T3" fmla="*/ 1137229 h 21600"/>
              <a:gd name="T4" fmla="*/ 0 w 21600"/>
              <a:gd name="T5" fmla="*/ 3160847 h 21600"/>
              <a:gd name="T6" fmla="*/ 3251390 w 21600"/>
              <a:gd name="T7" fmla="*/ 3411674 h 21600"/>
              <a:gd name="T8" fmla="*/ 6502780 w 21600"/>
              <a:gd name="T9" fmla="*/ 2369218 h 21600"/>
              <a:gd name="T10" fmla="*/ 7586701 w 21600"/>
              <a:gd name="T11" fmla="*/ 1137229 h 21600"/>
              <a:gd name="T12" fmla="*/ 17694720 60000 65536"/>
              <a:gd name="T13" fmla="*/ 11796480 60000 65536"/>
              <a:gd name="T14" fmla="*/ 11796480 60000 65536"/>
              <a:gd name="T15" fmla="*/ 5898240 60000 65536"/>
              <a:gd name="T16" fmla="*/ 0 60000 65536"/>
              <a:gd name="T17" fmla="*/ 0 60000 65536"/>
              <a:gd name="T18" fmla="*/ 0 w 21600"/>
              <a:gd name="T19" fmla="*/ 18423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153" y="0"/>
                </a:moveTo>
                <a:lnTo>
                  <a:pt x="12705" y="7200"/>
                </a:lnTo>
                <a:lnTo>
                  <a:pt x="15791" y="7200"/>
                </a:lnTo>
                <a:lnTo>
                  <a:pt x="15791" y="18423"/>
                </a:lnTo>
                <a:lnTo>
                  <a:pt x="0" y="18423"/>
                </a:lnTo>
                <a:lnTo>
                  <a:pt x="0" y="21600"/>
                </a:lnTo>
                <a:lnTo>
                  <a:pt x="18514" y="21600"/>
                </a:lnTo>
                <a:lnTo>
                  <a:pt x="18514" y="7200"/>
                </a:lnTo>
                <a:lnTo>
                  <a:pt x="21600" y="7200"/>
                </a:lnTo>
                <a:close/>
              </a:path>
            </a:pathLst>
          </a:custGeom>
          <a:solidFill>
            <a:schemeClr val="accent1"/>
          </a:solidFill>
          <a:ln w="9525" algn="ctr">
            <a:solidFill>
              <a:schemeClr val="tx1"/>
            </a:solidFill>
            <a:miter lim="800000"/>
            <a:headEnd/>
            <a:tailEnd/>
          </a:ln>
        </p:spPr>
        <p:txBody>
          <a:bodyPr anchor="ctr">
            <a:spAutoFit/>
          </a:bodyPr>
          <a:lstStyle/>
          <a:p>
            <a:endParaRPr lang="zh-CN" altLang="en-US"/>
          </a:p>
        </p:txBody>
      </p:sp>
      <p:sp>
        <p:nvSpPr>
          <p:cNvPr id="347164" name="Rectangle 28"/>
          <p:cNvSpPr>
            <a:spLocks noRot="1" noChangeArrowheads="1"/>
          </p:cNvSpPr>
          <p:nvPr/>
        </p:nvSpPr>
        <p:spPr bwMode="auto">
          <a:xfrm>
            <a:off x="1466850" y="5768975"/>
            <a:ext cx="1935163" cy="369888"/>
          </a:xfrm>
          <a:prstGeom prst="rect">
            <a:avLst/>
          </a:prstGeom>
          <a:noFill/>
          <a:ln w="9525">
            <a:noFill/>
            <a:miter lim="800000"/>
            <a:headEnd/>
            <a:tailEnd/>
          </a:ln>
        </p:spPr>
        <p:txBody>
          <a:bodyPr anchor="ctr"/>
          <a:lstStyle/>
          <a:p>
            <a:r>
              <a:rPr lang="zh-CN" altLang="en-US" sz="2400" b="1">
                <a:solidFill>
                  <a:schemeClr val="tx2"/>
                </a:solidFill>
                <a:ea typeface="幼圆" pitchFamily="49" charset="-122"/>
              </a:rPr>
              <a:t>滑移系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7148"/>
                                        </p:tgtEl>
                                        <p:attrNameLst>
                                          <p:attrName>style.visibility</p:attrName>
                                        </p:attrNameLst>
                                      </p:cBhvr>
                                      <p:to>
                                        <p:strVal val="visible"/>
                                      </p:to>
                                    </p:set>
                                    <p:animEffect transition="in" filter="box(in)">
                                      <p:cBhvr>
                                        <p:cTn id="7" dur="500"/>
                                        <p:tgtEl>
                                          <p:spTgt spid="34714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7153"/>
                                        </p:tgtEl>
                                        <p:attrNameLst>
                                          <p:attrName>style.visibility</p:attrName>
                                        </p:attrNameLst>
                                      </p:cBhvr>
                                      <p:to>
                                        <p:strVal val="visible"/>
                                      </p:to>
                                    </p:set>
                                    <p:animEffect transition="in" filter="box(in)">
                                      <p:cBhvr>
                                        <p:cTn id="12" dur="500"/>
                                        <p:tgtEl>
                                          <p:spTgt spid="3471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7149"/>
                                        </p:tgtEl>
                                        <p:attrNameLst>
                                          <p:attrName>style.visibility</p:attrName>
                                        </p:attrNameLst>
                                      </p:cBhvr>
                                      <p:to>
                                        <p:strVal val="visible"/>
                                      </p:to>
                                    </p:set>
                                    <p:animEffect transition="in" filter="blinds(horizontal)">
                                      <p:cBhvr>
                                        <p:cTn id="17" dur="500"/>
                                        <p:tgtEl>
                                          <p:spTgt spid="34714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47160"/>
                                        </p:tgtEl>
                                        <p:attrNameLst>
                                          <p:attrName>style.visibility</p:attrName>
                                        </p:attrNameLst>
                                      </p:cBhvr>
                                      <p:to>
                                        <p:strVal val="visible"/>
                                      </p:to>
                                    </p:set>
                                    <p:animEffect transition="in" filter="box(in)">
                                      <p:cBhvr>
                                        <p:cTn id="22" dur="500"/>
                                        <p:tgtEl>
                                          <p:spTgt spid="34716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47161"/>
                                        </p:tgtEl>
                                        <p:attrNameLst>
                                          <p:attrName>style.visibility</p:attrName>
                                        </p:attrNameLst>
                                      </p:cBhvr>
                                      <p:to>
                                        <p:strVal val="visible"/>
                                      </p:to>
                                    </p:set>
                                    <p:animEffect transition="in" filter="box(in)">
                                      <p:cBhvr>
                                        <p:cTn id="25" dur="500"/>
                                        <p:tgtEl>
                                          <p:spTgt spid="347161"/>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347158"/>
                                        </p:tgtEl>
                                        <p:attrNameLst>
                                          <p:attrName>style.visibility</p:attrName>
                                        </p:attrNameLst>
                                      </p:cBhvr>
                                      <p:to>
                                        <p:strVal val="visible"/>
                                      </p:to>
                                    </p:set>
                                    <p:animEffect transition="in" filter="box(in)">
                                      <p:cBhvr>
                                        <p:cTn id="30" dur="500"/>
                                        <p:tgtEl>
                                          <p:spTgt spid="347158"/>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347162"/>
                                        </p:tgtEl>
                                        <p:attrNameLst>
                                          <p:attrName>style.visibility</p:attrName>
                                        </p:attrNameLst>
                                      </p:cBhvr>
                                      <p:to>
                                        <p:strVal val="visible"/>
                                      </p:to>
                                    </p:set>
                                    <p:animEffect transition="in" filter="box(in)">
                                      <p:cBhvr>
                                        <p:cTn id="33" dur="500"/>
                                        <p:tgtEl>
                                          <p:spTgt spid="347162"/>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347159"/>
                                        </p:tgtEl>
                                        <p:attrNameLst>
                                          <p:attrName>style.visibility</p:attrName>
                                        </p:attrNameLst>
                                      </p:cBhvr>
                                      <p:to>
                                        <p:strVal val="visible"/>
                                      </p:to>
                                    </p:set>
                                    <p:animEffect transition="in" filter="box(in)">
                                      <p:cBhvr>
                                        <p:cTn id="36" dur="500"/>
                                        <p:tgtEl>
                                          <p:spTgt spid="347159"/>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347163"/>
                                        </p:tgtEl>
                                        <p:attrNameLst>
                                          <p:attrName>style.visibility</p:attrName>
                                        </p:attrNameLst>
                                      </p:cBhvr>
                                      <p:to>
                                        <p:strVal val="visible"/>
                                      </p:to>
                                    </p:set>
                                    <p:animEffect transition="in" filter="box(in)">
                                      <p:cBhvr>
                                        <p:cTn id="41" dur="500"/>
                                        <p:tgtEl>
                                          <p:spTgt spid="347163"/>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47164"/>
                                        </p:tgtEl>
                                        <p:attrNameLst>
                                          <p:attrName>style.visibility</p:attrName>
                                        </p:attrNameLst>
                                      </p:cBhvr>
                                      <p:to>
                                        <p:strVal val="visible"/>
                                      </p:to>
                                    </p:set>
                                    <p:animEffect transition="in" filter="box(in)">
                                      <p:cBhvr>
                                        <p:cTn id="44" dur="500"/>
                                        <p:tgtEl>
                                          <p:spTgt spid="347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8" grpId="0"/>
      <p:bldP spid="347153" grpId="0" animBg="1"/>
      <p:bldP spid="347158" grpId="0"/>
      <p:bldP spid="347159" grpId="0"/>
      <p:bldP spid="347160" grpId="0" animBg="1"/>
      <p:bldP spid="347161" grpId="0"/>
      <p:bldP spid="347162" grpId="0"/>
      <p:bldP spid="347163" grpId="0" animBg="1"/>
      <p:bldP spid="3471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2"/>
          <p:cNvSpPr>
            <a:spLocks noRot="1" noChangeArrowheads="1"/>
          </p:cNvSpPr>
          <p:nvPr/>
        </p:nvSpPr>
        <p:spPr bwMode="auto">
          <a:xfrm>
            <a:off x="341313" y="458788"/>
            <a:ext cx="7726362" cy="360362"/>
          </a:xfrm>
          <a:prstGeom prst="rect">
            <a:avLst/>
          </a:prstGeom>
          <a:noFill/>
          <a:ln w="9525">
            <a:noFill/>
            <a:miter lim="800000"/>
            <a:headEnd/>
            <a:tailEnd/>
          </a:ln>
        </p:spPr>
        <p:txBody>
          <a:bodyPr anchor="ctr"/>
          <a:lstStyle/>
          <a:p>
            <a:r>
              <a:rPr lang="zh-CN" altLang="en-US" sz="2800" b="1">
                <a:solidFill>
                  <a:schemeClr val="tx2"/>
                </a:solidFill>
                <a:latin typeface="幼圆" pitchFamily="49" charset="-122"/>
                <a:ea typeface="幼圆" pitchFamily="49" charset="-122"/>
              </a:rPr>
              <a:t>滑移系：</a:t>
            </a:r>
            <a:r>
              <a:rPr lang="zh-CN" altLang="en-US" sz="2400" b="1">
                <a:solidFill>
                  <a:schemeClr val="tx2"/>
                </a:solidFill>
                <a:latin typeface="幼圆" pitchFamily="49" charset="-122"/>
                <a:ea typeface="幼圆" pitchFamily="49" charset="-122"/>
              </a:rPr>
              <a:t>滑移面和该面上的一个滑移方向</a:t>
            </a:r>
            <a:r>
              <a:rPr lang="zh-CN" altLang="en-US" sz="4000" b="1">
                <a:solidFill>
                  <a:schemeClr val="tx2"/>
                </a:solidFill>
                <a:latin typeface="幼圆" pitchFamily="49" charset="-122"/>
                <a:ea typeface="幼圆" pitchFamily="49" charset="-122"/>
              </a:rPr>
              <a:t> </a:t>
            </a:r>
          </a:p>
        </p:txBody>
      </p:sp>
      <p:sp>
        <p:nvSpPr>
          <p:cNvPr id="339987" name="Rectangle 19"/>
          <p:cNvSpPr>
            <a:spLocks noChangeArrowheads="1"/>
          </p:cNvSpPr>
          <p:nvPr/>
        </p:nvSpPr>
        <p:spPr bwMode="auto">
          <a:xfrm>
            <a:off x="341530" y="4239090"/>
            <a:ext cx="8326438" cy="1114425"/>
          </a:xfrm>
          <a:prstGeom prst="rect">
            <a:avLst/>
          </a:prstGeom>
          <a:noFill/>
          <a:ln w="9525">
            <a:noFill/>
            <a:miter lim="800000"/>
            <a:headEnd/>
            <a:tailEnd/>
          </a:ln>
        </p:spPr>
        <p:txBody>
          <a:bodyPr>
            <a:spAutoFit/>
          </a:bodyPr>
          <a:lstStyle/>
          <a:p>
            <a:pPr>
              <a:lnSpc>
                <a:spcPct val="140000"/>
              </a:lnSpc>
            </a:pPr>
            <a:r>
              <a:rPr lang="en-US" altLang="zh-CN" sz="2400" b="1" dirty="0">
                <a:ea typeface="幼圆" pitchFamily="49" charset="-122"/>
              </a:rPr>
              <a:t>bcc</a:t>
            </a:r>
            <a:r>
              <a:rPr lang="zh-CN" altLang="en-US" sz="2400" b="1" dirty="0">
                <a:ea typeface="幼圆" pitchFamily="49" charset="-122"/>
              </a:rPr>
              <a:t>、</a:t>
            </a:r>
            <a:r>
              <a:rPr lang="en-US" altLang="zh-CN" sz="2400" b="1" dirty="0" err="1">
                <a:ea typeface="幼圆" pitchFamily="49" charset="-122"/>
              </a:rPr>
              <a:t>fcc</a:t>
            </a:r>
            <a:r>
              <a:rPr lang="zh-CN" altLang="en-US" sz="2400" b="1" dirty="0">
                <a:ea typeface="幼圆" pitchFamily="49" charset="-122"/>
              </a:rPr>
              <a:t>和</a:t>
            </a:r>
            <a:r>
              <a:rPr lang="en-US" altLang="zh-CN" sz="2400" b="1" dirty="0" err="1">
                <a:ea typeface="幼圆" pitchFamily="49" charset="-122"/>
              </a:rPr>
              <a:t>hcp</a:t>
            </a:r>
            <a:r>
              <a:rPr lang="zh-CN" altLang="en-US" sz="2400" b="1" dirty="0">
                <a:ea typeface="幼圆" pitchFamily="49" charset="-122"/>
              </a:rPr>
              <a:t>金属的塑性比较： </a:t>
            </a:r>
            <a:r>
              <a:rPr lang="el-GR" altLang="zh-CN" sz="2400" b="1" dirty="0">
                <a:ea typeface="幼圆" pitchFamily="49" charset="-122"/>
              </a:rPr>
              <a:t>α</a:t>
            </a:r>
            <a:r>
              <a:rPr lang="en-US" altLang="zh-CN" sz="2400" b="1" dirty="0">
                <a:ea typeface="幼圆" pitchFamily="49" charset="-122"/>
              </a:rPr>
              <a:t>-Fe</a:t>
            </a:r>
            <a:r>
              <a:rPr lang="zh-CN" altLang="en-US" sz="2400" b="1" dirty="0">
                <a:ea typeface="幼圆" pitchFamily="49" charset="-122"/>
              </a:rPr>
              <a:t>、</a:t>
            </a:r>
            <a:r>
              <a:rPr lang="en-US" altLang="zh-CN" sz="2400" b="1" dirty="0">
                <a:ea typeface="幼圆" pitchFamily="49" charset="-122"/>
              </a:rPr>
              <a:t>Cu</a:t>
            </a:r>
            <a:r>
              <a:rPr lang="zh-CN" altLang="en-US" sz="2400" b="1" dirty="0">
                <a:ea typeface="幼圆" pitchFamily="49" charset="-122"/>
              </a:rPr>
              <a:t>和</a:t>
            </a:r>
            <a:r>
              <a:rPr lang="en-US" altLang="zh-CN" sz="2400" b="1" dirty="0">
                <a:ea typeface="幼圆" pitchFamily="49" charset="-122"/>
              </a:rPr>
              <a:t>Zn</a:t>
            </a:r>
          </a:p>
          <a:p>
            <a:pPr>
              <a:lnSpc>
                <a:spcPct val="140000"/>
              </a:lnSpc>
            </a:pPr>
            <a:r>
              <a:rPr lang="en-US" altLang="zh-CN" sz="2400" b="1" dirty="0">
                <a:ea typeface="幼圆" pitchFamily="49" charset="-122"/>
              </a:rPr>
              <a:t>      Cu </a:t>
            </a:r>
            <a:r>
              <a:rPr lang="en-US" altLang="zh-CN" sz="2400" b="1" dirty="0">
                <a:ea typeface="幼圆" pitchFamily="49" charset="-122"/>
                <a:cs typeface="Arial" charset="0"/>
              </a:rPr>
              <a:t>&gt;</a:t>
            </a:r>
            <a:r>
              <a:rPr lang="el-GR" altLang="zh-CN" sz="2400" b="1" dirty="0">
                <a:ea typeface="幼圆" pitchFamily="49" charset="-122"/>
              </a:rPr>
              <a:t>α</a:t>
            </a:r>
            <a:r>
              <a:rPr lang="en-US" altLang="zh-CN" sz="2400" b="1" dirty="0">
                <a:ea typeface="幼圆" pitchFamily="49" charset="-122"/>
              </a:rPr>
              <a:t>-Fe &gt; Zn ————Why</a:t>
            </a:r>
            <a:r>
              <a:rPr lang="zh-CN" altLang="en-US" sz="2400" b="1" dirty="0">
                <a:ea typeface="幼圆" pitchFamily="49" charset="-122"/>
              </a:rPr>
              <a:t>？</a:t>
            </a:r>
          </a:p>
        </p:txBody>
      </p:sp>
      <p:pic>
        <p:nvPicPr>
          <p:cNvPr id="24578" name="Picture 2" descr="c:\DOCUME~1\yangping\APPLIC~1\360se6\USERDA~1\Temp\JT-BG-~1.JPG"/>
          <p:cNvPicPr>
            <a:picLocks noChangeAspect="1" noChangeArrowheads="1"/>
          </p:cNvPicPr>
          <p:nvPr/>
        </p:nvPicPr>
        <p:blipFill>
          <a:blip r:embed="rId2" cstate="print"/>
          <a:srcRect/>
          <a:stretch>
            <a:fillRect/>
          </a:stretch>
        </p:blipFill>
        <p:spPr bwMode="auto">
          <a:xfrm>
            <a:off x="476545" y="1493785"/>
            <a:ext cx="8314218" cy="211523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9987">
                                            <p:txEl>
                                              <p:pRg st="0" end="0"/>
                                            </p:txEl>
                                          </p:spTgt>
                                        </p:tgtEl>
                                        <p:attrNameLst>
                                          <p:attrName>style.visibility</p:attrName>
                                        </p:attrNameLst>
                                      </p:cBhvr>
                                      <p:to>
                                        <p:strVal val="visible"/>
                                      </p:to>
                                    </p:set>
                                    <p:animEffect transition="in" filter="box(in)">
                                      <p:cBhvr>
                                        <p:cTn id="7" dur="500"/>
                                        <p:tgtEl>
                                          <p:spTgt spid="339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9987">
                                            <p:txEl>
                                              <p:pRg st="1" end="1"/>
                                            </p:txEl>
                                          </p:spTgt>
                                        </p:tgtEl>
                                        <p:attrNameLst>
                                          <p:attrName>style.visibility</p:attrName>
                                        </p:attrNameLst>
                                      </p:cBhvr>
                                      <p:to>
                                        <p:strVal val="visible"/>
                                      </p:to>
                                    </p:set>
                                    <p:animEffect transition="in" filter="box(in)">
                                      <p:cBhvr>
                                        <p:cTn id="12" dur="500"/>
                                        <p:tgtEl>
                                          <p:spTgt spid="3399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8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28" name="Rectangle 12"/>
          <p:cNvSpPr>
            <a:spLocks noRot="1" noChangeArrowheads="1"/>
          </p:cNvSpPr>
          <p:nvPr/>
        </p:nvSpPr>
        <p:spPr bwMode="auto">
          <a:xfrm>
            <a:off x="566738" y="2889250"/>
            <a:ext cx="7966075" cy="2205038"/>
          </a:xfrm>
          <a:prstGeom prst="rect">
            <a:avLst/>
          </a:prstGeom>
          <a:noFill/>
          <a:ln w="9525">
            <a:noFill/>
            <a:miter lim="800000"/>
            <a:headEnd/>
            <a:tailEnd/>
          </a:ln>
        </p:spPr>
        <p:txBody>
          <a:bodyPr/>
          <a:lstStyle/>
          <a:p>
            <a:pPr marL="342900" indent="-342900">
              <a:lnSpc>
                <a:spcPct val="170000"/>
              </a:lnSpc>
              <a:buFontTx/>
              <a:buChar char="•"/>
            </a:pPr>
            <a:r>
              <a:rPr lang="en-US" altLang="zh-CN" sz="2400" b="1">
                <a:solidFill>
                  <a:schemeClr val="tx2"/>
                </a:solidFill>
              </a:rPr>
              <a:t>FCC</a:t>
            </a:r>
            <a:r>
              <a:rPr lang="zh-CN" altLang="en-US" sz="2400" b="1">
                <a:solidFill>
                  <a:schemeClr val="tx2"/>
                </a:solidFill>
              </a:rPr>
              <a:t>和</a:t>
            </a:r>
            <a:r>
              <a:rPr lang="en-US" altLang="zh-CN" sz="2400" b="1">
                <a:solidFill>
                  <a:schemeClr val="tx2"/>
                </a:solidFill>
              </a:rPr>
              <a:t>BCC</a:t>
            </a:r>
            <a:r>
              <a:rPr lang="zh-CN" altLang="en-US" sz="2400" b="1">
                <a:solidFill>
                  <a:schemeClr val="tx2"/>
                </a:solidFill>
              </a:rPr>
              <a:t>的滑移系为</a:t>
            </a:r>
            <a:r>
              <a:rPr lang="en-US" altLang="zh-CN" sz="2400" b="1">
                <a:solidFill>
                  <a:schemeClr val="tx2"/>
                </a:solidFill>
              </a:rPr>
              <a:t>12</a:t>
            </a:r>
            <a:r>
              <a:rPr lang="zh-CN" altLang="en-US" sz="2400" b="1">
                <a:solidFill>
                  <a:schemeClr val="tx2"/>
                </a:solidFill>
              </a:rPr>
              <a:t>个，</a:t>
            </a:r>
            <a:r>
              <a:rPr lang="en-US" altLang="zh-CN" sz="2400" b="1">
                <a:solidFill>
                  <a:schemeClr val="tx2"/>
                </a:solidFill>
              </a:rPr>
              <a:t>HCP</a:t>
            </a:r>
            <a:r>
              <a:rPr lang="zh-CN" altLang="en-US" sz="2400" b="1">
                <a:solidFill>
                  <a:schemeClr val="tx2"/>
                </a:solidFill>
              </a:rPr>
              <a:t>为</a:t>
            </a:r>
            <a:r>
              <a:rPr lang="en-US" altLang="zh-CN" sz="2400" b="1">
                <a:solidFill>
                  <a:schemeClr val="tx2"/>
                </a:solidFill>
              </a:rPr>
              <a:t>3</a:t>
            </a:r>
            <a:r>
              <a:rPr lang="zh-CN" altLang="en-US" sz="2400" b="1">
                <a:solidFill>
                  <a:schemeClr val="tx2"/>
                </a:solidFill>
              </a:rPr>
              <a:t>个；</a:t>
            </a:r>
          </a:p>
          <a:p>
            <a:pPr marL="342900" indent="-342900">
              <a:lnSpc>
                <a:spcPct val="170000"/>
              </a:lnSpc>
              <a:buFontTx/>
              <a:buChar char="•"/>
            </a:pPr>
            <a:r>
              <a:rPr lang="en-US" altLang="zh-CN" sz="2400" b="1">
                <a:solidFill>
                  <a:schemeClr val="tx2"/>
                </a:solidFill>
              </a:rPr>
              <a:t>FCC</a:t>
            </a:r>
            <a:r>
              <a:rPr lang="zh-CN" altLang="en-US" sz="2400" b="1">
                <a:solidFill>
                  <a:schemeClr val="tx2"/>
                </a:solidFill>
              </a:rPr>
              <a:t>的滑移方向多于</a:t>
            </a:r>
            <a:r>
              <a:rPr lang="en-US" altLang="zh-CN" sz="2400" b="1">
                <a:solidFill>
                  <a:schemeClr val="tx2"/>
                </a:solidFill>
              </a:rPr>
              <a:t>BCC</a:t>
            </a:r>
            <a:r>
              <a:rPr lang="zh-CN" altLang="en-US" sz="2400" b="1">
                <a:solidFill>
                  <a:schemeClr val="tx2"/>
                </a:solidFill>
              </a:rPr>
              <a:t>。</a:t>
            </a:r>
          </a:p>
          <a:p>
            <a:pPr marL="342900" indent="-342900">
              <a:lnSpc>
                <a:spcPct val="170000"/>
              </a:lnSpc>
              <a:buFontTx/>
              <a:buChar char="•"/>
            </a:pPr>
            <a:r>
              <a:rPr lang="zh-CN" altLang="en-US" sz="2400" b="1">
                <a:solidFill>
                  <a:schemeClr val="tx2"/>
                </a:solidFill>
              </a:rPr>
              <a:t>金属塑性：　</a:t>
            </a:r>
            <a:r>
              <a:rPr lang="en-US" altLang="zh-CN" sz="2400" b="1">
                <a:solidFill>
                  <a:schemeClr val="tx2"/>
                </a:solidFill>
              </a:rPr>
              <a:t>Cu</a:t>
            </a:r>
            <a:r>
              <a:rPr lang="zh-CN" altLang="en-US" sz="2400" b="1">
                <a:solidFill>
                  <a:schemeClr val="tx2"/>
                </a:solidFill>
              </a:rPr>
              <a:t>（</a:t>
            </a:r>
            <a:r>
              <a:rPr lang="en-US" altLang="zh-CN" sz="2400" b="1">
                <a:solidFill>
                  <a:schemeClr val="tx2"/>
                </a:solidFill>
              </a:rPr>
              <a:t>FCC</a:t>
            </a:r>
            <a:r>
              <a:rPr lang="zh-CN" altLang="en-US" sz="2400" b="1">
                <a:solidFill>
                  <a:schemeClr val="tx2"/>
                </a:solidFill>
              </a:rPr>
              <a:t>）＞</a:t>
            </a:r>
            <a:r>
              <a:rPr lang="en-US" altLang="zh-CN" sz="2400" b="1">
                <a:solidFill>
                  <a:schemeClr val="tx2"/>
                </a:solidFill>
              </a:rPr>
              <a:t>Fe</a:t>
            </a:r>
            <a:r>
              <a:rPr lang="zh-CN" altLang="en-US" sz="2400" b="1">
                <a:solidFill>
                  <a:schemeClr val="tx2"/>
                </a:solidFill>
              </a:rPr>
              <a:t>（</a:t>
            </a:r>
            <a:r>
              <a:rPr lang="en-US" altLang="zh-CN" sz="2400" b="1">
                <a:solidFill>
                  <a:schemeClr val="tx2"/>
                </a:solidFill>
              </a:rPr>
              <a:t>BCC</a:t>
            </a:r>
            <a:r>
              <a:rPr lang="zh-CN" altLang="en-US" sz="2400" b="1">
                <a:solidFill>
                  <a:schemeClr val="tx2"/>
                </a:solidFill>
              </a:rPr>
              <a:t>）＞</a:t>
            </a:r>
            <a:r>
              <a:rPr lang="en-US" altLang="zh-CN" sz="2400" b="1">
                <a:solidFill>
                  <a:schemeClr val="tx2"/>
                </a:solidFill>
              </a:rPr>
              <a:t>Zn</a:t>
            </a:r>
            <a:r>
              <a:rPr lang="zh-CN" altLang="en-US" sz="2400" b="1">
                <a:solidFill>
                  <a:schemeClr val="tx2"/>
                </a:solidFill>
              </a:rPr>
              <a:t>（</a:t>
            </a:r>
            <a:r>
              <a:rPr lang="en-US" altLang="zh-CN" sz="2400" b="1">
                <a:solidFill>
                  <a:schemeClr val="tx2"/>
                </a:solidFill>
              </a:rPr>
              <a:t>HCP</a:t>
            </a:r>
            <a:r>
              <a:rPr lang="zh-CN" altLang="en-US" sz="2400" b="1">
                <a:solidFill>
                  <a:schemeClr val="tx2"/>
                </a:solidFill>
              </a:rPr>
              <a:t>）。 </a:t>
            </a:r>
          </a:p>
        </p:txBody>
      </p:sp>
      <p:sp>
        <p:nvSpPr>
          <p:cNvPr id="15363" name="Rectangle 16"/>
          <p:cNvSpPr>
            <a:spLocks noChangeArrowheads="1"/>
          </p:cNvSpPr>
          <p:nvPr/>
        </p:nvSpPr>
        <p:spPr bwMode="auto">
          <a:xfrm>
            <a:off x="431800" y="593725"/>
            <a:ext cx="8326438" cy="1625600"/>
          </a:xfrm>
          <a:prstGeom prst="rect">
            <a:avLst/>
          </a:prstGeom>
          <a:noFill/>
          <a:ln w="9525">
            <a:noFill/>
            <a:miter lim="800000"/>
            <a:headEnd/>
            <a:tailEnd/>
          </a:ln>
        </p:spPr>
        <p:txBody>
          <a:bodyPr>
            <a:spAutoFit/>
          </a:bodyPr>
          <a:lstStyle/>
          <a:p>
            <a:pPr>
              <a:lnSpc>
                <a:spcPct val="140000"/>
              </a:lnSpc>
            </a:pPr>
            <a:r>
              <a:rPr lang="zh-CN" altLang="en-US" sz="2400" b="1">
                <a:ea typeface="幼圆" pitchFamily="49" charset="-122"/>
              </a:rPr>
              <a:t>原因：</a:t>
            </a:r>
          </a:p>
          <a:p>
            <a:pPr>
              <a:lnSpc>
                <a:spcPct val="140000"/>
              </a:lnSpc>
            </a:pPr>
            <a:r>
              <a:rPr lang="zh-CN" altLang="en-US" b="1">
                <a:ea typeface="幼圆" pitchFamily="49" charset="-122"/>
              </a:rPr>
              <a:t>①</a:t>
            </a:r>
            <a:r>
              <a:rPr lang="zh-CN" altLang="en-US" sz="2400" b="1">
                <a:ea typeface="幼圆" pitchFamily="49" charset="-122"/>
              </a:rPr>
              <a:t>滑移系多</a:t>
            </a:r>
            <a:r>
              <a:rPr lang="en-US" altLang="zh-CN" sz="2400" b="1">
                <a:ea typeface="幼圆" pitchFamily="49" charset="-122"/>
              </a:rPr>
              <a:t>——</a:t>
            </a:r>
            <a:r>
              <a:rPr lang="zh-CN" altLang="en-US" sz="2400" b="1">
                <a:ea typeface="幼圆" pitchFamily="49" charset="-122"/>
              </a:rPr>
              <a:t>塑性好，</a:t>
            </a:r>
          </a:p>
          <a:p>
            <a:pPr>
              <a:lnSpc>
                <a:spcPct val="140000"/>
              </a:lnSpc>
            </a:pPr>
            <a:r>
              <a:rPr lang="zh-CN" altLang="en-US" b="1">
                <a:ea typeface="幼圆" pitchFamily="49" charset="-122"/>
              </a:rPr>
              <a:t>②</a:t>
            </a:r>
            <a:r>
              <a:rPr lang="zh-CN" altLang="en-US" sz="2400" b="1">
                <a:ea typeface="幼圆" pitchFamily="49" charset="-122"/>
              </a:rPr>
              <a:t>滑移方向的作用比滑移面大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2028"/>
                                        </p:tgtEl>
                                        <p:attrNameLst>
                                          <p:attrName>style.visibility</p:attrName>
                                        </p:attrNameLst>
                                      </p:cBhvr>
                                      <p:to>
                                        <p:strVal val="visible"/>
                                      </p:to>
                                    </p:set>
                                    <p:animEffect transition="in" filter="box(in)">
                                      <p:cBhvr>
                                        <p:cTn id="7" dur="500"/>
                                        <p:tgtEl>
                                          <p:spTgt spid="342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17"/>
          <p:cNvGrpSpPr>
            <a:grpSpLocks/>
          </p:cNvGrpSpPr>
          <p:nvPr/>
        </p:nvGrpSpPr>
        <p:grpSpPr bwMode="auto">
          <a:xfrm>
            <a:off x="2362200" y="1524000"/>
            <a:ext cx="4527550" cy="4530725"/>
            <a:chOff x="3024" y="960"/>
            <a:chExt cx="2852" cy="2854"/>
          </a:xfrm>
        </p:grpSpPr>
        <p:pic>
          <p:nvPicPr>
            <p:cNvPr id="16394" name="Picture 4" descr="fig333.gif (6194 bytes)"/>
            <p:cNvPicPr>
              <a:picLocks noChangeAspect="1" noChangeArrowheads="1"/>
            </p:cNvPicPr>
            <p:nvPr/>
          </p:nvPicPr>
          <p:blipFill>
            <a:blip r:embed="rId2" cstate="print"/>
            <a:srcRect l="10162" t="2560" r="3741" b="7057"/>
            <a:stretch>
              <a:fillRect/>
            </a:stretch>
          </p:blipFill>
          <p:spPr bwMode="auto">
            <a:xfrm>
              <a:off x="3024" y="960"/>
              <a:ext cx="2852" cy="2854"/>
            </a:xfrm>
            <a:prstGeom prst="rect">
              <a:avLst/>
            </a:prstGeom>
            <a:noFill/>
            <a:ln w="9525">
              <a:noFill/>
              <a:miter lim="800000"/>
              <a:headEnd/>
              <a:tailEnd/>
            </a:ln>
          </p:spPr>
        </p:pic>
        <p:sp>
          <p:nvSpPr>
            <p:cNvPr id="16395" name="Rectangle 13"/>
            <p:cNvSpPr>
              <a:spLocks noChangeArrowheads="1"/>
            </p:cNvSpPr>
            <p:nvPr/>
          </p:nvSpPr>
          <p:spPr bwMode="auto">
            <a:xfrm>
              <a:off x="3120" y="2920"/>
              <a:ext cx="480" cy="440"/>
            </a:xfrm>
            <a:prstGeom prst="rect">
              <a:avLst/>
            </a:prstGeom>
            <a:solidFill>
              <a:schemeClr val="bg1"/>
            </a:solidFill>
            <a:ln w="9525">
              <a:solidFill>
                <a:schemeClr val="bg1"/>
              </a:solidFill>
              <a:miter lim="800000"/>
              <a:headEnd/>
              <a:tailEnd/>
            </a:ln>
          </p:spPr>
          <p:txBody>
            <a:bodyPr anchor="ctr">
              <a:spAutoFit/>
            </a:bodyPr>
            <a:lstStyle/>
            <a:p>
              <a:endParaRPr lang="zh-CN" altLang="en-US"/>
            </a:p>
          </p:txBody>
        </p:sp>
        <p:sp>
          <p:nvSpPr>
            <p:cNvPr id="16396" name="Rectangle 14"/>
            <p:cNvSpPr>
              <a:spLocks noChangeArrowheads="1"/>
            </p:cNvSpPr>
            <p:nvPr/>
          </p:nvSpPr>
          <p:spPr bwMode="auto">
            <a:xfrm>
              <a:off x="3120" y="1128"/>
              <a:ext cx="480" cy="344"/>
            </a:xfrm>
            <a:prstGeom prst="rect">
              <a:avLst/>
            </a:prstGeom>
            <a:solidFill>
              <a:schemeClr val="bg1"/>
            </a:solidFill>
            <a:ln w="9525">
              <a:solidFill>
                <a:schemeClr val="bg1"/>
              </a:solidFill>
              <a:miter lim="800000"/>
              <a:headEnd/>
              <a:tailEnd/>
            </a:ln>
          </p:spPr>
          <p:txBody>
            <a:bodyPr anchor="ctr">
              <a:spAutoFit/>
            </a:bodyPr>
            <a:lstStyle/>
            <a:p>
              <a:endParaRPr lang="zh-CN" altLang="en-US"/>
            </a:p>
          </p:txBody>
        </p:sp>
        <p:sp>
          <p:nvSpPr>
            <p:cNvPr id="16397" name="Line 15"/>
            <p:cNvSpPr>
              <a:spLocks noChangeShapeType="1"/>
            </p:cNvSpPr>
            <p:nvPr/>
          </p:nvSpPr>
          <p:spPr bwMode="auto">
            <a:xfrm>
              <a:off x="3352" y="2904"/>
              <a:ext cx="0" cy="384"/>
            </a:xfrm>
            <a:prstGeom prst="line">
              <a:avLst/>
            </a:prstGeom>
            <a:noFill/>
            <a:ln w="25400">
              <a:solidFill>
                <a:schemeClr val="tx1"/>
              </a:solidFill>
              <a:round/>
              <a:headEnd/>
              <a:tailEnd type="triangle" w="med" len="med"/>
            </a:ln>
          </p:spPr>
          <p:txBody>
            <a:bodyPr wrap="none" anchor="ctr">
              <a:spAutoFit/>
            </a:bodyPr>
            <a:lstStyle/>
            <a:p>
              <a:endParaRPr lang="zh-CN" altLang="en-US"/>
            </a:p>
          </p:txBody>
        </p:sp>
        <p:sp>
          <p:nvSpPr>
            <p:cNvPr id="16398" name="Line 16"/>
            <p:cNvSpPr>
              <a:spLocks noChangeShapeType="1"/>
            </p:cNvSpPr>
            <p:nvPr/>
          </p:nvSpPr>
          <p:spPr bwMode="auto">
            <a:xfrm flipV="1">
              <a:off x="3376" y="1152"/>
              <a:ext cx="0" cy="336"/>
            </a:xfrm>
            <a:prstGeom prst="line">
              <a:avLst/>
            </a:prstGeom>
            <a:noFill/>
            <a:ln w="25400">
              <a:solidFill>
                <a:schemeClr val="tx1"/>
              </a:solidFill>
              <a:round/>
              <a:headEnd/>
              <a:tailEnd type="triangle" w="med" len="med"/>
            </a:ln>
          </p:spPr>
          <p:txBody>
            <a:bodyPr wrap="none" anchor="ctr">
              <a:spAutoFit/>
            </a:bodyPr>
            <a:lstStyle/>
            <a:p>
              <a:endParaRPr lang="zh-CN" altLang="en-US"/>
            </a:p>
          </p:txBody>
        </p:sp>
      </p:grpSp>
      <p:sp>
        <p:nvSpPr>
          <p:cNvPr id="378898" name="AutoShape 18"/>
          <p:cNvSpPr>
            <a:spLocks noChangeArrowheads="1"/>
          </p:cNvSpPr>
          <p:nvPr/>
        </p:nvSpPr>
        <p:spPr bwMode="auto">
          <a:xfrm>
            <a:off x="304800" y="1828800"/>
            <a:ext cx="1905000" cy="1295400"/>
          </a:xfrm>
          <a:prstGeom prst="wedgeRoundRectCallout">
            <a:avLst>
              <a:gd name="adj1" fmla="val 76583"/>
              <a:gd name="adj2" fmla="val 75736"/>
              <a:gd name="adj3" fmla="val 16667"/>
            </a:avLst>
          </a:prstGeom>
          <a:noFill/>
          <a:ln w="9525">
            <a:solidFill>
              <a:srgbClr val="FF0000"/>
            </a:solidFill>
            <a:miter lim="800000"/>
            <a:headEnd/>
            <a:tailEnd/>
          </a:ln>
        </p:spPr>
        <p:txBody>
          <a:bodyPr anchor="ctr"/>
          <a:lstStyle/>
          <a:p>
            <a:pPr algn="ctr"/>
            <a:r>
              <a:rPr lang="zh-CN" altLang="en-US" sz="2000" b="1"/>
              <a:t>滑移面转向与外加应力方向一致</a:t>
            </a:r>
          </a:p>
        </p:txBody>
      </p:sp>
      <p:sp>
        <p:nvSpPr>
          <p:cNvPr id="378899" name="AutoShape 19"/>
          <p:cNvSpPr>
            <a:spLocks noChangeArrowheads="1"/>
          </p:cNvSpPr>
          <p:nvPr/>
        </p:nvSpPr>
        <p:spPr bwMode="auto">
          <a:xfrm>
            <a:off x="6507163" y="4778375"/>
            <a:ext cx="2171700" cy="1077913"/>
          </a:xfrm>
          <a:prstGeom prst="wedgeRoundRectCallout">
            <a:avLst>
              <a:gd name="adj1" fmla="val -102458"/>
              <a:gd name="adj2" fmla="val -84847"/>
              <a:gd name="adj3" fmla="val 16667"/>
            </a:avLst>
          </a:prstGeom>
          <a:noFill/>
          <a:ln w="9525">
            <a:solidFill>
              <a:srgbClr val="FF3300"/>
            </a:solidFill>
            <a:miter lim="800000"/>
            <a:headEnd/>
            <a:tailEnd/>
          </a:ln>
        </p:spPr>
        <p:txBody>
          <a:bodyPr anchor="ctr"/>
          <a:lstStyle/>
          <a:p>
            <a:pPr algn="ctr"/>
            <a:r>
              <a:rPr lang="zh-CN" altLang="en-US" sz="2000" b="1"/>
              <a:t>滑移方向转向与最大分切应力方向一致</a:t>
            </a:r>
          </a:p>
        </p:txBody>
      </p:sp>
      <p:sp>
        <p:nvSpPr>
          <p:cNvPr id="16389" name="Rectangle 20"/>
          <p:cNvSpPr>
            <a:spLocks noRot="1" noChangeArrowheads="1"/>
          </p:cNvSpPr>
          <p:nvPr/>
        </p:nvSpPr>
        <p:spPr bwMode="auto">
          <a:xfrm>
            <a:off x="476250" y="638175"/>
            <a:ext cx="6164263" cy="566738"/>
          </a:xfrm>
          <a:prstGeom prst="rect">
            <a:avLst/>
          </a:prstGeom>
          <a:noFill/>
          <a:ln w="9525">
            <a:noFill/>
            <a:miter lim="800000"/>
            <a:headEnd/>
            <a:tailEnd/>
          </a:ln>
        </p:spPr>
        <p:txBody>
          <a:bodyPr anchor="ctr"/>
          <a:lstStyle/>
          <a:p>
            <a:pPr>
              <a:lnSpc>
                <a:spcPct val="120000"/>
              </a:lnSpc>
            </a:pPr>
            <a:r>
              <a:rPr lang="zh-CN" altLang="en-US" sz="2800" b="1">
                <a:solidFill>
                  <a:srgbClr val="0000FF"/>
                </a:solidFill>
                <a:latin typeface="黑体" pitchFamily="2" charset="-122"/>
                <a:ea typeface="黑体" pitchFamily="2" charset="-122"/>
              </a:rPr>
              <a:t>滑移的特点：</a:t>
            </a:r>
            <a:br>
              <a:rPr lang="zh-CN" altLang="en-US" sz="2800" b="1">
                <a:solidFill>
                  <a:srgbClr val="0000FF"/>
                </a:solidFill>
                <a:latin typeface="黑体" pitchFamily="2" charset="-122"/>
                <a:ea typeface="黑体" pitchFamily="2" charset="-122"/>
              </a:rPr>
            </a:br>
            <a:r>
              <a:rPr lang="zh-CN" altLang="en-US" sz="2800" b="1">
                <a:solidFill>
                  <a:srgbClr val="0000FF"/>
                </a:solidFill>
                <a:latin typeface="黑体" pitchFamily="2" charset="-122"/>
                <a:ea typeface="黑体" pitchFamily="2" charset="-122"/>
              </a:rPr>
              <a:t>  </a:t>
            </a:r>
            <a:r>
              <a:rPr lang="en-US" altLang="zh-CN" sz="2400" b="1">
                <a:solidFill>
                  <a:srgbClr val="0000FF"/>
                </a:solidFill>
                <a:latin typeface="幼圆" pitchFamily="49" charset="-122"/>
                <a:ea typeface="幼圆" pitchFamily="49" charset="-122"/>
              </a:rPr>
              <a:t>e</a:t>
            </a:r>
            <a:r>
              <a:rPr lang="zh-CN" altLang="en-US" sz="2400" b="1">
                <a:solidFill>
                  <a:srgbClr val="0000FF"/>
                </a:solidFill>
                <a:latin typeface="幼圆" pitchFamily="49" charset="-122"/>
                <a:ea typeface="幼圆" pitchFamily="49" charset="-122"/>
              </a:rPr>
              <a:t>、滑移时伴随晶体转动</a:t>
            </a:r>
          </a:p>
        </p:txBody>
      </p:sp>
      <p:cxnSp>
        <p:nvCxnSpPr>
          <p:cNvPr id="16390" name="直接箭头连接符 11"/>
          <p:cNvCxnSpPr>
            <a:cxnSpLocks noChangeShapeType="1"/>
          </p:cNvCxnSpPr>
          <p:nvPr/>
        </p:nvCxnSpPr>
        <p:spPr bwMode="auto">
          <a:xfrm flipH="1">
            <a:off x="4841875" y="3473450"/>
            <a:ext cx="495300" cy="180975"/>
          </a:xfrm>
          <a:prstGeom prst="straightConnector1">
            <a:avLst/>
          </a:prstGeom>
          <a:noFill/>
          <a:ln w="38100" algn="ctr">
            <a:solidFill>
              <a:srgbClr val="FF3300"/>
            </a:solidFill>
            <a:round/>
            <a:headEnd/>
            <a:tailEnd type="arrow" w="med" len="med"/>
          </a:ln>
        </p:spPr>
      </p:cxnSp>
      <p:sp>
        <p:nvSpPr>
          <p:cNvPr id="16391" name="椭圆 12"/>
          <p:cNvSpPr>
            <a:spLocks noChangeArrowheads="1"/>
          </p:cNvSpPr>
          <p:nvPr/>
        </p:nvSpPr>
        <p:spPr bwMode="auto">
          <a:xfrm>
            <a:off x="3716338" y="2933700"/>
            <a:ext cx="855662" cy="450850"/>
          </a:xfrm>
          <a:prstGeom prst="ellipse">
            <a:avLst/>
          </a:prstGeom>
          <a:noFill/>
          <a:ln w="19050" algn="ctr">
            <a:solidFill>
              <a:srgbClr val="FF0000"/>
            </a:solidFill>
            <a:round/>
            <a:headEnd/>
            <a:tailEnd/>
          </a:ln>
        </p:spPr>
        <p:txBody>
          <a:bodyPr>
            <a:spAutoFit/>
          </a:bodyPr>
          <a:lstStyle/>
          <a:p>
            <a:endParaRPr lang="zh-CN" altLang="en-US"/>
          </a:p>
        </p:txBody>
      </p:sp>
      <p:cxnSp>
        <p:nvCxnSpPr>
          <p:cNvPr id="16392" name="直接箭头连接符 14"/>
          <p:cNvCxnSpPr>
            <a:cxnSpLocks noChangeShapeType="1"/>
          </p:cNvCxnSpPr>
          <p:nvPr/>
        </p:nvCxnSpPr>
        <p:spPr bwMode="auto">
          <a:xfrm flipH="1">
            <a:off x="5246688" y="3473450"/>
            <a:ext cx="90487" cy="360363"/>
          </a:xfrm>
          <a:prstGeom prst="straightConnector1">
            <a:avLst/>
          </a:prstGeom>
          <a:noFill/>
          <a:ln w="38100" algn="ctr">
            <a:solidFill>
              <a:srgbClr val="0000FF"/>
            </a:solidFill>
            <a:round/>
            <a:headEnd/>
            <a:tailEnd type="arrow" w="med" len="med"/>
          </a:ln>
        </p:spPr>
      </p:cxnSp>
      <p:sp>
        <p:nvSpPr>
          <p:cNvPr id="16393" name="椭圆 15"/>
          <p:cNvSpPr>
            <a:spLocks noChangeArrowheads="1"/>
          </p:cNvSpPr>
          <p:nvPr/>
        </p:nvSpPr>
        <p:spPr bwMode="auto">
          <a:xfrm>
            <a:off x="5786438" y="3968750"/>
            <a:ext cx="1035050" cy="539750"/>
          </a:xfrm>
          <a:prstGeom prst="ellipse">
            <a:avLst/>
          </a:prstGeom>
          <a:noFill/>
          <a:ln w="19050" algn="ctr">
            <a:solidFill>
              <a:srgbClr val="0000FF"/>
            </a:solidFill>
            <a:round/>
            <a:headEnd/>
            <a:tailEnd/>
          </a:ln>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898"/>
                                        </p:tgtEl>
                                        <p:attrNameLst>
                                          <p:attrName>style.visibility</p:attrName>
                                        </p:attrNameLst>
                                      </p:cBhvr>
                                      <p:to>
                                        <p:strVal val="visible"/>
                                      </p:to>
                                    </p:set>
                                    <p:animEffect transition="in" filter="blinds(horizontal)">
                                      <p:cBhvr>
                                        <p:cTn id="7" dur="500"/>
                                        <p:tgtEl>
                                          <p:spTgt spid="3788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8899"/>
                                        </p:tgtEl>
                                        <p:attrNameLst>
                                          <p:attrName>style.visibility</p:attrName>
                                        </p:attrNameLst>
                                      </p:cBhvr>
                                      <p:to>
                                        <p:strVal val="visible"/>
                                      </p:to>
                                    </p:set>
                                    <p:animEffect transition="in" filter="blinds(horizontal)">
                                      <p:cBhvr>
                                        <p:cTn id="12" dur="500"/>
                                        <p:tgtEl>
                                          <p:spTgt spid="378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8" grpId="0" animBg="1"/>
      <p:bldP spid="37889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p:cNvSpPr>
            <a:spLocks noGrp="1"/>
          </p:cNvSpPr>
          <p:nvPr>
            <p:ph idx="1"/>
          </p:nvPr>
        </p:nvSpPr>
        <p:spPr>
          <a:xfrm>
            <a:off x="685800" y="549275"/>
            <a:ext cx="7772400" cy="5546725"/>
          </a:xfrm>
        </p:spPr>
        <p:txBody>
          <a:bodyPr/>
          <a:lstStyle/>
          <a:p>
            <a:pPr>
              <a:buFontTx/>
              <a:buNone/>
            </a:pPr>
            <a:r>
              <a:rPr lang="zh-CN" altLang="en-US" b="1" dirty="0" smtClean="0">
                <a:solidFill>
                  <a:srgbClr val="0000FF"/>
                </a:solidFill>
                <a:latin typeface="黑体" pitchFamily="2" charset="-122"/>
                <a:ea typeface="黑体" pitchFamily="2" charset="-122"/>
              </a:rPr>
              <a:t>滑移的特点：</a:t>
            </a:r>
            <a:endParaRPr lang="en-US" altLang="zh-CN" b="1" dirty="0" smtClean="0">
              <a:solidFill>
                <a:srgbClr val="0000FF"/>
              </a:solidFill>
              <a:latin typeface="黑体" pitchFamily="2" charset="-122"/>
              <a:ea typeface="黑体" pitchFamily="2" charset="-122"/>
            </a:endParaRPr>
          </a:p>
          <a:p>
            <a:pPr marL="971550" lvl="1" indent="-514350">
              <a:buFont typeface="宋体" pitchFamily="2" charset="-122"/>
              <a:buAutoNum type="circleNumDbPlain"/>
            </a:pPr>
            <a:r>
              <a:rPr lang="zh-CN" altLang="en-US" b="1" dirty="0" smtClean="0">
                <a:latin typeface="幼圆" pitchFamily="49" charset="-122"/>
                <a:ea typeface="幼圆" pitchFamily="49" charset="-122"/>
              </a:rPr>
              <a:t>只在切应力作用下发生</a:t>
            </a:r>
            <a:endParaRPr lang="en-US" altLang="zh-CN" b="1" dirty="0" smtClean="0">
              <a:latin typeface="幼圆" pitchFamily="49" charset="-122"/>
              <a:ea typeface="幼圆" pitchFamily="49" charset="-122"/>
            </a:endParaRPr>
          </a:p>
          <a:p>
            <a:pPr marL="971550" lvl="1" indent="-514350">
              <a:buFont typeface="宋体" pitchFamily="2" charset="-122"/>
              <a:buAutoNum type="circleNumDbPlain"/>
            </a:pPr>
            <a:r>
              <a:rPr lang="zh-CN" altLang="en-US" b="1" dirty="0" smtClean="0">
                <a:latin typeface="幼圆" pitchFamily="49" charset="-122"/>
                <a:ea typeface="幼圆" pitchFamily="49" charset="-122"/>
              </a:rPr>
              <a:t>通过位错在滑移面上的运动来实现</a:t>
            </a:r>
            <a:endParaRPr lang="en-US" altLang="zh-CN" b="1" dirty="0" smtClean="0">
              <a:latin typeface="幼圆" pitchFamily="49" charset="-122"/>
              <a:ea typeface="幼圆" pitchFamily="49" charset="-122"/>
            </a:endParaRPr>
          </a:p>
          <a:p>
            <a:pPr marL="971550" lvl="1" indent="-514350">
              <a:buFont typeface="宋体" pitchFamily="2" charset="-122"/>
              <a:buAutoNum type="circleNumDbPlain"/>
            </a:pPr>
            <a:r>
              <a:rPr lang="zh-CN" altLang="en-US" b="1" dirty="0" smtClean="0">
                <a:latin typeface="幼圆" pitchFamily="49" charset="-122"/>
                <a:ea typeface="幼圆" pitchFamily="49" charset="-122"/>
              </a:rPr>
              <a:t>位错移出晶体一次 </a:t>
            </a:r>
            <a:r>
              <a:rPr lang="en-US" altLang="zh-CN" b="1" dirty="0" smtClean="0">
                <a:ea typeface="幼圆" pitchFamily="49" charset="-122"/>
              </a:rPr>
              <a:t>——</a:t>
            </a:r>
            <a:r>
              <a:rPr lang="en-US" altLang="zh-CN" b="1" dirty="0" smtClean="0">
                <a:latin typeface="幼圆" pitchFamily="49" charset="-122"/>
                <a:ea typeface="幼圆" pitchFamily="49" charset="-122"/>
              </a:rPr>
              <a:t> </a:t>
            </a:r>
            <a:r>
              <a:rPr lang="zh-CN" altLang="en-US" b="1" dirty="0" smtClean="0">
                <a:latin typeface="幼圆" pitchFamily="49" charset="-122"/>
                <a:ea typeface="幼圆" pitchFamily="49" charset="-122"/>
              </a:rPr>
              <a:t>一个原子间距的变形量</a:t>
            </a:r>
            <a:endParaRPr lang="en-US" altLang="zh-CN" b="1" dirty="0" smtClean="0">
              <a:latin typeface="幼圆" pitchFamily="49" charset="-122"/>
              <a:ea typeface="幼圆" pitchFamily="49" charset="-122"/>
            </a:endParaRPr>
          </a:p>
          <a:p>
            <a:pPr marL="971550" lvl="1" indent="-514350">
              <a:buFont typeface="宋体" pitchFamily="2" charset="-122"/>
              <a:buAutoNum type="circleNumDbPlain"/>
            </a:pPr>
            <a:r>
              <a:rPr lang="zh-CN" altLang="en-US" b="1" dirty="0" smtClean="0">
                <a:latin typeface="幼圆" pitchFamily="49" charset="-122"/>
                <a:ea typeface="幼圆" pitchFamily="49" charset="-122"/>
              </a:rPr>
              <a:t>总是沿密排面上的密排方向进行</a:t>
            </a:r>
            <a:endParaRPr lang="en-US" altLang="zh-CN" b="1" dirty="0" smtClean="0">
              <a:latin typeface="幼圆" pitchFamily="49" charset="-122"/>
              <a:ea typeface="幼圆" pitchFamily="49" charset="-122"/>
            </a:endParaRPr>
          </a:p>
          <a:p>
            <a:pPr marL="971550" lvl="1" indent="-514350">
              <a:buFont typeface="宋体" pitchFamily="2" charset="-122"/>
              <a:buAutoNum type="circleNumDbPlain"/>
            </a:pPr>
            <a:r>
              <a:rPr lang="zh-CN" altLang="en-US" b="1" dirty="0" smtClean="0">
                <a:latin typeface="幼圆" pitchFamily="49" charset="-122"/>
                <a:ea typeface="幼圆" pitchFamily="49" charset="-122"/>
              </a:rPr>
              <a:t>伴随晶体转动</a:t>
            </a:r>
            <a:endParaRPr lang="zh-CN" alt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2"/>
          <p:cNvSpPr>
            <a:spLocks noRot="1" noChangeArrowheads="1"/>
          </p:cNvSpPr>
          <p:nvPr/>
        </p:nvSpPr>
        <p:spPr bwMode="auto">
          <a:xfrm>
            <a:off x="250825" y="549275"/>
            <a:ext cx="8540750" cy="687388"/>
          </a:xfrm>
          <a:prstGeom prst="rect">
            <a:avLst/>
          </a:prstGeom>
          <a:noFill/>
          <a:ln w="9525">
            <a:noFill/>
            <a:miter lim="800000"/>
            <a:headEnd/>
            <a:tailEnd/>
          </a:ln>
        </p:spPr>
        <p:txBody>
          <a:bodyPr anchor="ctr"/>
          <a:lstStyle/>
          <a:p>
            <a:pPr algn="ctr"/>
            <a:r>
              <a:rPr lang="en-US" altLang="zh-CN" sz="2800" b="1">
                <a:solidFill>
                  <a:schemeClr val="accent2"/>
                </a:solidFill>
              </a:rPr>
              <a:t/>
            </a:r>
            <a:br>
              <a:rPr lang="en-US" altLang="zh-CN" sz="2800" b="1">
                <a:solidFill>
                  <a:schemeClr val="accent2"/>
                </a:solidFill>
              </a:rPr>
            </a:br>
            <a:r>
              <a:rPr lang="en-US" altLang="zh-CN" sz="2800" b="1">
                <a:solidFill>
                  <a:schemeClr val="accent2"/>
                </a:solidFill>
              </a:rPr>
              <a:t/>
            </a:r>
            <a:br>
              <a:rPr lang="en-US" altLang="zh-CN" sz="2800" b="1">
                <a:solidFill>
                  <a:schemeClr val="accent2"/>
                </a:solidFill>
              </a:rPr>
            </a:br>
            <a:r>
              <a:rPr lang="en-US" altLang="zh-CN" sz="2800" b="1">
                <a:solidFill>
                  <a:schemeClr val="accent2"/>
                </a:solidFill>
              </a:rPr>
              <a:t/>
            </a:r>
            <a:br>
              <a:rPr lang="en-US" altLang="zh-CN" sz="2800" b="1">
                <a:solidFill>
                  <a:schemeClr val="accent2"/>
                </a:solidFill>
              </a:rPr>
            </a:br>
            <a:endParaRPr lang="en-US" altLang="zh-CN" sz="2800" b="1">
              <a:solidFill>
                <a:schemeClr val="accent2"/>
              </a:solidFill>
            </a:endParaRPr>
          </a:p>
        </p:txBody>
      </p:sp>
      <p:pic>
        <p:nvPicPr>
          <p:cNvPr id="18435" name="Picture 13" descr="fig334.gif (4626 bytes)"/>
          <p:cNvPicPr>
            <a:picLocks noChangeAspect="1" noChangeArrowheads="1"/>
          </p:cNvPicPr>
          <p:nvPr/>
        </p:nvPicPr>
        <p:blipFill>
          <a:blip r:embed="rId2" cstate="print">
            <a:clrChange>
              <a:clrFrom>
                <a:srgbClr val="FFFFFF"/>
              </a:clrFrom>
              <a:clrTo>
                <a:srgbClr val="FFFFFF">
                  <a:alpha val="0"/>
                </a:srgbClr>
              </a:clrTo>
            </a:clrChange>
          </a:blip>
          <a:srcRect l="12932" t="9529" r="3499" b="17392"/>
          <a:stretch>
            <a:fillRect/>
          </a:stretch>
        </p:blipFill>
        <p:spPr bwMode="auto">
          <a:xfrm>
            <a:off x="296863" y="1042988"/>
            <a:ext cx="3375025" cy="2763837"/>
          </a:xfrm>
          <a:prstGeom prst="rect">
            <a:avLst/>
          </a:prstGeom>
          <a:noFill/>
          <a:ln w="9525">
            <a:noFill/>
            <a:miter lim="800000"/>
            <a:headEnd/>
            <a:tailEnd/>
          </a:ln>
        </p:spPr>
      </p:pic>
      <p:sp>
        <p:nvSpPr>
          <p:cNvPr id="343054" name="Rectangle 14"/>
          <p:cNvSpPr>
            <a:spLocks noChangeArrowheads="1"/>
          </p:cNvSpPr>
          <p:nvPr/>
        </p:nvSpPr>
        <p:spPr bwMode="auto">
          <a:xfrm>
            <a:off x="476250" y="4014788"/>
            <a:ext cx="8353425" cy="1552575"/>
          </a:xfrm>
          <a:prstGeom prst="rect">
            <a:avLst/>
          </a:prstGeom>
          <a:noFill/>
          <a:ln w="9525">
            <a:noFill/>
            <a:miter lim="800000"/>
            <a:headEnd/>
            <a:tailEnd/>
          </a:ln>
        </p:spPr>
        <p:txBody>
          <a:bodyPr anchor="ctr">
            <a:spAutoFit/>
          </a:bodyPr>
          <a:lstStyle/>
          <a:p>
            <a:r>
              <a:rPr lang="zh-CN" altLang="en-US" sz="2000">
                <a:ea typeface="隶书" pitchFamily="49" charset="-122"/>
              </a:rPr>
              <a:t>　</a:t>
            </a:r>
            <a:r>
              <a:rPr lang="zh-CN" altLang="en-US" sz="2400">
                <a:ea typeface="隶书" pitchFamily="49" charset="-122"/>
              </a:rPr>
              <a:t>　</a:t>
            </a:r>
            <a:r>
              <a:rPr lang="zh-CN" altLang="en-US" sz="2400" b="1">
                <a:ea typeface="隶书" pitchFamily="49" charset="-122"/>
              </a:rPr>
              <a:t>晶体的一部分相对于另一部分沿一定晶面（</a:t>
            </a:r>
            <a:r>
              <a:rPr lang="zh-CN" altLang="en-US" sz="2400" b="1">
                <a:solidFill>
                  <a:srgbClr val="FF3300"/>
                </a:solidFill>
                <a:ea typeface="隶书" pitchFamily="49" charset="-122"/>
              </a:rPr>
              <a:t>孪生面</a:t>
            </a:r>
            <a:r>
              <a:rPr lang="zh-CN" altLang="en-US" sz="2400" b="1">
                <a:ea typeface="隶书" pitchFamily="49" charset="-122"/>
              </a:rPr>
              <a:t>）和晶向（</a:t>
            </a:r>
            <a:r>
              <a:rPr lang="zh-CN" altLang="en-US" sz="2400" b="1">
                <a:solidFill>
                  <a:srgbClr val="FF3300"/>
                </a:solidFill>
                <a:ea typeface="隶书" pitchFamily="49" charset="-122"/>
              </a:rPr>
              <a:t>孪生方向</a:t>
            </a:r>
            <a:r>
              <a:rPr lang="zh-CN" altLang="en-US" sz="2400" b="1">
                <a:ea typeface="隶书" pitchFamily="49" charset="-122"/>
              </a:rPr>
              <a:t>）发生</a:t>
            </a:r>
            <a:r>
              <a:rPr lang="zh-CN" altLang="en-US" sz="2400" b="1">
                <a:solidFill>
                  <a:srgbClr val="FF3300"/>
                </a:solidFill>
                <a:ea typeface="隶书" pitchFamily="49" charset="-122"/>
              </a:rPr>
              <a:t>切变</a:t>
            </a:r>
            <a:r>
              <a:rPr lang="zh-CN" altLang="en-US" sz="2400" b="1">
                <a:ea typeface="隶书" pitchFamily="49" charset="-122"/>
              </a:rPr>
              <a:t>。→金属晶体中变形部分与未变形部分在孪生面两侧形成</a:t>
            </a:r>
            <a:r>
              <a:rPr lang="zh-CN" altLang="en-US" sz="2400" b="1">
                <a:solidFill>
                  <a:srgbClr val="FF3300"/>
                </a:solidFill>
                <a:ea typeface="隶书" pitchFamily="49" charset="-122"/>
              </a:rPr>
              <a:t>镜面对称关系</a:t>
            </a:r>
            <a:r>
              <a:rPr lang="zh-CN" altLang="en-US" sz="2400" b="1">
                <a:ea typeface="隶书" pitchFamily="49" charset="-122"/>
              </a:rPr>
              <a:t>。→发生孪生的部分（切变部分）称为</a:t>
            </a:r>
            <a:r>
              <a:rPr lang="zh-CN" altLang="en-US" sz="2400" b="1">
                <a:solidFill>
                  <a:srgbClr val="FF3300"/>
                </a:solidFill>
                <a:ea typeface="隶书" pitchFamily="49" charset="-122"/>
              </a:rPr>
              <a:t>孪生带或孪晶</a:t>
            </a:r>
            <a:r>
              <a:rPr lang="zh-CN" altLang="en-US" sz="2400" b="1">
                <a:ea typeface="隶书" pitchFamily="49" charset="-122"/>
              </a:rPr>
              <a:t>。</a:t>
            </a:r>
          </a:p>
        </p:txBody>
      </p:sp>
      <p:sp>
        <p:nvSpPr>
          <p:cNvPr id="18437" name="Rectangle 15"/>
          <p:cNvSpPr>
            <a:spLocks noChangeArrowheads="1"/>
          </p:cNvSpPr>
          <p:nvPr/>
        </p:nvSpPr>
        <p:spPr bwMode="auto">
          <a:xfrm>
            <a:off x="476250" y="414338"/>
            <a:ext cx="5616575" cy="488950"/>
          </a:xfrm>
          <a:prstGeom prst="rect">
            <a:avLst/>
          </a:prstGeom>
          <a:noFill/>
          <a:ln w="9525">
            <a:noFill/>
            <a:miter lim="800000"/>
            <a:headEnd/>
            <a:tailEnd/>
          </a:ln>
        </p:spPr>
        <p:txBody>
          <a:bodyPr>
            <a:spAutoFit/>
          </a:bodyPr>
          <a:lstStyle/>
          <a:p>
            <a:r>
              <a:rPr lang="en-US" altLang="zh-CN" sz="2600" b="1">
                <a:solidFill>
                  <a:schemeClr val="accent2"/>
                </a:solidFill>
                <a:ea typeface="幼圆" pitchFamily="49" charset="-122"/>
              </a:rPr>
              <a:t>2</a:t>
            </a:r>
            <a:r>
              <a:rPr lang="zh-CN" altLang="en-US" sz="2600" b="1">
                <a:solidFill>
                  <a:schemeClr val="accent2"/>
                </a:solidFill>
                <a:ea typeface="幼圆" pitchFamily="49" charset="-122"/>
              </a:rPr>
              <a:t>）孪生</a:t>
            </a:r>
            <a:r>
              <a:rPr lang="en-US" altLang="zh-CN" sz="2600" b="1">
                <a:solidFill>
                  <a:schemeClr val="accent2"/>
                </a:solidFill>
                <a:ea typeface="幼圆" pitchFamily="49" charset="-122"/>
              </a:rPr>
              <a:t>——</a:t>
            </a:r>
            <a:r>
              <a:rPr lang="zh-CN" altLang="en-US" sz="2600" b="1">
                <a:solidFill>
                  <a:schemeClr val="accent2"/>
                </a:solidFill>
                <a:ea typeface="幼圆" pitchFamily="49" charset="-122"/>
              </a:rPr>
              <a:t>塑性变形方式</a:t>
            </a:r>
            <a:r>
              <a:rPr lang="en-US" altLang="zh-CN" sz="2600" b="1">
                <a:solidFill>
                  <a:schemeClr val="accent2"/>
                </a:solidFill>
                <a:ea typeface="幼圆" pitchFamily="49" charset="-122"/>
              </a:rPr>
              <a:t>Ⅱ </a:t>
            </a:r>
          </a:p>
        </p:txBody>
      </p:sp>
      <p:sp>
        <p:nvSpPr>
          <p:cNvPr id="343056" name="Rectangle 16"/>
          <p:cNvSpPr>
            <a:spLocks noChangeArrowheads="1"/>
          </p:cNvSpPr>
          <p:nvPr/>
        </p:nvSpPr>
        <p:spPr bwMode="auto">
          <a:xfrm>
            <a:off x="971550" y="5815013"/>
            <a:ext cx="7164388" cy="406400"/>
          </a:xfrm>
          <a:prstGeom prst="rect">
            <a:avLst/>
          </a:prstGeom>
          <a:noFill/>
          <a:ln w="22225">
            <a:solidFill>
              <a:srgbClr val="0000FF"/>
            </a:solidFill>
            <a:miter lim="800000"/>
            <a:headEnd/>
            <a:tailEnd/>
          </a:ln>
        </p:spPr>
        <p:txBody>
          <a:bodyPr>
            <a:spAutoFit/>
          </a:bodyPr>
          <a:lstStyle/>
          <a:p>
            <a:pPr>
              <a:lnSpc>
                <a:spcPct val="80000"/>
              </a:lnSpc>
            </a:pPr>
            <a:r>
              <a:rPr lang="zh-CN" altLang="en-US" sz="2400" b="1">
                <a:solidFill>
                  <a:srgbClr val="FF3300"/>
                </a:solidFill>
                <a:latin typeface="楷体_GB2312" pitchFamily="49" charset="-122"/>
                <a:ea typeface="楷体_GB2312" pitchFamily="49" charset="-122"/>
              </a:rPr>
              <a:t>为什么发生孪生变形？　何种情况下才易发生？？</a:t>
            </a:r>
          </a:p>
        </p:txBody>
      </p:sp>
      <p:sp>
        <p:nvSpPr>
          <p:cNvPr id="343057" name="Text Box 17"/>
          <p:cNvSpPr txBox="1">
            <a:spLocks noChangeArrowheads="1"/>
          </p:cNvSpPr>
          <p:nvPr/>
        </p:nvSpPr>
        <p:spPr bwMode="auto">
          <a:xfrm>
            <a:off x="3897313" y="1042988"/>
            <a:ext cx="4905375" cy="2895600"/>
          </a:xfrm>
          <a:prstGeom prst="rect">
            <a:avLst/>
          </a:prstGeom>
          <a:noFill/>
          <a:ln w="9525">
            <a:noFill/>
            <a:miter lim="800000"/>
            <a:headEnd/>
            <a:tailEnd/>
          </a:ln>
        </p:spPr>
        <p:txBody>
          <a:bodyPr>
            <a:spAutoFit/>
          </a:bodyPr>
          <a:lstStyle/>
          <a:p>
            <a:pPr marL="342900" indent="-342900">
              <a:spcBef>
                <a:spcPct val="50000"/>
              </a:spcBef>
            </a:pPr>
            <a:r>
              <a:rPr lang="zh-CN" altLang="en-US" sz="2400">
                <a:solidFill>
                  <a:srgbClr val="0000FF"/>
                </a:solidFill>
                <a:ea typeface="黑体" pitchFamily="2" charset="-122"/>
              </a:rPr>
              <a:t>特点：</a:t>
            </a:r>
          </a:p>
          <a:p>
            <a:pPr marL="342900" indent="-342900">
              <a:spcBef>
                <a:spcPct val="50000"/>
              </a:spcBef>
              <a:buFontTx/>
              <a:buAutoNum type="arabicPeriod"/>
            </a:pPr>
            <a:r>
              <a:rPr lang="zh-CN" altLang="en-US" sz="2000" b="1">
                <a:solidFill>
                  <a:schemeClr val="tx2"/>
                </a:solidFill>
                <a:latin typeface="宋体" pitchFamily="2" charset="-122"/>
              </a:rPr>
              <a:t>均匀切变，切变部分位向改变，但点阵结构不变；发生孪生时各原子移动的距离是不相等的。</a:t>
            </a:r>
          </a:p>
          <a:p>
            <a:pPr marL="342900" indent="-342900">
              <a:spcBef>
                <a:spcPct val="50000"/>
              </a:spcBef>
              <a:buFontTx/>
              <a:buAutoNum type="arabicPeriod"/>
            </a:pPr>
            <a:r>
              <a:rPr lang="zh-CN" altLang="en-US" sz="2000" b="1">
                <a:solidFill>
                  <a:schemeClr val="tx2"/>
                </a:solidFill>
                <a:latin typeface="宋体" pitchFamily="2" charset="-122"/>
              </a:rPr>
              <a:t>临界分切应力</a:t>
            </a:r>
            <a:r>
              <a:rPr lang="en-US" altLang="zh-CN" sz="2000" b="1">
                <a:solidFill>
                  <a:schemeClr val="tx2"/>
                </a:solidFill>
                <a:latin typeface="宋体" pitchFamily="2" charset="-122"/>
              </a:rPr>
              <a:t>&gt;&gt;</a:t>
            </a:r>
            <a:r>
              <a:rPr lang="zh-CN" altLang="en-US" sz="2000" b="1">
                <a:solidFill>
                  <a:schemeClr val="tx2"/>
                </a:solidFill>
                <a:latin typeface="宋体" pitchFamily="2" charset="-122"/>
              </a:rPr>
              <a:t>滑移分切应力；</a:t>
            </a:r>
          </a:p>
          <a:p>
            <a:pPr marL="342900" indent="-342900">
              <a:spcBef>
                <a:spcPct val="50000"/>
              </a:spcBef>
              <a:buFontTx/>
              <a:buAutoNum type="arabicPeriod"/>
            </a:pPr>
            <a:r>
              <a:rPr lang="zh-CN" altLang="en-US" sz="2000" b="1">
                <a:solidFill>
                  <a:schemeClr val="tx2"/>
                </a:solidFill>
                <a:latin typeface="宋体" pitchFamily="2" charset="-122"/>
              </a:rPr>
              <a:t>形变量很小；</a:t>
            </a:r>
          </a:p>
          <a:p>
            <a:pPr marL="342900" indent="-342900">
              <a:spcBef>
                <a:spcPct val="50000"/>
              </a:spcBef>
              <a:buFontTx/>
              <a:buAutoNum type="arabicPeriod"/>
            </a:pPr>
            <a:r>
              <a:rPr lang="zh-CN" altLang="en-US" sz="2000" b="1">
                <a:solidFill>
                  <a:schemeClr val="tx2"/>
                </a:solidFill>
                <a:latin typeface="宋体" pitchFamily="2" charset="-122"/>
              </a:rPr>
              <a:t>形变速度快，接近声速。</a:t>
            </a:r>
          </a:p>
        </p:txBody>
      </p:sp>
      <p:grpSp>
        <p:nvGrpSpPr>
          <p:cNvPr id="2" name="Group 26"/>
          <p:cNvGrpSpPr>
            <a:grpSpLocks/>
          </p:cNvGrpSpPr>
          <p:nvPr/>
        </p:nvGrpSpPr>
        <p:grpSpPr bwMode="auto">
          <a:xfrm>
            <a:off x="522288" y="1403350"/>
            <a:ext cx="2474912" cy="2116138"/>
            <a:chOff x="329" y="884"/>
            <a:chExt cx="1559" cy="1333"/>
          </a:xfrm>
        </p:grpSpPr>
        <p:sp>
          <p:nvSpPr>
            <p:cNvPr id="18444" name="Line 22"/>
            <p:cNvSpPr>
              <a:spLocks noChangeShapeType="1"/>
            </p:cNvSpPr>
            <p:nvPr/>
          </p:nvSpPr>
          <p:spPr bwMode="auto">
            <a:xfrm flipV="1">
              <a:off x="838" y="902"/>
              <a:ext cx="1049" cy="511"/>
            </a:xfrm>
            <a:prstGeom prst="line">
              <a:avLst/>
            </a:prstGeom>
            <a:noFill/>
            <a:ln w="28575">
              <a:solidFill>
                <a:srgbClr val="FF3300"/>
              </a:solidFill>
              <a:round/>
              <a:headEnd/>
              <a:tailEnd/>
            </a:ln>
          </p:spPr>
          <p:txBody>
            <a:bodyPr>
              <a:spAutoFit/>
            </a:bodyPr>
            <a:lstStyle/>
            <a:p>
              <a:endParaRPr lang="zh-CN" altLang="en-US"/>
            </a:p>
          </p:txBody>
        </p:sp>
        <p:sp>
          <p:nvSpPr>
            <p:cNvPr id="18445" name="Line 23"/>
            <p:cNvSpPr>
              <a:spLocks noChangeShapeType="1"/>
            </p:cNvSpPr>
            <p:nvPr/>
          </p:nvSpPr>
          <p:spPr bwMode="auto">
            <a:xfrm flipV="1">
              <a:off x="329" y="1650"/>
              <a:ext cx="1020" cy="567"/>
            </a:xfrm>
            <a:prstGeom prst="line">
              <a:avLst/>
            </a:prstGeom>
            <a:noFill/>
            <a:ln w="28575">
              <a:solidFill>
                <a:srgbClr val="FF3300"/>
              </a:solidFill>
              <a:round/>
              <a:headEnd/>
              <a:tailEnd/>
            </a:ln>
          </p:spPr>
          <p:txBody>
            <a:bodyPr>
              <a:spAutoFit/>
            </a:bodyPr>
            <a:lstStyle/>
            <a:p>
              <a:endParaRPr lang="zh-CN" altLang="en-US"/>
            </a:p>
          </p:txBody>
        </p:sp>
        <p:sp>
          <p:nvSpPr>
            <p:cNvPr id="18446" name="Line 24"/>
            <p:cNvSpPr>
              <a:spLocks noChangeShapeType="1"/>
            </p:cNvSpPr>
            <p:nvPr/>
          </p:nvSpPr>
          <p:spPr bwMode="auto">
            <a:xfrm flipH="1">
              <a:off x="329" y="1423"/>
              <a:ext cx="510" cy="794"/>
            </a:xfrm>
            <a:prstGeom prst="line">
              <a:avLst/>
            </a:prstGeom>
            <a:noFill/>
            <a:ln w="28575">
              <a:solidFill>
                <a:srgbClr val="FF3300"/>
              </a:solidFill>
              <a:round/>
              <a:headEnd/>
              <a:tailEnd/>
            </a:ln>
          </p:spPr>
          <p:txBody>
            <a:bodyPr>
              <a:spAutoFit/>
            </a:bodyPr>
            <a:lstStyle/>
            <a:p>
              <a:endParaRPr lang="zh-CN" altLang="en-US"/>
            </a:p>
          </p:txBody>
        </p:sp>
        <p:sp>
          <p:nvSpPr>
            <p:cNvPr id="18447" name="Line 25"/>
            <p:cNvSpPr>
              <a:spLocks noChangeShapeType="1"/>
            </p:cNvSpPr>
            <p:nvPr/>
          </p:nvSpPr>
          <p:spPr bwMode="auto">
            <a:xfrm flipH="1">
              <a:off x="1321" y="884"/>
              <a:ext cx="567" cy="794"/>
            </a:xfrm>
            <a:prstGeom prst="line">
              <a:avLst/>
            </a:prstGeom>
            <a:noFill/>
            <a:ln w="28575">
              <a:solidFill>
                <a:srgbClr val="FF3300"/>
              </a:solidFill>
              <a:round/>
              <a:headEnd/>
              <a:tailEnd/>
            </a:ln>
          </p:spPr>
          <p:txBody>
            <a:bodyPr>
              <a:spAutoFit/>
            </a:bodyPr>
            <a:lstStyle/>
            <a:p>
              <a:endParaRPr lang="zh-CN" altLang="en-US"/>
            </a:p>
          </p:txBody>
        </p:sp>
      </p:grpSp>
      <p:grpSp>
        <p:nvGrpSpPr>
          <p:cNvPr id="3" name="Group 29"/>
          <p:cNvGrpSpPr>
            <a:grpSpLocks/>
          </p:cNvGrpSpPr>
          <p:nvPr/>
        </p:nvGrpSpPr>
        <p:grpSpPr bwMode="auto">
          <a:xfrm>
            <a:off x="1466850" y="2708275"/>
            <a:ext cx="384175" cy="419100"/>
            <a:chOff x="924" y="1706"/>
            <a:chExt cx="242" cy="264"/>
          </a:xfrm>
        </p:grpSpPr>
        <p:sp>
          <p:nvSpPr>
            <p:cNvPr id="18442" name="AutoShape 27"/>
            <p:cNvSpPr>
              <a:spLocks noChangeArrowheads="1"/>
            </p:cNvSpPr>
            <p:nvPr/>
          </p:nvSpPr>
          <p:spPr bwMode="auto">
            <a:xfrm>
              <a:off x="924" y="1706"/>
              <a:ext cx="113" cy="57"/>
            </a:xfrm>
            <a:prstGeom prst="flowChartConnector">
              <a:avLst/>
            </a:prstGeom>
            <a:noFill/>
            <a:ln w="19050" algn="ctr">
              <a:solidFill>
                <a:srgbClr val="FF3300"/>
              </a:solidFill>
              <a:round/>
              <a:headEnd/>
              <a:tailEnd/>
            </a:ln>
          </p:spPr>
          <p:txBody>
            <a:bodyPr wrap="none" anchor="ctr">
              <a:spAutoFit/>
            </a:bodyPr>
            <a:lstStyle/>
            <a:p>
              <a:endParaRPr lang="zh-CN" altLang="en-US"/>
            </a:p>
          </p:txBody>
        </p:sp>
        <p:sp>
          <p:nvSpPr>
            <p:cNvPr id="18443" name="AutoShape 28"/>
            <p:cNvSpPr>
              <a:spLocks noChangeArrowheads="1"/>
            </p:cNvSpPr>
            <p:nvPr/>
          </p:nvSpPr>
          <p:spPr bwMode="auto">
            <a:xfrm>
              <a:off x="1053" y="1913"/>
              <a:ext cx="113" cy="57"/>
            </a:xfrm>
            <a:prstGeom prst="flowChartConnector">
              <a:avLst/>
            </a:prstGeom>
            <a:noFill/>
            <a:ln w="19050" algn="ctr">
              <a:solidFill>
                <a:srgbClr val="FF3300"/>
              </a:solidFill>
              <a:round/>
              <a:headEnd/>
              <a:tailEnd/>
            </a:ln>
          </p:spPr>
          <p:txBody>
            <a:bodyPr wrap="none" anchor="ct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3054"/>
                                        </p:tgtEl>
                                        <p:attrNameLst>
                                          <p:attrName>style.visibility</p:attrName>
                                        </p:attrNameLst>
                                      </p:cBhvr>
                                      <p:to>
                                        <p:strVal val="visible"/>
                                      </p:to>
                                    </p:set>
                                    <p:anim calcmode="lin" valueType="num">
                                      <p:cBhvr additive="base">
                                        <p:cTn id="7" dur="500" fill="hold"/>
                                        <p:tgtEl>
                                          <p:spTgt spid="343054"/>
                                        </p:tgtEl>
                                        <p:attrNameLst>
                                          <p:attrName>ppt_x</p:attrName>
                                        </p:attrNameLst>
                                      </p:cBhvr>
                                      <p:tavLst>
                                        <p:tav tm="0">
                                          <p:val>
                                            <p:strVal val="#ppt_x"/>
                                          </p:val>
                                        </p:tav>
                                        <p:tav tm="100000">
                                          <p:val>
                                            <p:strVal val="#ppt_x"/>
                                          </p:val>
                                        </p:tav>
                                      </p:tavLst>
                                    </p:anim>
                                    <p:anim calcmode="lin" valueType="num">
                                      <p:cBhvr additive="base">
                                        <p:cTn id="8" dur="500" fill="hold"/>
                                        <p:tgtEl>
                                          <p:spTgt spid="3430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43057"/>
                                        </p:tgtEl>
                                        <p:attrNameLst>
                                          <p:attrName>style.visibility</p:attrName>
                                        </p:attrNameLst>
                                      </p:cBhvr>
                                      <p:to>
                                        <p:strVal val="visible"/>
                                      </p:to>
                                    </p:set>
                                    <p:animEffect transition="in" filter="blinds(horizontal)">
                                      <p:cBhvr>
                                        <p:cTn id="23" dur="500"/>
                                        <p:tgtEl>
                                          <p:spTgt spid="34305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43056"/>
                                        </p:tgtEl>
                                        <p:attrNameLst>
                                          <p:attrName>style.visibility</p:attrName>
                                        </p:attrNameLst>
                                      </p:cBhvr>
                                      <p:to>
                                        <p:strVal val="visible"/>
                                      </p:to>
                                    </p:set>
                                    <p:anim calcmode="lin" valueType="num">
                                      <p:cBhvr additive="base">
                                        <p:cTn id="28" dur="500" fill="hold"/>
                                        <p:tgtEl>
                                          <p:spTgt spid="343056"/>
                                        </p:tgtEl>
                                        <p:attrNameLst>
                                          <p:attrName>ppt_x</p:attrName>
                                        </p:attrNameLst>
                                      </p:cBhvr>
                                      <p:tavLst>
                                        <p:tav tm="0">
                                          <p:val>
                                            <p:strVal val="#ppt_x"/>
                                          </p:val>
                                        </p:tav>
                                        <p:tav tm="100000">
                                          <p:val>
                                            <p:strVal val="#ppt_x"/>
                                          </p:val>
                                        </p:tav>
                                      </p:tavLst>
                                    </p:anim>
                                    <p:anim calcmode="lin" valueType="num">
                                      <p:cBhvr additive="base">
                                        <p:cTn id="29" dur="500" fill="hold"/>
                                        <p:tgtEl>
                                          <p:spTgt spid="343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4" grpId="0"/>
      <p:bldP spid="343056" grpId="0" animBg="1"/>
      <p:bldP spid="34305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76" name="Rectangle 12"/>
          <p:cNvSpPr>
            <a:spLocks noRot="1" noChangeArrowheads="1"/>
          </p:cNvSpPr>
          <p:nvPr/>
        </p:nvSpPr>
        <p:spPr bwMode="auto">
          <a:xfrm>
            <a:off x="431800" y="1042988"/>
            <a:ext cx="8181975" cy="539750"/>
          </a:xfrm>
          <a:prstGeom prst="rect">
            <a:avLst/>
          </a:prstGeom>
          <a:noFill/>
          <a:ln w="9525">
            <a:noFill/>
            <a:miter lim="800000"/>
            <a:headEnd/>
            <a:tailEnd/>
          </a:ln>
        </p:spPr>
        <p:txBody>
          <a:bodyPr anchor="ctr"/>
          <a:lstStyle/>
          <a:p>
            <a:pPr>
              <a:lnSpc>
                <a:spcPct val="110000"/>
              </a:lnSpc>
            </a:pPr>
            <a:r>
              <a:rPr lang="zh-CN" altLang="en-US" sz="3200" b="1">
                <a:solidFill>
                  <a:srgbClr val="FF3300"/>
                </a:solidFill>
                <a:ea typeface="隶书" pitchFamily="49" charset="-122"/>
              </a:rPr>
              <a:t>孪生仅会在滑移不易产生的情况下发生：</a:t>
            </a:r>
          </a:p>
        </p:txBody>
      </p:sp>
      <p:sp>
        <p:nvSpPr>
          <p:cNvPr id="344077" name="Rectangle 13"/>
          <p:cNvSpPr>
            <a:spLocks noRot="1" noChangeArrowheads="1"/>
          </p:cNvSpPr>
          <p:nvPr/>
        </p:nvSpPr>
        <p:spPr bwMode="auto">
          <a:xfrm>
            <a:off x="341313" y="2168525"/>
            <a:ext cx="8270875" cy="3240088"/>
          </a:xfrm>
          <a:prstGeom prst="rect">
            <a:avLst/>
          </a:prstGeom>
          <a:noFill/>
          <a:ln w="9525">
            <a:noFill/>
            <a:miter lim="800000"/>
            <a:headEnd/>
            <a:tailEnd/>
          </a:ln>
        </p:spPr>
        <p:txBody>
          <a:bodyPr/>
          <a:lstStyle/>
          <a:p>
            <a:pPr marL="342900" indent="-342900">
              <a:lnSpc>
                <a:spcPct val="150000"/>
              </a:lnSpc>
            </a:pPr>
            <a:r>
              <a:rPr lang="en-US" altLang="zh-CN" sz="2400" b="1">
                <a:ea typeface="幼圆" pitchFamily="49" charset="-122"/>
              </a:rPr>
              <a:t>ⅰ.</a:t>
            </a:r>
            <a:r>
              <a:rPr lang="zh-CN" altLang="en-US" sz="2400" b="1">
                <a:ea typeface="幼圆" pitchFamily="49" charset="-122"/>
              </a:rPr>
              <a:t>滑移系少</a:t>
            </a:r>
          </a:p>
          <a:p>
            <a:pPr marL="742950" lvl="1" indent="-285750">
              <a:lnSpc>
                <a:spcPct val="150000"/>
              </a:lnSpc>
            </a:pPr>
            <a:r>
              <a:rPr lang="zh-CN" altLang="en-US" sz="2000" b="1">
                <a:ea typeface="幼圆" pitchFamily="49" charset="-122"/>
              </a:rPr>
              <a:t>→</a:t>
            </a:r>
            <a:r>
              <a:rPr lang="en-US" altLang="zh-CN" sz="2000" b="1">
                <a:ea typeface="幼圆" pitchFamily="49" charset="-122"/>
              </a:rPr>
              <a:t>HCP</a:t>
            </a:r>
            <a:r>
              <a:rPr lang="zh-CN" altLang="en-US" sz="2000" b="1">
                <a:ea typeface="幼圆" pitchFamily="49" charset="-122"/>
              </a:rPr>
              <a:t>金属较容易发生孪生。</a:t>
            </a:r>
          </a:p>
          <a:p>
            <a:pPr marL="342900" indent="-342900">
              <a:lnSpc>
                <a:spcPct val="150000"/>
              </a:lnSpc>
            </a:pPr>
            <a:r>
              <a:rPr lang="en-US" altLang="zh-CN" sz="2400" b="1">
                <a:ea typeface="幼圆" pitchFamily="49" charset="-122"/>
              </a:rPr>
              <a:t>ⅱ. </a:t>
            </a:r>
            <a:r>
              <a:rPr lang="zh-CN" altLang="en-US" sz="2400" b="1">
                <a:ea typeface="幼圆" pitchFamily="49" charset="-122"/>
              </a:rPr>
              <a:t>冲击或低温</a:t>
            </a:r>
          </a:p>
          <a:p>
            <a:pPr marL="742950" lvl="1" indent="-285750">
              <a:lnSpc>
                <a:spcPct val="150000"/>
              </a:lnSpc>
            </a:pPr>
            <a:r>
              <a:rPr lang="zh-CN" altLang="en-US" sz="2000" b="1">
                <a:ea typeface="幼圆" pitchFamily="49" charset="-122"/>
              </a:rPr>
              <a:t>→ </a:t>
            </a:r>
            <a:r>
              <a:rPr lang="en-US" altLang="zh-CN" sz="2000" b="1">
                <a:ea typeface="幼圆" pitchFamily="49" charset="-122"/>
              </a:rPr>
              <a:t>FCC</a:t>
            </a:r>
            <a:r>
              <a:rPr lang="zh-CN" altLang="en-US" sz="2000" b="1">
                <a:ea typeface="幼圆" pitchFamily="49" charset="-122"/>
              </a:rPr>
              <a:t>金属一般不发生孪生，少数（</a:t>
            </a:r>
            <a:r>
              <a:rPr lang="en-US" altLang="zh-CN" sz="2000" b="1">
                <a:ea typeface="幼圆" pitchFamily="49" charset="-122"/>
              </a:rPr>
              <a:t>Cu</a:t>
            </a:r>
            <a:r>
              <a:rPr lang="zh-CN" altLang="en-US" sz="2000" b="1">
                <a:ea typeface="幼圆" pitchFamily="49" charset="-122"/>
              </a:rPr>
              <a:t>、</a:t>
            </a:r>
            <a:r>
              <a:rPr lang="en-US" altLang="zh-CN" sz="2000" b="1">
                <a:ea typeface="幼圆" pitchFamily="49" charset="-122"/>
              </a:rPr>
              <a:t>Ag</a:t>
            </a:r>
            <a:r>
              <a:rPr lang="zh-CN" altLang="en-US" sz="2000" b="1">
                <a:ea typeface="幼圆" pitchFamily="49" charset="-122"/>
              </a:rPr>
              <a:t>、</a:t>
            </a:r>
            <a:r>
              <a:rPr lang="en-US" altLang="zh-CN" sz="2000" b="1">
                <a:ea typeface="幼圆" pitchFamily="49" charset="-122"/>
              </a:rPr>
              <a:t>Au</a:t>
            </a:r>
            <a:r>
              <a:rPr lang="zh-CN" altLang="en-US" sz="2000" b="1">
                <a:ea typeface="幼圆" pitchFamily="49" charset="-122"/>
              </a:rPr>
              <a:t>）在极低温度下发生。</a:t>
            </a:r>
          </a:p>
          <a:p>
            <a:pPr marL="742950" lvl="1" indent="-285750">
              <a:lnSpc>
                <a:spcPct val="150000"/>
              </a:lnSpc>
            </a:pPr>
            <a:r>
              <a:rPr lang="zh-CN" altLang="en-US" sz="2000" b="1">
                <a:ea typeface="幼圆" pitchFamily="49" charset="-122"/>
              </a:rPr>
              <a:t>→ </a:t>
            </a:r>
            <a:r>
              <a:rPr lang="en-US" altLang="zh-CN" sz="2000" b="1">
                <a:ea typeface="幼圆" pitchFamily="49" charset="-122"/>
              </a:rPr>
              <a:t>BCC</a:t>
            </a:r>
            <a:r>
              <a:rPr lang="zh-CN" altLang="en-US" sz="2000" b="1">
                <a:ea typeface="幼圆" pitchFamily="49" charset="-122"/>
              </a:rPr>
              <a:t>金属仅在室温或受冲击时发生。</a:t>
            </a:r>
            <a:endParaRPr lang="zh-CN" altLang="en-US" sz="1600" b="1">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grpId="0" nodeType="clickEffect">
                                  <p:stCondLst>
                                    <p:cond delay="0"/>
                                  </p:stCondLst>
                                  <p:childTnLst>
                                    <p:anim to="1.5" calcmode="lin" valueType="num">
                                      <p:cBhvr override="childStyle">
                                        <p:cTn id="6" dur="2000" fill="hold"/>
                                        <p:tgtEl>
                                          <p:spTgt spid="344076"/>
                                        </p:tgtEl>
                                        <p:attrNameLst>
                                          <p:attrName>style.fontSize</p:attrName>
                                        </p:attrNameLst>
                                      </p:cBhvr>
                                    </p:anim>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44077">
                                            <p:txEl>
                                              <p:pRg st="0" end="0"/>
                                            </p:txEl>
                                          </p:spTgt>
                                        </p:tgtEl>
                                        <p:attrNameLst>
                                          <p:attrName>style.visibility</p:attrName>
                                        </p:attrNameLst>
                                      </p:cBhvr>
                                      <p:to>
                                        <p:strVal val="visible"/>
                                      </p:to>
                                    </p:set>
                                    <p:animEffect transition="in" filter="box(in)">
                                      <p:cBhvr>
                                        <p:cTn id="11" dur="500"/>
                                        <p:tgtEl>
                                          <p:spTgt spid="344077">
                                            <p:txEl>
                                              <p:pRg st="0" end="0"/>
                                            </p:txEl>
                                          </p:spTgt>
                                        </p:tgtEl>
                                      </p:cBhvr>
                                    </p:animEffect>
                                  </p:childTnLst>
                                </p:cTn>
                              </p:par>
                              <p:par>
                                <p:cTn id="12" presetID="4" presetClass="entr" presetSubtype="16" fill="hold" grpId="0" nodeType="withEffect">
                                  <p:stCondLst>
                                    <p:cond delay="0"/>
                                  </p:stCondLst>
                                  <p:childTnLst>
                                    <p:set>
                                      <p:cBhvr>
                                        <p:cTn id="13" dur="1" fill="hold">
                                          <p:stCondLst>
                                            <p:cond delay="0"/>
                                          </p:stCondLst>
                                        </p:cTn>
                                        <p:tgtEl>
                                          <p:spTgt spid="344077">
                                            <p:txEl>
                                              <p:pRg st="1" end="1"/>
                                            </p:txEl>
                                          </p:spTgt>
                                        </p:tgtEl>
                                        <p:attrNameLst>
                                          <p:attrName>style.visibility</p:attrName>
                                        </p:attrNameLst>
                                      </p:cBhvr>
                                      <p:to>
                                        <p:strVal val="visible"/>
                                      </p:to>
                                    </p:set>
                                    <p:animEffect transition="in" filter="box(in)">
                                      <p:cBhvr>
                                        <p:cTn id="14" dur="500"/>
                                        <p:tgtEl>
                                          <p:spTgt spid="344077">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344077">
                                            <p:txEl>
                                              <p:pRg st="2" end="2"/>
                                            </p:txEl>
                                          </p:spTgt>
                                        </p:tgtEl>
                                        <p:attrNameLst>
                                          <p:attrName>style.visibility</p:attrName>
                                        </p:attrNameLst>
                                      </p:cBhvr>
                                      <p:to>
                                        <p:strVal val="visible"/>
                                      </p:to>
                                    </p:set>
                                    <p:animEffect transition="in" filter="box(in)">
                                      <p:cBhvr>
                                        <p:cTn id="19" dur="500"/>
                                        <p:tgtEl>
                                          <p:spTgt spid="344077">
                                            <p:txEl>
                                              <p:pRg st="2" end="2"/>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44077">
                                            <p:txEl>
                                              <p:pRg st="3" end="3"/>
                                            </p:txEl>
                                          </p:spTgt>
                                        </p:tgtEl>
                                        <p:attrNameLst>
                                          <p:attrName>style.visibility</p:attrName>
                                        </p:attrNameLst>
                                      </p:cBhvr>
                                      <p:to>
                                        <p:strVal val="visible"/>
                                      </p:to>
                                    </p:set>
                                    <p:animEffect transition="in" filter="box(in)">
                                      <p:cBhvr>
                                        <p:cTn id="22" dur="500"/>
                                        <p:tgtEl>
                                          <p:spTgt spid="344077">
                                            <p:txEl>
                                              <p:pRg st="3" end="3"/>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44077">
                                            <p:txEl>
                                              <p:pRg st="4" end="4"/>
                                            </p:txEl>
                                          </p:spTgt>
                                        </p:tgtEl>
                                        <p:attrNameLst>
                                          <p:attrName>style.visibility</p:attrName>
                                        </p:attrNameLst>
                                      </p:cBhvr>
                                      <p:to>
                                        <p:strVal val="visible"/>
                                      </p:to>
                                    </p:set>
                                    <p:animEffect transition="in" filter="box(in)">
                                      <p:cBhvr>
                                        <p:cTn id="25" dur="500"/>
                                        <p:tgtEl>
                                          <p:spTgt spid="3440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76" grpId="0"/>
      <p:bldP spid="34407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2"/>
          <p:cNvSpPr>
            <a:spLocks noRot="1" noChangeArrowheads="1"/>
          </p:cNvSpPr>
          <p:nvPr/>
        </p:nvSpPr>
        <p:spPr bwMode="auto">
          <a:xfrm>
            <a:off x="566738" y="414338"/>
            <a:ext cx="5589587" cy="584200"/>
          </a:xfrm>
          <a:prstGeom prst="rect">
            <a:avLst/>
          </a:prstGeom>
          <a:noFill/>
          <a:ln w="9525">
            <a:noFill/>
            <a:miter lim="800000"/>
            <a:headEnd/>
            <a:tailEnd/>
          </a:ln>
        </p:spPr>
        <p:txBody>
          <a:bodyPr anchor="ctr"/>
          <a:lstStyle/>
          <a:p>
            <a:r>
              <a:rPr lang="en-US" altLang="zh-CN" sz="2800" b="1">
                <a:solidFill>
                  <a:schemeClr val="accent2"/>
                </a:solidFill>
                <a:latin typeface="黑体" pitchFamily="2" charset="-122"/>
                <a:ea typeface="黑体" pitchFamily="2" charset="-122"/>
              </a:rPr>
              <a:t>3</a:t>
            </a:r>
            <a:r>
              <a:rPr lang="zh-CN" altLang="en-US" sz="2800" b="1">
                <a:solidFill>
                  <a:schemeClr val="accent2"/>
                </a:solidFill>
                <a:latin typeface="黑体" pitchFamily="2" charset="-122"/>
                <a:ea typeface="黑体" pitchFamily="2" charset="-122"/>
              </a:rPr>
              <a:t>）滑移和孪生</a:t>
            </a:r>
          </a:p>
        </p:txBody>
      </p:sp>
      <p:sp>
        <p:nvSpPr>
          <p:cNvPr id="334861" name="Rectangle 13"/>
          <p:cNvSpPr>
            <a:spLocks noChangeArrowheads="1"/>
          </p:cNvSpPr>
          <p:nvPr/>
        </p:nvSpPr>
        <p:spPr bwMode="auto">
          <a:xfrm>
            <a:off x="476250" y="1087438"/>
            <a:ext cx="8281988" cy="5021262"/>
          </a:xfrm>
          <a:prstGeom prst="rect">
            <a:avLst/>
          </a:prstGeom>
          <a:noFill/>
          <a:ln w="9525">
            <a:noFill/>
            <a:miter lim="800000"/>
            <a:headEnd/>
            <a:tailEnd/>
          </a:ln>
        </p:spPr>
        <p:txBody>
          <a:bodyPr anchor="ctr">
            <a:spAutoFit/>
          </a:bodyPr>
          <a:lstStyle/>
          <a:p>
            <a:pPr marL="342900" indent="-342900">
              <a:lnSpc>
                <a:spcPct val="150000"/>
              </a:lnSpc>
              <a:buFontTx/>
              <a:buAutoNum type="arabicPeriod"/>
            </a:pPr>
            <a:r>
              <a:rPr lang="zh-CN" altLang="en-US" sz="2400" b="1">
                <a:ea typeface="幼圆" pitchFamily="49" charset="-122"/>
              </a:rPr>
              <a:t>滑移和孪生</a:t>
            </a:r>
            <a:r>
              <a:rPr lang="zh-CN" altLang="en-US" sz="2400" b="1">
                <a:solidFill>
                  <a:srgbClr val="FF3300"/>
                </a:solidFill>
                <a:ea typeface="幼圆" pitchFamily="49" charset="-122"/>
              </a:rPr>
              <a:t>均在切应力作用下</a:t>
            </a:r>
            <a:r>
              <a:rPr lang="zh-CN" altLang="en-US" sz="2400" b="1">
                <a:ea typeface="幼圆" pitchFamily="49" charset="-122"/>
              </a:rPr>
              <a:t>，沿</a:t>
            </a:r>
            <a:r>
              <a:rPr lang="zh-CN" altLang="en-US" sz="2400" b="1">
                <a:solidFill>
                  <a:srgbClr val="FF3300"/>
                </a:solidFill>
                <a:ea typeface="幼圆" pitchFamily="49" charset="-122"/>
              </a:rPr>
              <a:t>一定晶面的一定晶向</a:t>
            </a:r>
            <a:r>
              <a:rPr lang="zh-CN" altLang="en-US" sz="2400" b="1">
                <a:ea typeface="幼圆" pitchFamily="49" charset="-122"/>
              </a:rPr>
              <a:t>进行，产生塑性变形。</a:t>
            </a:r>
            <a:r>
              <a:rPr lang="en-US" altLang="zh-CN" sz="2400" b="1">
                <a:solidFill>
                  <a:srgbClr val="0000FF"/>
                </a:solidFill>
                <a:ea typeface="幼圆" pitchFamily="49" charset="-122"/>
              </a:rPr>
              <a:t>——</a:t>
            </a:r>
            <a:r>
              <a:rPr lang="zh-CN" altLang="en-US" sz="2400" b="1">
                <a:solidFill>
                  <a:srgbClr val="0000FF"/>
                </a:solidFill>
                <a:ea typeface="幼圆" pitchFamily="49" charset="-122"/>
              </a:rPr>
              <a:t>同</a:t>
            </a:r>
            <a:r>
              <a:rPr lang="zh-CN" altLang="en-US" sz="2400" b="1">
                <a:ea typeface="幼圆" pitchFamily="49" charset="-122"/>
              </a:rPr>
              <a:t> </a:t>
            </a:r>
          </a:p>
          <a:p>
            <a:pPr marL="342900" indent="-342900">
              <a:lnSpc>
                <a:spcPct val="150000"/>
              </a:lnSpc>
              <a:buFontTx/>
              <a:buAutoNum type="arabicPeriod"/>
            </a:pPr>
            <a:r>
              <a:rPr lang="zh-CN" altLang="en-US" sz="2400" b="1">
                <a:ea typeface="幼圆" pitchFamily="49" charset="-122"/>
              </a:rPr>
              <a:t>孪生借助于切变进行，所需切应力大，速度快，在滑移较难进行时发生 </a:t>
            </a:r>
            <a:r>
              <a:rPr lang="en-US" altLang="zh-CN" sz="2400" b="1">
                <a:solidFill>
                  <a:srgbClr val="0000FF"/>
                </a:solidFill>
                <a:ea typeface="幼圆" pitchFamily="49" charset="-122"/>
              </a:rPr>
              <a:t>——</a:t>
            </a:r>
            <a:r>
              <a:rPr lang="zh-CN" altLang="en-US" sz="2400" b="1">
                <a:solidFill>
                  <a:srgbClr val="0000FF"/>
                </a:solidFill>
                <a:ea typeface="幼圆" pitchFamily="49" charset="-122"/>
              </a:rPr>
              <a:t>异</a:t>
            </a:r>
          </a:p>
          <a:p>
            <a:pPr marL="342900" indent="-342900">
              <a:lnSpc>
                <a:spcPct val="150000"/>
              </a:lnSpc>
              <a:buFontTx/>
              <a:buAutoNum type="arabicPeriod"/>
            </a:pPr>
            <a:r>
              <a:rPr lang="zh-CN" altLang="en-US" sz="2400" b="1">
                <a:ea typeface="幼圆" pitchFamily="49" charset="-122"/>
              </a:rPr>
              <a:t>滑移→原子移动的相对位移是原子间距的整数值→不引起晶格位向的变化；孪生→原子移动的相对位移是原子间距的分数值→孪晶晶格位向改变→促进滑移 </a:t>
            </a:r>
            <a:r>
              <a:rPr lang="en-US" altLang="zh-CN" sz="2400" b="1">
                <a:solidFill>
                  <a:srgbClr val="0000FF"/>
                </a:solidFill>
                <a:ea typeface="幼圆" pitchFamily="49" charset="-122"/>
              </a:rPr>
              <a:t>——</a:t>
            </a:r>
            <a:r>
              <a:rPr lang="zh-CN" altLang="en-US" sz="2400" b="1">
                <a:solidFill>
                  <a:srgbClr val="0000FF"/>
                </a:solidFill>
                <a:ea typeface="幼圆" pitchFamily="49" charset="-122"/>
              </a:rPr>
              <a:t>异</a:t>
            </a:r>
            <a:endParaRPr lang="zh-CN" altLang="en-US" sz="2400" b="1">
              <a:ea typeface="幼圆" pitchFamily="49" charset="-122"/>
            </a:endParaRPr>
          </a:p>
          <a:p>
            <a:pPr marL="342900" indent="-342900">
              <a:lnSpc>
                <a:spcPct val="150000"/>
              </a:lnSpc>
              <a:buFontTx/>
              <a:buAutoNum type="arabicPeriod"/>
            </a:pPr>
            <a:r>
              <a:rPr lang="zh-CN" altLang="en-US" sz="2400" b="1">
                <a:ea typeface="幼圆" pitchFamily="49" charset="-122"/>
              </a:rPr>
              <a:t>孪生产生的塑性变形量小（≤滑移变形量的</a:t>
            </a:r>
            <a:r>
              <a:rPr lang="en-US" altLang="zh-CN" sz="2400" b="1">
                <a:ea typeface="幼圆" pitchFamily="49" charset="-122"/>
              </a:rPr>
              <a:t>10</a:t>
            </a:r>
            <a:r>
              <a:rPr lang="zh-CN" altLang="en-US" sz="2400" b="1">
                <a:ea typeface="幼圆" pitchFamily="49" charset="-122"/>
              </a:rPr>
              <a:t>％）， 但引起的晶格畸变大。 </a:t>
            </a:r>
            <a:r>
              <a:rPr lang="en-US" altLang="zh-CN" sz="2400" b="1">
                <a:solidFill>
                  <a:srgbClr val="0000FF"/>
                </a:solidFill>
                <a:ea typeface="幼圆" pitchFamily="49" charset="-122"/>
              </a:rPr>
              <a:t>——</a:t>
            </a:r>
            <a:r>
              <a:rPr lang="zh-CN" altLang="en-US" sz="2400" b="1">
                <a:solidFill>
                  <a:srgbClr val="0000FF"/>
                </a:solidFill>
                <a:ea typeface="幼圆" pitchFamily="49" charset="-122"/>
              </a:rPr>
              <a:t>异</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34861">
                                            <p:txEl>
                                              <p:pRg st="0" end="0"/>
                                            </p:txEl>
                                          </p:spTgt>
                                        </p:tgtEl>
                                        <p:attrNameLst>
                                          <p:attrName>style.visibility</p:attrName>
                                        </p:attrNameLst>
                                      </p:cBhvr>
                                      <p:to>
                                        <p:strVal val="visible"/>
                                      </p:to>
                                    </p:set>
                                    <p:animEffect transition="in" filter="blinds(horizontal)">
                                      <p:cBhvr>
                                        <p:cTn id="7" dur="500"/>
                                        <p:tgtEl>
                                          <p:spTgt spid="334861">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34861">
                                            <p:txEl>
                                              <p:pRg st="1" end="1"/>
                                            </p:txEl>
                                          </p:spTgt>
                                        </p:tgtEl>
                                        <p:attrNameLst>
                                          <p:attrName>style.visibility</p:attrName>
                                        </p:attrNameLst>
                                      </p:cBhvr>
                                      <p:to>
                                        <p:strVal val="visible"/>
                                      </p:to>
                                    </p:set>
                                    <p:animEffect transition="in" filter="blinds(horizontal)">
                                      <p:cBhvr>
                                        <p:cTn id="11" dur="500"/>
                                        <p:tgtEl>
                                          <p:spTgt spid="334861">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34861">
                                            <p:txEl>
                                              <p:pRg st="2" end="2"/>
                                            </p:txEl>
                                          </p:spTgt>
                                        </p:tgtEl>
                                        <p:attrNameLst>
                                          <p:attrName>style.visibility</p:attrName>
                                        </p:attrNameLst>
                                      </p:cBhvr>
                                      <p:to>
                                        <p:strVal val="visible"/>
                                      </p:to>
                                    </p:set>
                                    <p:animEffect transition="in" filter="blinds(horizontal)">
                                      <p:cBhvr>
                                        <p:cTn id="15" dur="500"/>
                                        <p:tgtEl>
                                          <p:spTgt spid="334861">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34861">
                                            <p:txEl>
                                              <p:pRg st="3" end="3"/>
                                            </p:txEl>
                                          </p:spTgt>
                                        </p:tgtEl>
                                        <p:attrNameLst>
                                          <p:attrName>style.visibility</p:attrName>
                                        </p:attrNameLst>
                                      </p:cBhvr>
                                      <p:to>
                                        <p:strVal val="visible"/>
                                      </p:to>
                                    </p:set>
                                    <p:animEffect transition="in" filter="blinds(horizontal)">
                                      <p:cBhvr>
                                        <p:cTn id="19" dur="500"/>
                                        <p:tgtEl>
                                          <p:spTgt spid="3348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6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2"/>
          <p:cNvSpPr>
            <a:spLocks noRot="1" noChangeArrowheads="1"/>
          </p:cNvSpPr>
          <p:nvPr/>
        </p:nvSpPr>
        <p:spPr bwMode="auto">
          <a:xfrm>
            <a:off x="296863" y="414338"/>
            <a:ext cx="7929562" cy="493712"/>
          </a:xfrm>
          <a:prstGeom prst="rect">
            <a:avLst/>
          </a:prstGeom>
          <a:noFill/>
          <a:ln w="9525">
            <a:noFill/>
            <a:miter lim="800000"/>
            <a:headEnd/>
            <a:tailEnd/>
          </a:ln>
        </p:spPr>
        <p:txBody>
          <a:bodyPr anchor="ctr"/>
          <a:lstStyle/>
          <a:p>
            <a:r>
              <a:rPr lang="en-US" altLang="zh-CN" sz="2800" b="1">
                <a:solidFill>
                  <a:srgbClr val="660066"/>
                </a:solidFill>
                <a:ea typeface="幼圆" pitchFamily="49" charset="-122"/>
              </a:rPr>
              <a:t>2</a:t>
            </a:r>
            <a:r>
              <a:rPr lang="zh-CN" altLang="en-US" sz="2800" b="1">
                <a:solidFill>
                  <a:srgbClr val="660066"/>
                </a:solidFill>
                <a:ea typeface="幼圆" pitchFamily="49" charset="-122"/>
              </a:rPr>
              <a:t>、实际金属（多晶体）的塑性变形</a:t>
            </a:r>
          </a:p>
        </p:txBody>
      </p:sp>
      <p:sp>
        <p:nvSpPr>
          <p:cNvPr id="335885" name="Rectangle 13"/>
          <p:cNvSpPr>
            <a:spLocks noRot="1" noChangeArrowheads="1"/>
          </p:cNvSpPr>
          <p:nvPr/>
        </p:nvSpPr>
        <p:spPr bwMode="auto">
          <a:xfrm>
            <a:off x="386535" y="1088740"/>
            <a:ext cx="5984875" cy="503237"/>
          </a:xfrm>
          <a:prstGeom prst="rect">
            <a:avLst/>
          </a:prstGeom>
          <a:solidFill>
            <a:srgbClr val="C0C0C0"/>
          </a:solidFill>
          <a:ln w="9525">
            <a:noFill/>
            <a:miter lim="800000"/>
            <a:headEnd/>
            <a:tailEnd/>
          </a:ln>
        </p:spPr>
        <p:txBody>
          <a:bodyPr/>
          <a:lstStyle/>
          <a:p>
            <a:pPr marL="342900" indent="-342900"/>
            <a:r>
              <a:rPr lang="zh-CN" altLang="en-US" sz="2800">
                <a:solidFill>
                  <a:srgbClr val="FF3300"/>
                </a:solidFill>
                <a:ea typeface="黑体" pitchFamily="2" charset="-122"/>
              </a:rPr>
              <a:t>主要影响因素：晶粒</a:t>
            </a:r>
            <a:r>
              <a:rPr lang="en-US" altLang="zh-CN" sz="2800">
                <a:solidFill>
                  <a:srgbClr val="FF3300"/>
                </a:solidFill>
                <a:ea typeface="黑体" pitchFamily="2" charset="-122"/>
              </a:rPr>
              <a:t>——</a:t>
            </a:r>
            <a:r>
              <a:rPr lang="zh-CN" altLang="en-US" sz="2800">
                <a:solidFill>
                  <a:srgbClr val="FF3300"/>
                </a:solidFill>
                <a:ea typeface="黑体" pitchFamily="2" charset="-122"/>
              </a:rPr>
              <a:t>晶界和位向</a:t>
            </a:r>
          </a:p>
        </p:txBody>
      </p:sp>
      <p:pic>
        <p:nvPicPr>
          <p:cNvPr id="335886" name="Picture 14" descr="fig335.gif (3015 bytes)"/>
          <p:cNvPicPr>
            <a:picLocks noChangeAspect="1" noChangeArrowheads="1"/>
          </p:cNvPicPr>
          <p:nvPr/>
        </p:nvPicPr>
        <p:blipFill>
          <a:blip r:embed="rId3" cstate="print">
            <a:clrChange>
              <a:clrFrom>
                <a:srgbClr val="FFFFFF"/>
              </a:clrFrom>
              <a:clrTo>
                <a:srgbClr val="FFFFFF">
                  <a:alpha val="0"/>
                </a:srgbClr>
              </a:clrTo>
            </a:clrChange>
          </a:blip>
          <a:srcRect l="12283" r="9567" b="22728"/>
          <a:stretch>
            <a:fillRect/>
          </a:stretch>
        </p:blipFill>
        <p:spPr bwMode="auto">
          <a:xfrm>
            <a:off x="6386936" y="323655"/>
            <a:ext cx="2757063" cy="1888970"/>
          </a:xfrm>
          <a:prstGeom prst="rect">
            <a:avLst/>
          </a:prstGeom>
          <a:noFill/>
          <a:ln w="9525">
            <a:noFill/>
            <a:miter lim="800000"/>
            <a:headEnd/>
            <a:tailEnd/>
          </a:ln>
        </p:spPr>
      </p:pic>
      <p:sp>
        <p:nvSpPr>
          <p:cNvPr id="335887" name="Rectangle 15"/>
          <p:cNvSpPr>
            <a:spLocks noChangeArrowheads="1"/>
          </p:cNvSpPr>
          <p:nvPr/>
        </p:nvSpPr>
        <p:spPr bwMode="auto">
          <a:xfrm>
            <a:off x="611188" y="1673805"/>
            <a:ext cx="8147050" cy="1406525"/>
          </a:xfrm>
          <a:prstGeom prst="rect">
            <a:avLst/>
          </a:prstGeom>
          <a:noFill/>
          <a:ln w="9525" algn="ctr">
            <a:noFill/>
            <a:miter lim="800000"/>
            <a:headEnd/>
            <a:tailEnd/>
          </a:ln>
        </p:spPr>
        <p:txBody>
          <a:bodyPr>
            <a:spAutoFit/>
          </a:bodyPr>
          <a:lstStyle/>
          <a:p>
            <a:pPr>
              <a:lnSpc>
                <a:spcPct val="120000"/>
              </a:lnSpc>
              <a:spcBef>
                <a:spcPct val="20000"/>
              </a:spcBef>
            </a:pPr>
            <a:r>
              <a:rPr lang="en-US" altLang="zh-CN" sz="2400" b="1" dirty="0">
                <a:solidFill>
                  <a:schemeClr val="tx2"/>
                </a:solidFill>
                <a:latin typeface="幼圆" pitchFamily="49" charset="-122"/>
                <a:ea typeface="幼圆" pitchFamily="49" charset="-122"/>
              </a:rPr>
              <a:t>1</a:t>
            </a:r>
            <a:r>
              <a:rPr lang="zh-CN" altLang="en-US" sz="2400" b="1" dirty="0">
                <a:solidFill>
                  <a:schemeClr val="tx2"/>
                </a:solidFill>
                <a:latin typeface="幼圆" pitchFamily="49" charset="-122"/>
                <a:ea typeface="幼圆" pitchFamily="49" charset="-122"/>
              </a:rPr>
              <a:t>）晶界：</a:t>
            </a:r>
            <a:r>
              <a:rPr lang="zh-CN" altLang="en-US" sz="2400" dirty="0">
                <a:latin typeface="幼圆" pitchFamily="49" charset="-122"/>
                <a:ea typeface="幼圆" pitchFamily="49" charset="-122"/>
              </a:rPr>
              <a:t> </a:t>
            </a:r>
          </a:p>
          <a:p>
            <a:pPr lvl="1">
              <a:lnSpc>
                <a:spcPct val="120000"/>
              </a:lnSpc>
              <a:spcBef>
                <a:spcPct val="20000"/>
              </a:spcBef>
            </a:pPr>
            <a:r>
              <a:rPr lang="en-US" altLang="zh-CN" sz="2400" b="1" dirty="0">
                <a:latin typeface="幼圆" pitchFamily="49" charset="-122"/>
                <a:ea typeface="幼圆" pitchFamily="49" charset="-122"/>
              </a:rPr>
              <a:t>ⅰ.</a:t>
            </a:r>
            <a:r>
              <a:rPr lang="zh-CN" altLang="en-US" sz="2400" b="1" dirty="0">
                <a:solidFill>
                  <a:srgbClr val="FF3300"/>
                </a:solidFill>
                <a:latin typeface="幼圆" pitchFamily="49" charset="-122"/>
                <a:ea typeface="幼圆" pitchFamily="49" charset="-122"/>
              </a:rPr>
              <a:t>滑移的主要障碍</a:t>
            </a:r>
            <a:r>
              <a:rPr lang="zh-CN" altLang="en-US" sz="2400" b="1" dirty="0">
                <a:latin typeface="幼圆" pitchFamily="49" charset="-122"/>
                <a:ea typeface="幼圆" pitchFamily="49" charset="-122"/>
              </a:rPr>
              <a:t>：</a:t>
            </a:r>
            <a:r>
              <a:rPr lang="zh-CN" altLang="en-US" sz="2000" b="1" dirty="0">
                <a:latin typeface="幼圆" pitchFamily="49" charset="-122"/>
                <a:ea typeface="幼圆" pitchFamily="49" charset="-122"/>
              </a:rPr>
              <a:t>原子混乱排列区，较不规则→缺陷、杂质集中。滑移不能从一个晶粒直接延续到另一个晶粒中去。</a:t>
            </a:r>
          </a:p>
        </p:txBody>
      </p:sp>
      <p:sp>
        <p:nvSpPr>
          <p:cNvPr id="335888" name="Rectangle 16"/>
          <p:cNvSpPr>
            <a:spLocks noChangeArrowheads="1"/>
          </p:cNvSpPr>
          <p:nvPr/>
        </p:nvSpPr>
        <p:spPr bwMode="auto">
          <a:xfrm>
            <a:off x="656564" y="4603659"/>
            <a:ext cx="7875875" cy="535531"/>
          </a:xfrm>
          <a:prstGeom prst="rect">
            <a:avLst/>
          </a:prstGeom>
          <a:noFill/>
          <a:ln w="9525" algn="ctr">
            <a:noFill/>
            <a:miter lim="800000"/>
            <a:headEnd/>
            <a:tailEnd/>
          </a:ln>
        </p:spPr>
        <p:txBody>
          <a:bodyPr wrap="square">
            <a:spAutoFit/>
          </a:bodyPr>
          <a:lstStyle/>
          <a:p>
            <a:pPr lvl="1">
              <a:lnSpc>
                <a:spcPct val="120000"/>
              </a:lnSpc>
              <a:spcBef>
                <a:spcPct val="20000"/>
              </a:spcBef>
            </a:pPr>
            <a:r>
              <a:rPr lang="en-US" altLang="zh-CN" sz="2400" b="1" dirty="0">
                <a:latin typeface="幼圆" pitchFamily="49" charset="-122"/>
                <a:ea typeface="幼圆" pitchFamily="49" charset="-122"/>
              </a:rPr>
              <a:t>ⅱ.</a:t>
            </a:r>
            <a:r>
              <a:rPr lang="zh-CN" altLang="en-US" sz="2400" b="1" dirty="0">
                <a:solidFill>
                  <a:srgbClr val="FF3300"/>
                </a:solidFill>
                <a:latin typeface="幼圆" pitchFamily="49" charset="-122"/>
                <a:ea typeface="幼圆" pitchFamily="49" charset="-122"/>
              </a:rPr>
              <a:t>协调变形</a:t>
            </a:r>
            <a:r>
              <a:rPr lang="zh-CN" altLang="en-US" sz="2400" b="1" dirty="0">
                <a:latin typeface="幼圆" pitchFamily="49" charset="-122"/>
                <a:ea typeface="幼圆" pitchFamily="49" charset="-122"/>
              </a:rPr>
              <a:t>：</a:t>
            </a:r>
            <a:r>
              <a:rPr lang="zh-CN" altLang="en-US" sz="2000" b="1" dirty="0">
                <a:latin typeface="幼圆" pitchFamily="49" charset="-122"/>
                <a:ea typeface="幼圆" pitchFamily="49" charset="-122"/>
              </a:rPr>
              <a:t>晶界自身变形→以维持相邻晶粒变形保持连续。</a:t>
            </a:r>
            <a:endParaRPr lang="zh-CN" altLang="en-US" sz="2000" b="1" dirty="0">
              <a:solidFill>
                <a:schemeClr val="tx2"/>
              </a:solidFill>
              <a:latin typeface="楷体_GB2312" pitchFamily="49" charset="-122"/>
              <a:ea typeface="楷体_GB2312" pitchFamily="49" charset="-122"/>
            </a:endParaRPr>
          </a:p>
        </p:txBody>
      </p:sp>
      <p:sp>
        <p:nvSpPr>
          <p:cNvPr id="335892" name="Rectangle 20"/>
          <p:cNvSpPr>
            <a:spLocks noRot="1" noChangeArrowheads="1"/>
          </p:cNvSpPr>
          <p:nvPr/>
        </p:nvSpPr>
        <p:spPr bwMode="auto">
          <a:xfrm>
            <a:off x="746575" y="3973589"/>
            <a:ext cx="8010890" cy="540060"/>
          </a:xfrm>
          <a:prstGeom prst="rect">
            <a:avLst/>
          </a:prstGeom>
          <a:noFill/>
          <a:ln w="9525">
            <a:noFill/>
            <a:miter lim="800000"/>
            <a:headEnd/>
            <a:tailEnd/>
          </a:ln>
        </p:spPr>
        <p:txBody>
          <a:bodyPr/>
          <a:lstStyle/>
          <a:p>
            <a:pPr marL="342900" indent="-342900">
              <a:lnSpc>
                <a:spcPct val="130000"/>
              </a:lnSpc>
              <a:spcBef>
                <a:spcPct val="20000"/>
              </a:spcBef>
            </a:pPr>
            <a:r>
              <a:rPr lang="en-US" altLang="zh-CN" sz="2400" b="1" dirty="0">
                <a:solidFill>
                  <a:srgbClr val="FF3300"/>
                </a:solidFill>
                <a:latin typeface="黑体" pitchFamily="2" charset="-122"/>
                <a:ea typeface="黑体" pitchFamily="2" charset="-122"/>
              </a:rPr>
              <a:t>Hall-Pitch</a:t>
            </a:r>
            <a:r>
              <a:rPr lang="zh-CN" altLang="en-US" sz="2400" b="1" dirty="0">
                <a:solidFill>
                  <a:srgbClr val="FF3300"/>
                </a:solidFill>
                <a:latin typeface="黑体" pitchFamily="2" charset="-122"/>
                <a:ea typeface="黑体" pitchFamily="2" charset="-122"/>
              </a:rPr>
              <a:t>关系</a:t>
            </a:r>
            <a:r>
              <a:rPr lang="zh-CN" altLang="en-US" sz="2400" b="1" dirty="0" smtClean="0">
                <a:solidFill>
                  <a:srgbClr val="FF3300"/>
                </a:solidFill>
                <a:latin typeface="黑体" pitchFamily="2" charset="-122"/>
                <a:ea typeface="黑体" pitchFamily="2" charset="-122"/>
              </a:rPr>
              <a:t>：</a:t>
            </a:r>
            <a:r>
              <a:rPr lang="en-US" altLang="zh-CN" sz="2400" b="1" dirty="0" err="1" smtClean="0">
                <a:solidFill>
                  <a:srgbClr val="FF3300"/>
                </a:solidFill>
              </a:rPr>
              <a:t>σ</a:t>
            </a:r>
            <a:r>
              <a:rPr lang="en-US" altLang="zh-CN" sz="2400" b="1" baseline="-25000" dirty="0" err="1" smtClean="0">
                <a:solidFill>
                  <a:srgbClr val="FF3300"/>
                </a:solidFill>
              </a:rPr>
              <a:t>s</a:t>
            </a:r>
            <a:r>
              <a:rPr lang="en-US" altLang="zh-CN" sz="2400" b="1" dirty="0" smtClean="0">
                <a:solidFill>
                  <a:srgbClr val="FF3300"/>
                </a:solidFill>
              </a:rPr>
              <a:t>=</a:t>
            </a:r>
            <a:r>
              <a:rPr lang="en-US" altLang="zh-CN" sz="2400" b="1" dirty="0" err="1" smtClean="0">
                <a:solidFill>
                  <a:srgbClr val="FF3300"/>
                </a:solidFill>
              </a:rPr>
              <a:t>σ</a:t>
            </a:r>
            <a:r>
              <a:rPr lang="en-US" altLang="zh-CN" sz="2400" b="1" baseline="-25000" dirty="0" err="1" smtClean="0">
                <a:solidFill>
                  <a:srgbClr val="FF3300"/>
                </a:solidFill>
              </a:rPr>
              <a:t>0</a:t>
            </a:r>
            <a:r>
              <a:rPr lang="en-US" altLang="zh-CN" sz="2400" b="1" dirty="0" err="1" smtClean="0">
                <a:solidFill>
                  <a:srgbClr val="FF3300"/>
                </a:solidFill>
              </a:rPr>
              <a:t>+K</a:t>
            </a:r>
            <a:r>
              <a:rPr lang="en-US" altLang="zh-CN" sz="2400" b="1" baseline="-25000" dirty="0" err="1" smtClean="0">
                <a:solidFill>
                  <a:srgbClr val="FF3300"/>
                </a:solidFill>
              </a:rPr>
              <a:t>y</a:t>
            </a:r>
            <a:r>
              <a:rPr lang="en-US" altLang="zh-CN" sz="2400" b="1" dirty="0" err="1" smtClean="0">
                <a:solidFill>
                  <a:srgbClr val="FF3300"/>
                </a:solidFill>
              </a:rPr>
              <a:t>d</a:t>
            </a:r>
            <a:r>
              <a:rPr lang="en-US" altLang="zh-CN" sz="2400" b="1" baseline="30000" dirty="0" smtClean="0">
                <a:solidFill>
                  <a:srgbClr val="FF3300"/>
                </a:solidFill>
              </a:rPr>
              <a:t>-1/2 </a:t>
            </a:r>
            <a:r>
              <a:rPr lang="en-US" altLang="zh-CN" sz="2400" b="1" dirty="0" smtClean="0">
                <a:solidFill>
                  <a:srgbClr val="FF3300"/>
                </a:solidFill>
              </a:rPr>
              <a:t>——</a:t>
            </a:r>
            <a:r>
              <a:rPr lang="zh-CN" altLang="en-US" sz="2400" b="1" dirty="0">
                <a:solidFill>
                  <a:srgbClr val="FF3300"/>
                </a:solidFill>
              </a:rPr>
              <a:t>细晶强化</a:t>
            </a:r>
            <a:endParaRPr lang="zh-CN" altLang="en-US" sz="2400" b="1" baseline="30000" dirty="0">
              <a:solidFill>
                <a:srgbClr val="FF3300"/>
              </a:solidFill>
            </a:endParaRPr>
          </a:p>
        </p:txBody>
      </p:sp>
      <p:sp>
        <p:nvSpPr>
          <p:cNvPr id="335893" name="Rectangle 21"/>
          <p:cNvSpPr>
            <a:spLocks noChangeArrowheads="1"/>
          </p:cNvSpPr>
          <p:nvPr/>
        </p:nvSpPr>
        <p:spPr bwMode="auto">
          <a:xfrm>
            <a:off x="1241630" y="3158970"/>
            <a:ext cx="4410075" cy="701675"/>
          </a:xfrm>
          <a:prstGeom prst="rect">
            <a:avLst/>
          </a:prstGeom>
          <a:noFill/>
          <a:ln w="9525" algn="ctr">
            <a:noFill/>
            <a:miter lim="800000"/>
            <a:headEnd/>
            <a:tailEnd/>
          </a:ln>
        </p:spPr>
        <p:txBody>
          <a:bodyPr>
            <a:spAutoFit/>
          </a:bodyPr>
          <a:lstStyle/>
          <a:p>
            <a:r>
              <a:rPr lang="zh-CN" altLang="en-US" sz="2000" b="1" dirty="0">
                <a:solidFill>
                  <a:schemeClr val="tx2"/>
                </a:solidFill>
                <a:ea typeface="楷体_GB2312" pitchFamily="49" charset="-122"/>
              </a:rPr>
              <a:t>位错塞积</a:t>
            </a:r>
            <a:r>
              <a:rPr lang="en-US" altLang="zh-CN" sz="2000" b="1" dirty="0">
                <a:ea typeface="楷体_GB2312" pitchFamily="49" charset="-122"/>
              </a:rPr>
              <a:t>——</a:t>
            </a:r>
            <a:r>
              <a:rPr lang="zh-CN" altLang="en-US" sz="2000" b="1" dirty="0">
                <a:solidFill>
                  <a:schemeClr val="tx2"/>
                </a:solidFill>
                <a:ea typeface="楷体_GB2312" pitchFamily="49" charset="-122"/>
              </a:rPr>
              <a:t>位错运动到晶界附近，受到晶界阻碍而堆积起来。</a:t>
            </a:r>
          </a:p>
        </p:txBody>
      </p:sp>
      <p:sp>
        <p:nvSpPr>
          <p:cNvPr id="9" name="Rectangle 6"/>
          <p:cNvSpPr>
            <a:spLocks noChangeArrowheads="1"/>
          </p:cNvSpPr>
          <p:nvPr/>
        </p:nvSpPr>
        <p:spPr bwMode="auto">
          <a:xfrm>
            <a:off x="1061611" y="5299443"/>
            <a:ext cx="7200800" cy="919867"/>
          </a:xfrm>
          <a:prstGeom prst="rect">
            <a:avLst/>
          </a:prstGeom>
          <a:solidFill>
            <a:schemeClr val="accent5"/>
          </a:solidFill>
          <a:ln w="9525" algn="ctr">
            <a:solidFill>
              <a:schemeClr val="accent1"/>
            </a:solidFill>
            <a:miter lim="800000"/>
            <a:headEnd/>
            <a:tailEnd/>
          </a:ln>
        </p:spPr>
        <p:txBody>
          <a:bodyPr wrap="square">
            <a:spAutoFit/>
          </a:bodyPr>
          <a:lstStyle/>
          <a:p>
            <a:pPr algn="ctr">
              <a:lnSpc>
                <a:spcPct val="120000"/>
              </a:lnSpc>
              <a:spcBef>
                <a:spcPct val="20000"/>
              </a:spcBef>
            </a:pPr>
            <a:r>
              <a:rPr lang="zh-CN" altLang="en-US" sz="2400" b="1" dirty="0">
                <a:solidFill>
                  <a:srgbClr val="0000FF"/>
                </a:solidFill>
                <a:latin typeface="幼圆" pitchFamily="49" charset="-122"/>
                <a:ea typeface="幼圆" pitchFamily="49" charset="-122"/>
              </a:rPr>
              <a:t>多晶体</a:t>
            </a:r>
            <a:r>
              <a:rPr lang="zh-CN" altLang="en-US" sz="2400" b="1" dirty="0">
                <a:solidFill>
                  <a:srgbClr val="0000FF"/>
                </a:solidFill>
                <a:latin typeface="幼圆" pitchFamily="49" charset="-122"/>
                <a:ea typeface="幼圆" pitchFamily="49" charset="-122"/>
              </a:rPr>
              <a:t>塑性变形</a:t>
            </a:r>
            <a:r>
              <a:rPr lang="zh-CN" altLang="en-US" sz="2400" b="1" dirty="0" smtClean="0">
                <a:solidFill>
                  <a:srgbClr val="0000FF"/>
                </a:solidFill>
                <a:latin typeface="幼圆" pitchFamily="49" charset="-122"/>
                <a:ea typeface="幼圆" pitchFamily="49" charset="-122"/>
              </a:rPr>
              <a:t>：晶界是滑移的主要障碍并造成细晶强化，同时协调变形！</a:t>
            </a:r>
            <a:endParaRPr lang="zh-CN" altLang="en-US" sz="2400" b="1" dirty="0">
              <a:solidFill>
                <a:srgbClr val="0000FF"/>
              </a:solidFill>
              <a:latin typeface="幼圆" pitchFamily="49" charset="-122"/>
              <a:ea typeface="幼圆" pitchFamily="49" charset="-122"/>
            </a:endParaRPr>
          </a:p>
        </p:txBody>
      </p:sp>
      <p:sp>
        <p:nvSpPr>
          <p:cNvPr id="10" name="AutoShape 7"/>
          <p:cNvSpPr>
            <a:spLocks noChangeArrowheads="1"/>
          </p:cNvSpPr>
          <p:nvPr/>
        </p:nvSpPr>
        <p:spPr bwMode="auto">
          <a:xfrm rot="5400000">
            <a:off x="454759" y="5501249"/>
            <a:ext cx="405046" cy="361474"/>
          </a:xfrm>
          <a:custGeom>
            <a:avLst/>
            <a:gdLst>
              <a:gd name="T0" fmla="*/ 4774313 w 21600"/>
              <a:gd name="T1" fmla="*/ 0 h 21600"/>
              <a:gd name="T2" fmla="*/ 3536269 w 21600"/>
              <a:gd name="T3" fmla="*/ 1137229 h 21600"/>
              <a:gd name="T4" fmla="*/ 0 w 21600"/>
              <a:gd name="T5" fmla="*/ 3160847 h 21600"/>
              <a:gd name="T6" fmla="*/ 2576555 w 21600"/>
              <a:gd name="T7" fmla="*/ 3411674 h 21600"/>
              <a:gd name="T8" fmla="*/ 5153127 w 21600"/>
              <a:gd name="T9" fmla="*/ 2369218 h 21600"/>
              <a:gd name="T10" fmla="*/ 6012073 w 21600"/>
              <a:gd name="T11" fmla="*/ 1137229 h 21600"/>
              <a:gd name="T12" fmla="*/ 17694720 60000 65536"/>
              <a:gd name="T13" fmla="*/ 11796480 60000 65536"/>
              <a:gd name="T14" fmla="*/ 11796480 60000 65536"/>
              <a:gd name="T15" fmla="*/ 5898240 60000 65536"/>
              <a:gd name="T16" fmla="*/ 0 60000 65536"/>
              <a:gd name="T17" fmla="*/ 0 60000 65536"/>
              <a:gd name="T18" fmla="*/ 0 w 21600"/>
              <a:gd name="T19" fmla="*/ 18423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153" y="0"/>
                </a:moveTo>
                <a:lnTo>
                  <a:pt x="12705" y="7200"/>
                </a:lnTo>
                <a:lnTo>
                  <a:pt x="15791" y="7200"/>
                </a:lnTo>
                <a:lnTo>
                  <a:pt x="15791" y="18423"/>
                </a:lnTo>
                <a:lnTo>
                  <a:pt x="0" y="18423"/>
                </a:lnTo>
                <a:lnTo>
                  <a:pt x="0" y="21600"/>
                </a:lnTo>
                <a:lnTo>
                  <a:pt x="18514" y="21600"/>
                </a:lnTo>
                <a:lnTo>
                  <a:pt x="18514" y="7200"/>
                </a:lnTo>
                <a:lnTo>
                  <a:pt x="21600" y="7200"/>
                </a:lnTo>
                <a:close/>
              </a:path>
            </a:pathLst>
          </a:custGeom>
          <a:solidFill>
            <a:schemeClr val="accent1"/>
          </a:solidFill>
          <a:ln w="9525" algn="ctr">
            <a:solidFill>
              <a:schemeClr val="tx1"/>
            </a:solidFill>
            <a:miter lim="800000"/>
            <a:headEnd/>
            <a:tailEnd/>
          </a:ln>
        </p:spPr>
        <p:txBody>
          <a:bodyPr wrap="square"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5885"/>
                                        </p:tgtEl>
                                        <p:attrNameLst>
                                          <p:attrName>style.visibility</p:attrName>
                                        </p:attrNameLst>
                                      </p:cBhvr>
                                      <p:to>
                                        <p:strVal val="visible"/>
                                      </p:to>
                                    </p:set>
                                    <p:animEffect transition="in" filter="box(in)">
                                      <p:cBhvr>
                                        <p:cTn id="7" dur="500"/>
                                        <p:tgtEl>
                                          <p:spTgt spid="33588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5887"/>
                                        </p:tgtEl>
                                        <p:attrNameLst>
                                          <p:attrName>style.visibility</p:attrName>
                                        </p:attrNameLst>
                                      </p:cBhvr>
                                      <p:to>
                                        <p:strVal val="visible"/>
                                      </p:to>
                                    </p:set>
                                    <p:animEffect transition="in" filter="box(in)">
                                      <p:cBhvr>
                                        <p:cTn id="12" dur="500"/>
                                        <p:tgtEl>
                                          <p:spTgt spid="335887"/>
                                        </p:tgtEl>
                                      </p:cBhvr>
                                    </p:animEffect>
                                  </p:childTnLst>
                                </p:cTn>
                              </p:par>
                              <p:par>
                                <p:cTn id="13" presetID="3" presetClass="entr" presetSubtype="10" fill="hold" nodeType="withEffect">
                                  <p:stCondLst>
                                    <p:cond delay="0"/>
                                  </p:stCondLst>
                                  <p:childTnLst>
                                    <p:set>
                                      <p:cBhvr>
                                        <p:cTn id="14" dur="1" fill="hold">
                                          <p:stCondLst>
                                            <p:cond delay="0"/>
                                          </p:stCondLst>
                                        </p:cTn>
                                        <p:tgtEl>
                                          <p:spTgt spid="335886"/>
                                        </p:tgtEl>
                                        <p:attrNameLst>
                                          <p:attrName>style.visibility</p:attrName>
                                        </p:attrNameLst>
                                      </p:cBhvr>
                                      <p:to>
                                        <p:strVal val="visible"/>
                                      </p:to>
                                    </p:set>
                                    <p:animEffect transition="in" filter="blinds(horizontal)">
                                      <p:cBhvr>
                                        <p:cTn id="15" dur="500"/>
                                        <p:tgtEl>
                                          <p:spTgt spid="335886"/>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35893"/>
                                        </p:tgtEl>
                                        <p:attrNameLst>
                                          <p:attrName>style.visibility</p:attrName>
                                        </p:attrNameLst>
                                      </p:cBhvr>
                                      <p:to>
                                        <p:strVal val="visible"/>
                                      </p:to>
                                    </p:set>
                                    <p:animEffect transition="in" filter="box(in)">
                                      <p:cBhvr>
                                        <p:cTn id="18" dur="500"/>
                                        <p:tgtEl>
                                          <p:spTgt spid="335893"/>
                                        </p:tgtEl>
                                      </p:cBhvr>
                                    </p:animEffect>
                                  </p:childTnLst>
                                </p:cTn>
                              </p:par>
                            </p:childTnLst>
                          </p:cTn>
                        </p:par>
                        <p:par>
                          <p:cTn id="19" fill="hold">
                            <p:stCondLst>
                              <p:cond delay="500"/>
                            </p:stCondLst>
                            <p:childTnLst>
                              <p:par>
                                <p:cTn id="20" presetID="4" presetClass="entr" presetSubtype="16" fill="hold" grpId="0" nodeType="afterEffect">
                                  <p:stCondLst>
                                    <p:cond delay="0"/>
                                  </p:stCondLst>
                                  <p:childTnLst>
                                    <p:set>
                                      <p:cBhvr>
                                        <p:cTn id="21" dur="1" fill="hold">
                                          <p:stCondLst>
                                            <p:cond delay="0"/>
                                          </p:stCondLst>
                                        </p:cTn>
                                        <p:tgtEl>
                                          <p:spTgt spid="335892"/>
                                        </p:tgtEl>
                                        <p:attrNameLst>
                                          <p:attrName>style.visibility</p:attrName>
                                        </p:attrNameLst>
                                      </p:cBhvr>
                                      <p:to>
                                        <p:strVal val="visible"/>
                                      </p:to>
                                    </p:set>
                                    <p:animEffect transition="in" filter="box(in)">
                                      <p:cBhvr>
                                        <p:cTn id="22" dur="500"/>
                                        <p:tgtEl>
                                          <p:spTgt spid="33589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35888"/>
                                        </p:tgtEl>
                                        <p:attrNameLst>
                                          <p:attrName>style.visibility</p:attrName>
                                        </p:attrNameLst>
                                      </p:cBhvr>
                                      <p:to>
                                        <p:strVal val="visible"/>
                                      </p:to>
                                    </p:set>
                                    <p:animEffect transition="in" filter="box(in)">
                                      <p:cBhvr>
                                        <p:cTn id="27" dur="500"/>
                                        <p:tgtEl>
                                          <p:spTgt spid="33588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ox(in)">
                                      <p:cBhvr>
                                        <p:cTn id="32" dur="500"/>
                                        <p:tgtEl>
                                          <p:spTgt spid="9"/>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ox(in)">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85" grpId="0" animBg="1"/>
      <p:bldP spid="335887" grpId="0"/>
      <p:bldP spid="335888" grpId="0"/>
      <p:bldP spid="335892" grpId="0"/>
      <p:bldP spid="335893" grpId="0"/>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ChangeArrowheads="1"/>
          </p:cNvSpPr>
          <p:nvPr/>
        </p:nvSpPr>
        <p:spPr bwMode="auto">
          <a:xfrm>
            <a:off x="385763" y="503238"/>
            <a:ext cx="8372475" cy="1917700"/>
          </a:xfrm>
          <a:prstGeom prst="rect">
            <a:avLst/>
          </a:prstGeom>
          <a:noFill/>
          <a:ln w="9525" algn="ctr">
            <a:noFill/>
            <a:miter lim="800000"/>
            <a:headEnd/>
            <a:tailEnd/>
          </a:ln>
        </p:spPr>
        <p:txBody>
          <a:bodyPr>
            <a:spAutoFit/>
          </a:bodyPr>
          <a:lstStyle/>
          <a:p>
            <a:pPr>
              <a:lnSpc>
                <a:spcPct val="120000"/>
              </a:lnSpc>
              <a:spcBef>
                <a:spcPct val="20000"/>
              </a:spcBef>
            </a:pPr>
            <a:r>
              <a:rPr lang="en-US" altLang="zh-CN" sz="2400" b="1">
                <a:solidFill>
                  <a:schemeClr val="tx2"/>
                </a:solidFill>
                <a:latin typeface="幼圆" pitchFamily="49" charset="-122"/>
                <a:ea typeface="幼圆" pitchFamily="49" charset="-122"/>
              </a:rPr>
              <a:t>2</a:t>
            </a:r>
            <a:r>
              <a:rPr lang="zh-CN" altLang="en-US" sz="2400" b="1">
                <a:solidFill>
                  <a:schemeClr val="tx2"/>
                </a:solidFill>
                <a:latin typeface="幼圆" pitchFamily="49" charset="-122"/>
                <a:ea typeface="幼圆" pitchFamily="49" charset="-122"/>
              </a:rPr>
              <a:t>）位向：</a:t>
            </a:r>
            <a:r>
              <a:rPr lang="zh-CN" altLang="en-US" sz="2400">
                <a:latin typeface="幼圆" pitchFamily="49" charset="-122"/>
                <a:ea typeface="幼圆" pitchFamily="49" charset="-122"/>
              </a:rPr>
              <a:t> </a:t>
            </a:r>
          </a:p>
          <a:p>
            <a:pPr lvl="1">
              <a:lnSpc>
                <a:spcPct val="120000"/>
              </a:lnSpc>
              <a:spcBef>
                <a:spcPct val="20000"/>
              </a:spcBef>
            </a:pPr>
            <a:r>
              <a:rPr lang="en-US" altLang="zh-CN" sz="2400" b="1">
                <a:latin typeface="幼圆" pitchFamily="49" charset="-122"/>
                <a:ea typeface="幼圆" pitchFamily="49" charset="-122"/>
              </a:rPr>
              <a:t>ⅰ.</a:t>
            </a:r>
            <a:r>
              <a:rPr lang="zh-CN" altLang="en-US" sz="2400" b="1">
                <a:solidFill>
                  <a:srgbClr val="FF3300"/>
                </a:solidFill>
                <a:latin typeface="幼圆" pitchFamily="49" charset="-122"/>
                <a:ea typeface="幼圆" pitchFamily="49" charset="-122"/>
              </a:rPr>
              <a:t>软位向</a:t>
            </a:r>
            <a:r>
              <a:rPr lang="zh-CN" altLang="en-US" sz="2400" b="1">
                <a:latin typeface="幼圆" pitchFamily="49" charset="-122"/>
                <a:ea typeface="幼圆" pitchFamily="49" charset="-122"/>
              </a:rPr>
              <a:t>：</a:t>
            </a:r>
            <a:r>
              <a:rPr lang="zh-CN" altLang="en-US" sz="2000" b="1">
                <a:latin typeface="幼圆" pitchFamily="49" charset="-122"/>
                <a:ea typeface="幼圆" pitchFamily="49" charset="-122"/>
              </a:rPr>
              <a:t>晶粒的滑移面和滑移方向接近最大切应力方向。</a:t>
            </a:r>
            <a:r>
              <a:rPr lang="en-US" altLang="zh-CN" sz="2000" b="1">
                <a:ea typeface="幼圆" pitchFamily="49" charset="-122"/>
              </a:rPr>
              <a:t>——</a:t>
            </a:r>
            <a:r>
              <a:rPr lang="zh-CN" altLang="en-US" sz="2000" b="1">
                <a:latin typeface="幼圆" pitchFamily="49" charset="-122"/>
                <a:ea typeface="幼圆" pitchFamily="49" charset="-122"/>
              </a:rPr>
              <a:t>先开始滑移</a:t>
            </a:r>
          </a:p>
          <a:p>
            <a:pPr lvl="1">
              <a:lnSpc>
                <a:spcPct val="120000"/>
              </a:lnSpc>
              <a:spcBef>
                <a:spcPct val="20000"/>
              </a:spcBef>
            </a:pPr>
            <a:r>
              <a:rPr lang="en-US" altLang="zh-CN" sz="2400" b="1">
                <a:latin typeface="幼圆" pitchFamily="49" charset="-122"/>
                <a:ea typeface="幼圆" pitchFamily="49" charset="-122"/>
              </a:rPr>
              <a:t>ii.</a:t>
            </a:r>
            <a:r>
              <a:rPr lang="zh-CN" altLang="en-US" sz="2400" b="1">
                <a:solidFill>
                  <a:srgbClr val="FF3300"/>
                </a:solidFill>
                <a:latin typeface="幼圆" pitchFamily="49" charset="-122"/>
                <a:ea typeface="幼圆" pitchFamily="49" charset="-122"/>
              </a:rPr>
              <a:t>硬位向</a:t>
            </a:r>
            <a:r>
              <a:rPr lang="zh-CN" altLang="en-US" sz="2400" b="1">
                <a:latin typeface="幼圆" pitchFamily="49" charset="-122"/>
                <a:ea typeface="幼圆" pitchFamily="49" charset="-122"/>
              </a:rPr>
              <a:t>：</a:t>
            </a:r>
            <a:r>
              <a:rPr lang="zh-CN" altLang="en-US" sz="2000" b="1">
                <a:latin typeface="幼圆" pitchFamily="49" charset="-122"/>
                <a:ea typeface="幼圆" pitchFamily="49" charset="-122"/>
              </a:rPr>
              <a:t>晶粒的滑移面和滑移方向与最大切应力方向相差较大。</a:t>
            </a:r>
          </a:p>
        </p:txBody>
      </p:sp>
      <p:sp>
        <p:nvSpPr>
          <p:cNvPr id="411654" name="Rectangle 6"/>
          <p:cNvSpPr>
            <a:spLocks noChangeArrowheads="1"/>
          </p:cNvSpPr>
          <p:nvPr/>
        </p:nvSpPr>
        <p:spPr bwMode="auto">
          <a:xfrm>
            <a:off x="2232025" y="2619375"/>
            <a:ext cx="5130285" cy="476669"/>
          </a:xfrm>
          <a:prstGeom prst="rect">
            <a:avLst/>
          </a:prstGeom>
          <a:solidFill>
            <a:schemeClr val="accent5"/>
          </a:solidFill>
          <a:ln w="9525" algn="ctr">
            <a:solidFill>
              <a:schemeClr val="accent1"/>
            </a:solidFill>
            <a:miter lim="800000"/>
            <a:headEnd/>
            <a:tailEnd/>
          </a:ln>
        </p:spPr>
        <p:txBody>
          <a:bodyPr wrap="square">
            <a:spAutoFit/>
          </a:bodyPr>
          <a:lstStyle/>
          <a:p>
            <a:pPr algn="ctr">
              <a:lnSpc>
                <a:spcPct val="120000"/>
              </a:lnSpc>
              <a:spcBef>
                <a:spcPct val="20000"/>
              </a:spcBef>
            </a:pPr>
            <a:r>
              <a:rPr lang="zh-CN" altLang="en-US" sz="2400" b="1" dirty="0">
                <a:solidFill>
                  <a:srgbClr val="0000FF"/>
                </a:solidFill>
                <a:latin typeface="幼圆" pitchFamily="49" charset="-122"/>
                <a:ea typeface="幼圆" pitchFamily="49" charset="-122"/>
              </a:rPr>
              <a:t>多晶体塑性变形：晶粒分批逐步</a:t>
            </a:r>
            <a:r>
              <a:rPr lang="zh-CN" altLang="en-US" sz="2400" b="1" dirty="0" smtClean="0">
                <a:solidFill>
                  <a:srgbClr val="0000FF"/>
                </a:solidFill>
                <a:latin typeface="幼圆" pitchFamily="49" charset="-122"/>
                <a:ea typeface="幼圆" pitchFamily="49" charset="-122"/>
              </a:rPr>
              <a:t>进行！</a:t>
            </a:r>
            <a:endParaRPr lang="zh-CN" altLang="en-US" sz="2000" b="1" dirty="0">
              <a:solidFill>
                <a:srgbClr val="0000FF"/>
              </a:solidFill>
              <a:latin typeface="幼圆" pitchFamily="49" charset="-122"/>
              <a:ea typeface="幼圆" pitchFamily="49" charset="-122"/>
            </a:endParaRPr>
          </a:p>
        </p:txBody>
      </p:sp>
      <p:sp>
        <p:nvSpPr>
          <p:cNvPr id="411655" name="AutoShape 7"/>
          <p:cNvSpPr>
            <a:spLocks noChangeArrowheads="1"/>
          </p:cNvSpPr>
          <p:nvPr/>
        </p:nvSpPr>
        <p:spPr bwMode="auto">
          <a:xfrm rot="5400000">
            <a:off x="1736726" y="2617787"/>
            <a:ext cx="360362" cy="271463"/>
          </a:xfrm>
          <a:custGeom>
            <a:avLst/>
            <a:gdLst>
              <a:gd name="T0" fmla="*/ 4774313 w 21600"/>
              <a:gd name="T1" fmla="*/ 0 h 21600"/>
              <a:gd name="T2" fmla="*/ 3536269 w 21600"/>
              <a:gd name="T3" fmla="*/ 1137229 h 21600"/>
              <a:gd name="T4" fmla="*/ 0 w 21600"/>
              <a:gd name="T5" fmla="*/ 3160847 h 21600"/>
              <a:gd name="T6" fmla="*/ 2576555 w 21600"/>
              <a:gd name="T7" fmla="*/ 3411674 h 21600"/>
              <a:gd name="T8" fmla="*/ 5153127 w 21600"/>
              <a:gd name="T9" fmla="*/ 2369218 h 21600"/>
              <a:gd name="T10" fmla="*/ 6012073 w 21600"/>
              <a:gd name="T11" fmla="*/ 1137229 h 21600"/>
              <a:gd name="T12" fmla="*/ 17694720 60000 65536"/>
              <a:gd name="T13" fmla="*/ 11796480 60000 65536"/>
              <a:gd name="T14" fmla="*/ 11796480 60000 65536"/>
              <a:gd name="T15" fmla="*/ 5898240 60000 65536"/>
              <a:gd name="T16" fmla="*/ 0 60000 65536"/>
              <a:gd name="T17" fmla="*/ 0 60000 65536"/>
              <a:gd name="T18" fmla="*/ 0 w 21600"/>
              <a:gd name="T19" fmla="*/ 18423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153" y="0"/>
                </a:moveTo>
                <a:lnTo>
                  <a:pt x="12705" y="7200"/>
                </a:lnTo>
                <a:lnTo>
                  <a:pt x="15791" y="7200"/>
                </a:lnTo>
                <a:lnTo>
                  <a:pt x="15791" y="18423"/>
                </a:lnTo>
                <a:lnTo>
                  <a:pt x="0" y="18423"/>
                </a:lnTo>
                <a:lnTo>
                  <a:pt x="0" y="21600"/>
                </a:lnTo>
                <a:lnTo>
                  <a:pt x="18514" y="21600"/>
                </a:lnTo>
                <a:lnTo>
                  <a:pt x="18514" y="7200"/>
                </a:lnTo>
                <a:lnTo>
                  <a:pt x="21600" y="7200"/>
                </a:lnTo>
                <a:close/>
              </a:path>
            </a:pathLst>
          </a:custGeom>
          <a:solidFill>
            <a:schemeClr val="accent1"/>
          </a:solidFill>
          <a:ln w="9525" algn="ctr">
            <a:solidFill>
              <a:schemeClr val="tx1"/>
            </a:solidFill>
            <a:miter lim="800000"/>
            <a:headEnd/>
            <a:tailEnd/>
          </a:ln>
        </p:spPr>
        <p:txBody>
          <a:bodyPr anchor="ctr">
            <a:spAutoFit/>
          </a:bodyPr>
          <a:lstStyle/>
          <a:p>
            <a:endParaRPr lang="zh-CN" altLang="en-US"/>
          </a:p>
        </p:txBody>
      </p:sp>
      <p:sp>
        <p:nvSpPr>
          <p:cNvPr id="411657" name="Rectangle 9"/>
          <p:cNvSpPr>
            <a:spLocks noChangeArrowheads="1"/>
          </p:cNvSpPr>
          <p:nvPr/>
        </p:nvSpPr>
        <p:spPr bwMode="auto">
          <a:xfrm>
            <a:off x="296863" y="3294063"/>
            <a:ext cx="8370887" cy="1679575"/>
          </a:xfrm>
          <a:prstGeom prst="rect">
            <a:avLst/>
          </a:prstGeom>
          <a:noFill/>
          <a:ln w="9525" algn="ctr">
            <a:noFill/>
            <a:miter lim="800000"/>
            <a:headEnd/>
            <a:tailEnd/>
          </a:ln>
        </p:spPr>
        <p:txBody>
          <a:bodyPr>
            <a:spAutoFit/>
          </a:bodyPr>
          <a:lstStyle/>
          <a:p>
            <a:pPr lvl="1">
              <a:lnSpc>
                <a:spcPct val="130000"/>
              </a:lnSpc>
              <a:buClr>
                <a:srgbClr val="0000FF"/>
              </a:buClr>
              <a:buFont typeface="Wingdings" pitchFamily="2" charset="2"/>
              <a:buChar char="Ø"/>
            </a:pPr>
            <a:r>
              <a:rPr lang="zh-CN" altLang="en-US" sz="2000" b="1" dirty="0">
                <a:ea typeface="楷体_GB2312" pitchFamily="49" charset="-122"/>
              </a:rPr>
              <a:t>晶粒小→晶界面积大→变形抗力大→强度大</a:t>
            </a:r>
          </a:p>
          <a:p>
            <a:pPr lvl="1">
              <a:lnSpc>
                <a:spcPct val="130000"/>
              </a:lnSpc>
              <a:buClr>
                <a:srgbClr val="0000FF"/>
              </a:buClr>
              <a:buFont typeface="Wingdings" pitchFamily="2" charset="2"/>
              <a:buChar char="Ø"/>
            </a:pPr>
            <a:r>
              <a:rPr lang="zh-CN" altLang="en-US" sz="2000" b="1" dirty="0">
                <a:ea typeface="楷体_GB2312" pitchFamily="49" charset="-122"/>
              </a:rPr>
              <a:t>晶粒小→单位体积晶粒多→变形分散→相邻晶粒不同滑移系相互协调</a:t>
            </a:r>
          </a:p>
          <a:p>
            <a:pPr lvl="1">
              <a:lnSpc>
                <a:spcPct val="130000"/>
              </a:lnSpc>
              <a:buClr>
                <a:srgbClr val="0000FF"/>
              </a:buClr>
              <a:buFont typeface="Wingdings" pitchFamily="2" charset="2"/>
              <a:buChar char="Ø"/>
            </a:pPr>
            <a:r>
              <a:rPr lang="zh-CN" altLang="en-US" sz="2000" b="1" dirty="0">
                <a:ea typeface="楷体_GB2312" pitchFamily="49" charset="-122"/>
              </a:rPr>
              <a:t>晶粒小→晶界多→不利于裂纹的传播→断裂前承受较大的塑性变形</a:t>
            </a:r>
          </a:p>
        </p:txBody>
      </p:sp>
      <p:sp>
        <p:nvSpPr>
          <p:cNvPr id="411658" name="Rectangle 10"/>
          <p:cNvSpPr>
            <a:spLocks noChangeArrowheads="1"/>
          </p:cNvSpPr>
          <p:nvPr/>
        </p:nvSpPr>
        <p:spPr bwMode="auto">
          <a:xfrm>
            <a:off x="746125" y="5634038"/>
            <a:ext cx="7291388" cy="530225"/>
          </a:xfrm>
          <a:prstGeom prst="rect">
            <a:avLst/>
          </a:prstGeom>
          <a:solidFill>
            <a:srgbClr val="C0C0C0"/>
          </a:solidFill>
          <a:ln w="9525" algn="ctr">
            <a:noFill/>
            <a:miter lim="800000"/>
            <a:headEnd/>
            <a:tailEnd/>
          </a:ln>
        </p:spPr>
        <p:txBody>
          <a:bodyPr>
            <a:spAutoFit/>
          </a:bodyPr>
          <a:lstStyle/>
          <a:p>
            <a:pPr lvl="1">
              <a:lnSpc>
                <a:spcPct val="120000"/>
              </a:lnSpc>
              <a:buClr>
                <a:schemeClr val="accent2"/>
              </a:buClr>
              <a:buSzPct val="60000"/>
              <a:buFont typeface="Wingdings" pitchFamily="2" charset="2"/>
              <a:buNone/>
            </a:pPr>
            <a:r>
              <a:rPr lang="zh-CN" altLang="en-US" sz="2400" b="1">
                <a:solidFill>
                  <a:srgbClr val="FF3300"/>
                </a:solidFill>
              </a:rPr>
              <a:t>细晶强化是金属的一种非常重要的强韧化手段！</a:t>
            </a:r>
          </a:p>
        </p:txBody>
      </p:sp>
      <p:sp>
        <p:nvSpPr>
          <p:cNvPr id="411659" name="Rectangle 11"/>
          <p:cNvSpPr>
            <a:spLocks noChangeArrowheads="1"/>
          </p:cNvSpPr>
          <p:nvPr/>
        </p:nvSpPr>
        <p:spPr bwMode="auto">
          <a:xfrm>
            <a:off x="971550" y="5049838"/>
            <a:ext cx="7154863" cy="396875"/>
          </a:xfrm>
          <a:prstGeom prst="rect">
            <a:avLst/>
          </a:prstGeom>
          <a:noFill/>
          <a:ln w="9525" algn="ctr">
            <a:noFill/>
            <a:miter lim="800000"/>
            <a:headEnd/>
            <a:tailEnd/>
          </a:ln>
        </p:spPr>
        <p:txBody>
          <a:bodyPr>
            <a:spAutoFit/>
          </a:bodyPr>
          <a:lstStyle/>
          <a:p>
            <a:r>
              <a:rPr lang="zh-CN" altLang="en-US" sz="2000" b="1">
                <a:solidFill>
                  <a:schemeClr val="accent2"/>
                </a:solidFill>
                <a:ea typeface="黑体" pitchFamily="2" charset="-122"/>
              </a:rPr>
              <a:t>细晶强化：晶粒细化→强度硬度提高、塑性提高、韧性提高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1654"/>
                                        </p:tgtEl>
                                        <p:attrNameLst>
                                          <p:attrName>style.visibility</p:attrName>
                                        </p:attrNameLst>
                                      </p:cBhvr>
                                      <p:to>
                                        <p:strVal val="visible"/>
                                      </p:to>
                                    </p:set>
                                    <p:animEffect transition="in" filter="box(in)">
                                      <p:cBhvr>
                                        <p:cTn id="7" dur="500"/>
                                        <p:tgtEl>
                                          <p:spTgt spid="41165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11655"/>
                                        </p:tgtEl>
                                        <p:attrNameLst>
                                          <p:attrName>style.visibility</p:attrName>
                                        </p:attrNameLst>
                                      </p:cBhvr>
                                      <p:to>
                                        <p:strVal val="visible"/>
                                      </p:to>
                                    </p:set>
                                    <p:animEffect transition="in" filter="box(in)">
                                      <p:cBhvr>
                                        <p:cTn id="10" dur="500"/>
                                        <p:tgtEl>
                                          <p:spTgt spid="41165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11657"/>
                                        </p:tgtEl>
                                        <p:attrNameLst>
                                          <p:attrName>style.visibility</p:attrName>
                                        </p:attrNameLst>
                                      </p:cBhvr>
                                      <p:to>
                                        <p:strVal val="visible"/>
                                      </p:to>
                                    </p:set>
                                    <p:animEffect transition="in" filter="box(in)">
                                      <p:cBhvr>
                                        <p:cTn id="15" dur="500"/>
                                        <p:tgtEl>
                                          <p:spTgt spid="41165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11659"/>
                                        </p:tgtEl>
                                        <p:attrNameLst>
                                          <p:attrName>style.visibility</p:attrName>
                                        </p:attrNameLst>
                                      </p:cBhvr>
                                      <p:to>
                                        <p:strVal val="visible"/>
                                      </p:to>
                                    </p:set>
                                    <p:animEffect transition="in" filter="box(in)">
                                      <p:cBhvr>
                                        <p:cTn id="20" dur="500"/>
                                        <p:tgtEl>
                                          <p:spTgt spid="411659"/>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411658"/>
                                        </p:tgtEl>
                                        <p:attrNameLst>
                                          <p:attrName>style.visibility</p:attrName>
                                        </p:attrNameLst>
                                      </p:cBhvr>
                                      <p:to>
                                        <p:strVal val="visible"/>
                                      </p:to>
                                    </p:set>
                                    <p:animEffect transition="in" filter="dissolve">
                                      <p:cBhvr>
                                        <p:cTn id="24" dur="500"/>
                                        <p:tgtEl>
                                          <p:spTgt spid="411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4" grpId="0" animBg="1"/>
      <p:bldP spid="411655" grpId="0" animBg="1"/>
      <p:bldP spid="411657" grpId="0"/>
      <p:bldP spid="411658" grpId="0" animBg="1"/>
      <p:bldP spid="4116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000" dirty="0" err="1" smtClean="0">
                <a:solidFill>
                  <a:schemeClr val="tx1"/>
                </a:solidFill>
              </a:rPr>
              <a:t>CH2</a:t>
            </a:r>
            <a:r>
              <a:rPr lang="zh-CN" altLang="en-US" sz="4000" dirty="0" smtClean="0">
                <a:solidFill>
                  <a:schemeClr val="tx1"/>
                </a:solidFill>
              </a:rPr>
              <a:t>  金属的塑性变形与再结晶</a:t>
            </a:r>
            <a:endParaRPr lang="zh-CN" altLang="en-US" sz="4000" dirty="0">
              <a:solidFill>
                <a:schemeClr val="tx1"/>
              </a:solidFill>
            </a:endParaRPr>
          </a:p>
        </p:txBody>
      </p:sp>
      <p:sp>
        <p:nvSpPr>
          <p:cNvPr id="3" name="副标题 2"/>
          <p:cNvSpPr>
            <a:spLocks noGrp="1"/>
          </p:cNvSpPr>
          <p:nvPr>
            <p:ph type="subTitle" idx="1"/>
          </p:nvPr>
        </p:nvSpPr>
        <p:spPr>
          <a:xfrm>
            <a:off x="1106615" y="3886200"/>
            <a:ext cx="6795755" cy="1752600"/>
          </a:xfrm>
        </p:spPr>
        <p:txBody>
          <a:bodyPr/>
          <a:lstStyle/>
          <a:p>
            <a:r>
              <a:rPr lang="zh-CN" altLang="en-US" b="1" dirty="0" smtClean="0"/>
              <a:t>金属的塑性变形</a:t>
            </a:r>
            <a:endParaRPr lang="en-US" altLang="zh-CN" b="1" dirty="0" smtClean="0"/>
          </a:p>
          <a:p>
            <a:r>
              <a:rPr lang="zh-CN" altLang="en-US" b="1" dirty="0" smtClean="0"/>
              <a:t>塑性变形对金属组织与性能的影响</a:t>
            </a:r>
          </a:p>
          <a:p>
            <a:r>
              <a:rPr lang="zh-CN" altLang="en-US" b="1" dirty="0" smtClean="0"/>
              <a:t>塑性变形金属在加热时组织性能变化</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2"/>
          <p:cNvSpPr>
            <a:spLocks noRot="1" noChangeArrowheads="1"/>
          </p:cNvSpPr>
          <p:nvPr/>
        </p:nvSpPr>
        <p:spPr bwMode="auto">
          <a:xfrm>
            <a:off x="385763" y="323850"/>
            <a:ext cx="7535862" cy="615950"/>
          </a:xfrm>
          <a:prstGeom prst="rect">
            <a:avLst/>
          </a:prstGeom>
          <a:noFill/>
          <a:ln w="9525">
            <a:noFill/>
            <a:miter lim="800000"/>
            <a:headEnd/>
            <a:tailEnd/>
          </a:ln>
        </p:spPr>
        <p:txBody>
          <a:bodyPr anchor="ctr"/>
          <a:lstStyle/>
          <a:p>
            <a:r>
              <a:rPr lang="zh-CN" altLang="en-US" sz="3200" b="1" dirty="0">
                <a:solidFill>
                  <a:schemeClr val="tx2"/>
                </a:solidFill>
                <a:ea typeface="幼圆" pitchFamily="49" charset="-122"/>
              </a:rPr>
              <a:t>二、塑性变形对金属组织与性能的影响</a:t>
            </a:r>
          </a:p>
        </p:txBody>
      </p:sp>
      <p:sp>
        <p:nvSpPr>
          <p:cNvPr id="338957" name="Rectangle 13"/>
          <p:cNvSpPr>
            <a:spLocks noRot="1" noChangeArrowheads="1"/>
          </p:cNvSpPr>
          <p:nvPr/>
        </p:nvSpPr>
        <p:spPr bwMode="auto">
          <a:xfrm>
            <a:off x="611188" y="1089025"/>
            <a:ext cx="6723062" cy="693738"/>
          </a:xfrm>
          <a:prstGeom prst="rect">
            <a:avLst/>
          </a:prstGeom>
          <a:noFill/>
          <a:ln w="9525">
            <a:noFill/>
            <a:miter lim="800000"/>
            <a:headEnd/>
            <a:tailEnd/>
          </a:ln>
        </p:spPr>
        <p:txBody>
          <a:bodyPr/>
          <a:lstStyle/>
          <a:p>
            <a:pPr marL="342900" indent="-342900">
              <a:spcBef>
                <a:spcPct val="20000"/>
              </a:spcBef>
            </a:pPr>
            <a:r>
              <a:rPr lang="en-US" altLang="zh-CN" sz="2800" b="1">
                <a:solidFill>
                  <a:srgbClr val="0000FF"/>
                </a:solidFill>
                <a:latin typeface="宋体" pitchFamily="2" charset="-122"/>
              </a:rPr>
              <a:t>1</a:t>
            </a:r>
            <a:r>
              <a:rPr lang="zh-CN" altLang="en-US" sz="2800" b="1">
                <a:solidFill>
                  <a:srgbClr val="0000FF"/>
                </a:solidFill>
                <a:latin typeface="宋体" pitchFamily="2" charset="-122"/>
              </a:rPr>
              <a:t>、冷塑性变形对金属组织性能的影响</a:t>
            </a:r>
          </a:p>
        </p:txBody>
      </p:sp>
      <p:sp>
        <p:nvSpPr>
          <p:cNvPr id="338962" name="Rectangle 18"/>
          <p:cNvSpPr>
            <a:spLocks noRot="1" noChangeArrowheads="1"/>
          </p:cNvSpPr>
          <p:nvPr/>
        </p:nvSpPr>
        <p:spPr bwMode="auto">
          <a:xfrm>
            <a:off x="927100" y="1719263"/>
            <a:ext cx="6048375" cy="503237"/>
          </a:xfrm>
          <a:prstGeom prst="rect">
            <a:avLst/>
          </a:prstGeom>
          <a:noFill/>
          <a:ln w="9525">
            <a:noFill/>
            <a:miter lim="800000"/>
            <a:headEnd/>
            <a:tailEnd/>
          </a:ln>
        </p:spPr>
        <p:txBody>
          <a:bodyPr anchor="ctr"/>
          <a:lstStyle/>
          <a:p>
            <a:r>
              <a:rPr lang="zh-CN" altLang="en-US" sz="2300" b="1">
                <a:solidFill>
                  <a:schemeClr val="accent2"/>
                </a:solidFill>
                <a:latin typeface="幼圆" pitchFamily="49" charset="-122"/>
                <a:ea typeface="幼圆" pitchFamily="49" charset="-122"/>
              </a:rPr>
              <a:t>１）晶粒形貌及结构变化</a:t>
            </a:r>
          </a:p>
        </p:txBody>
      </p:sp>
      <p:pic>
        <p:nvPicPr>
          <p:cNvPr id="338964" name="Picture 20" descr="fig337.gif (10365 bytes)"/>
          <p:cNvPicPr>
            <a:picLocks noChangeAspect="1" noChangeArrowheads="1"/>
          </p:cNvPicPr>
          <p:nvPr/>
        </p:nvPicPr>
        <p:blipFill>
          <a:blip r:embed="rId2" cstate="print">
            <a:clrChange>
              <a:clrFrom>
                <a:srgbClr val="00FFFF"/>
              </a:clrFrom>
              <a:clrTo>
                <a:srgbClr val="00FFFF">
                  <a:alpha val="0"/>
                </a:srgbClr>
              </a:clrTo>
            </a:clrChange>
          </a:blip>
          <a:srcRect b="31557"/>
          <a:stretch>
            <a:fillRect/>
          </a:stretch>
        </p:blipFill>
        <p:spPr bwMode="auto">
          <a:xfrm>
            <a:off x="4437063" y="1538288"/>
            <a:ext cx="4500562" cy="2176462"/>
          </a:xfrm>
          <a:prstGeom prst="rect">
            <a:avLst/>
          </a:prstGeom>
          <a:noFill/>
          <a:ln w="9525">
            <a:noFill/>
            <a:miter lim="800000"/>
            <a:headEnd/>
            <a:tailEnd/>
          </a:ln>
        </p:spPr>
      </p:pic>
      <p:pic>
        <p:nvPicPr>
          <p:cNvPr id="338965" name="Picture 21" descr="fig338.gif (63955 bytes)"/>
          <p:cNvPicPr>
            <a:picLocks noChangeAspect="1" noChangeArrowheads="1"/>
          </p:cNvPicPr>
          <p:nvPr/>
        </p:nvPicPr>
        <p:blipFill>
          <a:blip r:embed="rId3" cstate="print">
            <a:clrChange>
              <a:clrFrom>
                <a:srgbClr val="FFFFFF"/>
              </a:clrFrom>
              <a:clrTo>
                <a:srgbClr val="FFFFFF">
                  <a:alpha val="0"/>
                </a:srgbClr>
              </a:clrTo>
            </a:clrChange>
          </a:blip>
          <a:srcRect l="4059" t="3519" r="7927" b="24753"/>
          <a:stretch>
            <a:fillRect/>
          </a:stretch>
        </p:blipFill>
        <p:spPr bwMode="auto">
          <a:xfrm>
            <a:off x="522288" y="3114675"/>
            <a:ext cx="2925762" cy="1844675"/>
          </a:xfrm>
          <a:prstGeom prst="rect">
            <a:avLst/>
          </a:prstGeom>
          <a:noFill/>
          <a:ln w="9525">
            <a:noFill/>
            <a:miter lim="800000"/>
            <a:headEnd/>
            <a:tailEnd/>
          </a:ln>
        </p:spPr>
      </p:pic>
      <p:sp>
        <p:nvSpPr>
          <p:cNvPr id="338966" name="Rectangle 22"/>
          <p:cNvSpPr>
            <a:spLocks noChangeArrowheads="1"/>
          </p:cNvSpPr>
          <p:nvPr/>
        </p:nvSpPr>
        <p:spPr bwMode="auto">
          <a:xfrm>
            <a:off x="4662488" y="3743325"/>
            <a:ext cx="3959225" cy="396875"/>
          </a:xfrm>
          <a:prstGeom prst="rect">
            <a:avLst/>
          </a:prstGeom>
          <a:solidFill>
            <a:srgbClr val="FFCCCC"/>
          </a:solidFill>
          <a:ln w="9525">
            <a:noFill/>
            <a:miter lim="800000"/>
            <a:headEnd/>
            <a:tailEnd/>
          </a:ln>
        </p:spPr>
        <p:txBody>
          <a:bodyPr>
            <a:spAutoFit/>
          </a:bodyPr>
          <a:lstStyle/>
          <a:p>
            <a:r>
              <a:rPr lang="zh-CN" altLang="en-US" sz="2000" b="1"/>
              <a:t>晶粒拉长，纤维组织→各同异性</a:t>
            </a:r>
          </a:p>
        </p:txBody>
      </p:sp>
      <p:sp>
        <p:nvSpPr>
          <p:cNvPr id="338967" name="Rectangle 23"/>
          <p:cNvSpPr>
            <a:spLocks noChangeArrowheads="1"/>
          </p:cNvSpPr>
          <p:nvPr/>
        </p:nvSpPr>
        <p:spPr bwMode="auto">
          <a:xfrm>
            <a:off x="1511300" y="2438400"/>
            <a:ext cx="2925763" cy="442913"/>
          </a:xfrm>
          <a:prstGeom prst="rect">
            <a:avLst/>
          </a:prstGeom>
          <a:noFill/>
          <a:ln w="9525">
            <a:noFill/>
            <a:miter lim="800000"/>
            <a:headEnd/>
            <a:tailEnd/>
          </a:ln>
        </p:spPr>
        <p:txBody>
          <a:bodyPr>
            <a:spAutoFit/>
          </a:bodyPr>
          <a:lstStyle/>
          <a:p>
            <a:r>
              <a:rPr lang="en-US" altLang="zh-CN" sz="2300" b="1">
                <a:latin typeface="黑体" pitchFamily="2" charset="-122"/>
                <a:ea typeface="黑体" pitchFamily="2" charset="-122"/>
              </a:rPr>
              <a:t>a.</a:t>
            </a:r>
            <a:r>
              <a:rPr lang="zh-CN" altLang="en-US" sz="2300" b="1">
                <a:latin typeface="黑体" pitchFamily="2" charset="-122"/>
                <a:ea typeface="黑体" pitchFamily="2" charset="-122"/>
              </a:rPr>
              <a:t>纤维组织</a:t>
            </a:r>
            <a:r>
              <a:rPr lang="zh-CN" altLang="en-US" sz="2300">
                <a:latin typeface="楷体_GB2312" pitchFamily="49" charset="-122"/>
                <a:ea typeface="楷体_GB2312" pitchFamily="49" charset="-122"/>
              </a:rPr>
              <a:t>（组织）</a:t>
            </a:r>
          </a:p>
        </p:txBody>
      </p:sp>
      <p:sp>
        <p:nvSpPr>
          <p:cNvPr id="338968" name="Text Box 24"/>
          <p:cNvSpPr txBox="1">
            <a:spLocks noChangeArrowheads="1"/>
          </p:cNvSpPr>
          <p:nvPr/>
        </p:nvSpPr>
        <p:spPr bwMode="auto">
          <a:xfrm>
            <a:off x="1601788" y="5184775"/>
            <a:ext cx="4814887" cy="442913"/>
          </a:xfrm>
          <a:prstGeom prst="rect">
            <a:avLst/>
          </a:prstGeom>
          <a:noFill/>
          <a:ln w="9525">
            <a:noFill/>
            <a:miter lim="800000"/>
            <a:headEnd/>
            <a:tailEnd/>
          </a:ln>
        </p:spPr>
        <p:txBody>
          <a:bodyPr>
            <a:spAutoFit/>
          </a:bodyPr>
          <a:lstStyle/>
          <a:p>
            <a:pPr>
              <a:spcBef>
                <a:spcPct val="50000"/>
              </a:spcBef>
            </a:pPr>
            <a:r>
              <a:rPr lang="en-US" altLang="zh-CN" sz="2300" b="1">
                <a:latin typeface="黑体" pitchFamily="2" charset="-122"/>
                <a:ea typeface="黑体" pitchFamily="2" charset="-122"/>
              </a:rPr>
              <a:t>b. </a:t>
            </a:r>
            <a:r>
              <a:rPr lang="zh-CN" altLang="en-US" sz="2300" b="1">
                <a:latin typeface="黑体" pitchFamily="2" charset="-122"/>
                <a:ea typeface="黑体" pitchFamily="2" charset="-122"/>
              </a:rPr>
              <a:t>亚结构形成（晶内结构变化）</a:t>
            </a:r>
          </a:p>
        </p:txBody>
      </p:sp>
      <p:sp>
        <p:nvSpPr>
          <p:cNvPr id="338969" name="Text Box 25"/>
          <p:cNvSpPr txBox="1">
            <a:spLocks noChangeArrowheads="1"/>
          </p:cNvSpPr>
          <p:nvPr/>
        </p:nvSpPr>
        <p:spPr bwMode="auto">
          <a:xfrm>
            <a:off x="250825" y="5768975"/>
            <a:ext cx="8704263" cy="396875"/>
          </a:xfrm>
          <a:prstGeom prst="rect">
            <a:avLst/>
          </a:prstGeom>
          <a:noFill/>
          <a:ln w="9525">
            <a:noFill/>
            <a:miter lim="800000"/>
            <a:headEnd/>
            <a:tailEnd/>
          </a:ln>
        </p:spPr>
        <p:txBody>
          <a:bodyPr>
            <a:spAutoFit/>
          </a:bodyPr>
          <a:lstStyle/>
          <a:p>
            <a:pPr>
              <a:spcBef>
                <a:spcPct val="50000"/>
              </a:spcBef>
            </a:pPr>
            <a:r>
              <a:rPr lang="zh-CN" altLang="en-US" sz="2000" b="1">
                <a:solidFill>
                  <a:schemeClr val="tx2"/>
                </a:solidFill>
                <a:latin typeface="仿宋_GB2312" pitchFamily="49" charset="-122"/>
                <a:ea typeface="仿宋_GB2312" pitchFamily="49" charset="-122"/>
              </a:rPr>
              <a:t>形变↑ → 位错密度↑（１０</a:t>
            </a:r>
            <a:r>
              <a:rPr lang="zh-CN" altLang="en-US" sz="2000" b="1" baseline="30000">
                <a:solidFill>
                  <a:schemeClr val="tx2"/>
                </a:solidFill>
                <a:latin typeface="仿宋_GB2312" pitchFamily="49" charset="-122"/>
                <a:ea typeface="仿宋_GB2312" pitchFamily="49" charset="-122"/>
              </a:rPr>
              <a:t>６ </a:t>
            </a:r>
            <a:r>
              <a:rPr lang="zh-CN" altLang="en-US" sz="2000" b="1">
                <a:solidFill>
                  <a:schemeClr val="tx2"/>
                </a:solidFill>
                <a:latin typeface="仿宋_GB2312" pitchFamily="49" charset="-122"/>
                <a:ea typeface="仿宋_GB2312" pitchFamily="49" charset="-122"/>
              </a:rPr>
              <a:t>→</a:t>
            </a:r>
            <a:r>
              <a:rPr lang="zh-CN" altLang="en-US" sz="2000" b="1" baseline="30000">
                <a:solidFill>
                  <a:schemeClr val="tx2"/>
                </a:solidFill>
                <a:latin typeface="仿宋_GB2312" pitchFamily="49" charset="-122"/>
                <a:ea typeface="仿宋_GB2312" pitchFamily="49" charset="-122"/>
              </a:rPr>
              <a:t> </a:t>
            </a:r>
            <a:r>
              <a:rPr lang="zh-CN" altLang="en-US" sz="2000" b="1">
                <a:solidFill>
                  <a:schemeClr val="tx2"/>
                </a:solidFill>
                <a:latin typeface="仿宋_GB2312" pitchFamily="49" charset="-122"/>
                <a:ea typeface="仿宋_GB2312" pitchFamily="49" charset="-122"/>
              </a:rPr>
              <a:t>１０</a:t>
            </a:r>
            <a:r>
              <a:rPr lang="zh-CN" altLang="en-US" sz="2000" b="1" baseline="30000">
                <a:solidFill>
                  <a:schemeClr val="tx2"/>
                </a:solidFill>
                <a:latin typeface="仿宋_GB2312" pitchFamily="49" charset="-122"/>
                <a:ea typeface="仿宋_GB2312" pitchFamily="49" charset="-122"/>
              </a:rPr>
              <a:t>１１</a:t>
            </a:r>
            <a:r>
              <a:rPr lang="en-US" altLang="zh-CN" sz="2000" b="1" baseline="30000">
                <a:solidFill>
                  <a:schemeClr val="tx2"/>
                </a:solidFill>
                <a:latin typeface="仿宋_GB2312" pitchFamily="49" charset="-122"/>
                <a:ea typeface="仿宋_GB2312" pitchFamily="49" charset="-122"/>
              </a:rPr>
              <a:t>-</a:t>
            </a:r>
            <a:r>
              <a:rPr lang="zh-CN" altLang="en-US" sz="2000" b="1" baseline="30000">
                <a:solidFill>
                  <a:schemeClr val="tx2"/>
                </a:solidFill>
                <a:latin typeface="仿宋_GB2312" pitchFamily="49" charset="-122"/>
                <a:ea typeface="仿宋_GB2312" pitchFamily="49" charset="-122"/>
              </a:rPr>
              <a:t>１２</a:t>
            </a:r>
            <a:r>
              <a:rPr lang="zh-CN" altLang="en-US" sz="2000" b="1">
                <a:solidFill>
                  <a:schemeClr val="tx2"/>
                </a:solidFill>
                <a:latin typeface="仿宋_GB2312" pitchFamily="49" charset="-122"/>
                <a:ea typeface="仿宋_GB2312" pitchFamily="49" charset="-122"/>
              </a:rPr>
              <a:t>）→位错缠结→ 胞壁→亚晶</a:t>
            </a:r>
          </a:p>
        </p:txBody>
      </p:sp>
      <p:sp>
        <p:nvSpPr>
          <p:cNvPr id="338970" name="Text Box 26"/>
          <p:cNvSpPr txBox="1">
            <a:spLocks noChangeArrowheads="1"/>
          </p:cNvSpPr>
          <p:nvPr/>
        </p:nvSpPr>
        <p:spPr bwMode="auto">
          <a:xfrm>
            <a:off x="3627438" y="4464050"/>
            <a:ext cx="3330575" cy="422275"/>
          </a:xfrm>
          <a:prstGeom prst="rect">
            <a:avLst/>
          </a:prstGeom>
          <a:solidFill>
            <a:srgbClr val="C0C0C0"/>
          </a:solidFill>
          <a:ln w="9525" algn="ctr">
            <a:noFill/>
            <a:miter lim="800000"/>
            <a:headEnd/>
            <a:tailEnd/>
          </a:ln>
        </p:spPr>
        <p:txBody>
          <a:bodyPr>
            <a:spAutoFit/>
          </a:bodyPr>
          <a:lstStyle/>
          <a:p>
            <a:pPr>
              <a:lnSpc>
                <a:spcPct val="120000"/>
              </a:lnSpc>
            </a:pPr>
            <a:r>
              <a:rPr lang="zh-CN" altLang="en-US" b="1"/>
              <a:t>钢的纤维组织（变形度</a:t>
            </a:r>
            <a:r>
              <a:rPr lang="en-US" altLang="zh-CN" b="1"/>
              <a:t>80%</a:t>
            </a:r>
            <a:r>
              <a:rPr lang="zh-CN" altLang="en-US" b="1"/>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8957"/>
                                        </p:tgtEl>
                                        <p:attrNameLst>
                                          <p:attrName>style.visibility</p:attrName>
                                        </p:attrNameLst>
                                      </p:cBhvr>
                                      <p:to>
                                        <p:strVal val="visible"/>
                                      </p:to>
                                    </p:set>
                                    <p:animEffect transition="in" filter="box(in)">
                                      <p:cBhvr>
                                        <p:cTn id="7" dur="500"/>
                                        <p:tgtEl>
                                          <p:spTgt spid="33895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8962"/>
                                        </p:tgtEl>
                                        <p:attrNameLst>
                                          <p:attrName>style.visibility</p:attrName>
                                        </p:attrNameLst>
                                      </p:cBhvr>
                                      <p:to>
                                        <p:strVal val="visible"/>
                                      </p:to>
                                    </p:set>
                                    <p:animEffect transition="in" filter="box(in)">
                                      <p:cBhvr>
                                        <p:cTn id="12" dur="500"/>
                                        <p:tgtEl>
                                          <p:spTgt spid="33896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38967"/>
                                        </p:tgtEl>
                                        <p:attrNameLst>
                                          <p:attrName>style.visibility</p:attrName>
                                        </p:attrNameLst>
                                      </p:cBhvr>
                                      <p:to>
                                        <p:strVal val="visible"/>
                                      </p:to>
                                    </p:set>
                                    <p:animEffect transition="in" filter="box(in)">
                                      <p:cBhvr>
                                        <p:cTn id="17" dur="500"/>
                                        <p:tgtEl>
                                          <p:spTgt spid="33896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38965"/>
                                        </p:tgtEl>
                                        <p:attrNameLst>
                                          <p:attrName>style.visibility</p:attrName>
                                        </p:attrNameLst>
                                      </p:cBhvr>
                                      <p:to>
                                        <p:strVal val="visible"/>
                                      </p:to>
                                    </p:set>
                                    <p:animEffect transition="in" filter="box(in)">
                                      <p:cBhvr>
                                        <p:cTn id="22" dur="500"/>
                                        <p:tgtEl>
                                          <p:spTgt spid="338965"/>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38970"/>
                                        </p:tgtEl>
                                        <p:attrNameLst>
                                          <p:attrName>style.visibility</p:attrName>
                                        </p:attrNameLst>
                                      </p:cBhvr>
                                      <p:to>
                                        <p:strVal val="visible"/>
                                      </p:to>
                                    </p:set>
                                    <p:animEffect transition="in" filter="box(in)">
                                      <p:cBhvr>
                                        <p:cTn id="25" dur="500"/>
                                        <p:tgtEl>
                                          <p:spTgt spid="33897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38966"/>
                                        </p:tgtEl>
                                        <p:attrNameLst>
                                          <p:attrName>style.visibility</p:attrName>
                                        </p:attrNameLst>
                                      </p:cBhvr>
                                      <p:to>
                                        <p:strVal val="visible"/>
                                      </p:to>
                                    </p:set>
                                    <p:animEffect transition="in" filter="blinds(horizontal)">
                                      <p:cBhvr>
                                        <p:cTn id="30" dur="500"/>
                                        <p:tgtEl>
                                          <p:spTgt spid="338966"/>
                                        </p:tgtEl>
                                      </p:cBhvr>
                                    </p:animEffect>
                                  </p:childTnLst>
                                </p:cTn>
                              </p:par>
                              <p:par>
                                <p:cTn id="31" presetID="3" presetClass="entr" presetSubtype="10" fill="hold" nodeType="withEffect">
                                  <p:stCondLst>
                                    <p:cond delay="0"/>
                                  </p:stCondLst>
                                  <p:childTnLst>
                                    <p:set>
                                      <p:cBhvr>
                                        <p:cTn id="32" dur="1" fill="hold">
                                          <p:stCondLst>
                                            <p:cond delay="0"/>
                                          </p:stCondLst>
                                        </p:cTn>
                                        <p:tgtEl>
                                          <p:spTgt spid="338964"/>
                                        </p:tgtEl>
                                        <p:attrNameLst>
                                          <p:attrName>style.visibility</p:attrName>
                                        </p:attrNameLst>
                                      </p:cBhvr>
                                      <p:to>
                                        <p:strVal val="visible"/>
                                      </p:to>
                                    </p:set>
                                    <p:animEffect transition="in" filter="blinds(horizontal)">
                                      <p:cBhvr>
                                        <p:cTn id="33" dur="500"/>
                                        <p:tgtEl>
                                          <p:spTgt spid="338964"/>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338968"/>
                                        </p:tgtEl>
                                        <p:attrNameLst>
                                          <p:attrName>style.visibility</p:attrName>
                                        </p:attrNameLst>
                                      </p:cBhvr>
                                      <p:to>
                                        <p:strVal val="visible"/>
                                      </p:to>
                                    </p:set>
                                    <p:animEffect transition="in" filter="box(in)">
                                      <p:cBhvr>
                                        <p:cTn id="38" dur="500"/>
                                        <p:tgtEl>
                                          <p:spTgt spid="338968"/>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338969"/>
                                        </p:tgtEl>
                                        <p:attrNameLst>
                                          <p:attrName>style.visibility</p:attrName>
                                        </p:attrNameLst>
                                      </p:cBhvr>
                                      <p:to>
                                        <p:strVal val="visible"/>
                                      </p:to>
                                    </p:set>
                                    <p:animEffect transition="in" filter="box(in)">
                                      <p:cBhvr>
                                        <p:cTn id="43" dur="500"/>
                                        <p:tgtEl>
                                          <p:spTgt spid="338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57" grpId="0"/>
      <p:bldP spid="338962" grpId="0"/>
      <p:bldP spid="338966" grpId="0" animBg="1"/>
      <p:bldP spid="338967" grpId="0"/>
      <p:bldP spid="338968" grpId="0"/>
      <p:bldP spid="338969" grpId="0"/>
      <p:bldP spid="33897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2"/>
          <p:cNvSpPr>
            <a:spLocks noRot="1" noChangeArrowheads="1"/>
          </p:cNvSpPr>
          <p:nvPr/>
        </p:nvSpPr>
        <p:spPr bwMode="auto">
          <a:xfrm>
            <a:off x="431800" y="368300"/>
            <a:ext cx="8275638" cy="615950"/>
          </a:xfrm>
          <a:prstGeom prst="rect">
            <a:avLst/>
          </a:prstGeom>
          <a:noFill/>
          <a:ln w="9525">
            <a:noFill/>
            <a:miter lim="800000"/>
            <a:headEnd/>
            <a:tailEnd/>
          </a:ln>
        </p:spPr>
        <p:txBody>
          <a:bodyPr anchor="ctr"/>
          <a:lstStyle/>
          <a:p>
            <a:r>
              <a:rPr lang="zh-CN" altLang="en-US" sz="2300" b="1">
                <a:solidFill>
                  <a:schemeClr val="accent2"/>
                </a:solidFill>
                <a:latin typeface="黑体" pitchFamily="2" charset="-122"/>
                <a:ea typeface="幼圆" pitchFamily="49" charset="-122"/>
              </a:rPr>
              <a:t>２）织构</a:t>
            </a:r>
            <a:r>
              <a:rPr lang="en-US" altLang="zh-CN" sz="2300" b="1">
                <a:solidFill>
                  <a:schemeClr val="accent2"/>
                </a:solidFill>
                <a:ea typeface="幼圆" pitchFamily="49" charset="-122"/>
              </a:rPr>
              <a:t>——</a:t>
            </a:r>
            <a:r>
              <a:rPr lang="zh-CN" altLang="en-US" sz="2300" b="1">
                <a:solidFill>
                  <a:schemeClr val="accent2"/>
                </a:solidFill>
                <a:latin typeface="黑体" pitchFamily="2" charset="-122"/>
                <a:ea typeface="幼圆" pitchFamily="49" charset="-122"/>
              </a:rPr>
              <a:t>择优取向</a:t>
            </a:r>
            <a:r>
              <a:rPr lang="zh-CN" altLang="en-US" sz="2300">
                <a:solidFill>
                  <a:schemeClr val="accent2"/>
                </a:solidFill>
                <a:latin typeface="黑体" pitchFamily="2" charset="-122"/>
                <a:ea typeface="楷体_GB2312" pitchFamily="49" charset="-122"/>
              </a:rPr>
              <a:t>（组织）</a:t>
            </a:r>
            <a:endParaRPr lang="zh-CN" altLang="en-US" sz="2300">
              <a:latin typeface="黑体" pitchFamily="2" charset="-122"/>
              <a:ea typeface="楷体_GB2312" pitchFamily="49" charset="-122"/>
            </a:endParaRPr>
          </a:p>
        </p:txBody>
      </p:sp>
      <p:sp>
        <p:nvSpPr>
          <p:cNvPr id="330765" name="Rectangle 13"/>
          <p:cNvSpPr>
            <a:spLocks noChangeArrowheads="1"/>
          </p:cNvSpPr>
          <p:nvPr/>
        </p:nvSpPr>
        <p:spPr bwMode="auto">
          <a:xfrm>
            <a:off x="1016000" y="4464050"/>
            <a:ext cx="7740650" cy="762000"/>
          </a:xfrm>
          <a:prstGeom prst="rect">
            <a:avLst/>
          </a:prstGeom>
          <a:noFill/>
          <a:ln w="9525">
            <a:noFill/>
            <a:miter lim="800000"/>
            <a:headEnd/>
            <a:tailEnd/>
          </a:ln>
        </p:spPr>
        <p:txBody>
          <a:bodyPr>
            <a:spAutoFit/>
          </a:bodyPr>
          <a:lstStyle/>
          <a:p>
            <a:r>
              <a:rPr lang="zh-CN" altLang="en-US" sz="2400" b="1">
                <a:solidFill>
                  <a:srgbClr val="FF3300"/>
                </a:solidFill>
                <a:ea typeface="幼圆" pitchFamily="49" charset="-122"/>
              </a:rPr>
              <a:t>择优取向</a:t>
            </a:r>
            <a:r>
              <a:rPr lang="en-US" altLang="zh-CN" sz="2400" b="1">
                <a:solidFill>
                  <a:srgbClr val="FF3300"/>
                </a:solidFill>
                <a:ea typeface="幼圆" pitchFamily="49" charset="-122"/>
              </a:rPr>
              <a:t>——</a:t>
            </a:r>
            <a:r>
              <a:rPr lang="zh-CN" altLang="en-US" sz="2000" b="1">
                <a:ea typeface="幼圆" pitchFamily="49" charset="-122"/>
              </a:rPr>
              <a:t>变形量足够大时，原来处于不同位向的晶粒在空间位向上会呈现出一定程度的一致。</a:t>
            </a:r>
          </a:p>
        </p:txBody>
      </p:sp>
      <p:pic>
        <p:nvPicPr>
          <p:cNvPr id="330766" name="Picture 14" descr="fig339.gif (6117 bytes)"/>
          <p:cNvPicPr>
            <a:picLocks noChangeAspect="1" noChangeArrowheads="1"/>
          </p:cNvPicPr>
          <p:nvPr/>
        </p:nvPicPr>
        <p:blipFill>
          <a:blip r:embed="rId2" cstate="print">
            <a:clrChange>
              <a:clrFrom>
                <a:srgbClr val="FFFFFF"/>
              </a:clrFrom>
              <a:clrTo>
                <a:srgbClr val="FFFFFF">
                  <a:alpha val="0"/>
                </a:srgbClr>
              </a:clrTo>
            </a:clrChange>
          </a:blip>
          <a:srcRect b="-66"/>
          <a:stretch>
            <a:fillRect/>
          </a:stretch>
        </p:blipFill>
        <p:spPr bwMode="auto">
          <a:xfrm>
            <a:off x="1150938" y="1898650"/>
            <a:ext cx="7143750" cy="2430463"/>
          </a:xfrm>
          <a:prstGeom prst="rect">
            <a:avLst/>
          </a:prstGeom>
          <a:noFill/>
          <a:ln w="9525">
            <a:noFill/>
            <a:miter lim="800000"/>
            <a:headEnd/>
            <a:tailEnd/>
          </a:ln>
        </p:spPr>
      </p:pic>
      <p:sp>
        <p:nvSpPr>
          <p:cNvPr id="330767" name="Text Box 15"/>
          <p:cNvSpPr txBox="1">
            <a:spLocks noChangeArrowheads="1"/>
          </p:cNvSpPr>
          <p:nvPr/>
        </p:nvSpPr>
        <p:spPr bwMode="auto">
          <a:xfrm>
            <a:off x="1016000" y="954088"/>
            <a:ext cx="7888288" cy="1163637"/>
          </a:xfrm>
          <a:prstGeom prst="rect">
            <a:avLst/>
          </a:prstGeom>
          <a:noFill/>
          <a:ln w="9525">
            <a:noFill/>
            <a:miter lim="800000"/>
            <a:headEnd/>
            <a:tailEnd/>
          </a:ln>
        </p:spPr>
        <p:txBody>
          <a:bodyPr>
            <a:spAutoFit/>
          </a:bodyPr>
          <a:lstStyle/>
          <a:p>
            <a:pPr>
              <a:lnSpc>
                <a:spcPct val="110000"/>
              </a:lnSpc>
            </a:pPr>
            <a:r>
              <a:rPr lang="zh-CN" altLang="en-US" sz="2400" b="1">
                <a:solidFill>
                  <a:srgbClr val="FF3300"/>
                </a:solidFill>
                <a:latin typeface="幼圆" pitchFamily="49" charset="-122"/>
                <a:ea typeface="幼圆" pitchFamily="49" charset="-122"/>
              </a:rPr>
              <a:t>形变织构</a:t>
            </a:r>
            <a:r>
              <a:rPr lang="en-US" altLang="zh-CN" sz="2400" b="1">
                <a:solidFill>
                  <a:srgbClr val="FF3300"/>
                </a:solidFill>
                <a:ea typeface="幼圆" pitchFamily="49" charset="-122"/>
              </a:rPr>
              <a:t>——</a:t>
            </a:r>
            <a:r>
              <a:rPr lang="zh-CN" altLang="en-US" sz="2000" b="1">
                <a:latin typeface="幼圆" pitchFamily="49" charset="-122"/>
                <a:ea typeface="幼圆" pitchFamily="49" charset="-122"/>
              </a:rPr>
              <a:t>金属塑性变形到很大程度（</a:t>
            </a:r>
            <a:r>
              <a:rPr lang="en-US" altLang="zh-CN" sz="2000" b="1">
                <a:latin typeface="幼圆" pitchFamily="49" charset="-122"/>
                <a:ea typeface="幼圆" pitchFamily="49" charset="-122"/>
              </a:rPr>
              <a:t>70%</a:t>
            </a:r>
            <a:r>
              <a:rPr lang="zh-CN" altLang="en-US" sz="2000" b="1">
                <a:latin typeface="幼圆" pitchFamily="49" charset="-122"/>
                <a:ea typeface="幼圆" pitchFamily="49" charset="-122"/>
              </a:rPr>
              <a:t>）时，由于晶粒发生转动，使各晶粒的位向趋于一致，形成特殊的择优取向，这种有序化的结构叫做形变织构。</a:t>
            </a:r>
          </a:p>
        </p:txBody>
      </p:sp>
      <p:grpSp>
        <p:nvGrpSpPr>
          <p:cNvPr id="2" name="Group 19"/>
          <p:cNvGrpSpPr>
            <a:grpSpLocks/>
          </p:cNvGrpSpPr>
          <p:nvPr/>
        </p:nvGrpSpPr>
        <p:grpSpPr bwMode="auto">
          <a:xfrm>
            <a:off x="2411413" y="5445125"/>
            <a:ext cx="4800600" cy="747713"/>
            <a:chOff x="1296" y="3648"/>
            <a:chExt cx="3024" cy="471"/>
          </a:xfrm>
        </p:grpSpPr>
        <p:sp>
          <p:nvSpPr>
            <p:cNvPr id="24583" name="AutoShape 16"/>
            <p:cNvSpPr>
              <a:spLocks/>
            </p:cNvSpPr>
            <p:nvPr/>
          </p:nvSpPr>
          <p:spPr bwMode="auto">
            <a:xfrm>
              <a:off x="1296" y="3696"/>
              <a:ext cx="48" cy="384"/>
            </a:xfrm>
            <a:prstGeom prst="leftBrace">
              <a:avLst>
                <a:gd name="adj1" fmla="val 66667"/>
                <a:gd name="adj2" fmla="val 50000"/>
              </a:avLst>
            </a:prstGeom>
            <a:noFill/>
            <a:ln w="22225">
              <a:solidFill>
                <a:srgbClr val="FF0000"/>
              </a:solidFill>
              <a:round/>
              <a:headEnd type="triangle" w="med" len="med"/>
              <a:tailEnd type="triangle" w="med" len="med"/>
            </a:ln>
          </p:spPr>
          <p:txBody>
            <a:bodyPr wrap="none" anchor="ctr"/>
            <a:lstStyle/>
            <a:p>
              <a:endParaRPr lang="zh-CN" altLang="en-US"/>
            </a:p>
          </p:txBody>
        </p:sp>
        <p:sp>
          <p:nvSpPr>
            <p:cNvPr id="24584" name="Text Box 17"/>
            <p:cNvSpPr txBox="1">
              <a:spLocks noChangeArrowheads="1"/>
            </p:cNvSpPr>
            <p:nvPr/>
          </p:nvSpPr>
          <p:spPr bwMode="auto">
            <a:xfrm>
              <a:off x="1440" y="3648"/>
              <a:ext cx="2064" cy="231"/>
            </a:xfrm>
            <a:prstGeom prst="rect">
              <a:avLst/>
            </a:prstGeom>
            <a:noFill/>
            <a:ln w="9525">
              <a:noFill/>
              <a:miter lim="800000"/>
              <a:headEnd/>
              <a:tailEnd/>
            </a:ln>
          </p:spPr>
          <p:txBody>
            <a:bodyPr>
              <a:spAutoFit/>
            </a:bodyPr>
            <a:lstStyle/>
            <a:p>
              <a:pPr>
                <a:spcBef>
                  <a:spcPct val="50000"/>
                </a:spcBef>
              </a:pPr>
              <a:r>
                <a:rPr lang="zh-CN" altLang="en-US" b="1">
                  <a:solidFill>
                    <a:srgbClr val="0000FF"/>
                  </a:solidFill>
                  <a:ea typeface="幼圆" pitchFamily="49" charset="-122"/>
                </a:rPr>
                <a:t>有害：“制耳”现象</a:t>
              </a:r>
            </a:p>
          </p:txBody>
        </p:sp>
        <p:sp>
          <p:nvSpPr>
            <p:cNvPr id="24585" name="Text Box 18"/>
            <p:cNvSpPr txBox="1">
              <a:spLocks noChangeArrowheads="1"/>
            </p:cNvSpPr>
            <p:nvPr/>
          </p:nvSpPr>
          <p:spPr bwMode="auto">
            <a:xfrm>
              <a:off x="1440" y="3888"/>
              <a:ext cx="2880" cy="231"/>
            </a:xfrm>
            <a:prstGeom prst="rect">
              <a:avLst/>
            </a:prstGeom>
            <a:noFill/>
            <a:ln w="9525">
              <a:noFill/>
              <a:miter lim="800000"/>
              <a:headEnd/>
              <a:tailEnd/>
            </a:ln>
          </p:spPr>
          <p:txBody>
            <a:bodyPr>
              <a:spAutoFit/>
            </a:bodyPr>
            <a:lstStyle/>
            <a:p>
              <a:pPr>
                <a:spcBef>
                  <a:spcPct val="50000"/>
                </a:spcBef>
              </a:pPr>
              <a:r>
                <a:rPr lang="zh-CN" altLang="en-US" b="1">
                  <a:solidFill>
                    <a:srgbClr val="0000FF"/>
                  </a:solidFill>
                  <a:ea typeface="幼圆" pitchFamily="49" charset="-122"/>
                </a:rPr>
                <a:t>有利：硅钢片：电机、变压器铁芯</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0767"/>
                                        </p:tgtEl>
                                        <p:attrNameLst>
                                          <p:attrName>style.visibility</p:attrName>
                                        </p:attrNameLst>
                                      </p:cBhvr>
                                      <p:to>
                                        <p:strVal val="visible"/>
                                      </p:to>
                                    </p:set>
                                    <p:animEffect transition="in" filter="blinds(horizontal)">
                                      <p:cBhvr>
                                        <p:cTn id="7" dur="500"/>
                                        <p:tgtEl>
                                          <p:spTgt spid="3307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0766"/>
                                        </p:tgtEl>
                                        <p:attrNameLst>
                                          <p:attrName>style.visibility</p:attrName>
                                        </p:attrNameLst>
                                      </p:cBhvr>
                                      <p:to>
                                        <p:strVal val="visible"/>
                                      </p:to>
                                    </p:set>
                                    <p:animEffect transition="in" filter="blinds(horizontal)">
                                      <p:cBhvr>
                                        <p:cTn id="12" dur="500"/>
                                        <p:tgtEl>
                                          <p:spTgt spid="33076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30765"/>
                                        </p:tgtEl>
                                        <p:attrNameLst>
                                          <p:attrName>style.visibility</p:attrName>
                                        </p:attrNameLst>
                                      </p:cBhvr>
                                      <p:to>
                                        <p:strVal val="visible"/>
                                      </p:to>
                                    </p:set>
                                    <p:animEffect transition="in" filter="box(in)">
                                      <p:cBhvr>
                                        <p:cTn id="17" dur="500"/>
                                        <p:tgtEl>
                                          <p:spTgt spid="3307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65" grpId="0"/>
      <p:bldP spid="33076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36"/>
          <p:cNvSpPr>
            <a:spLocks noRot="1" noChangeArrowheads="1"/>
          </p:cNvSpPr>
          <p:nvPr/>
        </p:nvSpPr>
        <p:spPr bwMode="auto">
          <a:xfrm>
            <a:off x="341313" y="368300"/>
            <a:ext cx="8299450" cy="695325"/>
          </a:xfrm>
          <a:prstGeom prst="rect">
            <a:avLst/>
          </a:prstGeom>
          <a:noFill/>
          <a:ln w="9525">
            <a:noFill/>
            <a:miter lim="800000"/>
            <a:headEnd/>
            <a:tailEnd/>
          </a:ln>
        </p:spPr>
        <p:txBody>
          <a:bodyPr/>
          <a:lstStyle/>
          <a:p>
            <a:pPr marL="342900" indent="-342900">
              <a:lnSpc>
                <a:spcPct val="10000"/>
              </a:lnSpc>
              <a:spcBef>
                <a:spcPct val="20000"/>
              </a:spcBef>
              <a:buFontTx/>
              <a:buChar char="•"/>
            </a:pPr>
            <a:endParaRPr lang="en-US" altLang="zh-CN" sz="2400" b="1">
              <a:solidFill>
                <a:srgbClr val="660066"/>
              </a:solidFill>
              <a:ea typeface="幼圆" pitchFamily="49" charset="-122"/>
            </a:endParaRPr>
          </a:p>
          <a:p>
            <a:pPr marL="342900" indent="-342900">
              <a:spcBef>
                <a:spcPct val="20000"/>
              </a:spcBef>
            </a:pPr>
            <a:r>
              <a:rPr lang="zh-CN" altLang="en-US" sz="2400" b="1">
                <a:solidFill>
                  <a:schemeClr val="accent2"/>
                </a:solidFill>
                <a:latin typeface="黑体" pitchFamily="2" charset="-122"/>
                <a:ea typeface="幼圆" pitchFamily="49" charset="-122"/>
              </a:rPr>
              <a:t>３）加工硬化（形变硬化）（冷作硬化）</a:t>
            </a:r>
            <a:r>
              <a:rPr lang="zh-CN" altLang="en-US" sz="2400">
                <a:solidFill>
                  <a:schemeClr val="accent2"/>
                </a:solidFill>
                <a:latin typeface="黑体" pitchFamily="2" charset="-122"/>
                <a:ea typeface="楷体_GB2312" pitchFamily="49" charset="-122"/>
              </a:rPr>
              <a:t>（性能）</a:t>
            </a:r>
          </a:p>
        </p:txBody>
      </p:sp>
      <p:pic>
        <p:nvPicPr>
          <p:cNvPr id="25603" name="Picture 1037" descr="fig336.gif (7441 bytes)"/>
          <p:cNvPicPr>
            <a:picLocks noChangeAspect="1" noChangeArrowheads="1"/>
          </p:cNvPicPr>
          <p:nvPr/>
        </p:nvPicPr>
        <p:blipFill>
          <a:blip r:embed="rId2" cstate="print">
            <a:clrChange>
              <a:clrFrom>
                <a:srgbClr val="00FF00"/>
              </a:clrFrom>
              <a:clrTo>
                <a:srgbClr val="00FF00">
                  <a:alpha val="0"/>
                </a:srgbClr>
              </a:clrTo>
            </a:clrChange>
          </a:blip>
          <a:srcRect b="7387"/>
          <a:stretch>
            <a:fillRect/>
          </a:stretch>
        </p:blipFill>
        <p:spPr bwMode="auto">
          <a:xfrm>
            <a:off x="657225" y="1089025"/>
            <a:ext cx="7740650" cy="3678238"/>
          </a:xfrm>
          <a:prstGeom prst="rect">
            <a:avLst/>
          </a:prstGeom>
          <a:noFill/>
          <a:ln w="9525">
            <a:noFill/>
            <a:miter lim="800000"/>
            <a:headEnd/>
            <a:tailEnd/>
          </a:ln>
        </p:spPr>
      </p:pic>
      <p:sp>
        <p:nvSpPr>
          <p:cNvPr id="331790" name="Rectangle 1038"/>
          <p:cNvSpPr>
            <a:spLocks noChangeArrowheads="1"/>
          </p:cNvSpPr>
          <p:nvPr/>
        </p:nvSpPr>
        <p:spPr bwMode="auto">
          <a:xfrm>
            <a:off x="836613" y="4824413"/>
            <a:ext cx="7848600" cy="1163637"/>
          </a:xfrm>
          <a:prstGeom prst="rect">
            <a:avLst/>
          </a:prstGeom>
          <a:noFill/>
          <a:ln w="9525">
            <a:noFill/>
            <a:miter lim="800000"/>
            <a:headEnd/>
            <a:tailEnd/>
          </a:ln>
        </p:spPr>
        <p:txBody>
          <a:bodyPr>
            <a:spAutoFit/>
          </a:bodyPr>
          <a:lstStyle/>
          <a:p>
            <a:pPr>
              <a:lnSpc>
                <a:spcPct val="160000"/>
              </a:lnSpc>
              <a:spcBef>
                <a:spcPct val="20000"/>
              </a:spcBef>
              <a:buClr>
                <a:schemeClr val="folHlink"/>
              </a:buClr>
              <a:buFont typeface="Wingdings" pitchFamily="2" charset="2"/>
              <a:buNone/>
            </a:pPr>
            <a:r>
              <a:rPr lang="zh-CN" altLang="en-US" sz="2400" b="1">
                <a:solidFill>
                  <a:srgbClr val="FF3300"/>
                </a:solidFill>
                <a:ea typeface="幼圆" pitchFamily="49" charset="-122"/>
              </a:rPr>
              <a:t>加工硬化</a:t>
            </a:r>
            <a:r>
              <a:rPr lang="en-US" altLang="zh-CN" sz="2400" b="1">
                <a:solidFill>
                  <a:srgbClr val="FF3300"/>
                </a:solidFill>
                <a:ea typeface="幼圆" pitchFamily="49" charset="-122"/>
              </a:rPr>
              <a:t>——</a:t>
            </a:r>
            <a:r>
              <a:rPr lang="zh-CN" altLang="en-US" sz="2000" b="1">
                <a:ea typeface="幼圆" pitchFamily="49" charset="-122"/>
              </a:rPr>
              <a:t>金属在冷态下进行塑性变形时，随着变形度的增加，其强度、硬度提高，塑性、韧性下降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1790"/>
                                        </p:tgtEl>
                                        <p:attrNameLst>
                                          <p:attrName>style.visibility</p:attrName>
                                        </p:attrNameLst>
                                      </p:cBhvr>
                                      <p:to>
                                        <p:strVal val="visible"/>
                                      </p:to>
                                    </p:set>
                                    <p:animEffect transition="in" filter="box(in)">
                                      <p:cBhvr>
                                        <p:cTn id="7" dur="500"/>
                                        <p:tgtEl>
                                          <p:spTgt spid="331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9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6"/>
          <p:cNvSpPr>
            <a:spLocks noRot="1" noChangeArrowheads="1"/>
          </p:cNvSpPr>
          <p:nvPr/>
        </p:nvSpPr>
        <p:spPr bwMode="auto">
          <a:xfrm>
            <a:off x="431800" y="414338"/>
            <a:ext cx="6300788" cy="687387"/>
          </a:xfrm>
          <a:prstGeom prst="rect">
            <a:avLst/>
          </a:prstGeom>
          <a:noFill/>
          <a:ln w="9525">
            <a:noFill/>
            <a:miter lim="800000"/>
            <a:headEnd/>
            <a:tailEnd/>
          </a:ln>
        </p:spPr>
        <p:txBody>
          <a:bodyPr anchor="ctr"/>
          <a:lstStyle/>
          <a:p>
            <a:r>
              <a:rPr lang="zh-CN" altLang="en-US" sz="2300" b="1">
                <a:solidFill>
                  <a:srgbClr val="0000FF"/>
                </a:solidFill>
                <a:ea typeface="黑体" pitchFamily="2" charset="-122"/>
              </a:rPr>
              <a:t>加工硬化机理</a:t>
            </a:r>
          </a:p>
        </p:txBody>
      </p:sp>
      <p:sp>
        <p:nvSpPr>
          <p:cNvPr id="332813" name="Rectangle 1037"/>
          <p:cNvSpPr>
            <a:spLocks noRot="1" noChangeArrowheads="1"/>
          </p:cNvSpPr>
          <p:nvPr/>
        </p:nvSpPr>
        <p:spPr bwMode="auto">
          <a:xfrm>
            <a:off x="1736725" y="2843213"/>
            <a:ext cx="7200900" cy="3286125"/>
          </a:xfrm>
          <a:prstGeom prst="rect">
            <a:avLst/>
          </a:prstGeom>
          <a:noFill/>
          <a:ln w="9525">
            <a:noFill/>
            <a:miter lim="800000"/>
            <a:headEnd/>
            <a:tailEnd/>
          </a:ln>
        </p:spPr>
        <p:txBody>
          <a:bodyPr/>
          <a:lstStyle/>
          <a:p>
            <a:pPr marL="342900" indent="-342900">
              <a:lnSpc>
                <a:spcPct val="110000"/>
              </a:lnSpc>
              <a:spcBef>
                <a:spcPct val="20000"/>
              </a:spcBef>
            </a:pP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）一种重要的强化手段，对不能用热处理方法强化的合金尤其重要；</a:t>
            </a:r>
          </a:p>
          <a:p>
            <a:pPr marL="342900" indent="-342900">
              <a:lnSpc>
                <a:spcPct val="110000"/>
              </a:lnSpc>
              <a:spcBef>
                <a:spcPct val="20000"/>
              </a:spcBef>
            </a:pP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）冷加工成形得以顺利进行；</a:t>
            </a:r>
          </a:p>
          <a:p>
            <a:pPr marL="342900" indent="-342900">
              <a:lnSpc>
                <a:spcPct val="110000"/>
              </a:lnSpc>
              <a:spcBef>
                <a:spcPct val="20000"/>
              </a:spcBef>
            </a:pP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）金属具有较好的变形强化能力，具有防止短时超载断裂能力，保证构件安全性；</a:t>
            </a:r>
          </a:p>
          <a:p>
            <a:pPr marL="342900" indent="-342900">
              <a:lnSpc>
                <a:spcPct val="110000"/>
              </a:lnSpc>
              <a:spcBef>
                <a:spcPct val="20000"/>
              </a:spcBef>
            </a:pPr>
            <a:r>
              <a:rPr lang="en-US" altLang="zh-CN" sz="2400" b="1">
                <a:latin typeface="楷体_GB2312" pitchFamily="49" charset="-122"/>
                <a:ea typeface="楷体_GB2312" pitchFamily="49" charset="-122"/>
              </a:rPr>
              <a:t>4</a:t>
            </a:r>
            <a:r>
              <a:rPr lang="zh-CN" altLang="en-US" sz="2400" b="1">
                <a:latin typeface="楷体_GB2312" pitchFamily="49" charset="-122"/>
                <a:ea typeface="楷体_GB2312" pitchFamily="49" charset="-122"/>
              </a:rPr>
              <a:t>）↓塑性，↑切削性能</a:t>
            </a:r>
          </a:p>
          <a:p>
            <a:pPr marL="711200" lvl="1">
              <a:lnSpc>
                <a:spcPct val="110000"/>
              </a:lnSpc>
              <a:spcBef>
                <a:spcPct val="20000"/>
              </a:spcBef>
            </a:pPr>
            <a:r>
              <a:rPr lang="zh-CN" altLang="en-US" sz="2400" b="1">
                <a:latin typeface="楷体_GB2312" pitchFamily="49" charset="-122"/>
                <a:ea typeface="楷体_GB2312" pitchFamily="49" charset="-122"/>
              </a:rPr>
              <a:t>不利：塑性变形困难→中间退火→消除</a:t>
            </a:r>
          </a:p>
        </p:txBody>
      </p:sp>
      <p:sp>
        <p:nvSpPr>
          <p:cNvPr id="332814" name="Rectangle 1038"/>
          <p:cNvSpPr>
            <a:spLocks noChangeArrowheads="1"/>
          </p:cNvSpPr>
          <p:nvPr/>
        </p:nvSpPr>
        <p:spPr bwMode="auto">
          <a:xfrm>
            <a:off x="566738" y="1042988"/>
            <a:ext cx="8235950" cy="968375"/>
          </a:xfrm>
          <a:prstGeom prst="rect">
            <a:avLst/>
          </a:prstGeom>
          <a:noFill/>
          <a:ln w="9525" algn="ctr">
            <a:noFill/>
            <a:miter lim="800000"/>
            <a:headEnd/>
            <a:tailEnd/>
          </a:ln>
        </p:spPr>
        <p:txBody>
          <a:bodyPr>
            <a:spAutoFit/>
          </a:bodyPr>
          <a:lstStyle/>
          <a:p>
            <a:pPr>
              <a:lnSpc>
                <a:spcPct val="120000"/>
              </a:lnSpc>
              <a:spcBef>
                <a:spcPct val="20000"/>
              </a:spcBef>
              <a:buClr>
                <a:schemeClr val="accent1"/>
              </a:buClr>
              <a:buSzPct val="65000"/>
              <a:buFont typeface="Wingdings" pitchFamily="2" charset="2"/>
              <a:buNone/>
            </a:pPr>
            <a:r>
              <a:rPr lang="zh-CN" altLang="en-US" sz="2400" b="1">
                <a:ea typeface="楷体_GB2312" pitchFamily="49" charset="-122"/>
              </a:rPr>
              <a:t>塑性变形→位错移动→位错大量增殖→相互作用→运动阻力加大→变形抗力↑→强度↑、硬度↑、塑性↓、韧性↓</a:t>
            </a:r>
          </a:p>
        </p:txBody>
      </p:sp>
      <p:sp>
        <p:nvSpPr>
          <p:cNvPr id="332815" name="Rectangle 1039"/>
          <p:cNvSpPr>
            <a:spLocks noChangeArrowheads="1"/>
          </p:cNvSpPr>
          <p:nvPr/>
        </p:nvSpPr>
        <p:spPr bwMode="auto">
          <a:xfrm>
            <a:off x="657225" y="2078038"/>
            <a:ext cx="6615113" cy="603250"/>
          </a:xfrm>
          <a:prstGeom prst="rect">
            <a:avLst/>
          </a:prstGeom>
          <a:solidFill>
            <a:srgbClr val="C0C0C0"/>
          </a:solidFill>
          <a:ln w="9525" algn="ctr">
            <a:noFill/>
            <a:miter lim="800000"/>
            <a:headEnd/>
            <a:tailEnd/>
          </a:ln>
        </p:spPr>
        <p:txBody>
          <a:bodyPr wrap="none">
            <a:spAutoFit/>
          </a:bodyPr>
          <a:lstStyle/>
          <a:p>
            <a:pPr>
              <a:lnSpc>
                <a:spcPct val="140000"/>
              </a:lnSpc>
              <a:spcBef>
                <a:spcPct val="20000"/>
              </a:spcBef>
              <a:buClr>
                <a:schemeClr val="accent1"/>
              </a:buClr>
              <a:buSzPct val="65000"/>
              <a:buFont typeface="Wingdings" pitchFamily="2" charset="2"/>
              <a:buNone/>
            </a:pPr>
            <a:r>
              <a:rPr lang="zh-CN" altLang="en-US" sz="2400" b="1">
                <a:solidFill>
                  <a:srgbClr val="FF3300"/>
                </a:solidFill>
                <a:ea typeface="黑体" pitchFamily="2" charset="-122"/>
              </a:rPr>
              <a:t>本质</a:t>
            </a:r>
            <a:r>
              <a:rPr lang="en-US" altLang="zh-CN" sz="2400" b="1">
                <a:solidFill>
                  <a:srgbClr val="FF3300"/>
                </a:solidFill>
                <a:ea typeface="黑体" pitchFamily="2" charset="-122"/>
              </a:rPr>
              <a:t>——</a:t>
            </a:r>
            <a:r>
              <a:rPr lang="zh-CN" altLang="en-US" sz="2400" b="1">
                <a:solidFill>
                  <a:srgbClr val="FF3300"/>
                </a:solidFill>
                <a:ea typeface="黑体" pitchFamily="2" charset="-122"/>
              </a:rPr>
              <a:t>位错强化：位错密度↑→强度、硬度↑</a:t>
            </a:r>
          </a:p>
        </p:txBody>
      </p:sp>
      <p:sp>
        <p:nvSpPr>
          <p:cNvPr id="332816" name="Rectangle 1040"/>
          <p:cNvSpPr>
            <a:spLocks noChangeArrowheads="1"/>
          </p:cNvSpPr>
          <p:nvPr/>
        </p:nvSpPr>
        <p:spPr bwMode="auto">
          <a:xfrm>
            <a:off x="657225" y="2798763"/>
            <a:ext cx="944563" cy="452437"/>
          </a:xfrm>
          <a:prstGeom prst="rect">
            <a:avLst/>
          </a:prstGeom>
          <a:solidFill>
            <a:srgbClr val="FFCC99"/>
          </a:solidFill>
          <a:ln w="19050" algn="ctr">
            <a:solidFill>
              <a:srgbClr val="FF0000"/>
            </a:solidFill>
            <a:miter lim="800000"/>
            <a:headEnd/>
            <a:tailEnd/>
          </a:ln>
        </p:spPr>
        <p:txBody>
          <a:bodyPr>
            <a:spAutoFit/>
          </a:bodyPr>
          <a:lstStyle/>
          <a:p>
            <a:pPr>
              <a:lnSpc>
                <a:spcPct val="80000"/>
              </a:lnSpc>
              <a:spcBef>
                <a:spcPct val="20000"/>
              </a:spcBef>
              <a:buClr>
                <a:schemeClr val="accent1"/>
              </a:buClr>
              <a:buSzPct val="65000"/>
              <a:buFont typeface="Wingdings" pitchFamily="2" charset="2"/>
              <a:buNone/>
            </a:pPr>
            <a:r>
              <a:rPr lang="zh-CN" altLang="en-US" sz="2800" b="1">
                <a:ea typeface="黑体" pitchFamily="2" charset="-122"/>
              </a:rPr>
              <a:t>意义</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2814"/>
                                        </p:tgtEl>
                                        <p:attrNameLst>
                                          <p:attrName>style.visibility</p:attrName>
                                        </p:attrNameLst>
                                      </p:cBhvr>
                                      <p:to>
                                        <p:strVal val="visible"/>
                                      </p:to>
                                    </p:set>
                                    <p:animEffect transition="in" filter="box(in)">
                                      <p:cBhvr>
                                        <p:cTn id="7" dur="500"/>
                                        <p:tgtEl>
                                          <p:spTgt spid="3328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2815"/>
                                        </p:tgtEl>
                                        <p:attrNameLst>
                                          <p:attrName>style.visibility</p:attrName>
                                        </p:attrNameLst>
                                      </p:cBhvr>
                                      <p:to>
                                        <p:strVal val="visible"/>
                                      </p:to>
                                    </p:set>
                                    <p:animEffect transition="in" filter="box(in)">
                                      <p:cBhvr>
                                        <p:cTn id="12" dur="500"/>
                                        <p:tgtEl>
                                          <p:spTgt spid="3328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32816"/>
                                        </p:tgtEl>
                                        <p:attrNameLst>
                                          <p:attrName>style.visibility</p:attrName>
                                        </p:attrNameLst>
                                      </p:cBhvr>
                                      <p:to>
                                        <p:strVal val="visible"/>
                                      </p:to>
                                    </p:set>
                                    <p:animEffect transition="in" filter="box(in)">
                                      <p:cBhvr>
                                        <p:cTn id="17" dur="500"/>
                                        <p:tgtEl>
                                          <p:spTgt spid="3328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32813">
                                            <p:txEl>
                                              <p:pRg st="0" end="0"/>
                                            </p:txEl>
                                          </p:spTgt>
                                        </p:tgtEl>
                                        <p:attrNameLst>
                                          <p:attrName>style.visibility</p:attrName>
                                        </p:attrNameLst>
                                      </p:cBhvr>
                                      <p:to>
                                        <p:strVal val="visible"/>
                                      </p:to>
                                    </p:set>
                                    <p:animEffect transition="in" filter="box(in)">
                                      <p:cBhvr>
                                        <p:cTn id="22" dur="500"/>
                                        <p:tgtEl>
                                          <p:spTgt spid="3328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32813">
                                            <p:txEl>
                                              <p:pRg st="1" end="1"/>
                                            </p:txEl>
                                          </p:spTgt>
                                        </p:tgtEl>
                                        <p:attrNameLst>
                                          <p:attrName>style.visibility</p:attrName>
                                        </p:attrNameLst>
                                      </p:cBhvr>
                                      <p:to>
                                        <p:strVal val="visible"/>
                                      </p:to>
                                    </p:set>
                                    <p:animEffect transition="in" filter="box(in)">
                                      <p:cBhvr>
                                        <p:cTn id="27" dur="500"/>
                                        <p:tgtEl>
                                          <p:spTgt spid="33281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32813">
                                            <p:txEl>
                                              <p:pRg st="2" end="2"/>
                                            </p:txEl>
                                          </p:spTgt>
                                        </p:tgtEl>
                                        <p:attrNameLst>
                                          <p:attrName>style.visibility</p:attrName>
                                        </p:attrNameLst>
                                      </p:cBhvr>
                                      <p:to>
                                        <p:strVal val="visible"/>
                                      </p:to>
                                    </p:set>
                                    <p:animEffect transition="in" filter="box(in)">
                                      <p:cBhvr>
                                        <p:cTn id="32" dur="500"/>
                                        <p:tgtEl>
                                          <p:spTgt spid="33281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32813">
                                            <p:txEl>
                                              <p:pRg st="3" end="3"/>
                                            </p:txEl>
                                          </p:spTgt>
                                        </p:tgtEl>
                                        <p:attrNameLst>
                                          <p:attrName>style.visibility</p:attrName>
                                        </p:attrNameLst>
                                      </p:cBhvr>
                                      <p:to>
                                        <p:strVal val="visible"/>
                                      </p:to>
                                    </p:set>
                                    <p:animEffect transition="in" filter="box(in)">
                                      <p:cBhvr>
                                        <p:cTn id="37" dur="500"/>
                                        <p:tgtEl>
                                          <p:spTgt spid="332813">
                                            <p:txEl>
                                              <p:pRg st="3" end="3"/>
                                            </p:txEl>
                                          </p:spTgt>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332813">
                                            <p:txEl>
                                              <p:pRg st="4" end="4"/>
                                            </p:txEl>
                                          </p:spTgt>
                                        </p:tgtEl>
                                        <p:attrNameLst>
                                          <p:attrName>style.visibility</p:attrName>
                                        </p:attrNameLst>
                                      </p:cBhvr>
                                      <p:to>
                                        <p:strVal val="visible"/>
                                      </p:to>
                                    </p:set>
                                    <p:animEffect transition="in" filter="box(in)">
                                      <p:cBhvr>
                                        <p:cTn id="40" dur="500"/>
                                        <p:tgtEl>
                                          <p:spTgt spid="3328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13" grpId="0" build="p"/>
      <p:bldP spid="332814" grpId="0"/>
      <p:bldP spid="332815" grpId="0" animBg="1"/>
      <p:bldP spid="3328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36" name="Rectangle 12"/>
          <p:cNvSpPr>
            <a:spLocks noRot="1" noChangeArrowheads="1"/>
          </p:cNvSpPr>
          <p:nvPr/>
        </p:nvSpPr>
        <p:spPr bwMode="auto">
          <a:xfrm>
            <a:off x="574675" y="3024188"/>
            <a:ext cx="5156200" cy="758825"/>
          </a:xfrm>
          <a:prstGeom prst="rect">
            <a:avLst/>
          </a:prstGeom>
          <a:noFill/>
          <a:ln w="9525">
            <a:noFill/>
            <a:miter lim="800000"/>
            <a:headEnd/>
            <a:tailEnd/>
          </a:ln>
        </p:spPr>
        <p:txBody>
          <a:bodyPr anchor="ctr"/>
          <a:lstStyle/>
          <a:p>
            <a:r>
              <a:rPr lang="en-US" altLang="zh-CN" sz="2300" b="1">
                <a:solidFill>
                  <a:schemeClr val="accent2"/>
                </a:solidFill>
                <a:latin typeface="幼圆" pitchFamily="49" charset="-122"/>
                <a:ea typeface="幼圆" pitchFamily="49" charset="-122"/>
              </a:rPr>
              <a:t>5</a:t>
            </a:r>
            <a:r>
              <a:rPr lang="zh-CN" altLang="en-US" sz="2300" b="1">
                <a:solidFill>
                  <a:schemeClr val="accent2"/>
                </a:solidFill>
                <a:latin typeface="幼圆" pitchFamily="49" charset="-122"/>
                <a:ea typeface="幼圆" pitchFamily="49" charset="-122"/>
              </a:rPr>
              <a:t>）残余内应力</a:t>
            </a:r>
            <a:r>
              <a:rPr lang="zh-CN" altLang="en-US" sz="2300">
                <a:solidFill>
                  <a:schemeClr val="accent2"/>
                </a:solidFill>
                <a:latin typeface="楷体_GB2312" pitchFamily="49" charset="-122"/>
                <a:ea typeface="楷体_GB2312" pitchFamily="49" charset="-122"/>
              </a:rPr>
              <a:t>（性能）</a:t>
            </a:r>
          </a:p>
        </p:txBody>
      </p:sp>
      <p:sp>
        <p:nvSpPr>
          <p:cNvPr id="333837" name="Rectangle 13"/>
          <p:cNvSpPr>
            <a:spLocks noChangeArrowheads="1"/>
          </p:cNvSpPr>
          <p:nvPr/>
        </p:nvSpPr>
        <p:spPr bwMode="auto">
          <a:xfrm>
            <a:off x="1106488" y="4329113"/>
            <a:ext cx="7769225" cy="1739900"/>
          </a:xfrm>
          <a:prstGeom prst="rect">
            <a:avLst/>
          </a:prstGeom>
          <a:noFill/>
          <a:ln w="9525">
            <a:noFill/>
            <a:miter lim="800000"/>
            <a:headEnd/>
            <a:tailEnd/>
          </a:ln>
        </p:spPr>
        <p:txBody>
          <a:bodyPr>
            <a:spAutoFit/>
          </a:bodyPr>
          <a:lstStyle/>
          <a:p>
            <a:pPr>
              <a:lnSpc>
                <a:spcPct val="180000"/>
              </a:lnSpc>
            </a:pPr>
            <a:r>
              <a:rPr lang="zh-CN" altLang="en-US" sz="2000" b="1">
                <a:latin typeface="幼圆" pitchFamily="49" charset="-122"/>
                <a:ea typeface="幼圆" pitchFamily="49" charset="-122"/>
              </a:rPr>
              <a:t>第一类内应力：表面和心部，塑性变形不均匀造成</a:t>
            </a:r>
            <a:r>
              <a:rPr lang="en-US" altLang="zh-CN" sz="2000" b="1">
                <a:ea typeface="幼圆" pitchFamily="49" charset="-122"/>
              </a:rPr>
              <a:t>——</a:t>
            </a:r>
            <a:r>
              <a:rPr lang="zh-CN" altLang="en-US" sz="2000" b="1">
                <a:latin typeface="幼圆" pitchFamily="49" charset="-122"/>
                <a:ea typeface="幼圆" pitchFamily="49" charset="-122"/>
              </a:rPr>
              <a:t>宏观</a:t>
            </a:r>
          </a:p>
          <a:p>
            <a:pPr>
              <a:lnSpc>
                <a:spcPct val="180000"/>
              </a:lnSpc>
            </a:pPr>
            <a:r>
              <a:rPr lang="zh-CN" altLang="en-US" sz="2000" b="1">
                <a:latin typeface="幼圆" pitchFamily="49" charset="-122"/>
                <a:ea typeface="幼圆" pitchFamily="49" charset="-122"/>
              </a:rPr>
              <a:t>第二类内应力：晶粒间或晶内不同区域变形不均</a:t>
            </a:r>
            <a:r>
              <a:rPr lang="en-US" altLang="zh-CN" sz="2000" b="1">
                <a:ea typeface="幼圆" pitchFamily="49" charset="-122"/>
              </a:rPr>
              <a:t>——</a:t>
            </a:r>
            <a:r>
              <a:rPr lang="zh-CN" altLang="en-US" sz="2000" b="1">
                <a:latin typeface="幼圆" pitchFamily="49" charset="-122"/>
                <a:ea typeface="幼圆" pitchFamily="49" charset="-122"/>
              </a:rPr>
              <a:t>微观</a:t>
            </a:r>
          </a:p>
          <a:p>
            <a:pPr>
              <a:lnSpc>
                <a:spcPct val="180000"/>
              </a:lnSpc>
            </a:pPr>
            <a:r>
              <a:rPr lang="zh-CN" altLang="en-US" sz="2000" b="1">
                <a:latin typeface="幼圆" pitchFamily="49" charset="-122"/>
                <a:ea typeface="幼圆" pitchFamily="49" charset="-122"/>
              </a:rPr>
              <a:t>第三类内应力：晶粒畸变（</a:t>
            </a:r>
            <a:r>
              <a:rPr lang="en-US" altLang="zh-CN" sz="2000" b="1">
                <a:latin typeface="幼圆" pitchFamily="49" charset="-122"/>
                <a:ea typeface="幼圆" pitchFamily="49" charset="-122"/>
              </a:rPr>
              <a:t>&gt;90%</a:t>
            </a:r>
            <a:r>
              <a:rPr lang="zh-CN" altLang="en-US" sz="2000" b="1">
                <a:latin typeface="幼圆" pitchFamily="49" charset="-122"/>
                <a:ea typeface="幼圆" pitchFamily="49" charset="-122"/>
              </a:rPr>
              <a:t>）</a:t>
            </a:r>
            <a:r>
              <a:rPr lang="en-US" altLang="zh-CN" sz="2000" b="1">
                <a:ea typeface="幼圆" pitchFamily="49" charset="-122"/>
              </a:rPr>
              <a:t>——</a:t>
            </a:r>
            <a:r>
              <a:rPr lang="zh-CN" altLang="en-US" sz="2000" b="1">
                <a:latin typeface="幼圆" pitchFamily="49" charset="-122"/>
                <a:ea typeface="幼圆" pitchFamily="49" charset="-122"/>
              </a:rPr>
              <a:t>超微观</a:t>
            </a:r>
          </a:p>
        </p:txBody>
      </p:sp>
      <p:sp>
        <p:nvSpPr>
          <p:cNvPr id="333838" name="Text Box 14"/>
          <p:cNvSpPr txBox="1">
            <a:spLocks noChangeArrowheads="1"/>
          </p:cNvSpPr>
          <p:nvPr/>
        </p:nvSpPr>
        <p:spPr bwMode="auto">
          <a:xfrm>
            <a:off x="1106488" y="3833813"/>
            <a:ext cx="7254875" cy="457200"/>
          </a:xfrm>
          <a:prstGeom prst="rect">
            <a:avLst/>
          </a:prstGeom>
          <a:noFill/>
          <a:ln w="9525">
            <a:noFill/>
            <a:miter lim="800000"/>
            <a:headEnd/>
            <a:tailEnd/>
          </a:ln>
        </p:spPr>
        <p:txBody>
          <a:bodyPr>
            <a:spAutoFit/>
          </a:bodyPr>
          <a:lstStyle/>
          <a:p>
            <a:pPr>
              <a:spcBef>
                <a:spcPct val="50000"/>
              </a:spcBef>
            </a:pPr>
            <a:r>
              <a:rPr lang="en-US" altLang="zh-CN" sz="2400" b="1">
                <a:ea typeface="楷体_GB2312" pitchFamily="49" charset="-122"/>
              </a:rPr>
              <a:t>——</a:t>
            </a:r>
            <a:r>
              <a:rPr lang="zh-CN" altLang="en-US" sz="2400" b="1">
                <a:ea typeface="楷体_GB2312" pitchFamily="49" charset="-122"/>
              </a:rPr>
              <a:t>去除外力后残留于且平衡于金属内部的应力。</a:t>
            </a:r>
          </a:p>
        </p:txBody>
      </p:sp>
      <p:sp>
        <p:nvSpPr>
          <p:cNvPr id="27653" name="Rectangle 15"/>
          <p:cNvSpPr>
            <a:spLocks noRot="1" noChangeArrowheads="1"/>
          </p:cNvSpPr>
          <p:nvPr/>
        </p:nvSpPr>
        <p:spPr bwMode="auto">
          <a:xfrm>
            <a:off x="431800" y="503238"/>
            <a:ext cx="5156200" cy="758825"/>
          </a:xfrm>
          <a:prstGeom prst="rect">
            <a:avLst/>
          </a:prstGeom>
          <a:noFill/>
          <a:ln w="9525">
            <a:noFill/>
            <a:miter lim="800000"/>
            <a:headEnd/>
            <a:tailEnd/>
          </a:ln>
        </p:spPr>
        <p:txBody>
          <a:bodyPr anchor="ctr"/>
          <a:lstStyle/>
          <a:p>
            <a:r>
              <a:rPr lang="en-US" altLang="zh-CN" sz="2300" b="1">
                <a:solidFill>
                  <a:schemeClr val="accent2"/>
                </a:solidFill>
                <a:latin typeface="幼圆" pitchFamily="49" charset="-122"/>
                <a:ea typeface="幼圆" pitchFamily="49" charset="-122"/>
              </a:rPr>
              <a:t>4</a:t>
            </a:r>
            <a:r>
              <a:rPr lang="zh-CN" altLang="en-US" sz="2300" b="1">
                <a:solidFill>
                  <a:schemeClr val="accent2"/>
                </a:solidFill>
                <a:latin typeface="幼圆" pitchFamily="49" charset="-122"/>
                <a:ea typeface="幼圆" pitchFamily="49" charset="-122"/>
              </a:rPr>
              <a:t>）物理、化学性能变化</a:t>
            </a:r>
            <a:r>
              <a:rPr lang="zh-CN" altLang="en-US" sz="2300">
                <a:solidFill>
                  <a:schemeClr val="accent2"/>
                </a:solidFill>
                <a:latin typeface="楷体_GB2312" pitchFamily="49" charset="-122"/>
                <a:ea typeface="楷体_GB2312" pitchFamily="49" charset="-122"/>
              </a:rPr>
              <a:t>（性能）</a:t>
            </a:r>
          </a:p>
        </p:txBody>
      </p:sp>
      <p:sp>
        <p:nvSpPr>
          <p:cNvPr id="27654" name="Text Box 16"/>
          <p:cNvSpPr txBox="1">
            <a:spLocks noChangeArrowheads="1"/>
          </p:cNvSpPr>
          <p:nvPr/>
        </p:nvSpPr>
        <p:spPr bwMode="auto">
          <a:xfrm>
            <a:off x="927100" y="1403350"/>
            <a:ext cx="7254875" cy="1004888"/>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电阻增大</a:t>
            </a:r>
          </a:p>
          <a:p>
            <a:pPr>
              <a:spcBef>
                <a:spcPct val="50000"/>
              </a:spcBef>
            </a:pPr>
            <a:r>
              <a:rPr lang="zh-CN" altLang="en-US" sz="2400" b="1">
                <a:ea typeface="楷体_GB2312" pitchFamily="49" charset="-122"/>
              </a:rPr>
              <a:t>耐腐蚀性能</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3836"/>
                                        </p:tgtEl>
                                        <p:attrNameLst>
                                          <p:attrName>style.visibility</p:attrName>
                                        </p:attrNameLst>
                                      </p:cBhvr>
                                      <p:to>
                                        <p:strVal val="visible"/>
                                      </p:to>
                                    </p:set>
                                    <p:animEffect transition="in" filter="box(in)">
                                      <p:cBhvr>
                                        <p:cTn id="7" dur="500"/>
                                        <p:tgtEl>
                                          <p:spTgt spid="33383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33838"/>
                                        </p:tgtEl>
                                        <p:attrNameLst>
                                          <p:attrName>style.visibility</p:attrName>
                                        </p:attrNameLst>
                                      </p:cBhvr>
                                      <p:to>
                                        <p:strVal val="visible"/>
                                      </p:to>
                                    </p:set>
                                    <p:animEffect transition="in" filter="box(in)">
                                      <p:cBhvr>
                                        <p:cTn id="10" dur="500"/>
                                        <p:tgtEl>
                                          <p:spTgt spid="333838"/>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333837"/>
                                        </p:tgtEl>
                                        <p:attrNameLst>
                                          <p:attrName>style.visibility</p:attrName>
                                        </p:attrNameLst>
                                      </p:cBhvr>
                                      <p:to>
                                        <p:strVal val="visible"/>
                                      </p:to>
                                    </p:set>
                                    <p:animEffect transition="in" filter="diamond(in)">
                                      <p:cBhvr>
                                        <p:cTn id="15" dur="2000"/>
                                        <p:tgtEl>
                                          <p:spTgt spid="333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36" grpId="0"/>
      <p:bldP spid="333837" grpId="0"/>
      <p:bldP spid="3338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2"/>
          <p:cNvSpPr>
            <a:spLocks noRot="1" noChangeArrowheads="1"/>
          </p:cNvSpPr>
          <p:nvPr/>
        </p:nvSpPr>
        <p:spPr bwMode="auto">
          <a:xfrm>
            <a:off x="566738" y="549275"/>
            <a:ext cx="7532687" cy="584200"/>
          </a:xfrm>
          <a:prstGeom prst="rect">
            <a:avLst/>
          </a:prstGeom>
          <a:noFill/>
          <a:ln w="9525">
            <a:noFill/>
            <a:miter lim="800000"/>
            <a:headEnd/>
            <a:tailEnd/>
          </a:ln>
        </p:spPr>
        <p:txBody>
          <a:bodyPr anchor="ctr"/>
          <a:lstStyle/>
          <a:p>
            <a:pPr>
              <a:lnSpc>
                <a:spcPct val="50000"/>
              </a:lnSpc>
            </a:pPr>
            <a:r>
              <a:rPr lang="zh-CN" altLang="en-US" sz="3200" b="1" dirty="0">
                <a:solidFill>
                  <a:schemeClr val="tx2"/>
                </a:solidFill>
                <a:latin typeface="幼圆" pitchFamily="49" charset="-122"/>
                <a:ea typeface="幼圆" pitchFamily="49" charset="-122"/>
              </a:rPr>
              <a:t>三、塑性变形金属在加热时组织性能变化</a:t>
            </a:r>
            <a:r>
              <a:rPr lang="zh-CN" altLang="en-US" sz="5400" b="1" dirty="0">
                <a:solidFill>
                  <a:schemeClr val="tx2"/>
                </a:solidFill>
                <a:latin typeface="幼圆" pitchFamily="49" charset="-122"/>
                <a:ea typeface="幼圆" pitchFamily="49" charset="-122"/>
              </a:rPr>
              <a:t> </a:t>
            </a:r>
          </a:p>
        </p:txBody>
      </p:sp>
      <p:pic>
        <p:nvPicPr>
          <p:cNvPr id="28675" name="Picture 13" descr="fig33a.gif (9512 bytes)"/>
          <p:cNvPicPr>
            <a:picLocks noChangeAspect="1" noChangeArrowheads="1"/>
          </p:cNvPicPr>
          <p:nvPr/>
        </p:nvPicPr>
        <p:blipFill>
          <a:blip r:embed="rId2" cstate="print">
            <a:clrChange>
              <a:clrFrom>
                <a:srgbClr val="FFFF00"/>
              </a:clrFrom>
              <a:clrTo>
                <a:srgbClr val="FFFF00">
                  <a:alpha val="0"/>
                </a:srgbClr>
              </a:clrTo>
            </a:clrChange>
          </a:blip>
          <a:srcRect/>
          <a:stretch>
            <a:fillRect/>
          </a:stretch>
        </p:blipFill>
        <p:spPr bwMode="auto">
          <a:xfrm>
            <a:off x="1422400" y="1403350"/>
            <a:ext cx="6337300" cy="4838700"/>
          </a:xfrm>
          <a:prstGeom prst="rect">
            <a:avLst/>
          </a:prstGeom>
          <a:noFill/>
          <a:ln w="9525">
            <a:noFill/>
            <a:miter lim="800000"/>
            <a:headEnd/>
            <a:tailEnd/>
          </a:ln>
        </p:spPr>
      </p:pic>
      <p:sp>
        <p:nvSpPr>
          <p:cNvPr id="327694" name="Line 14"/>
          <p:cNvSpPr>
            <a:spLocks noChangeShapeType="1"/>
          </p:cNvSpPr>
          <p:nvPr/>
        </p:nvSpPr>
        <p:spPr bwMode="auto">
          <a:xfrm>
            <a:off x="2682875" y="1763713"/>
            <a:ext cx="539750" cy="0"/>
          </a:xfrm>
          <a:prstGeom prst="line">
            <a:avLst/>
          </a:prstGeom>
          <a:noFill/>
          <a:ln w="28575">
            <a:solidFill>
              <a:srgbClr val="FF3300"/>
            </a:solidFill>
            <a:round/>
            <a:headEnd/>
            <a:tailEnd/>
          </a:ln>
        </p:spPr>
        <p:txBody>
          <a:bodyPr>
            <a:spAutoFit/>
          </a:bodyPr>
          <a:lstStyle/>
          <a:p>
            <a:endParaRPr lang="zh-CN" altLang="en-US"/>
          </a:p>
        </p:txBody>
      </p:sp>
      <p:sp>
        <p:nvSpPr>
          <p:cNvPr id="327695" name="Line 15"/>
          <p:cNvSpPr>
            <a:spLocks noChangeShapeType="1"/>
          </p:cNvSpPr>
          <p:nvPr/>
        </p:nvSpPr>
        <p:spPr bwMode="auto">
          <a:xfrm>
            <a:off x="3806825" y="1763713"/>
            <a:ext cx="855663" cy="0"/>
          </a:xfrm>
          <a:prstGeom prst="line">
            <a:avLst/>
          </a:prstGeom>
          <a:noFill/>
          <a:ln w="28575">
            <a:solidFill>
              <a:srgbClr val="FF3300"/>
            </a:solidFill>
            <a:round/>
            <a:headEnd/>
            <a:tailEnd/>
          </a:ln>
        </p:spPr>
        <p:txBody>
          <a:bodyPr>
            <a:spAutoFit/>
          </a:bodyPr>
          <a:lstStyle/>
          <a:p>
            <a:endParaRPr lang="zh-CN" altLang="en-US"/>
          </a:p>
        </p:txBody>
      </p:sp>
      <p:sp>
        <p:nvSpPr>
          <p:cNvPr id="327696" name="Line 16"/>
          <p:cNvSpPr>
            <a:spLocks noChangeShapeType="1"/>
          </p:cNvSpPr>
          <p:nvPr/>
        </p:nvSpPr>
        <p:spPr bwMode="auto">
          <a:xfrm>
            <a:off x="5202238" y="1763713"/>
            <a:ext cx="1169987" cy="0"/>
          </a:xfrm>
          <a:prstGeom prst="line">
            <a:avLst/>
          </a:prstGeom>
          <a:noFill/>
          <a:ln w="28575">
            <a:solidFill>
              <a:srgbClr val="FF3300"/>
            </a:solidFill>
            <a:round/>
            <a:headEnd/>
            <a:tailEnd/>
          </a:ln>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7694"/>
                                        </p:tgtEl>
                                        <p:attrNameLst>
                                          <p:attrName>style.visibility</p:attrName>
                                        </p:attrNameLst>
                                      </p:cBhvr>
                                      <p:to>
                                        <p:strVal val="visible"/>
                                      </p:to>
                                    </p:set>
                                    <p:animEffect transition="in" filter="box(in)">
                                      <p:cBhvr>
                                        <p:cTn id="7" dur="500"/>
                                        <p:tgtEl>
                                          <p:spTgt spid="32769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27695"/>
                                        </p:tgtEl>
                                        <p:attrNameLst>
                                          <p:attrName>style.visibility</p:attrName>
                                        </p:attrNameLst>
                                      </p:cBhvr>
                                      <p:to>
                                        <p:strVal val="visible"/>
                                      </p:to>
                                    </p:set>
                                    <p:animEffect transition="in" filter="box(in)">
                                      <p:cBhvr>
                                        <p:cTn id="10" dur="500"/>
                                        <p:tgtEl>
                                          <p:spTgt spid="32769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27696"/>
                                        </p:tgtEl>
                                        <p:attrNameLst>
                                          <p:attrName>style.visibility</p:attrName>
                                        </p:attrNameLst>
                                      </p:cBhvr>
                                      <p:to>
                                        <p:strVal val="visible"/>
                                      </p:to>
                                    </p:set>
                                    <p:animEffect transition="in" filter="box(in)">
                                      <p:cBhvr>
                                        <p:cTn id="13" dur="500"/>
                                        <p:tgtEl>
                                          <p:spTgt spid="327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94" grpId="0" animBg="1"/>
      <p:bldP spid="327695" grpId="0" animBg="1"/>
      <p:bldP spid="32769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3"/>
          <p:cNvSpPr>
            <a:spLocks noRot="1" noChangeArrowheads="1"/>
          </p:cNvSpPr>
          <p:nvPr/>
        </p:nvSpPr>
        <p:spPr bwMode="auto">
          <a:xfrm>
            <a:off x="522288" y="414338"/>
            <a:ext cx="8235950" cy="4392612"/>
          </a:xfrm>
          <a:prstGeom prst="rect">
            <a:avLst/>
          </a:prstGeom>
          <a:noFill/>
          <a:ln w="9525">
            <a:noFill/>
            <a:miter lim="800000"/>
            <a:headEnd/>
            <a:tailEnd/>
          </a:ln>
        </p:spPr>
        <p:txBody>
          <a:bodyPr/>
          <a:lstStyle/>
          <a:p>
            <a:pPr marL="342900" indent="-342900">
              <a:lnSpc>
                <a:spcPct val="140000"/>
              </a:lnSpc>
              <a:spcBef>
                <a:spcPct val="20000"/>
              </a:spcBef>
            </a:pPr>
            <a:r>
              <a:rPr lang="en-US" altLang="zh-CN" sz="3200" b="1">
                <a:solidFill>
                  <a:srgbClr val="0000FF"/>
                </a:solidFill>
                <a:latin typeface="黑体" pitchFamily="2" charset="-122"/>
                <a:ea typeface="黑体" pitchFamily="2" charset="-122"/>
              </a:rPr>
              <a:t> 1</a:t>
            </a:r>
            <a:r>
              <a:rPr lang="zh-CN" altLang="en-US" sz="3200" b="1">
                <a:solidFill>
                  <a:srgbClr val="0000FF"/>
                </a:solidFill>
                <a:latin typeface="黑体" pitchFamily="2" charset="-122"/>
                <a:ea typeface="黑体" pitchFamily="2" charset="-122"/>
              </a:rPr>
              <a:t>、回复</a:t>
            </a:r>
          </a:p>
          <a:p>
            <a:pPr marL="742950" lvl="1" indent="-285750">
              <a:lnSpc>
                <a:spcPct val="140000"/>
              </a:lnSpc>
              <a:spcBef>
                <a:spcPct val="20000"/>
              </a:spcBef>
              <a:buFontTx/>
              <a:buChar char="–"/>
            </a:pPr>
            <a:r>
              <a:rPr lang="zh-CN" altLang="en-US" sz="2400">
                <a:ea typeface="幼圆" pitchFamily="49" charset="-122"/>
              </a:rPr>
              <a:t>原子扩散能力较小，物理化学性能恢复，内应力显著降低，强度和硬度略有降低</a:t>
            </a:r>
            <a:r>
              <a:rPr lang="en-US" altLang="zh-CN" sz="2400">
                <a:ea typeface="幼圆" pitchFamily="49" charset="-122"/>
              </a:rPr>
              <a:t>——</a:t>
            </a:r>
            <a:r>
              <a:rPr lang="zh-CN" altLang="en-US" sz="2400">
                <a:ea typeface="幼圆" pitchFamily="49" charset="-122"/>
              </a:rPr>
              <a:t>去应力退火。</a:t>
            </a:r>
          </a:p>
          <a:p>
            <a:pPr marL="742950" lvl="1" indent="-285750">
              <a:lnSpc>
                <a:spcPct val="140000"/>
              </a:lnSpc>
              <a:spcBef>
                <a:spcPct val="20000"/>
              </a:spcBef>
              <a:buFontTx/>
              <a:buChar char="–"/>
            </a:pPr>
            <a:r>
              <a:rPr lang="zh-CN" altLang="en-US" sz="2400">
                <a:ea typeface="幼圆" pitchFamily="49" charset="-122"/>
              </a:rPr>
              <a:t>驱动力：金属变形储存能（晶格畸变能）</a:t>
            </a:r>
          </a:p>
          <a:p>
            <a:pPr marL="742950" lvl="1" indent="-285750">
              <a:lnSpc>
                <a:spcPct val="140000"/>
              </a:lnSpc>
              <a:spcBef>
                <a:spcPct val="20000"/>
              </a:spcBef>
              <a:buFontTx/>
              <a:buChar char="–"/>
            </a:pPr>
            <a:r>
              <a:rPr lang="en-US" altLang="zh-CN" sz="2400">
                <a:ea typeface="幼圆" pitchFamily="49" charset="-122"/>
              </a:rPr>
              <a:t>T</a:t>
            </a:r>
            <a:r>
              <a:rPr lang="zh-CN" altLang="en-US" sz="2400" baseline="-25000">
                <a:ea typeface="幼圆" pitchFamily="49" charset="-122"/>
              </a:rPr>
              <a:t>回复</a:t>
            </a:r>
            <a:r>
              <a:rPr lang="en-US" altLang="zh-CN" sz="2400">
                <a:ea typeface="幼圆" pitchFamily="49" charset="-122"/>
              </a:rPr>
              <a:t>=</a:t>
            </a:r>
            <a:r>
              <a:rPr lang="zh-CN" altLang="en-US" sz="2400">
                <a:ea typeface="幼圆" pitchFamily="49" charset="-122"/>
              </a:rPr>
              <a:t>（</a:t>
            </a:r>
            <a:r>
              <a:rPr lang="en-US" altLang="zh-CN" sz="2400">
                <a:ea typeface="幼圆" pitchFamily="49" charset="-122"/>
              </a:rPr>
              <a:t>0.25~0.3</a:t>
            </a:r>
            <a:r>
              <a:rPr lang="zh-CN" altLang="en-US" sz="2400">
                <a:ea typeface="幼圆" pitchFamily="49" charset="-122"/>
              </a:rPr>
              <a:t>） </a:t>
            </a:r>
            <a:r>
              <a:rPr lang="en-US" altLang="zh-CN" sz="2400">
                <a:ea typeface="幼圆" pitchFamily="49" charset="-122"/>
              </a:rPr>
              <a:t>T</a:t>
            </a:r>
            <a:r>
              <a:rPr lang="zh-CN" altLang="en-US" sz="2400" baseline="-25000">
                <a:ea typeface="幼圆" pitchFamily="49" charset="-122"/>
              </a:rPr>
              <a:t>熔点</a:t>
            </a:r>
            <a:endParaRPr lang="zh-CN" altLang="en-US" sz="2400">
              <a:ea typeface="幼圆" pitchFamily="49" charset="-122"/>
            </a:endParaRPr>
          </a:p>
          <a:p>
            <a:pPr marL="742950" lvl="1" indent="-285750">
              <a:lnSpc>
                <a:spcPct val="140000"/>
              </a:lnSpc>
              <a:spcBef>
                <a:spcPct val="20000"/>
              </a:spcBef>
              <a:buFontTx/>
              <a:buChar char="–"/>
            </a:pPr>
            <a:r>
              <a:rPr lang="zh-CN" altLang="en-US" sz="2400">
                <a:ea typeface="幼圆" pitchFamily="49" charset="-122"/>
              </a:rPr>
              <a:t>去应力退火</a:t>
            </a:r>
            <a:r>
              <a:rPr lang="en-US" altLang="zh-CN" sz="2400">
                <a:ea typeface="幼圆" pitchFamily="49" charset="-122"/>
              </a:rPr>
              <a:t>——</a:t>
            </a:r>
            <a:r>
              <a:rPr lang="zh-CN" altLang="en-US" sz="2400">
                <a:ea typeface="幼圆" pitchFamily="49" charset="-122"/>
              </a:rPr>
              <a:t>降低残余内应力，保留加工硬化效果</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2"/>
          <p:cNvSpPr>
            <a:spLocks noRot="1" noChangeArrowheads="1"/>
          </p:cNvSpPr>
          <p:nvPr/>
        </p:nvSpPr>
        <p:spPr bwMode="auto">
          <a:xfrm>
            <a:off x="296863" y="414338"/>
            <a:ext cx="3600450" cy="719137"/>
          </a:xfrm>
          <a:prstGeom prst="rect">
            <a:avLst/>
          </a:prstGeom>
          <a:noFill/>
          <a:ln w="9525">
            <a:noFill/>
            <a:miter lim="800000"/>
            <a:headEnd/>
            <a:tailEnd/>
          </a:ln>
        </p:spPr>
        <p:txBody>
          <a:bodyPr anchor="ctr"/>
          <a:lstStyle/>
          <a:p>
            <a:r>
              <a:rPr lang="en-US" altLang="zh-CN" sz="3200" b="1">
                <a:solidFill>
                  <a:srgbClr val="0000FF"/>
                </a:solidFill>
                <a:latin typeface="幼圆" pitchFamily="49" charset="-122"/>
                <a:ea typeface="幼圆" pitchFamily="49" charset="-122"/>
              </a:rPr>
              <a:t>2</a:t>
            </a:r>
            <a:r>
              <a:rPr lang="zh-CN" altLang="en-US" sz="3200" b="1">
                <a:solidFill>
                  <a:srgbClr val="0000FF"/>
                </a:solidFill>
                <a:latin typeface="幼圆" pitchFamily="49" charset="-122"/>
                <a:ea typeface="幼圆" pitchFamily="49" charset="-122"/>
              </a:rPr>
              <a:t>、再结晶</a:t>
            </a:r>
            <a:endParaRPr lang="zh-CN" altLang="en-US" sz="3200">
              <a:solidFill>
                <a:srgbClr val="0000FF"/>
              </a:solidFill>
              <a:latin typeface="幼圆" pitchFamily="49" charset="-122"/>
              <a:ea typeface="幼圆" pitchFamily="49" charset="-122"/>
            </a:endParaRPr>
          </a:p>
        </p:txBody>
      </p:sp>
      <p:sp>
        <p:nvSpPr>
          <p:cNvPr id="319501" name="Rectangle 13"/>
          <p:cNvSpPr>
            <a:spLocks noRot="1" noChangeArrowheads="1"/>
          </p:cNvSpPr>
          <p:nvPr/>
        </p:nvSpPr>
        <p:spPr bwMode="auto">
          <a:xfrm>
            <a:off x="611188" y="1179513"/>
            <a:ext cx="8237537" cy="2971800"/>
          </a:xfrm>
          <a:prstGeom prst="rect">
            <a:avLst/>
          </a:prstGeom>
          <a:noFill/>
          <a:ln w="9525">
            <a:noFill/>
            <a:miter lim="800000"/>
            <a:headEnd/>
            <a:tailEnd/>
          </a:ln>
        </p:spPr>
        <p:txBody>
          <a:bodyPr/>
          <a:lstStyle/>
          <a:p>
            <a:pPr marL="342900" indent="-342900">
              <a:lnSpc>
                <a:spcPct val="130000"/>
              </a:lnSpc>
              <a:spcBef>
                <a:spcPct val="20000"/>
              </a:spcBef>
              <a:buFontTx/>
              <a:buChar char="•"/>
            </a:pPr>
            <a:r>
              <a:rPr lang="zh-CN" altLang="en-US" sz="2400" b="1">
                <a:ea typeface="幼圆" pitchFamily="49" charset="-122"/>
              </a:rPr>
              <a:t>组织变化：</a:t>
            </a:r>
          </a:p>
          <a:p>
            <a:pPr marL="742950" lvl="1" indent="-285750">
              <a:lnSpc>
                <a:spcPct val="130000"/>
              </a:lnSpc>
              <a:spcBef>
                <a:spcPct val="20000"/>
              </a:spcBef>
              <a:buFontTx/>
              <a:buChar char="–"/>
            </a:pPr>
            <a:r>
              <a:rPr lang="zh-CN" altLang="en-US" sz="2000" b="1">
                <a:ea typeface="幼圆" pitchFamily="49" charset="-122"/>
              </a:rPr>
              <a:t>新的形核一长大过程</a:t>
            </a:r>
          </a:p>
          <a:p>
            <a:pPr marL="1143000" lvl="2" indent="-228600">
              <a:lnSpc>
                <a:spcPct val="130000"/>
              </a:lnSpc>
              <a:spcBef>
                <a:spcPct val="20000"/>
              </a:spcBef>
              <a:buFontTx/>
              <a:buChar char="•"/>
            </a:pPr>
            <a:r>
              <a:rPr lang="zh-CN" altLang="en-US" b="1">
                <a:ea typeface="幼圆" pitchFamily="49" charset="-122"/>
              </a:rPr>
              <a:t>变形晶粒</a:t>
            </a:r>
            <a:r>
              <a:rPr lang="en-US" altLang="zh-CN" b="1">
                <a:ea typeface="幼圆" pitchFamily="49" charset="-122"/>
              </a:rPr>
              <a:t>——</a:t>
            </a:r>
            <a:r>
              <a:rPr lang="zh-CN" altLang="en-US" b="1">
                <a:ea typeface="幼圆" pitchFamily="49" charset="-122"/>
              </a:rPr>
              <a:t>细小等轴晶</a:t>
            </a:r>
          </a:p>
          <a:p>
            <a:pPr marL="1143000" lvl="2" indent="-228600">
              <a:lnSpc>
                <a:spcPct val="130000"/>
              </a:lnSpc>
              <a:spcBef>
                <a:spcPct val="20000"/>
              </a:spcBef>
              <a:buFontTx/>
              <a:buChar char="•"/>
            </a:pPr>
            <a:r>
              <a:rPr lang="zh-CN" altLang="en-US" b="1">
                <a:ea typeface="幼圆" pitchFamily="49" charset="-122"/>
              </a:rPr>
              <a:t>无新相生成（晶格类型无变化）</a:t>
            </a:r>
          </a:p>
          <a:p>
            <a:pPr marL="342900" indent="-342900">
              <a:lnSpc>
                <a:spcPct val="130000"/>
              </a:lnSpc>
              <a:spcBef>
                <a:spcPct val="20000"/>
              </a:spcBef>
              <a:buFontTx/>
              <a:buChar char="•"/>
            </a:pPr>
            <a:r>
              <a:rPr lang="zh-CN" altLang="en-US" sz="2400" b="1">
                <a:ea typeface="幼圆" pitchFamily="49" charset="-122"/>
              </a:rPr>
              <a:t>性能变化：</a:t>
            </a:r>
          </a:p>
          <a:p>
            <a:pPr marL="742950" lvl="1" indent="-285750">
              <a:lnSpc>
                <a:spcPct val="130000"/>
              </a:lnSpc>
              <a:spcBef>
                <a:spcPct val="20000"/>
              </a:spcBef>
              <a:buFontTx/>
              <a:buChar char="–"/>
            </a:pPr>
            <a:r>
              <a:rPr lang="zh-CN" altLang="en-US" sz="2000" b="1">
                <a:ea typeface="幼圆" pitchFamily="49" charset="-122"/>
              </a:rPr>
              <a:t>加工硬化消除，力学性能恢复，强度、硬度</a:t>
            </a:r>
            <a:r>
              <a:rPr lang="zh-CN" altLang="en-US" sz="2000" b="1">
                <a:ea typeface="幼圆" pitchFamily="49" charset="-122"/>
                <a:cs typeface="Arial" charset="0"/>
              </a:rPr>
              <a:t>↓↓；塑性韧性↑↑</a:t>
            </a:r>
          </a:p>
          <a:p>
            <a:pPr marL="742950" lvl="1" indent="-285750">
              <a:lnSpc>
                <a:spcPct val="130000"/>
              </a:lnSpc>
              <a:spcBef>
                <a:spcPct val="20000"/>
              </a:spcBef>
              <a:buFontTx/>
              <a:buChar char="–"/>
            </a:pPr>
            <a:r>
              <a:rPr lang="zh-CN" altLang="en-US" sz="2000" b="1">
                <a:ea typeface="幼圆" pitchFamily="49" charset="-122"/>
                <a:cs typeface="Arial" charset="0"/>
              </a:rPr>
              <a:t>物理、化学性能恢复到变形前的水平</a:t>
            </a:r>
          </a:p>
          <a:p>
            <a:pPr marL="742950" lvl="1" indent="-285750">
              <a:lnSpc>
                <a:spcPct val="130000"/>
              </a:lnSpc>
              <a:spcBef>
                <a:spcPct val="20000"/>
              </a:spcBef>
              <a:buFontTx/>
              <a:buChar char="–"/>
            </a:pPr>
            <a:r>
              <a:rPr lang="zh-CN" altLang="en-US" sz="2000" b="1">
                <a:ea typeface="幼圆" pitchFamily="49" charset="-122"/>
                <a:cs typeface="Arial" charset="0"/>
              </a:rPr>
              <a:t>内应力消除</a:t>
            </a:r>
          </a:p>
          <a:p>
            <a:pPr marL="342900" indent="-342900">
              <a:lnSpc>
                <a:spcPct val="130000"/>
              </a:lnSpc>
              <a:spcBef>
                <a:spcPct val="20000"/>
              </a:spcBef>
              <a:buFontTx/>
              <a:buChar char="•"/>
            </a:pPr>
            <a:r>
              <a:rPr lang="zh-CN" altLang="en-US" sz="2400" b="1">
                <a:ea typeface="幼圆" pitchFamily="49" charset="-122"/>
              </a:rPr>
              <a:t>驱动力：金属变形储存能（晶格畸变能）</a:t>
            </a:r>
          </a:p>
          <a:p>
            <a:pPr marL="342900" indent="-342900">
              <a:lnSpc>
                <a:spcPct val="130000"/>
              </a:lnSpc>
              <a:spcBef>
                <a:spcPct val="20000"/>
              </a:spcBef>
              <a:buFontTx/>
              <a:buChar char="•"/>
            </a:pPr>
            <a:r>
              <a:rPr lang="zh-CN" altLang="en-US" sz="2400" b="1">
                <a:ea typeface="幼圆" pitchFamily="49" charset="-122"/>
              </a:rPr>
              <a:t>再结晶退火：消除加工硬化的热处理工艺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9501">
                                            <p:txEl>
                                              <p:pRg st="0" end="0"/>
                                            </p:txEl>
                                          </p:spTgt>
                                        </p:tgtEl>
                                        <p:attrNameLst>
                                          <p:attrName>style.visibility</p:attrName>
                                        </p:attrNameLst>
                                      </p:cBhvr>
                                      <p:to>
                                        <p:strVal val="visible"/>
                                      </p:to>
                                    </p:set>
                                    <p:animEffect transition="in" filter="blinds(horizontal)">
                                      <p:cBhvr>
                                        <p:cTn id="7" dur="500"/>
                                        <p:tgtEl>
                                          <p:spTgt spid="31950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9501">
                                            <p:txEl>
                                              <p:pRg st="1" end="1"/>
                                            </p:txEl>
                                          </p:spTgt>
                                        </p:tgtEl>
                                        <p:attrNameLst>
                                          <p:attrName>style.visibility</p:attrName>
                                        </p:attrNameLst>
                                      </p:cBhvr>
                                      <p:to>
                                        <p:strVal val="visible"/>
                                      </p:to>
                                    </p:set>
                                    <p:animEffect transition="in" filter="blinds(horizontal)">
                                      <p:cBhvr>
                                        <p:cTn id="10" dur="500"/>
                                        <p:tgtEl>
                                          <p:spTgt spid="31950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19501">
                                            <p:txEl>
                                              <p:pRg st="2" end="2"/>
                                            </p:txEl>
                                          </p:spTgt>
                                        </p:tgtEl>
                                        <p:attrNameLst>
                                          <p:attrName>style.visibility</p:attrName>
                                        </p:attrNameLst>
                                      </p:cBhvr>
                                      <p:to>
                                        <p:strVal val="visible"/>
                                      </p:to>
                                    </p:set>
                                    <p:animEffect transition="in" filter="blinds(horizontal)">
                                      <p:cBhvr>
                                        <p:cTn id="13" dur="500"/>
                                        <p:tgtEl>
                                          <p:spTgt spid="31950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19501">
                                            <p:txEl>
                                              <p:pRg st="3" end="3"/>
                                            </p:txEl>
                                          </p:spTgt>
                                        </p:tgtEl>
                                        <p:attrNameLst>
                                          <p:attrName>style.visibility</p:attrName>
                                        </p:attrNameLst>
                                      </p:cBhvr>
                                      <p:to>
                                        <p:strVal val="visible"/>
                                      </p:to>
                                    </p:set>
                                    <p:animEffect transition="in" filter="blinds(horizontal)">
                                      <p:cBhvr>
                                        <p:cTn id="16" dur="500"/>
                                        <p:tgtEl>
                                          <p:spTgt spid="31950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19501">
                                            <p:txEl>
                                              <p:pRg st="4" end="4"/>
                                            </p:txEl>
                                          </p:spTgt>
                                        </p:tgtEl>
                                        <p:attrNameLst>
                                          <p:attrName>style.visibility</p:attrName>
                                        </p:attrNameLst>
                                      </p:cBhvr>
                                      <p:to>
                                        <p:strVal val="visible"/>
                                      </p:to>
                                    </p:set>
                                    <p:animEffect transition="in" filter="blinds(horizontal)">
                                      <p:cBhvr>
                                        <p:cTn id="21" dur="500"/>
                                        <p:tgtEl>
                                          <p:spTgt spid="31950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19501">
                                            <p:txEl>
                                              <p:pRg st="5" end="5"/>
                                            </p:txEl>
                                          </p:spTgt>
                                        </p:tgtEl>
                                        <p:attrNameLst>
                                          <p:attrName>style.visibility</p:attrName>
                                        </p:attrNameLst>
                                      </p:cBhvr>
                                      <p:to>
                                        <p:strVal val="visible"/>
                                      </p:to>
                                    </p:set>
                                    <p:animEffect transition="in" filter="blinds(horizontal)">
                                      <p:cBhvr>
                                        <p:cTn id="24" dur="500"/>
                                        <p:tgtEl>
                                          <p:spTgt spid="319501">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19501">
                                            <p:txEl>
                                              <p:pRg st="6" end="6"/>
                                            </p:txEl>
                                          </p:spTgt>
                                        </p:tgtEl>
                                        <p:attrNameLst>
                                          <p:attrName>style.visibility</p:attrName>
                                        </p:attrNameLst>
                                      </p:cBhvr>
                                      <p:to>
                                        <p:strVal val="visible"/>
                                      </p:to>
                                    </p:set>
                                    <p:animEffect transition="in" filter="blinds(horizontal)">
                                      <p:cBhvr>
                                        <p:cTn id="27" dur="500"/>
                                        <p:tgtEl>
                                          <p:spTgt spid="319501">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19501">
                                            <p:txEl>
                                              <p:pRg st="7" end="7"/>
                                            </p:txEl>
                                          </p:spTgt>
                                        </p:tgtEl>
                                        <p:attrNameLst>
                                          <p:attrName>style.visibility</p:attrName>
                                        </p:attrNameLst>
                                      </p:cBhvr>
                                      <p:to>
                                        <p:strVal val="visible"/>
                                      </p:to>
                                    </p:set>
                                    <p:animEffect transition="in" filter="blinds(horizontal)">
                                      <p:cBhvr>
                                        <p:cTn id="30" dur="500"/>
                                        <p:tgtEl>
                                          <p:spTgt spid="31950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19501">
                                            <p:txEl>
                                              <p:pRg st="8" end="8"/>
                                            </p:txEl>
                                          </p:spTgt>
                                        </p:tgtEl>
                                        <p:attrNameLst>
                                          <p:attrName>style.visibility</p:attrName>
                                        </p:attrNameLst>
                                      </p:cBhvr>
                                      <p:to>
                                        <p:strVal val="visible"/>
                                      </p:to>
                                    </p:set>
                                    <p:animEffect transition="in" filter="blinds(horizontal)">
                                      <p:cBhvr>
                                        <p:cTn id="35" dur="500"/>
                                        <p:tgtEl>
                                          <p:spTgt spid="319501">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19501">
                                            <p:txEl>
                                              <p:pRg st="9" end="9"/>
                                            </p:txEl>
                                          </p:spTgt>
                                        </p:tgtEl>
                                        <p:attrNameLst>
                                          <p:attrName>style.visibility</p:attrName>
                                        </p:attrNameLst>
                                      </p:cBhvr>
                                      <p:to>
                                        <p:strVal val="visible"/>
                                      </p:to>
                                    </p:set>
                                    <p:animEffect transition="in" filter="blinds(horizontal)">
                                      <p:cBhvr>
                                        <p:cTn id="40" dur="500"/>
                                        <p:tgtEl>
                                          <p:spTgt spid="31950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50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2"/>
          <p:cNvSpPr>
            <a:spLocks noChangeArrowheads="1"/>
          </p:cNvSpPr>
          <p:nvPr/>
        </p:nvSpPr>
        <p:spPr bwMode="auto">
          <a:xfrm>
            <a:off x="476250" y="4238625"/>
            <a:ext cx="4292600" cy="519113"/>
          </a:xfrm>
          <a:prstGeom prst="rect">
            <a:avLst/>
          </a:prstGeom>
          <a:solidFill>
            <a:srgbClr val="FFCC99"/>
          </a:solidFill>
          <a:ln w="22225" algn="ctr">
            <a:noFill/>
            <a:miter lim="800000"/>
            <a:headEnd/>
            <a:tailEnd/>
          </a:ln>
        </p:spPr>
        <p:txBody>
          <a:bodyPr wrap="none" anchor="ctr">
            <a:spAutoFit/>
          </a:bodyPr>
          <a:lstStyle/>
          <a:p>
            <a:r>
              <a:rPr lang="zh-CN" altLang="en-US" sz="2800" b="1">
                <a:solidFill>
                  <a:srgbClr val="FF3300"/>
                </a:solidFill>
                <a:latin typeface="黑体" pitchFamily="2" charset="-122"/>
                <a:ea typeface="黑体" pitchFamily="2" charset="-122"/>
              </a:rPr>
              <a:t>影响再结晶晶粒度的因素 </a:t>
            </a:r>
          </a:p>
        </p:txBody>
      </p:sp>
      <p:sp>
        <p:nvSpPr>
          <p:cNvPr id="312333" name="Rectangle 13"/>
          <p:cNvSpPr>
            <a:spLocks noChangeArrowheads="1"/>
          </p:cNvSpPr>
          <p:nvPr/>
        </p:nvSpPr>
        <p:spPr bwMode="auto">
          <a:xfrm>
            <a:off x="746125" y="4824413"/>
            <a:ext cx="4770438" cy="1406525"/>
          </a:xfrm>
          <a:prstGeom prst="rect">
            <a:avLst/>
          </a:prstGeom>
          <a:noFill/>
          <a:ln w="22225" algn="ctr">
            <a:noFill/>
            <a:miter lim="800000"/>
            <a:headEnd/>
            <a:tailEnd/>
          </a:ln>
        </p:spPr>
        <p:txBody>
          <a:bodyPr anchor="ctr">
            <a:spAutoFit/>
          </a:bodyPr>
          <a:lstStyle/>
          <a:p>
            <a:pPr>
              <a:lnSpc>
                <a:spcPct val="120000"/>
              </a:lnSpc>
              <a:buClr>
                <a:schemeClr val="tx2"/>
              </a:buClr>
              <a:buSzPct val="110000"/>
              <a:buFont typeface="Wingdings" pitchFamily="2" charset="2"/>
              <a:buChar char="n"/>
            </a:pPr>
            <a:r>
              <a:rPr lang="en-US" altLang="zh-CN" sz="2400" b="1">
                <a:latin typeface="幼圆" pitchFamily="49" charset="-122"/>
                <a:ea typeface="幼圆" pitchFamily="49" charset="-122"/>
              </a:rPr>
              <a:t>①</a:t>
            </a:r>
            <a:r>
              <a:rPr lang="zh-CN" altLang="en-US" sz="2400" b="1">
                <a:latin typeface="幼圆" pitchFamily="49" charset="-122"/>
                <a:ea typeface="幼圆" pitchFamily="49" charset="-122"/>
              </a:rPr>
              <a:t>温度</a:t>
            </a:r>
            <a:r>
              <a:rPr lang="en-US" altLang="zh-CN" sz="2400" b="1">
                <a:latin typeface="幼圆" pitchFamily="49" charset="-122"/>
                <a:ea typeface="幼圆" pitchFamily="49" charset="-122"/>
              </a:rPr>
              <a:t>T↑</a:t>
            </a:r>
            <a:r>
              <a:rPr lang="en-US" altLang="zh-CN" sz="2400" b="1">
                <a:ea typeface="幼圆" pitchFamily="49" charset="-122"/>
              </a:rPr>
              <a:t>—</a:t>
            </a:r>
            <a:r>
              <a:rPr lang="en-US" altLang="zh-CN" sz="2400" b="1">
                <a:latin typeface="幼圆" pitchFamily="49" charset="-122"/>
                <a:ea typeface="幼圆" pitchFamily="49" charset="-122"/>
              </a:rPr>
              <a:t>D↑</a:t>
            </a:r>
            <a:r>
              <a:rPr lang="en-US" altLang="zh-CN" sz="2400" b="1">
                <a:ea typeface="幼圆" pitchFamily="49" charset="-122"/>
              </a:rPr>
              <a:t>—</a:t>
            </a:r>
            <a:r>
              <a:rPr lang="en-US" altLang="zh-CN" sz="2400" b="1">
                <a:latin typeface="幼圆" pitchFamily="49" charset="-122"/>
                <a:ea typeface="幼圆" pitchFamily="49" charset="-122"/>
              </a:rPr>
              <a:t>↑</a:t>
            </a:r>
            <a:r>
              <a:rPr lang="zh-CN" altLang="en-US" sz="2400" b="1">
                <a:latin typeface="幼圆" pitchFamily="49" charset="-122"/>
                <a:ea typeface="幼圆" pitchFamily="49" charset="-122"/>
              </a:rPr>
              <a:t>晶界迁移</a:t>
            </a:r>
            <a:r>
              <a:rPr lang="en-US" altLang="zh-CN" sz="2400" b="1">
                <a:ea typeface="幼圆" pitchFamily="49" charset="-122"/>
              </a:rPr>
              <a:t>—</a:t>
            </a:r>
            <a:r>
              <a:rPr lang="zh-CN" altLang="en-US" sz="2400" b="1">
                <a:latin typeface="幼圆" pitchFamily="49" charset="-122"/>
                <a:ea typeface="幼圆" pitchFamily="49" charset="-122"/>
              </a:rPr>
              <a:t>长大↑</a:t>
            </a:r>
          </a:p>
          <a:p>
            <a:pPr>
              <a:lnSpc>
                <a:spcPct val="120000"/>
              </a:lnSpc>
              <a:buClr>
                <a:schemeClr val="tx2"/>
              </a:buClr>
              <a:buSzPct val="110000"/>
              <a:buFont typeface="Wingdings" pitchFamily="2" charset="2"/>
              <a:buChar char="n"/>
            </a:pPr>
            <a:r>
              <a:rPr lang="zh-CN" altLang="en-US" sz="2400" b="1">
                <a:latin typeface="幼圆" pitchFamily="49" charset="-122"/>
                <a:ea typeface="幼圆" pitchFamily="49" charset="-122"/>
              </a:rPr>
              <a:t>②预变形度</a:t>
            </a:r>
          </a:p>
        </p:txBody>
      </p:sp>
      <p:pic>
        <p:nvPicPr>
          <p:cNvPr id="312335" name="Picture 15" descr="FIG33B"/>
          <p:cNvPicPr>
            <a:picLocks noChangeAspect="1" noChangeArrowheads="1"/>
          </p:cNvPicPr>
          <p:nvPr/>
        </p:nvPicPr>
        <p:blipFill>
          <a:blip r:embed="rId2" cstate="print">
            <a:clrChange>
              <a:clrFrom>
                <a:srgbClr val="FFFF00"/>
              </a:clrFrom>
              <a:clrTo>
                <a:srgbClr val="FFFF00">
                  <a:alpha val="0"/>
                </a:srgbClr>
              </a:clrTo>
            </a:clrChange>
          </a:blip>
          <a:srcRect l="57843" r="2437" b="28511"/>
          <a:stretch>
            <a:fillRect/>
          </a:stretch>
        </p:blipFill>
        <p:spPr bwMode="auto">
          <a:xfrm>
            <a:off x="5741988" y="3294063"/>
            <a:ext cx="3105150" cy="2835275"/>
          </a:xfrm>
          <a:prstGeom prst="rect">
            <a:avLst/>
          </a:prstGeom>
          <a:noFill/>
          <a:ln w="9525">
            <a:noFill/>
            <a:miter lim="800000"/>
            <a:headEnd/>
            <a:tailEnd/>
          </a:ln>
        </p:spPr>
      </p:pic>
      <p:sp>
        <p:nvSpPr>
          <p:cNvPr id="312336" name="Rectangle 16"/>
          <p:cNvSpPr>
            <a:spLocks noChangeArrowheads="1"/>
          </p:cNvSpPr>
          <p:nvPr/>
        </p:nvSpPr>
        <p:spPr bwMode="auto">
          <a:xfrm>
            <a:off x="657225" y="908050"/>
            <a:ext cx="5084763" cy="3165475"/>
          </a:xfrm>
          <a:prstGeom prst="rect">
            <a:avLst/>
          </a:prstGeom>
          <a:noFill/>
          <a:ln w="9525" algn="ctr">
            <a:noFill/>
            <a:miter lim="800000"/>
            <a:headEnd/>
            <a:tailEnd/>
          </a:ln>
        </p:spPr>
        <p:txBody>
          <a:bodyPr>
            <a:spAutoFit/>
          </a:bodyPr>
          <a:lstStyle/>
          <a:p>
            <a:pPr>
              <a:lnSpc>
                <a:spcPct val="140000"/>
              </a:lnSpc>
            </a:pPr>
            <a:r>
              <a:rPr lang="zh-CN" altLang="en-US" sz="2000" b="1">
                <a:ea typeface="幼圆" pitchFamily="49" charset="-122"/>
              </a:rPr>
              <a:t>纯金属： </a:t>
            </a:r>
            <a:r>
              <a:rPr lang="en-US" altLang="zh-CN" sz="2000" b="1">
                <a:ea typeface="幼圆" pitchFamily="49" charset="-122"/>
              </a:rPr>
              <a:t>T</a:t>
            </a:r>
            <a:r>
              <a:rPr lang="en-US" altLang="zh-CN" sz="2000" b="1" baseline="-25000">
                <a:ea typeface="幼圆" pitchFamily="49" charset="-122"/>
              </a:rPr>
              <a:t>R</a:t>
            </a:r>
            <a:r>
              <a:rPr lang="en-US" altLang="zh-CN" sz="2000" b="1">
                <a:ea typeface="幼圆" pitchFamily="49" charset="-122"/>
              </a:rPr>
              <a:t>=</a:t>
            </a:r>
            <a:r>
              <a:rPr lang="zh-CN" altLang="en-US" sz="2000" b="1">
                <a:ea typeface="幼圆" pitchFamily="49" charset="-122"/>
              </a:rPr>
              <a:t>（</a:t>
            </a:r>
            <a:r>
              <a:rPr lang="en-US" altLang="zh-CN" sz="2000" b="1">
                <a:ea typeface="幼圆" pitchFamily="49" charset="-122"/>
              </a:rPr>
              <a:t>0.4~0.35</a:t>
            </a:r>
            <a:r>
              <a:rPr lang="zh-CN" altLang="en-US" sz="2000" b="1">
                <a:ea typeface="幼圆" pitchFamily="49" charset="-122"/>
              </a:rPr>
              <a:t>）</a:t>
            </a:r>
            <a:r>
              <a:rPr lang="en-US" altLang="zh-CN" sz="2000" b="1">
                <a:ea typeface="幼圆" pitchFamily="49" charset="-122"/>
              </a:rPr>
              <a:t>T</a:t>
            </a:r>
            <a:r>
              <a:rPr lang="en-US" altLang="zh-CN" sz="2000" b="1" baseline="-25000">
                <a:ea typeface="幼圆" pitchFamily="49" charset="-122"/>
              </a:rPr>
              <a:t>m</a:t>
            </a:r>
            <a:r>
              <a:rPr lang="en-US" altLang="zh-CN" sz="2000" b="1">
                <a:ea typeface="幼圆" pitchFamily="49" charset="-122"/>
              </a:rPr>
              <a:t>(K)</a:t>
            </a:r>
          </a:p>
          <a:p>
            <a:pPr>
              <a:lnSpc>
                <a:spcPct val="140000"/>
              </a:lnSpc>
            </a:pPr>
            <a:r>
              <a:rPr lang="zh-CN" altLang="en-US" sz="2000" b="1">
                <a:ea typeface="幼圆" pitchFamily="49" charset="-122"/>
              </a:rPr>
              <a:t>合金：</a:t>
            </a:r>
            <a:r>
              <a:rPr lang="en-US" altLang="zh-CN" sz="2000" b="1">
                <a:ea typeface="幼圆" pitchFamily="49" charset="-122"/>
              </a:rPr>
              <a:t>T</a:t>
            </a:r>
            <a:r>
              <a:rPr lang="en-US" altLang="zh-CN" sz="2000" b="1" baseline="-25000">
                <a:ea typeface="幼圆" pitchFamily="49" charset="-122"/>
              </a:rPr>
              <a:t>R</a:t>
            </a:r>
            <a:r>
              <a:rPr lang="en-US" altLang="zh-CN" sz="2000" b="1">
                <a:ea typeface="幼圆" pitchFamily="49" charset="-122"/>
              </a:rPr>
              <a:t>=</a:t>
            </a:r>
            <a:r>
              <a:rPr lang="zh-CN" altLang="en-US" sz="2000" b="1">
                <a:ea typeface="幼圆" pitchFamily="49" charset="-122"/>
              </a:rPr>
              <a:t>（</a:t>
            </a:r>
            <a:r>
              <a:rPr lang="en-US" altLang="zh-CN" sz="2000" b="1">
                <a:ea typeface="幼圆" pitchFamily="49" charset="-122"/>
              </a:rPr>
              <a:t>0.5~0.7</a:t>
            </a:r>
            <a:r>
              <a:rPr lang="zh-CN" altLang="en-US" sz="2000" b="1">
                <a:ea typeface="幼圆" pitchFamily="49" charset="-122"/>
              </a:rPr>
              <a:t>）</a:t>
            </a:r>
            <a:r>
              <a:rPr lang="en-US" altLang="zh-CN" sz="2000" b="1">
                <a:ea typeface="幼圆" pitchFamily="49" charset="-122"/>
              </a:rPr>
              <a:t>T</a:t>
            </a:r>
            <a:r>
              <a:rPr lang="en-US" altLang="zh-CN" sz="2000" b="1" baseline="-25000">
                <a:ea typeface="幼圆" pitchFamily="49" charset="-122"/>
              </a:rPr>
              <a:t>m</a:t>
            </a:r>
            <a:r>
              <a:rPr lang="en-US" altLang="zh-CN" sz="2000" b="1">
                <a:ea typeface="幼圆" pitchFamily="49" charset="-122"/>
              </a:rPr>
              <a:t>(K)</a:t>
            </a:r>
          </a:p>
          <a:p>
            <a:pPr>
              <a:lnSpc>
                <a:spcPct val="140000"/>
              </a:lnSpc>
            </a:pPr>
            <a:r>
              <a:rPr lang="zh-CN" altLang="en-US" sz="2400" b="1">
                <a:ea typeface="幼圆" pitchFamily="49" charset="-122"/>
              </a:rPr>
              <a:t>影响因素：</a:t>
            </a:r>
          </a:p>
          <a:p>
            <a:pPr lvl="1">
              <a:lnSpc>
                <a:spcPct val="140000"/>
              </a:lnSpc>
              <a:buFontTx/>
              <a:buChar char="•"/>
            </a:pPr>
            <a:r>
              <a:rPr lang="zh-CN" altLang="en-US" sz="2000" b="1">
                <a:ea typeface="幼圆" pitchFamily="49" charset="-122"/>
              </a:rPr>
              <a:t>预变形度</a:t>
            </a:r>
            <a:r>
              <a:rPr lang="zh-CN" altLang="en-US" sz="2000" b="1">
                <a:ea typeface="幼圆" pitchFamily="49" charset="-122"/>
                <a:cs typeface="Arial" charset="0"/>
              </a:rPr>
              <a:t>↑</a:t>
            </a:r>
            <a:r>
              <a:rPr lang="en-US" altLang="zh-CN" sz="2000" b="1">
                <a:ea typeface="幼圆" pitchFamily="49" charset="-122"/>
                <a:cs typeface="Arial" charset="0"/>
              </a:rPr>
              <a:t>—— </a:t>
            </a:r>
            <a:r>
              <a:rPr lang="en-US" altLang="zh-CN" sz="2000" b="1">
                <a:ea typeface="幼圆" pitchFamily="49" charset="-122"/>
              </a:rPr>
              <a:t>T</a:t>
            </a:r>
            <a:r>
              <a:rPr lang="en-US" altLang="zh-CN" sz="2000" b="1" baseline="-25000">
                <a:ea typeface="幼圆" pitchFamily="49" charset="-122"/>
              </a:rPr>
              <a:t>R</a:t>
            </a:r>
            <a:r>
              <a:rPr lang="en-US" altLang="zh-CN" sz="2000" b="1">
                <a:ea typeface="幼圆" pitchFamily="49" charset="-122"/>
              </a:rPr>
              <a:t>↓</a:t>
            </a:r>
          </a:p>
          <a:p>
            <a:pPr lvl="1">
              <a:lnSpc>
                <a:spcPct val="140000"/>
              </a:lnSpc>
              <a:buFontTx/>
              <a:buChar char="•"/>
            </a:pPr>
            <a:r>
              <a:rPr lang="zh-CN" altLang="en-US" sz="2000" b="1">
                <a:ea typeface="幼圆" pitchFamily="49" charset="-122"/>
              </a:rPr>
              <a:t>金属熔点</a:t>
            </a:r>
            <a:r>
              <a:rPr lang="en-US" altLang="zh-CN" sz="2000" b="1">
                <a:ea typeface="幼圆" pitchFamily="49" charset="-122"/>
              </a:rPr>
              <a:t>T</a:t>
            </a:r>
            <a:r>
              <a:rPr lang="en-US" altLang="zh-CN" sz="2000" b="1" baseline="-25000">
                <a:ea typeface="幼圆" pitchFamily="49" charset="-122"/>
              </a:rPr>
              <a:t>m </a:t>
            </a:r>
            <a:r>
              <a:rPr lang="en-US" altLang="zh-CN" sz="2000" b="1">
                <a:ea typeface="幼圆" pitchFamily="49" charset="-122"/>
              </a:rPr>
              <a:t>↑—— T</a:t>
            </a:r>
            <a:r>
              <a:rPr lang="en-US" altLang="zh-CN" sz="2000" b="1" baseline="-25000">
                <a:ea typeface="幼圆" pitchFamily="49" charset="-122"/>
              </a:rPr>
              <a:t>R </a:t>
            </a:r>
            <a:r>
              <a:rPr lang="en-US" altLang="zh-CN" sz="2000" b="1">
                <a:ea typeface="幼圆" pitchFamily="49" charset="-122"/>
              </a:rPr>
              <a:t>↑</a:t>
            </a:r>
          </a:p>
          <a:p>
            <a:pPr lvl="1">
              <a:lnSpc>
                <a:spcPct val="140000"/>
              </a:lnSpc>
              <a:buFontTx/>
              <a:buChar char="•"/>
            </a:pPr>
            <a:r>
              <a:rPr lang="zh-CN" altLang="en-US" sz="2000" b="1">
                <a:ea typeface="幼圆" pitchFamily="49" charset="-122"/>
              </a:rPr>
              <a:t>杂质和合金元素（高熔点） </a:t>
            </a:r>
            <a:r>
              <a:rPr lang="en-US" altLang="zh-CN" sz="2000" b="1">
                <a:ea typeface="幼圆" pitchFamily="49" charset="-122"/>
              </a:rPr>
              <a:t>—— T</a:t>
            </a:r>
            <a:r>
              <a:rPr lang="en-US" altLang="zh-CN" sz="2000" b="1" baseline="-25000">
                <a:ea typeface="幼圆" pitchFamily="49" charset="-122"/>
              </a:rPr>
              <a:t>R </a:t>
            </a:r>
            <a:r>
              <a:rPr lang="en-US" altLang="zh-CN" sz="2000" b="1">
                <a:ea typeface="幼圆" pitchFamily="49" charset="-122"/>
              </a:rPr>
              <a:t>↑</a:t>
            </a:r>
          </a:p>
          <a:p>
            <a:pPr lvl="1">
              <a:lnSpc>
                <a:spcPct val="140000"/>
              </a:lnSpc>
              <a:buFontTx/>
              <a:buChar char="•"/>
            </a:pPr>
            <a:r>
              <a:rPr lang="zh-CN" altLang="en-US" sz="2000" b="1">
                <a:ea typeface="幼圆" pitchFamily="49" charset="-122"/>
              </a:rPr>
              <a:t>加热速度与保温时间</a:t>
            </a:r>
          </a:p>
        </p:txBody>
      </p:sp>
      <p:sp>
        <p:nvSpPr>
          <p:cNvPr id="31750" name="Rectangle 17"/>
          <p:cNvSpPr>
            <a:spLocks noChangeArrowheads="1"/>
          </p:cNvSpPr>
          <p:nvPr/>
        </p:nvSpPr>
        <p:spPr bwMode="auto">
          <a:xfrm>
            <a:off x="296863" y="368300"/>
            <a:ext cx="2022475" cy="457200"/>
          </a:xfrm>
          <a:prstGeom prst="rect">
            <a:avLst/>
          </a:prstGeom>
          <a:noFill/>
          <a:ln w="9525" algn="ctr">
            <a:noFill/>
            <a:miter lim="800000"/>
            <a:headEnd/>
            <a:tailEnd/>
          </a:ln>
        </p:spPr>
        <p:txBody>
          <a:bodyPr wrap="none">
            <a:spAutoFit/>
          </a:bodyPr>
          <a:lstStyle/>
          <a:p>
            <a:r>
              <a:rPr lang="zh-CN" altLang="en-US" sz="2400" b="1">
                <a:ea typeface="黑体" pitchFamily="2" charset="-122"/>
              </a:rPr>
              <a:t>再结晶温度：</a:t>
            </a:r>
          </a:p>
        </p:txBody>
      </p:sp>
      <p:pic>
        <p:nvPicPr>
          <p:cNvPr id="312338" name="Picture 18" descr="FIG33B"/>
          <p:cNvPicPr>
            <a:picLocks noChangeAspect="1" noChangeArrowheads="1"/>
          </p:cNvPicPr>
          <p:nvPr/>
        </p:nvPicPr>
        <p:blipFill>
          <a:blip r:embed="rId2" cstate="print">
            <a:clrChange>
              <a:clrFrom>
                <a:srgbClr val="FFFF00"/>
              </a:clrFrom>
              <a:clrTo>
                <a:srgbClr val="FFFF00">
                  <a:alpha val="0"/>
                </a:srgbClr>
              </a:clrTo>
            </a:clrChange>
          </a:blip>
          <a:srcRect l="4295" r="60280" b="28511"/>
          <a:stretch>
            <a:fillRect/>
          </a:stretch>
        </p:blipFill>
        <p:spPr bwMode="auto">
          <a:xfrm>
            <a:off x="5786438" y="323850"/>
            <a:ext cx="2944812" cy="3016250"/>
          </a:xfrm>
          <a:prstGeom prst="rect">
            <a:avLst/>
          </a:prstGeom>
          <a:noFill/>
          <a:ln w="9525">
            <a:noFill/>
            <a:miter lim="800000"/>
            <a:headEnd/>
            <a:tailEnd/>
          </a:ln>
        </p:spPr>
      </p:pic>
      <p:sp>
        <p:nvSpPr>
          <p:cNvPr id="312339" name="Oval 19"/>
          <p:cNvSpPr>
            <a:spLocks noChangeArrowheads="1"/>
          </p:cNvSpPr>
          <p:nvPr/>
        </p:nvSpPr>
        <p:spPr bwMode="auto">
          <a:xfrm>
            <a:off x="6192838" y="3698875"/>
            <a:ext cx="449262" cy="539750"/>
          </a:xfrm>
          <a:prstGeom prst="ellipse">
            <a:avLst/>
          </a:prstGeom>
          <a:noFill/>
          <a:ln w="28575" algn="ctr">
            <a:solidFill>
              <a:srgbClr val="FF3300"/>
            </a:solidFill>
            <a:round/>
            <a:headEnd/>
            <a:tailEnd/>
          </a:ln>
        </p:spPr>
        <p:txBody>
          <a:bodyPr wrap="none" anchor="ctr">
            <a:spAutoFit/>
          </a:bodyPr>
          <a:lstStyle/>
          <a:p>
            <a:endParaRPr lang="zh-CN" altLang="en-US"/>
          </a:p>
        </p:txBody>
      </p:sp>
      <p:sp>
        <p:nvSpPr>
          <p:cNvPr id="312340" name="Oval 20"/>
          <p:cNvSpPr>
            <a:spLocks noChangeArrowheads="1"/>
          </p:cNvSpPr>
          <p:nvPr/>
        </p:nvSpPr>
        <p:spPr bwMode="auto">
          <a:xfrm>
            <a:off x="8216900" y="4419600"/>
            <a:ext cx="449263" cy="539750"/>
          </a:xfrm>
          <a:prstGeom prst="ellipse">
            <a:avLst/>
          </a:prstGeom>
          <a:noFill/>
          <a:ln w="28575" algn="ctr">
            <a:solidFill>
              <a:srgbClr val="FF3300"/>
            </a:solidFill>
            <a:round/>
            <a:headEnd/>
            <a:tailEnd/>
          </a:ln>
        </p:spPr>
        <p:txBody>
          <a:bodyPr wrap="none" anchor="ctr">
            <a:spAutoFit/>
          </a:bodyPr>
          <a:lstStyle/>
          <a:p>
            <a:endParaRPr lang="zh-CN" altLang="en-US"/>
          </a:p>
        </p:txBody>
      </p:sp>
      <p:sp>
        <p:nvSpPr>
          <p:cNvPr id="312341" name="Line 21"/>
          <p:cNvSpPr>
            <a:spLocks noChangeShapeType="1"/>
          </p:cNvSpPr>
          <p:nvPr/>
        </p:nvSpPr>
        <p:spPr bwMode="auto">
          <a:xfrm>
            <a:off x="6146800" y="5903913"/>
            <a:ext cx="674688" cy="0"/>
          </a:xfrm>
          <a:prstGeom prst="line">
            <a:avLst/>
          </a:prstGeom>
          <a:noFill/>
          <a:ln w="28575">
            <a:solidFill>
              <a:srgbClr val="FF3300"/>
            </a:solidFill>
            <a:round/>
            <a:headEnd/>
            <a:tailEnd/>
          </a:ln>
        </p:spPr>
        <p:txBody>
          <a:bodyPr>
            <a:spAutoFit/>
          </a:bodyPr>
          <a:lstStyle/>
          <a:p>
            <a:endParaRPr lang="zh-CN" altLang="en-US"/>
          </a:p>
        </p:txBody>
      </p:sp>
      <p:sp>
        <p:nvSpPr>
          <p:cNvPr id="312342" name="Rectangle 22"/>
          <p:cNvSpPr>
            <a:spLocks noChangeArrowheads="1"/>
          </p:cNvSpPr>
          <p:nvPr/>
        </p:nvSpPr>
        <p:spPr bwMode="auto">
          <a:xfrm>
            <a:off x="8351838" y="5589588"/>
            <a:ext cx="180975" cy="179387"/>
          </a:xfrm>
          <a:prstGeom prst="rect">
            <a:avLst/>
          </a:prstGeom>
          <a:noFill/>
          <a:ln w="28575" algn="ctr">
            <a:solidFill>
              <a:srgbClr val="FF3300"/>
            </a:solidFill>
            <a:miter lim="800000"/>
            <a:headEnd/>
            <a:tailEnd/>
          </a:ln>
        </p:spPr>
        <p:txBody>
          <a:bodyPr wrap="none" anchor="ctr">
            <a:spAutoFit/>
          </a:bodyPr>
          <a:lstStyle/>
          <a:p>
            <a:endParaRPr lang="zh-CN" altLang="en-US"/>
          </a:p>
        </p:txBody>
      </p:sp>
      <p:sp>
        <p:nvSpPr>
          <p:cNvPr id="312343" name="Line 23"/>
          <p:cNvSpPr>
            <a:spLocks noChangeShapeType="1"/>
          </p:cNvSpPr>
          <p:nvPr/>
        </p:nvSpPr>
        <p:spPr bwMode="auto">
          <a:xfrm>
            <a:off x="8442325" y="4733925"/>
            <a:ext cx="0" cy="944563"/>
          </a:xfrm>
          <a:prstGeom prst="line">
            <a:avLst/>
          </a:prstGeom>
          <a:noFill/>
          <a:ln w="28575">
            <a:solidFill>
              <a:srgbClr val="FF3300"/>
            </a:solidFill>
            <a:prstDash val="sysDot"/>
            <a:round/>
            <a:headEnd/>
            <a:tailEnd/>
          </a:ln>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2336">
                                            <p:txEl>
                                              <p:pRg st="0" end="0"/>
                                            </p:txEl>
                                          </p:spTgt>
                                        </p:tgtEl>
                                        <p:attrNameLst>
                                          <p:attrName>style.visibility</p:attrName>
                                        </p:attrNameLst>
                                      </p:cBhvr>
                                      <p:to>
                                        <p:strVal val="visible"/>
                                      </p:to>
                                    </p:set>
                                    <p:animEffect transition="in" filter="box(in)">
                                      <p:cBhvr>
                                        <p:cTn id="7" dur="500"/>
                                        <p:tgtEl>
                                          <p:spTgt spid="3123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12336">
                                            <p:txEl>
                                              <p:pRg st="1" end="1"/>
                                            </p:txEl>
                                          </p:spTgt>
                                        </p:tgtEl>
                                        <p:attrNameLst>
                                          <p:attrName>style.visibility</p:attrName>
                                        </p:attrNameLst>
                                      </p:cBhvr>
                                      <p:to>
                                        <p:strVal val="visible"/>
                                      </p:to>
                                    </p:set>
                                    <p:animEffect transition="in" filter="box(in)">
                                      <p:cBhvr>
                                        <p:cTn id="12" dur="500"/>
                                        <p:tgtEl>
                                          <p:spTgt spid="3123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12336">
                                            <p:txEl>
                                              <p:pRg st="2" end="2"/>
                                            </p:txEl>
                                          </p:spTgt>
                                        </p:tgtEl>
                                        <p:attrNameLst>
                                          <p:attrName>style.visibility</p:attrName>
                                        </p:attrNameLst>
                                      </p:cBhvr>
                                      <p:to>
                                        <p:strVal val="visible"/>
                                      </p:to>
                                    </p:set>
                                    <p:animEffect transition="in" filter="box(in)">
                                      <p:cBhvr>
                                        <p:cTn id="17" dur="500"/>
                                        <p:tgtEl>
                                          <p:spTgt spid="312336">
                                            <p:txEl>
                                              <p:pRg st="2" end="2"/>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312336">
                                            <p:txEl>
                                              <p:pRg st="3" end="3"/>
                                            </p:txEl>
                                          </p:spTgt>
                                        </p:tgtEl>
                                        <p:attrNameLst>
                                          <p:attrName>style.visibility</p:attrName>
                                        </p:attrNameLst>
                                      </p:cBhvr>
                                      <p:to>
                                        <p:strVal val="visible"/>
                                      </p:to>
                                    </p:set>
                                    <p:animEffect transition="in" filter="box(in)">
                                      <p:cBhvr>
                                        <p:cTn id="20" dur="500"/>
                                        <p:tgtEl>
                                          <p:spTgt spid="312336">
                                            <p:txEl>
                                              <p:pRg st="3" end="3"/>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312336">
                                            <p:txEl>
                                              <p:pRg st="4" end="4"/>
                                            </p:txEl>
                                          </p:spTgt>
                                        </p:tgtEl>
                                        <p:attrNameLst>
                                          <p:attrName>style.visibility</p:attrName>
                                        </p:attrNameLst>
                                      </p:cBhvr>
                                      <p:to>
                                        <p:strVal val="visible"/>
                                      </p:to>
                                    </p:set>
                                    <p:animEffect transition="in" filter="box(in)">
                                      <p:cBhvr>
                                        <p:cTn id="23" dur="500"/>
                                        <p:tgtEl>
                                          <p:spTgt spid="312336">
                                            <p:txEl>
                                              <p:pRg st="4" end="4"/>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12336">
                                            <p:txEl>
                                              <p:pRg st="5" end="5"/>
                                            </p:txEl>
                                          </p:spTgt>
                                        </p:tgtEl>
                                        <p:attrNameLst>
                                          <p:attrName>style.visibility</p:attrName>
                                        </p:attrNameLst>
                                      </p:cBhvr>
                                      <p:to>
                                        <p:strVal val="visible"/>
                                      </p:to>
                                    </p:set>
                                    <p:animEffect transition="in" filter="box(in)">
                                      <p:cBhvr>
                                        <p:cTn id="26" dur="500"/>
                                        <p:tgtEl>
                                          <p:spTgt spid="312336">
                                            <p:txEl>
                                              <p:pRg st="5" end="5"/>
                                            </p:txEl>
                                          </p:spTgt>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12336">
                                            <p:txEl>
                                              <p:pRg st="6" end="6"/>
                                            </p:txEl>
                                          </p:spTgt>
                                        </p:tgtEl>
                                        <p:attrNameLst>
                                          <p:attrName>style.visibility</p:attrName>
                                        </p:attrNameLst>
                                      </p:cBhvr>
                                      <p:to>
                                        <p:strVal val="visible"/>
                                      </p:to>
                                    </p:set>
                                    <p:animEffect transition="in" filter="box(in)">
                                      <p:cBhvr>
                                        <p:cTn id="29" dur="500"/>
                                        <p:tgtEl>
                                          <p:spTgt spid="31233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312333">
                                            <p:txEl>
                                              <p:pRg st="0" end="0"/>
                                            </p:txEl>
                                          </p:spTgt>
                                        </p:tgtEl>
                                        <p:attrNameLst>
                                          <p:attrName>style.visibility</p:attrName>
                                        </p:attrNameLst>
                                      </p:cBhvr>
                                      <p:to>
                                        <p:strVal val="visible"/>
                                      </p:to>
                                    </p:set>
                                    <p:animEffect transition="in" filter="box(in)">
                                      <p:cBhvr>
                                        <p:cTn id="34" dur="500"/>
                                        <p:tgtEl>
                                          <p:spTgt spid="312333">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12338"/>
                                        </p:tgtEl>
                                        <p:attrNameLst>
                                          <p:attrName>style.visibility</p:attrName>
                                        </p:attrNameLst>
                                      </p:cBhvr>
                                      <p:to>
                                        <p:strVal val="visible"/>
                                      </p:to>
                                    </p:set>
                                    <p:animEffect transition="in" filter="blinds(horizontal)">
                                      <p:cBhvr>
                                        <p:cTn id="39" dur="500"/>
                                        <p:tgtEl>
                                          <p:spTgt spid="312338"/>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312333">
                                            <p:txEl>
                                              <p:pRg st="1" end="1"/>
                                            </p:txEl>
                                          </p:spTgt>
                                        </p:tgtEl>
                                        <p:attrNameLst>
                                          <p:attrName>style.visibility</p:attrName>
                                        </p:attrNameLst>
                                      </p:cBhvr>
                                      <p:to>
                                        <p:strVal val="visible"/>
                                      </p:to>
                                    </p:set>
                                    <p:animEffect transition="in" filter="box(in)">
                                      <p:cBhvr>
                                        <p:cTn id="44" dur="500"/>
                                        <p:tgtEl>
                                          <p:spTgt spid="31233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312335"/>
                                        </p:tgtEl>
                                        <p:attrNameLst>
                                          <p:attrName>style.visibility</p:attrName>
                                        </p:attrNameLst>
                                      </p:cBhvr>
                                      <p:to>
                                        <p:strVal val="visible"/>
                                      </p:to>
                                    </p:set>
                                    <p:animEffect transition="in" filter="blinds(horizontal)">
                                      <p:cBhvr>
                                        <p:cTn id="49" dur="500"/>
                                        <p:tgtEl>
                                          <p:spTgt spid="312335"/>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312340"/>
                                        </p:tgtEl>
                                        <p:attrNameLst>
                                          <p:attrName>style.visibility</p:attrName>
                                        </p:attrNameLst>
                                      </p:cBhvr>
                                      <p:to>
                                        <p:strVal val="visible"/>
                                      </p:to>
                                    </p:set>
                                    <p:animEffect transition="in" filter="box(in)">
                                      <p:cBhvr>
                                        <p:cTn id="54" dur="500"/>
                                        <p:tgtEl>
                                          <p:spTgt spid="312340"/>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312339"/>
                                        </p:tgtEl>
                                        <p:attrNameLst>
                                          <p:attrName>style.visibility</p:attrName>
                                        </p:attrNameLst>
                                      </p:cBhvr>
                                      <p:to>
                                        <p:strVal val="visible"/>
                                      </p:to>
                                    </p:set>
                                    <p:animEffect transition="in" filter="box(in)">
                                      <p:cBhvr>
                                        <p:cTn id="57" dur="500"/>
                                        <p:tgtEl>
                                          <p:spTgt spid="312339"/>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312341"/>
                                        </p:tgtEl>
                                        <p:attrNameLst>
                                          <p:attrName>style.visibility</p:attrName>
                                        </p:attrNameLst>
                                      </p:cBhvr>
                                      <p:to>
                                        <p:strVal val="visible"/>
                                      </p:to>
                                    </p:set>
                                    <p:animEffect transition="in" filter="box(in)">
                                      <p:cBhvr>
                                        <p:cTn id="60" dur="500"/>
                                        <p:tgtEl>
                                          <p:spTgt spid="312341"/>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312343"/>
                                        </p:tgtEl>
                                        <p:attrNameLst>
                                          <p:attrName>style.visibility</p:attrName>
                                        </p:attrNameLst>
                                      </p:cBhvr>
                                      <p:to>
                                        <p:strVal val="visible"/>
                                      </p:to>
                                    </p:set>
                                    <p:animEffect transition="in" filter="box(in)">
                                      <p:cBhvr>
                                        <p:cTn id="63" dur="500"/>
                                        <p:tgtEl>
                                          <p:spTgt spid="312343"/>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312342"/>
                                        </p:tgtEl>
                                        <p:attrNameLst>
                                          <p:attrName>style.visibility</p:attrName>
                                        </p:attrNameLst>
                                      </p:cBhvr>
                                      <p:to>
                                        <p:strVal val="visible"/>
                                      </p:to>
                                    </p:set>
                                    <p:animEffect transition="in" filter="box(in)">
                                      <p:cBhvr>
                                        <p:cTn id="66" dur="500"/>
                                        <p:tgtEl>
                                          <p:spTgt spid="312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33" grpId="0" build="p"/>
      <p:bldP spid="312336" grpId="0" build="p"/>
      <p:bldP spid="312339" grpId="0" animBg="1"/>
      <p:bldP spid="312340" grpId="0" animBg="1"/>
      <p:bldP spid="312341" grpId="0" animBg="1"/>
      <p:bldP spid="312342" grpId="0" animBg="1"/>
      <p:bldP spid="31234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57" name="Rectangle 13"/>
          <p:cNvSpPr>
            <a:spLocks noChangeArrowheads="1"/>
          </p:cNvSpPr>
          <p:nvPr/>
        </p:nvSpPr>
        <p:spPr bwMode="auto">
          <a:xfrm>
            <a:off x="881063" y="4778375"/>
            <a:ext cx="7831137" cy="1406525"/>
          </a:xfrm>
          <a:prstGeom prst="rect">
            <a:avLst/>
          </a:prstGeom>
          <a:noFill/>
          <a:ln w="22225" algn="ctr">
            <a:noFill/>
            <a:miter lim="800000"/>
            <a:headEnd/>
            <a:tailEnd/>
          </a:ln>
        </p:spPr>
        <p:txBody>
          <a:bodyPr anchor="ctr">
            <a:spAutoFit/>
          </a:bodyPr>
          <a:lstStyle/>
          <a:p>
            <a:pPr>
              <a:lnSpc>
                <a:spcPct val="120000"/>
              </a:lnSpc>
            </a:pPr>
            <a:r>
              <a:rPr lang="en-US" altLang="zh-CN" sz="2400" b="1">
                <a:latin typeface="幼圆" pitchFamily="49" charset="-122"/>
                <a:ea typeface="幼圆" pitchFamily="49" charset="-122"/>
              </a:rPr>
              <a:t>T</a:t>
            </a:r>
            <a:r>
              <a:rPr lang="en-US" altLang="zh-CN" sz="2400" b="1" baseline="-25000">
                <a:latin typeface="幼圆" pitchFamily="49" charset="-122"/>
                <a:ea typeface="幼圆" pitchFamily="49" charset="-122"/>
              </a:rPr>
              <a:t>R</a:t>
            </a:r>
            <a:r>
              <a:rPr lang="zh-CN" altLang="en-US" sz="2400" b="1">
                <a:latin typeface="幼圆" pitchFamily="49" charset="-122"/>
                <a:ea typeface="幼圆" pitchFamily="49" charset="-122"/>
              </a:rPr>
              <a:t>以上加工，不引起加工硬化</a:t>
            </a:r>
          </a:p>
          <a:p>
            <a:pPr lvl="1">
              <a:lnSpc>
                <a:spcPct val="120000"/>
              </a:lnSpc>
            </a:pPr>
            <a:r>
              <a:rPr lang="zh-CN" altLang="en-US" sz="2400" b="1">
                <a:latin typeface="幼圆" pitchFamily="49" charset="-122"/>
                <a:ea typeface="幼圆" pitchFamily="49" charset="-122"/>
              </a:rPr>
              <a:t>提高金属致密度、消除枝晶偏析，打碎柱状晶 ，树枝晶，流线分布 </a:t>
            </a:r>
          </a:p>
        </p:txBody>
      </p:sp>
      <p:sp>
        <p:nvSpPr>
          <p:cNvPr id="313360" name="Text Box 16"/>
          <p:cNvSpPr txBox="1">
            <a:spLocks noChangeArrowheads="1"/>
          </p:cNvSpPr>
          <p:nvPr/>
        </p:nvSpPr>
        <p:spPr bwMode="auto">
          <a:xfrm>
            <a:off x="476250" y="4103688"/>
            <a:ext cx="6911975" cy="519112"/>
          </a:xfrm>
          <a:prstGeom prst="rect">
            <a:avLst/>
          </a:prstGeom>
          <a:noFill/>
          <a:ln w="9525" algn="ctr">
            <a:noFill/>
            <a:miter lim="800000"/>
            <a:headEnd/>
            <a:tailEnd/>
          </a:ln>
        </p:spPr>
        <p:txBody>
          <a:bodyPr>
            <a:spAutoFit/>
          </a:bodyPr>
          <a:lstStyle/>
          <a:p>
            <a:r>
              <a:rPr lang="en-US" altLang="zh-CN" sz="2800" b="1">
                <a:solidFill>
                  <a:srgbClr val="0000FF"/>
                </a:solidFill>
                <a:ea typeface="幼圆" pitchFamily="49" charset="-122"/>
              </a:rPr>
              <a:t>4</a:t>
            </a:r>
            <a:r>
              <a:rPr lang="zh-CN" altLang="en-US" sz="2800" b="1">
                <a:solidFill>
                  <a:srgbClr val="0000FF"/>
                </a:solidFill>
                <a:ea typeface="幼圆" pitchFamily="49" charset="-122"/>
              </a:rPr>
              <a:t>、热加工对金属组织性能的影响</a:t>
            </a:r>
          </a:p>
        </p:txBody>
      </p:sp>
      <p:sp>
        <p:nvSpPr>
          <p:cNvPr id="32772" name="Rectangle 17"/>
          <p:cNvSpPr>
            <a:spLocks noChangeArrowheads="1"/>
          </p:cNvSpPr>
          <p:nvPr/>
        </p:nvSpPr>
        <p:spPr bwMode="auto">
          <a:xfrm>
            <a:off x="341313" y="458788"/>
            <a:ext cx="3725862" cy="476250"/>
          </a:xfrm>
          <a:prstGeom prst="rect">
            <a:avLst/>
          </a:prstGeom>
          <a:noFill/>
          <a:ln w="9525">
            <a:noFill/>
            <a:miter lim="800000"/>
            <a:headEnd/>
            <a:tailEnd/>
          </a:ln>
        </p:spPr>
        <p:txBody>
          <a:bodyPr>
            <a:spAutoFit/>
          </a:bodyPr>
          <a:lstStyle/>
          <a:p>
            <a:pPr>
              <a:lnSpc>
                <a:spcPct val="90000"/>
              </a:lnSpc>
              <a:spcBef>
                <a:spcPct val="20000"/>
              </a:spcBef>
              <a:buClr>
                <a:schemeClr val="folHlink"/>
              </a:buClr>
              <a:buFont typeface="Wingdings" pitchFamily="2" charset="2"/>
              <a:buNone/>
            </a:pPr>
            <a:r>
              <a:rPr lang="en-US" altLang="zh-CN" sz="2800" b="1">
                <a:solidFill>
                  <a:srgbClr val="0000FF"/>
                </a:solidFill>
                <a:ea typeface="幼圆" pitchFamily="49" charset="-122"/>
              </a:rPr>
              <a:t>3</a:t>
            </a:r>
            <a:r>
              <a:rPr lang="zh-CN" altLang="en-US" sz="2800" b="1">
                <a:solidFill>
                  <a:srgbClr val="0000FF"/>
                </a:solidFill>
                <a:ea typeface="幼圆" pitchFamily="49" charset="-122"/>
              </a:rPr>
              <a:t>、晶粒长大</a:t>
            </a:r>
            <a:endParaRPr lang="zh-CN" altLang="en-US" sz="2800">
              <a:solidFill>
                <a:srgbClr val="0000FF"/>
              </a:solidFill>
              <a:ea typeface="幼圆" pitchFamily="49" charset="-122"/>
            </a:endParaRPr>
          </a:p>
        </p:txBody>
      </p:sp>
      <p:sp>
        <p:nvSpPr>
          <p:cNvPr id="313362" name="Rectangle 18"/>
          <p:cNvSpPr>
            <a:spLocks noChangeArrowheads="1"/>
          </p:cNvSpPr>
          <p:nvPr/>
        </p:nvSpPr>
        <p:spPr bwMode="auto">
          <a:xfrm>
            <a:off x="836613" y="954088"/>
            <a:ext cx="7921625" cy="1844675"/>
          </a:xfrm>
          <a:prstGeom prst="rect">
            <a:avLst/>
          </a:prstGeom>
          <a:noFill/>
          <a:ln w="9525" algn="ctr">
            <a:noFill/>
            <a:miter lim="800000"/>
            <a:headEnd/>
            <a:tailEnd/>
          </a:ln>
        </p:spPr>
        <p:txBody>
          <a:bodyPr>
            <a:spAutoFit/>
          </a:bodyPr>
          <a:lstStyle/>
          <a:p>
            <a:pPr>
              <a:lnSpc>
                <a:spcPct val="120000"/>
              </a:lnSpc>
              <a:buClr>
                <a:srgbClr val="FF3300"/>
              </a:buClr>
              <a:buFont typeface="Wingdings" pitchFamily="2" charset="2"/>
              <a:buChar char="p"/>
            </a:pPr>
            <a:r>
              <a:rPr lang="zh-CN" altLang="en-US" sz="2400" b="1">
                <a:ea typeface="幼圆" pitchFamily="49" charset="-122"/>
              </a:rPr>
              <a:t>温度过高或保温时间过长</a:t>
            </a:r>
            <a:r>
              <a:rPr lang="en-US" altLang="zh-CN" sz="2400" b="1">
                <a:ea typeface="幼圆" pitchFamily="49" charset="-122"/>
              </a:rPr>
              <a:t>——</a:t>
            </a:r>
            <a:r>
              <a:rPr lang="zh-CN" altLang="en-US" sz="2400" b="1">
                <a:ea typeface="幼圆" pitchFamily="49" charset="-122"/>
              </a:rPr>
              <a:t>晶粒明显长大</a:t>
            </a:r>
            <a:r>
              <a:rPr lang="en-US" altLang="zh-CN" sz="2400" b="1">
                <a:ea typeface="幼圆" pitchFamily="49" charset="-122"/>
              </a:rPr>
              <a:t>——</a:t>
            </a:r>
            <a:r>
              <a:rPr lang="zh-CN" altLang="en-US" sz="2400" b="1">
                <a:ea typeface="幼圆" pitchFamily="49" charset="-122"/>
              </a:rPr>
              <a:t>粗大晶粒</a:t>
            </a:r>
          </a:p>
          <a:p>
            <a:pPr>
              <a:lnSpc>
                <a:spcPct val="120000"/>
              </a:lnSpc>
              <a:buClr>
                <a:srgbClr val="FF3300"/>
              </a:buClr>
              <a:buFont typeface="Wingdings" pitchFamily="2" charset="2"/>
              <a:buChar char="p"/>
            </a:pPr>
            <a:r>
              <a:rPr lang="zh-CN" altLang="en-US" sz="2400" b="1">
                <a:ea typeface="幼圆" pitchFamily="49" charset="-122"/>
              </a:rPr>
              <a:t>性能恶化，特别是塑性明显下降。在工艺处理应注意防止产生。</a:t>
            </a:r>
          </a:p>
        </p:txBody>
      </p:sp>
      <p:sp>
        <p:nvSpPr>
          <p:cNvPr id="32774" name="Text Box 19"/>
          <p:cNvSpPr txBox="1">
            <a:spLocks noChangeArrowheads="1"/>
          </p:cNvSpPr>
          <p:nvPr/>
        </p:nvSpPr>
        <p:spPr bwMode="auto">
          <a:xfrm>
            <a:off x="971550" y="2889250"/>
            <a:ext cx="7831138" cy="830263"/>
          </a:xfrm>
          <a:prstGeom prst="rect">
            <a:avLst/>
          </a:prstGeom>
          <a:noFill/>
          <a:ln w="9525" algn="ctr">
            <a:noFill/>
            <a:miter lim="800000"/>
            <a:headEnd/>
            <a:tailEnd/>
          </a:ln>
        </p:spPr>
        <p:txBody>
          <a:bodyPr>
            <a:spAutoFit/>
          </a:bodyPr>
          <a:lstStyle/>
          <a:p>
            <a:r>
              <a:rPr lang="zh-CN" altLang="en-US" sz="2400" b="1">
                <a:ea typeface="黑体" pitchFamily="2" charset="-122"/>
              </a:rPr>
              <a:t>二次再结晶</a:t>
            </a:r>
            <a:r>
              <a:rPr lang="en-US" altLang="zh-CN" sz="2400" b="1">
                <a:ea typeface="黑体" pitchFamily="2" charset="-122"/>
              </a:rPr>
              <a:t>——</a:t>
            </a:r>
            <a:r>
              <a:rPr lang="zh-CN" altLang="en-US" sz="2400" b="1">
                <a:ea typeface="幼圆" pitchFamily="49" charset="-122"/>
              </a:rPr>
              <a:t>少数优势晶粒优先长大，获得异常粗大的晶粒的过程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3362"/>
                                        </p:tgtEl>
                                        <p:attrNameLst>
                                          <p:attrName>style.visibility</p:attrName>
                                        </p:attrNameLst>
                                      </p:cBhvr>
                                      <p:to>
                                        <p:strVal val="visible"/>
                                      </p:to>
                                    </p:set>
                                    <p:animEffect transition="in" filter="blinds(horizontal)">
                                      <p:cBhvr>
                                        <p:cTn id="7" dur="500"/>
                                        <p:tgtEl>
                                          <p:spTgt spid="31336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13360"/>
                                        </p:tgtEl>
                                        <p:attrNameLst>
                                          <p:attrName>style.visibility</p:attrName>
                                        </p:attrNameLst>
                                      </p:cBhvr>
                                      <p:to>
                                        <p:strVal val="visible"/>
                                      </p:to>
                                    </p:set>
                                    <p:animEffect transition="in" filter="box(in)">
                                      <p:cBhvr>
                                        <p:cTn id="12" dur="500"/>
                                        <p:tgtEl>
                                          <p:spTgt spid="31336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13357"/>
                                        </p:tgtEl>
                                        <p:attrNameLst>
                                          <p:attrName>style.visibility</p:attrName>
                                        </p:attrNameLst>
                                      </p:cBhvr>
                                      <p:to>
                                        <p:strVal val="visible"/>
                                      </p:to>
                                    </p:set>
                                    <p:animEffect transition="in" filter="box(in)">
                                      <p:cBhvr>
                                        <p:cTn id="17" dur="500"/>
                                        <p:tgtEl>
                                          <p:spTgt spid="313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57" grpId="0"/>
      <p:bldP spid="313360" grpId="0"/>
      <p:bldP spid="3133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2" descr="fig211.gif (5503 bytes)"/>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2681288" y="1584325"/>
            <a:ext cx="5735637" cy="4676775"/>
          </a:xfrm>
          <a:prstGeom prst="rect">
            <a:avLst/>
          </a:prstGeom>
          <a:noFill/>
          <a:ln w="9525">
            <a:noFill/>
            <a:miter lim="800000"/>
            <a:headEnd/>
            <a:tailEnd/>
          </a:ln>
        </p:spPr>
      </p:pic>
      <p:sp>
        <p:nvSpPr>
          <p:cNvPr id="6147" name="Rectangle 13"/>
          <p:cNvSpPr>
            <a:spLocks noChangeArrowheads="1"/>
          </p:cNvSpPr>
          <p:nvPr/>
        </p:nvSpPr>
        <p:spPr bwMode="auto">
          <a:xfrm>
            <a:off x="341313" y="1179513"/>
            <a:ext cx="6161087" cy="457200"/>
          </a:xfrm>
          <a:prstGeom prst="rect">
            <a:avLst/>
          </a:prstGeom>
          <a:noFill/>
          <a:ln w="9525">
            <a:noFill/>
            <a:miter lim="800000"/>
            <a:headEnd/>
            <a:tailEnd/>
          </a:ln>
        </p:spPr>
        <p:txBody>
          <a:bodyPr wrap="none" anchor="ctr">
            <a:spAutoFit/>
          </a:bodyPr>
          <a:lstStyle/>
          <a:p>
            <a:pPr algn="just"/>
            <a:r>
              <a:rPr lang="zh-CN" altLang="en-US" sz="2400" b="1">
                <a:latin typeface="幼圆" pitchFamily="49" charset="-122"/>
                <a:ea typeface="幼圆" pitchFamily="49" charset="-122"/>
              </a:rPr>
              <a:t>静载单向静拉伸应力</a:t>
            </a:r>
            <a:r>
              <a:rPr lang="en-US" altLang="zh-CN" sz="2400" b="1">
                <a:latin typeface="幼圆" pitchFamily="49" charset="-122"/>
                <a:ea typeface="幼圆" pitchFamily="49" charset="-122"/>
              </a:rPr>
              <a:t>――</a:t>
            </a:r>
            <a:r>
              <a:rPr lang="zh-CN" altLang="en-US" sz="2400" b="1">
                <a:latin typeface="幼圆" pitchFamily="49" charset="-122"/>
                <a:ea typeface="幼圆" pitchFamily="49" charset="-122"/>
              </a:rPr>
              <a:t>应变曲线</a:t>
            </a:r>
            <a:r>
              <a:rPr lang="en-US" altLang="zh-CN" sz="2400" b="1">
                <a:latin typeface="幼圆" pitchFamily="49" charset="-122"/>
                <a:ea typeface="幼圆" pitchFamily="49" charset="-122"/>
              </a:rPr>
              <a:t>(</a:t>
            </a:r>
            <a:r>
              <a:rPr lang="zh-CN" altLang="en-US" sz="2400" b="1">
                <a:latin typeface="幼圆" pitchFamily="49" charset="-122"/>
                <a:ea typeface="幼圆" pitchFamily="49" charset="-122"/>
              </a:rPr>
              <a:t>低碳钢 </a:t>
            </a:r>
            <a:r>
              <a:rPr lang="en-US" altLang="zh-CN" sz="2400" b="1">
                <a:latin typeface="幼圆" pitchFamily="49" charset="-122"/>
                <a:ea typeface="幼圆" pitchFamily="49" charset="-122"/>
              </a:rPr>
              <a:t>)</a:t>
            </a:r>
          </a:p>
        </p:txBody>
      </p:sp>
      <p:sp>
        <p:nvSpPr>
          <p:cNvPr id="6148" name="Rectangle 14"/>
          <p:cNvSpPr>
            <a:spLocks noChangeArrowheads="1"/>
          </p:cNvSpPr>
          <p:nvPr/>
        </p:nvSpPr>
        <p:spPr bwMode="auto">
          <a:xfrm>
            <a:off x="900113" y="4897438"/>
            <a:ext cx="1187450" cy="457200"/>
          </a:xfrm>
          <a:prstGeom prst="rect">
            <a:avLst/>
          </a:prstGeom>
          <a:solidFill>
            <a:srgbClr val="C0C0C0"/>
          </a:solidFill>
          <a:ln w="9525">
            <a:noFill/>
            <a:miter lim="800000"/>
            <a:headEnd/>
            <a:tailEnd/>
          </a:ln>
        </p:spPr>
        <p:txBody>
          <a:bodyPr wrap="none" anchor="ctr">
            <a:spAutoFit/>
          </a:bodyPr>
          <a:lstStyle/>
          <a:p>
            <a:r>
              <a:rPr lang="zh-CN" altLang="en-US" sz="2400" b="1">
                <a:solidFill>
                  <a:srgbClr val="FF3300"/>
                </a:solidFill>
              </a:rPr>
              <a:t>四阶段 </a:t>
            </a:r>
          </a:p>
        </p:txBody>
      </p:sp>
      <p:sp>
        <p:nvSpPr>
          <p:cNvPr id="6149" name="Text Box 15"/>
          <p:cNvSpPr txBox="1">
            <a:spLocks noChangeArrowheads="1"/>
          </p:cNvSpPr>
          <p:nvPr/>
        </p:nvSpPr>
        <p:spPr bwMode="auto">
          <a:xfrm>
            <a:off x="296863" y="458788"/>
            <a:ext cx="1754187" cy="519112"/>
          </a:xfrm>
          <a:prstGeom prst="rect">
            <a:avLst/>
          </a:prstGeom>
          <a:solidFill>
            <a:schemeClr val="accent1"/>
          </a:solidFill>
          <a:ln w="9525">
            <a:noFill/>
            <a:miter lim="800000"/>
            <a:headEnd/>
            <a:tailEnd/>
          </a:ln>
        </p:spPr>
        <p:txBody>
          <a:bodyPr>
            <a:spAutoFit/>
          </a:bodyPr>
          <a:lstStyle/>
          <a:p>
            <a:pPr>
              <a:spcBef>
                <a:spcPct val="50000"/>
              </a:spcBef>
            </a:pPr>
            <a:r>
              <a:rPr lang="zh-CN" altLang="en-US" sz="2800" b="1">
                <a:ea typeface="幼圆" pitchFamily="49" charset="-122"/>
              </a:rPr>
              <a:t>简单回顾</a:t>
            </a:r>
          </a:p>
        </p:txBody>
      </p:sp>
      <p:sp>
        <p:nvSpPr>
          <p:cNvPr id="6150" name="Line 19"/>
          <p:cNvSpPr>
            <a:spLocks noChangeShapeType="1"/>
          </p:cNvSpPr>
          <p:nvPr/>
        </p:nvSpPr>
        <p:spPr bwMode="auto">
          <a:xfrm>
            <a:off x="3492500" y="4175125"/>
            <a:ext cx="1935163" cy="0"/>
          </a:xfrm>
          <a:prstGeom prst="line">
            <a:avLst/>
          </a:prstGeom>
          <a:noFill/>
          <a:ln w="28575">
            <a:solidFill>
              <a:srgbClr val="FF3300"/>
            </a:solidFill>
            <a:round/>
            <a:headEnd/>
            <a:tailEnd/>
          </a:ln>
        </p:spPr>
        <p:txBody>
          <a:bodyPr>
            <a:spAutoFit/>
          </a:bodyPr>
          <a:lstStyle/>
          <a:p>
            <a:endParaRPr lang="zh-CN"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2"/>
          <p:cNvSpPr>
            <a:spLocks noRot="1" noChangeArrowheads="1"/>
          </p:cNvSpPr>
          <p:nvPr/>
        </p:nvSpPr>
        <p:spPr bwMode="auto">
          <a:xfrm>
            <a:off x="1062038" y="549275"/>
            <a:ext cx="6740525" cy="449263"/>
          </a:xfrm>
          <a:prstGeom prst="rect">
            <a:avLst/>
          </a:prstGeom>
          <a:noFill/>
          <a:ln w="9525">
            <a:noFill/>
            <a:miter lim="800000"/>
            <a:headEnd/>
            <a:tailEnd/>
          </a:ln>
        </p:spPr>
        <p:txBody>
          <a:bodyPr anchor="ctr"/>
          <a:lstStyle/>
          <a:p>
            <a:pPr algn="ctr">
              <a:lnSpc>
                <a:spcPct val="40000"/>
              </a:lnSpc>
            </a:pPr>
            <a:r>
              <a:rPr lang="zh-CN" altLang="en-US" sz="2400" b="1">
                <a:solidFill>
                  <a:schemeClr val="tx2"/>
                </a:solidFill>
                <a:latin typeface="黑体" pitchFamily="2" charset="-122"/>
                <a:ea typeface="黑体" pitchFamily="2" charset="-122"/>
              </a:rPr>
              <a:t>塑性变形对金属组织和性能的影响</a:t>
            </a:r>
            <a:r>
              <a:rPr lang="zh-CN" altLang="en-US" sz="4400" b="1">
                <a:solidFill>
                  <a:schemeClr val="tx2"/>
                </a:solidFill>
                <a:latin typeface="黑体" pitchFamily="2" charset="-122"/>
                <a:ea typeface="黑体" pitchFamily="2" charset="-122"/>
              </a:rPr>
              <a:t> </a:t>
            </a:r>
          </a:p>
        </p:txBody>
      </p:sp>
      <p:graphicFrame>
        <p:nvGraphicFramePr>
          <p:cNvPr id="322740" name="Group 180"/>
          <p:cNvGraphicFramePr>
            <a:graphicFrameLocks noGrp="1"/>
          </p:cNvGraphicFramePr>
          <p:nvPr/>
        </p:nvGraphicFramePr>
        <p:xfrm>
          <a:off x="341313" y="1133475"/>
          <a:ext cx="8505825" cy="5051176"/>
        </p:xfrm>
        <a:graphic>
          <a:graphicData uri="http://schemas.openxmlformats.org/drawingml/2006/table">
            <a:tbl>
              <a:tblPr/>
              <a:tblGrid>
                <a:gridCol w="1304925"/>
                <a:gridCol w="1935162"/>
                <a:gridCol w="2881313"/>
                <a:gridCol w="2384425"/>
              </a:tblGrid>
              <a:tr h="3825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3300"/>
                          </a:solidFill>
                          <a:effectLst/>
                          <a:latin typeface="宋体" pitchFamily="2" charset="-122"/>
                          <a:ea typeface="宋体" pitchFamily="2" charset="-122"/>
                        </a:rPr>
                        <a:t>变形类型 </a:t>
                      </a:r>
                    </a:p>
                  </a:txBody>
                  <a:tcPr marL="90000" marR="90000" marT="46800" marB="46800" anchor="ctr" anchorCtr="1" horzOverflow="overflow">
                    <a:lnL w="28575" cap="flat" cmpd="sng" algn="ctr">
                      <a:solidFill>
                        <a:srgbClr val="0000FF"/>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rgbClr val="0000FF"/>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3300"/>
                          </a:solidFill>
                          <a:effectLst/>
                          <a:latin typeface="宋体" pitchFamily="2" charset="-122"/>
                          <a:ea typeface="宋体" pitchFamily="2" charset="-122"/>
                        </a:rPr>
                        <a:t>工艺方法 </a:t>
                      </a:r>
                    </a:p>
                  </a:txBody>
                  <a:tcPr marL="90000" marR="90000" marT="46800" marB="4680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rgbClr val="0000FF"/>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3300"/>
                          </a:solidFill>
                          <a:effectLst/>
                          <a:latin typeface="宋体" pitchFamily="2" charset="-122"/>
                          <a:ea typeface="宋体" pitchFamily="2" charset="-122"/>
                        </a:rPr>
                        <a:t>组织变化 </a:t>
                      </a:r>
                    </a:p>
                  </a:txBody>
                  <a:tcPr marL="90000" marR="90000" marT="46800" marB="4680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rgbClr val="0000FF"/>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3300"/>
                          </a:solidFill>
                          <a:effectLst/>
                          <a:latin typeface="宋体" pitchFamily="2" charset="-122"/>
                          <a:ea typeface="宋体" pitchFamily="2" charset="-122"/>
                        </a:rPr>
                        <a:t>性能变化 </a:t>
                      </a:r>
                    </a:p>
                  </a:txBody>
                  <a:tcPr marL="90000" marR="90000" marT="46800" marB="46800" anchor="ctr" anchorCtr="1" horzOverflow="overflow">
                    <a:lnL w="1905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C0C0C0"/>
                    </a:solidFill>
                  </a:tcPr>
                </a:tc>
              </a:tr>
              <a:tr h="609600">
                <a:tc row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rgbClr val="333333"/>
                          </a:solidFill>
                          <a:effectLst/>
                          <a:latin typeface="宋体" pitchFamily="2" charset="-122"/>
                          <a:ea typeface="宋体" pitchFamily="2" charset="-122"/>
                        </a:rPr>
                        <a:t>冷变形加工</a:t>
                      </a:r>
                      <a:endParaRPr kumimoji="0" lang="zh-CN" altLang="en-US" sz="1700" b="1" i="0" u="none" strike="noStrike" cap="none" normalizeH="0" baseline="0" smtClean="0">
                        <a:ln>
                          <a:noFill/>
                        </a:ln>
                        <a:solidFill>
                          <a:schemeClr val="tx1"/>
                        </a:solidFill>
                        <a:effectLst/>
                        <a:latin typeface="宋体" pitchFamily="2" charset="-122"/>
                        <a:ea typeface="宋体" pitchFamily="2" charset="-122"/>
                      </a:endParaRPr>
                    </a:p>
                  </a:txBody>
                  <a:tcPr marL="90000" marR="90000" marT="46800" marB="46800" anchor="ctr" anchorCtr="1" horzOverflow="overflow">
                    <a:lnL w="28575" cap="flat" cmpd="sng" algn="ctr">
                      <a:solidFill>
                        <a:srgbClr val="0000FF"/>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rgbClr val="333333"/>
                          </a:solidFill>
                          <a:effectLst/>
                          <a:latin typeface="宋体" pitchFamily="2" charset="-122"/>
                          <a:ea typeface="宋体" pitchFamily="2" charset="-122"/>
                        </a:rPr>
                        <a:t>冷轧、拉拔、冷挤压、冷冲压、冷镦等</a:t>
                      </a:r>
                      <a:endParaRPr kumimoji="0" lang="zh-CN" altLang="en-US" sz="1700" b="1" i="0" u="none" strike="noStrike" cap="none" normalizeH="0" baseline="0" smtClean="0">
                        <a:ln>
                          <a:noFill/>
                        </a:ln>
                        <a:solidFill>
                          <a:schemeClr val="tx1"/>
                        </a:solidFill>
                        <a:effectLst/>
                        <a:latin typeface="宋体" pitchFamily="2" charset="-122"/>
                        <a:ea typeface="宋体" pitchFamily="2" charset="-122"/>
                      </a:endParaRPr>
                    </a:p>
                  </a:txBody>
                  <a:tcPr marL="90000" marR="90000" marT="46800" marB="4680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rgbClr val="333333"/>
                          </a:solidFill>
                          <a:effectLst/>
                          <a:latin typeface="宋体" pitchFamily="2" charset="-122"/>
                          <a:ea typeface="宋体" pitchFamily="2" charset="-122"/>
                        </a:rPr>
                        <a:t>晶粒沿变形方向伸长，形成冷加工纤维组织</a:t>
                      </a:r>
                      <a:endParaRPr kumimoji="0" lang="zh-CN" altLang="en-US" sz="1700" b="1" i="0" u="none" strike="noStrike" cap="none" normalizeH="0" baseline="0" smtClean="0">
                        <a:ln>
                          <a:noFill/>
                        </a:ln>
                        <a:solidFill>
                          <a:schemeClr val="tx1"/>
                        </a:solidFill>
                        <a:effectLst/>
                        <a:latin typeface="宋体" pitchFamily="2" charset="-122"/>
                        <a:ea typeface="宋体" pitchFamily="2" charset="-122"/>
                      </a:endParaRPr>
                    </a:p>
                  </a:txBody>
                  <a:tcPr marL="90000" marR="90000" marT="46800" marB="4680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rgbClr val="333333"/>
                          </a:solidFill>
                          <a:effectLst/>
                          <a:latin typeface="宋体" pitchFamily="2" charset="-122"/>
                          <a:ea typeface="宋体" pitchFamily="2" charset="-122"/>
                        </a:rPr>
                        <a:t>趋于各向异性</a:t>
                      </a:r>
                      <a:endParaRPr kumimoji="0" lang="zh-CN" altLang="en-US" sz="1700" b="1" i="0" u="none" strike="noStrike" cap="none" normalizeH="0" baseline="0" smtClean="0">
                        <a:ln>
                          <a:noFill/>
                        </a:ln>
                        <a:solidFill>
                          <a:schemeClr val="tx1"/>
                        </a:solidFill>
                        <a:effectLst/>
                        <a:latin typeface="宋体" pitchFamily="2" charset="-122"/>
                        <a:ea typeface="宋体" pitchFamily="2" charset="-122"/>
                      </a:endParaRPr>
                    </a:p>
                  </a:txBody>
                  <a:tcPr marL="90000" marR="90000" marT="46800" marB="46800" anchor="ctr" anchorCtr="1" horzOverflow="overflow">
                    <a:lnL w="1905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838200">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rgbClr val="333333"/>
                          </a:solidFill>
                          <a:effectLst/>
                          <a:latin typeface="宋体" pitchFamily="2" charset="-122"/>
                          <a:ea typeface="宋体" pitchFamily="2" charset="-122"/>
                        </a:rPr>
                        <a:t>晶粒破碎，形成亚结构， </a:t>
                      </a:r>
                      <a:endParaRPr kumimoji="0" lang="zh-CN" altLang="en-US" sz="1700" b="1" i="0" u="none" strike="noStrike" cap="none" normalizeH="0" baseline="0" smtClean="0">
                        <a:ln>
                          <a:noFill/>
                        </a:ln>
                        <a:solidFill>
                          <a:schemeClr val="tx1"/>
                        </a:solidFill>
                        <a:effectLst/>
                        <a:latin typeface="宋体" pitchFamily="2" charset="-122"/>
                        <a:ea typeface="宋体"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rgbClr val="333333"/>
                          </a:solidFill>
                          <a:effectLst/>
                          <a:latin typeface="宋体" pitchFamily="2" charset="-122"/>
                          <a:ea typeface="宋体" pitchFamily="2" charset="-122"/>
                        </a:rPr>
                        <a:t>位错密度增加</a:t>
                      </a:r>
                      <a:endParaRPr kumimoji="0" lang="zh-CN" altLang="en-US" sz="1700" b="1" i="0" u="none" strike="noStrike" cap="none" normalizeH="0" baseline="0" smtClean="0">
                        <a:ln>
                          <a:noFill/>
                        </a:ln>
                        <a:solidFill>
                          <a:schemeClr val="tx1"/>
                        </a:solidFill>
                        <a:effectLst/>
                        <a:latin typeface="宋体" pitchFamily="2" charset="-122"/>
                        <a:ea typeface="宋体" pitchFamily="2" charset="-122"/>
                      </a:endParaRPr>
                    </a:p>
                  </a:txBody>
                  <a:tcPr marL="90000" marR="90000" marT="46800" marB="4680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rgbClr val="333333"/>
                          </a:solidFill>
                          <a:effectLst/>
                          <a:latin typeface="宋体" pitchFamily="2" charset="-122"/>
                          <a:ea typeface="宋体" pitchFamily="2" charset="-122"/>
                        </a:rPr>
                        <a:t>强度提高，塑性下降，造成加工硬化，密度下降</a:t>
                      </a:r>
                      <a:endParaRPr kumimoji="0" lang="zh-CN" altLang="en-US" sz="1700" b="1" i="0" u="none" strike="noStrike" cap="none" normalizeH="0" baseline="0" smtClean="0">
                        <a:ln>
                          <a:noFill/>
                        </a:ln>
                        <a:solidFill>
                          <a:schemeClr val="tx1"/>
                        </a:solidFill>
                        <a:effectLst/>
                        <a:latin typeface="宋体" pitchFamily="2" charset="-122"/>
                        <a:ea typeface="宋体" pitchFamily="2" charset="-122"/>
                      </a:endParaRPr>
                    </a:p>
                  </a:txBody>
                  <a:tcPr marL="90000" marR="90000" marT="46800" marB="46800" anchor="ctr" anchorCtr="1" horzOverflow="overflow">
                    <a:lnL w="1905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612775">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rgbClr val="333333"/>
                          </a:solidFill>
                          <a:effectLst/>
                          <a:latin typeface="宋体" pitchFamily="2" charset="-122"/>
                          <a:ea typeface="宋体" pitchFamily="2" charset="-122"/>
                        </a:rPr>
                        <a:t>冷拉、冷轧等 </a:t>
                      </a:r>
                      <a:endParaRPr kumimoji="0" lang="zh-CN" altLang="en-US" sz="1700" b="1" i="0" u="none" strike="noStrike" cap="none" normalizeH="0" baseline="0" smtClean="0">
                        <a:ln>
                          <a:noFill/>
                        </a:ln>
                        <a:solidFill>
                          <a:schemeClr val="tx1"/>
                        </a:solidFill>
                        <a:effectLst/>
                        <a:latin typeface="宋体" pitchFamily="2" charset="-122"/>
                        <a:ea typeface="宋体" pitchFamily="2" charset="-122"/>
                      </a:endParaRPr>
                    </a:p>
                  </a:txBody>
                  <a:tcPr marL="90000" marR="90000" marT="46800" marB="4680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rgbClr val="333333"/>
                          </a:solidFill>
                          <a:effectLst/>
                          <a:latin typeface="宋体" pitchFamily="2" charset="-122"/>
                          <a:ea typeface="宋体" pitchFamily="2" charset="-122"/>
                        </a:rPr>
                        <a:t>晶粒位向趋于一致，形成 </a:t>
                      </a:r>
                      <a:endParaRPr kumimoji="0" lang="zh-CN" altLang="en-US" sz="1700" b="1" i="0" u="none" strike="noStrike" cap="none" normalizeH="0" baseline="0" smtClean="0">
                        <a:ln>
                          <a:noFill/>
                        </a:ln>
                        <a:solidFill>
                          <a:schemeClr val="tx1"/>
                        </a:solidFill>
                        <a:effectLst/>
                        <a:latin typeface="宋体" pitchFamily="2" charset="-122"/>
                        <a:ea typeface="宋体"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rgbClr val="333333"/>
                          </a:solidFill>
                          <a:effectLst/>
                          <a:latin typeface="宋体" pitchFamily="2" charset="-122"/>
                          <a:ea typeface="宋体" pitchFamily="2" charset="-122"/>
                        </a:rPr>
                        <a:t>形变织构</a:t>
                      </a:r>
                      <a:endParaRPr kumimoji="0" lang="zh-CN" altLang="en-US" sz="1700" b="1" i="0" u="none" strike="noStrike" cap="none" normalizeH="0" baseline="0" smtClean="0">
                        <a:ln>
                          <a:noFill/>
                        </a:ln>
                        <a:solidFill>
                          <a:schemeClr val="tx1"/>
                        </a:solidFill>
                        <a:effectLst/>
                        <a:latin typeface="宋体" pitchFamily="2" charset="-122"/>
                        <a:ea typeface="宋体" pitchFamily="2" charset="-122"/>
                      </a:endParaRPr>
                    </a:p>
                  </a:txBody>
                  <a:tcPr marL="90000" marR="90000" marT="46800" marB="4680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rgbClr val="333333"/>
                          </a:solidFill>
                          <a:effectLst/>
                          <a:latin typeface="宋体" pitchFamily="2" charset="-122"/>
                          <a:ea typeface="宋体" pitchFamily="2" charset="-122"/>
                        </a:rPr>
                        <a:t>趋于各向异性</a:t>
                      </a:r>
                      <a:endParaRPr kumimoji="0" lang="zh-CN" altLang="en-US" sz="1700" b="1" i="0" u="none" strike="noStrike" cap="none" normalizeH="0" baseline="0" smtClean="0">
                        <a:ln>
                          <a:noFill/>
                        </a:ln>
                        <a:solidFill>
                          <a:schemeClr val="tx1"/>
                        </a:solidFill>
                        <a:effectLst/>
                        <a:latin typeface="宋体" pitchFamily="2" charset="-122"/>
                        <a:ea typeface="宋体" pitchFamily="2" charset="-122"/>
                      </a:endParaRPr>
                    </a:p>
                  </a:txBody>
                  <a:tcPr marL="90000" marR="90000" marT="46800" marB="46800" anchor="ctr" anchorCtr="1" horzOverflow="overflow">
                    <a:lnL w="1905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608013">
                <a:tc row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rgbClr val="333333"/>
                          </a:solidFill>
                          <a:effectLst/>
                          <a:latin typeface="宋体" pitchFamily="2" charset="-122"/>
                          <a:ea typeface="宋体" pitchFamily="2" charset="-122"/>
                        </a:rPr>
                        <a:t>热变形加工</a:t>
                      </a:r>
                      <a:endParaRPr kumimoji="0" lang="zh-CN" altLang="en-US" sz="1700" b="1" i="0" u="none" strike="noStrike" cap="none" normalizeH="0" baseline="0" smtClean="0">
                        <a:ln>
                          <a:noFill/>
                        </a:ln>
                        <a:solidFill>
                          <a:schemeClr val="tx1"/>
                        </a:solidFill>
                        <a:effectLst/>
                        <a:latin typeface="宋体" pitchFamily="2" charset="-122"/>
                        <a:ea typeface="宋体" pitchFamily="2" charset="-122"/>
                      </a:endParaRPr>
                    </a:p>
                  </a:txBody>
                  <a:tcPr marL="90000" marR="90000" marT="46800" marB="46800" anchor="ctr" anchorCtr="1" horzOverflow="overflow">
                    <a:lnL w="28575" cap="flat" cmpd="sng" algn="ctr">
                      <a:solidFill>
                        <a:srgbClr val="0000FF"/>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row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rgbClr val="333333"/>
                          </a:solidFill>
                          <a:effectLst/>
                          <a:latin typeface="宋体" pitchFamily="2" charset="-122"/>
                          <a:ea typeface="宋体" pitchFamily="2" charset="-122"/>
                        </a:rPr>
                        <a:t>自由锻、模锻、 </a:t>
                      </a:r>
                      <a:endParaRPr kumimoji="0" lang="zh-CN" altLang="en-US" sz="1700" b="1" i="0" u="none" strike="noStrike" cap="none" normalizeH="0" baseline="0" smtClean="0">
                        <a:ln>
                          <a:noFill/>
                        </a:ln>
                        <a:solidFill>
                          <a:schemeClr val="tx1"/>
                        </a:solidFill>
                        <a:effectLst/>
                        <a:latin typeface="宋体" pitchFamily="2" charset="-122"/>
                        <a:ea typeface="宋体"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rgbClr val="333333"/>
                          </a:solidFill>
                          <a:effectLst/>
                          <a:latin typeface="宋体" pitchFamily="2" charset="-122"/>
                          <a:ea typeface="宋体" pitchFamily="2" charset="-122"/>
                        </a:rPr>
                        <a:t>热轧、热挤压等</a:t>
                      </a:r>
                      <a:endParaRPr kumimoji="0" lang="zh-CN" altLang="en-US" sz="1700" b="1" i="0" u="none" strike="noStrike" cap="none" normalizeH="0" baseline="0" smtClean="0">
                        <a:ln>
                          <a:noFill/>
                        </a:ln>
                        <a:solidFill>
                          <a:schemeClr val="tx1"/>
                        </a:solidFill>
                        <a:effectLst/>
                        <a:latin typeface="宋体" pitchFamily="2" charset="-122"/>
                        <a:ea typeface="宋体" pitchFamily="2" charset="-122"/>
                      </a:endParaRPr>
                    </a:p>
                  </a:txBody>
                  <a:tcPr marL="90000" marR="90000" marT="46800" marB="4680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rgbClr val="333333"/>
                          </a:solidFill>
                          <a:effectLst/>
                          <a:latin typeface="宋体" pitchFamily="2" charset="-122"/>
                          <a:ea typeface="宋体" pitchFamily="2" charset="-122"/>
                        </a:rPr>
                        <a:t>焊合铸造组织中存在的气孔，缩松等缺陷</a:t>
                      </a:r>
                      <a:endParaRPr kumimoji="0" lang="zh-CN" altLang="en-US" sz="1700" b="1" i="0" u="none" strike="noStrike" cap="none" normalizeH="0" baseline="0" smtClean="0">
                        <a:ln>
                          <a:noFill/>
                        </a:ln>
                        <a:solidFill>
                          <a:schemeClr val="tx1"/>
                        </a:solidFill>
                        <a:effectLst/>
                        <a:latin typeface="宋体" pitchFamily="2" charset="-122"/>
                        <a:ea typeface="宋体" pitchFamily="2" charset="-122"/>
                      </a:endParaRPr>
                    </a:p>
                  </a:txBody>
                  <a:tcPr marL="90000" marR="90000" marT="46800" marB="4680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rgbClr val="333333"/>
                          </a:solidFill>
                          <a:effectLst/>
                          <a:latin typeface="宋体" pitchFamily="2" charset="-122"/>
                          <a:ea typeface="宋体" pitchFamily="2" charset="-122"/>
                        </a:rPr>
                        <a:t>力学性能提高，密度提高</a:t>
                      </a:r>
                      <a:endParaRPr kumimoji="0" lang="zh-CN" altLang="en-US" sz="1700" b="1" i="0" u="none" strike="noStrike" cap="none" normalizeH="0" baseline="0" smtClean="0">
                        <a:ln>
                          <a:noFill/>
                        </a:ln>
                        <a:solidFill>
                          <a:schemeClr val="tx1"/>
                        </a:solidFill>
                        <a:effectLst/>
                        <a:latin typeface="宋体" pitchFamily="2" charset="-122"/>
                        <a:ea typeface="宋体" pitchFamily="2" charset="-122"/>
                      </a:endParaRPr>
                    </a:p>
                  </a:txBody>
                  <a:tcPr marL="90000" marR="90000" marT="46800" marB="46800" anchor="ctr" anchorCtr="1" horzOverflow="overflow">
                    <a:lnL w="1905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609600">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rgbClr val="333333"/>
                          </a:solidFill>
                          <a:effectLst/>
                          <a:latin typeface="宋体" pitchFamily="2" charset="-122"/>
                          <a:ea typeface="宋体" pitchFamily="2" charset="-122"/>
                        </a:rPr>
                        <a:t>击碎铸造柱状晶粒、粗大枝晶及碳化物，偏析减少，晶粒细化</a:t>
                      </a:r>
                      <a:endParaRPr kumimoji="0" lang="zh-CN" altLang="en-US" sz="1700" b="1" i="0" u="none" strike="noStrike" cap="none" normalizeH="0" baseline="0" smtClean="0">
                        <a:ln>
                          <a:noFill/>
                        </a:ln>
                        <a:solidFill>
                          <a:schemeClr val="tx1"/>
                        </a:solidFill>
                        <a:effectLst/>
                        <a:latin typeface="宋体" pitchFamily="2" charset="-122"/>
                        <a:ea typeface="宋体" pitchFamily="2" charset="-122"/>
                      </a:endParaRPr>
                    </a:p>
                  </a:txBody>
                  <a:tcPr marL="90000" marR="90000" marT="46800" marB="4680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1090613">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rgbClr val="333333"/>
                          </a:solidFill>
                          <a:effectLst/>
                          <a:latin typeface="宋体" pitchFamily="2" charset="-122"/>
                          <a:ea typeface="宋体" pitchFamily="2" charset="-122"/>
                        </a:rPr>
                        <a:t>夹杂物沿变形方向伸长，形成流线组织，缓慢冷却可形成带状组织</a:t>
                      </a:r>
                      <a:endParaRPr kumimoji="0" lang="zh-CN" altLang="en-US" sz="1700" b="1" i="0" u="none" strike="noStrike" cap="none" normalizeH="0" baseline="0" smtClean="0">
                        <a:ln>
                          <a:noFill/>
                        </a:ln>
                        <a:solidFill>
                          <a:schemeClr val="tx1"/>
                        </a:solidFill>
                        <a:effectLst/>
                        <a:latin typeface="宋体" pitchFamily="2" charset="-122"/>
                        <a:ea typeface="宋体" pitchFamily="2" charset="-122"/>
                      </a:endParaRPr>
                    </a:p>
                  </a:txBody>
                  <a:tcPr marL="90000" marR="90000" marT="46800" marB="4680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700" b="1" i="0" u="none" strike="noStrike" cap="none" normalizeH="0" baseline="0" smtClean="0">
                          <a:ln>
                            <a:noFill/>
                          </a:ln>
                          <a:solidFill>
                            <a:srgbClr val="333333"/>
                          </a:solidFill>
                          <a:effectLst/>
                          <a:latin typeface="宋体" pitchFamily="2" charset="-122"/>
                          <a:ea typeface="宋体" pitchFamily="2" charset="-122"/>
                        </a:rPr>
                        <a:t>趋于各向异性，沿流线方向力学性能提高</a:t>
                      </a:r>
                      <a:endParaRPr kumimoji="0" lang="zh-CN" altLang="en-US" sz="1700" b="1" i="0" u="none" strike="noStrike" cap="none" normalizeH="0" baseline="0" smtClean="0">
                        <a:ln>
                          <a:noFill/>
                        </a:ln>
                        <a:solidFill>
                          <a:schemeClr val="tx1"/>
                        </a:solidFill>
                        <a:effectLst/>
                        <a:latin typeface="宋体" pitchFamily="2" charset="-122"/>
                        <a:ea typeface="宋体" pitchFamily="2" charset="-122"/>
                      </a:endParaRPr>
                    </a:p>
                  </a:txBody>
                  <a:tcPr marL="90000" marR="90000" marT="46800" marB="46800" anchor="ctr" anchorCtr="1" horzOverflow="overflow">
                    <a:lnL w="19050" cap="flat" cmpd="sng" algn="ctr">
                      <a:solidFill>
                        <a:schemeClr val="tx1"/>
                      </a:solidFill>
                      <a:prstDash val="solid"/>
                      <a:round/>
                      <a:headEnd type="none" w="med" len="med"/>
                      <a:tailEnd type="none" w="med" len="med"/>
                    </a:lnL>
                    <a:lnR w="28575" cap="flat" cmpd="sng" algn="ctr">
                      <a:solidFill>
                        <a:srgbClr val="0000FF"/>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2"/>
          <p:cNvSpPr>
            <a:spLocks noChangeArrowheads="1"/>
          </p:cNvSpPr>
          <p:nvPr/>
        </p:nvSpPr>
        <p:spPr bwMode="auto">
          <a:xfrm>
            <a:off x="2809644" y="411848"/>
            <a:ext cx="3427541" cy="646331"/>
          </a:xfrm>
          <a:prstGeom prst="rect">
            <a:avLst/>
          </a:prstGeom>
          <a:noFill/>
          <a:ln w="22225" algn="ctr">
            <a:noFill/>
            <a:miter lim="800000"/>
            <a:headEnd/>
            <a:tailEnd/>
          </a:ln>
        </p:spPr>
        <p:txBody>
          <a:bodyPr wrap="none" anchor="ctr">
            <a:spAutoFit/>
          </a:bodyPr>
          <a:lstStyle/>
          <a:p>
            <a:r>
              <a:rPr lang="zh-CN" altLang="en-US" sz="3600" b="1" dirty="0" smtClean="0">
                <a:latin typeface="幼圆" pitchFamily="49" charset="-122"/>
                <a:ea typeface="幼圆" pitchFamily="49" charset="-122"/>
              </a:rPr>
              <a:t>金属</a:t>
            </a:r>
            <a:r>
              <a:rPr lang="zh-CN" altLang="en-US" sz="3600" b="1" dirty="0">
                <a:latin typeface="幼圆" pitchFamily="49" charset="-122"/>
                <a:ea typeface="幼圆" pitchFamily="49" charset="-122"/>
              </a:rPr>
              <a:t>的塑性变形</a:t>
            </a:r>
          </a:p>
        </p:txBody>
      </p:sp>
      <p:sp>
        <p:nvSpPr>
          <p:cNvPr id="5123" name="Rectangle 17"/>
          <p:cNvSpPr>
            <a:spLocks noRot="1" noChangeArrowheads="1"/>
          </p:cNvSpPr>
          <p:nvPr/>
        </p:nvSpPr>
        <p:spPr bwMode="auto">
          <a:xfrm>
            <a:off x="296863" y="1223963"/>
            <a:ext cx="8540750" cy="4591050"/>
          </a:xfrm>
          <a:prstGeom prst="rect">
            <a:avLst/>
          </a:prstGeom>
          <a:noFill/>
          <a:ln w="9525">
            <a:noFill/>
            <a:miter lim="800000"/>
            <a:headEnd/>
            <a:tailEnd/>
          </a:ln>
        </p:spPr>
        <p:txBody>
          <a:bodyPr/>
          <a:lstStyle/>
          <a:p>
            <a:pPr marL="457200" indent="-457200">
              <a:lnSpc>
                <a:spcPct val="180000"/>
              </a:lnSpc>
            </a:pPr>
            <a:r>
              <a:rPr lang="zh-CN" altLang="en-US" sz="3600" b="1" dirty="0" smtClean="0">
                <a:ea typeface="幼圆" pitchFamily="49" charset="-122"/>
              </a:rPr>
              <a:t>本章要点</a:t>
            </a:r>
            <a:endParaRPr lang="zh-CN" altLang="en-US" sz="3600" b="1" dirty="0">
              <a:ea typeface="幼圆" pitchFamily="49" charset="-122"/>
            </a:endParaRPr>
          </a:p>
          <a:p>
            <a:pPr marL="838200" lvl="1" indent="-381000">
              <a:lnSpc>
                <a:spcPct val="180000"/>
              </a:lnSpc>
              <a:spcBef>
                <a:spcPct val="20000"/>
              </a:spcBef>
              <a:buClr>
                <a:srgbClr val="0000FF"/>
              </a:buClr>
              <a:buSzPct val="105000"/>
              <a:buFont typeface="Wingdings" pitchFamily="2" charset="2"/>
              <a:buChar char="p"/>
            </a:pPr>
            <a:r>
              <a:rPr lang="zh-CN" altLang="en-US" sz="2400" b="1" dirty="0">
                <a:solidFill>
                  <a:schemeClr val="accent2"/>
                </a:solidFill>
                <a:ea typeface="幼圆" pitchFamily="49" charset="-122"/>
              </a:rPr>
              <a:t>塑性变形（滑移变形）的微观机制</a:t>
            </a:r>
          </a:p>
          <a:p>
            <a:pPr marL="838200" lvl="1" indent="-381000">
              <a:lnSpc>
                <a:spcPct val="180000"/>
              </a:lnSpc>
              <a:spcBef>
                <a:spcPct val="20000"/>
              </a:spcBef>
              <a:buClr>
                <a:srgbClr val="0000FF"/>
              </a:buClr>
              <a:buSzPct val="105000"/>
              <a:buFont typeface="Wingdings" pitchFamily="2" charset="2"/>
              <a:buChar char="p"/>
            </a:pPr>
            <a:r>
              <a:rPr lang="zh-CN" altLang="en-US" sz="2400" b="1" dirty="0">
                <a:solidFill>
                  <a:schemeClr val="accent2"/>
                </a:solidFill>
                <a:ea typeface="幼圆" pitchFamily="49" charset="-122"/>
              </a:rPr>
              <a:t>金属塑性变形（主要是滑移变形）的特点</a:t>
            </a:r>
          </a:p>
          <a:p>
            <a:pPr marL="838200" lvl="1" indent="-381000">
              <a:lnSpc>
                <a:spcPct val="180000"/>
              </a:lnSpc>
              <a:spcBef>
                <a:spcPct val="20000"/>
              </a:spcBef>
              <a:buClr>
                <a:srgbClr val="0000FF"/>
              </a:buClr>
              <a:buSzPct val="105000"/>
              <a:buFont typeface="Wingdings" pitchFamily="2" charset="2"/>
              <a:buChar char="p"/>
            </a:pPr>
            <a:r>
              <a:rPr lang="zh-CN" altLang="en-US" sz="2400" b="1" dirty="0">
                <a:solidFill>
                  <a:schemeClr val="accent2"/>
                </a:solidFill>
                <a:ea typeface="幼圆" pitchFamily="49" charset="-122"/>
              </a:rPr>
              <a:t>塑性变形对金属组织、性能的影响（特别是加工硬化）</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6535" y="458670"/>
            <a:ext cx="8325925" cy="5637330"/>
          </a:xfrm>
        </p:spPr>
        <p:txBody>
          <a:bodyPr/>
          <a:lstStyle/>
          <a:p>
            <a:r>
              <a:rPr lang="zh-CN" altLang="zh-CN" sz="2800" b="1" dirty="0" smtClean="0">
                <a:latin typeface="黑体" pitchFamily="2" charset="-122"/>
                <a:ea typeface="黑体" pitchFamily="2" charset="-122"/>
              </a:rPr>
              <a:t>重点：</a:t>
            </a:r>
            <a:endParaRPr lang="zh-CN" altLang="zh-CN" sz="2800" dirty="0" smtClean="0">
              <a:latin typeface="黑体" pitchFamily="2" charset="-122"/>
              <a:ea typeface="黑体" pitchFamily="2" charset="-122"/>
            </a:endParaRPr>
          </a:p>
          <a:p>
            <a:pPr lvl="1"/>
            <a:r>
              <a:rPr lang="zh-CN" altLang="zh-CN" sz="2400" dirty="0" smtClean="0">
                <a:latin typeface="黑体" pitchFamily="2" charset="-122"/>
                <a:ea typeface="黑体" pitchFamily="2" charset="-122"/>
              </a:rPr>
              <a:t>金属的变形方式及其本质</a:t>
            </a:r>
          </a:p>
          <a:p>
            <a:pPr lvl="1"/>
            <a:r>
              <a:rPr lang="zh-CN" altLang="zh-CN" sz="2400" dirty="0" smtClean="0">
                <a:latin typeface="黑体" pitchFamily="2" charset="-122"/>
                <a:ea typeface="黑体" pitchFamily="2" charset="-122"/>
              </a:rPr>
              <a:t>多晶体塑性变形</a:t>
            </a:r>
          </a:p>
          <a:p>
            <a:pPr lvl="1"/>
            <a:r>
              <a:rPr lang="zh-CN" altLang="zh-CN" sz="2400" dirty="0" smtClean="0">
                <a:latin typeface="黑体" pitchFamily="2" charset="-122"/>
                <a:ea typeface="黑体" pitchFamily="2" charset="-122"/>
              </a:rPr>
              <a:t>塑性变形对金属材料的的组织和性能的影响</a:t>
            </a:r>
          </a:p>
          <a:p>
            <a:pPr lvl="1"/>
            <a:r>
              <a:rPr lang="zh-CN" altLang="zh-CN" sz="2400" dirty="0" smtClean="0">
                <a:latin typeface="黑体" pitchFamily="2" charset="-122"/>
                <a:ea typeface="黑体" pitchFamily="2" charset="-122"/>
              </a:rPr>
              <a:t>经冷变形的金属，在加热时的组织和性能的变化</a:t>
            </a:r>
          </a:p>
          <a:p>
            <a:r>
              <a:rPr lang="zh-CN" altLang="zh-CN" sz="2800" b="1" dirty="0" smtClean="0">
                <a:latin typeface="黑体" pitchFamily="2" charset="-122"/>
                <a:ea typeface="黑体" pitchFamily="2" charset="-122"/>
              </a:rPr>
              <a:t>难点</a:t>
            </a:r>
            <a:endParaRPr lang="zh-CN" altLang="zh-CN" sz="2800" dirty="0" smtClean="0">
              <a:latin typeface="黑体" pitchFamily="2" charset="-122"/>
              <a:ea typeface="黑体" pitchFamily="2" charset="-122"/>
            </a:endParaRPr>
          </a:p>
          <a:p>
            <a:pPr lvl="1"/>
            <a:r>
              <a:rPr lang="zh-CN" altLang="zh-CN" sz="2400" dirty="0" smtClean="0">
                <a:latin typeface="黑体" pitchFamily="2" charset="-122"/>
                <a:ea typeface="黑体" pitchFamily="2" charset="-122"/>
              </a:rPr>
              <a:t>金属的两种变形方式的比较</a:t>
            </a:r>
          </a:p>
          <a:p>
            <a:pPr lvl="1"/>
            <a:r>
              <a:rPr lang="zh-CN" altLang="zh-CN" sz="2400" dirty="0" smtClean="0">
                <a:latin typeface="黑体" pitchFamily="2" charset="-122"/>
                <a:ea typeface="黑体" pitchFamily="2" charset="-122"/>
              </a:rPr>
              <a:t>影响多晶体塑性变形的因素，细晶强化的机理及性能影响</a:t>
            </a:r>
          </a:p>
          <a:p>
            <a:pPr lvl="1"/>
            <a:r>
              <a:rPr lang="zh-CN" altLang="zh-CN" sz="2400" dirty="0" smtClean="0">
                <a:latin typeface="黑体" pitchFamily="2" charset="-122"/>
                <a:ea typeface="黑体" pitchFamily="2" charset="-122"/>
              </a:rPr>
              <a:t>加工硬化的机理及性能影响</a:t>
            </a:r>
          </a:p>
          <a:p>
            <a:pPr lvl="1"/>
            <a:r>
              <a:rPr lang="zh-CN" altLang="zh-CN" sz="2400" dirty="0" smtClean="0">
                <a:latin typeface="黑体" pitchFamily="2" charset="-122"/>
                <a:ea typeface="黑体" pitchFamily="2" charset="-122"/>
              </a:rPr>
              <a:t>影响再结晶及再结晶晶粒度的因素</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19"/>
          <p:cNvSpPr txBox="1">
            <a:spLocks noChangeArrowheads="1"/>
          </p:cNvSpPr>
          <p:nvPr/>
        </p:nvSpPr>
        <p:spPr bwMode="auto">
          <a:xfrm>
            <a:off x="341313" y="638175"/>
            <a:ext cx="8235950" cy="4692650"/>
          </a:xfrm>
          <a:prstGeom prst="rect">
            <a:avLst/>
          </a:prstGeom>
          <a:noFill/>
          <a:ln w="9525" algn="ctr">
            <a:noFill/>
            <a:miter lim="800000"/>
            <a:headEnd/>
            <a:tailEnd/>
          </a:ln>
        </p:spPr>
        <p:txBody>
          <a:bodyPr>
            <a:spAutoFit/>
          </a:bodyPr>
          <a:lstStyle/>
          <a:p>
            <a:pPr>
              <a:lnSpc>
                <a:spcPct val="140000"/>
              </a:lnSpc>
            </a:pPr>
            <a:r>
              <a:rPr lang="en-US" altLang="zh-CN" sz="2400" b="1" dirty="0">
                <a:latin typeface="幼圆" pitchFamily="49" charset="-122"/>
                <a:ea typeface="幼圆" pitchFamily="49" charset="-122"/>
              </a:rPr>
              <a:t>1</a:t>
            </a:r>
            <a:r>
              <a:rPr lang="zh-CN" altLang="en-US" sz="2400" b="1" dirty="0">
                <a:latin typeface="幼圆" pitchFamily="49" charset="-122"/>
                <a:ea typeface="幼圆" pitchFamily="49" charset="-122"/>
              </a:rPr>
              <a:t>、</a:t>
            </a:r>
            <a:r>
              <a:rPr lang="zh-CN" altLang="en-US" sz="2400" b="1" dirty="0">
                <a:ea typeface="幼圆" pitchFamily="49" charset="-122"/>
              </a:rPr>
              <a:t> </a:t>
            </a:r>
            <a:r>
              <a:rPr lang="zh-CN" altLang="en-US" sz="2400" b="1" dirty="0">
                <a:latin typeface="幼圆" pitchFamily="49" charset="-122"/>
                <a:ea typeface="幼圆" pitchFamily="49" charset="-122"/>
              </a:rPr>
              <a:t> 再结晶温度和哪些因素有关。如何控制再结晶晶粒度？再结晶后有哪些情况回出现异常粗大的晶粒？ </a:t>
            </a:r>
          </a:p>
          <a:p>
            <a:pPr>
              <a:lnSpc>
                <a:spcPct val="140000"/>
              </a:lnSpc>
            </a:pPr>
            <a:r>
              <a:rPr lang="en-US" altLang="zh-CN" sz="2400" b="1" dirty="0">
                <a:latin typeface="幼圆" pitchFamily="49" charset="-122"/>
                <a:ea typeface="幼圆" pitchFamily="49" charset="-122"/>
              </a:rPr>
              <a:t>2</a:t>
            </a:r>
            <a:r>
              <a:rPr lang="zh-CN" altLang="en-US" sz="2400" b="1" dirty="0">
                <a:latin typeface="幼圆" pitchFamily="49" charset="-122"/>
                <a:ea typeface="幼圆" pitchFamily="49" charset="-122"/>
              </a:rPr>
              <a:t>、</a:t>
            </a:r>
            <a:r>
              <a:rPr lang="zh-CN" altLang="en-US" sz="2400" b="1" dirty="0">
                <a:ea typeface="幼圆" pitchFamily="49" charset="-122"/>
              </a:rPr>
              <a:t> </a:t>
            </a:r>
            <a:r>
              <a:rPr lang="zh-CN" altLang="en-US" sz="2400" b="1" dirty="0">
                <a:latin typeface="幼圆" pitchFamily="49" charset="-122"/>
                <a:ea typeface="幼圆" pitchFamily="49" charset="-122"/>
              </a:rPr>
              <a:t> 未进行冷变形的金属加热时，能否发生回复和再结晶，为什么？</a:t>
            </a:r>
          </a:p>
          <a:p>
            <a:pPr>
              <a:lnSpc>
                <a:spcPct val="140000"/>
              </a:lnSpc>
            </a:pPr>
            <a:r>
              <a:rPr lang="en-US" altLang="zh-CN" sz="2400" b="1" dirty="0">
                <a:latin typeface="幼圆" pitchFamily="49" charset="-122"/>
                <a:ea typeface="幼圆" pitchFamily="49" charset="-122"/>
              </a:rPr>
              <a:t>3</a:t>
            </a:r>
            <a:r>
              <a:rPr lang="zh-CN" altLang="en-US" sz="2400" b="1" dirty="0">
                <a:latin typeface="幼圆" pitchFamily="49" charset="-122"/>
                <a:ea typeface="幼圆" pitchFamily="49" charset="-122"/>
              </a:rPr>
              <a:t>、</a:t>
            </a:r>
            <a:r>
              <a:rPr lang="zh-CN" altLang="en-US" sz="2400" b="1" dirty="0">
                <a:ea typeface="幼圆" pitchFamily="49" charset="-122"/>
              </a:rPr>
              <a:t> </a:t>
            </a:r>
            <a:r>
              <a:rPr lang="zh-CN" altLang="en-US" sz="2400" b="1" dirty="0">
                <a:latin typeface="幼圆" pitchFamily="49" charset="-122"/>
                <a:ea typeface="幼圆" pitchFamily="49" charset="-122"/>
              </a:rPr>
              <a:t> 试总结金属单晶体和多晶体塑性变形时的规律。</a:t>
            </a:r>
          </a:p>
          <a:p>
            <a:pPr>
              <a:lnSpc>
                <a:spcPct val="140000"/>
              </a:lnSpc>
            </a:pPr>
            <a:r>
              <a:rPr lang="en-US" altLang="zh-CN" sz="2400" b="1" dirty="0">
                <a:latin typeface="幼圆" pitchFamily="49" charset="-122"/>
                <a:ea typeface="幼圆" pitchFamily="49" charset="-122"/>
              </a:rPr>
              <a:t>4</a:t>
            </a:r>
            <a:r>
              <a:rPr lang="zh-CN" altLang="en-US" sz="2400" b="1" dirty="0">
                <a:latin typeface="幼圆" pitchFamily="49" charset="-122"/>
                <a:ea typeface="幼圆" pitchFamily="49" charset="-122"/>
              </a:rPr>
              <a:t>、</a:t>
            </a:r>
            <a:r>
              <a:rPr lang="zh-CN" altLang="en-US" sz="2400" b="1" dirty="0">
                <a:ea typeface="幼圆" pitchFamily="49" charset="-122"/>
              </a:rPr>
              <a:t> </a:t>
            </a:r>
            <a:r>
              <a:rPr lang="zh-CN" altLang="en-US" sz="2400" b="1" dirty="0">
                <a:latin typeface="幼圆" pitchFamily="49" charset="-122"/>
                <a:ea typeface="幼圆" pitchFamily="49" charset="-122"/>
              </a:rPr>
              <a:t> 在热加工过程中，金属能否产生加工硬化？试分析原因。</a:t>
            </a:r>
          </a:p>
          <a:p>
            <a:pPr>
              <a:lnSpc>
                <a:spcPct val="140000"/>
              </a:lnSpc>
            </a:pPr>
            <a:r>
              <a:rPr lang="en-US" altLang="zh-CN" sz="2400" b="1" dirty="0">
                <a:latin typeface="幼圆" pitchFamily="49" charset="-122"/>
                <a:ea typeface="幼圆" pitchFamily="49" charset="-122"/>
              </a:rPr>
              <a:t>5</a:t>
            </a:r>
            <a:r>
              <a:rPr lang="zh-CN" altLang="en-US" sz="2400" b="1" dirty="0">
                <a:latin typeface="幼圆" pitchFamily="49" charset="-122"/>
                <a:ea typeface="幼圆" pitchFamily="49" charset="-122"/>
              </a:rPr>
              <a:t>、  请分析金属铁和锡①经室温下塑性变形、②再经</a:t>
            </a:r>
            <a:r>
              <a:rPr lang="en-US" altLang="zh-CN" sz="2400" b="1" dirty="0">
                <a:latin typeface="幼圆" pitchFamily="49" charset="-122"/>
                <a:ea typeface="幼圆" pitchFamily="49" charset="-122"/>
              </a:rPr>
              <a:t>600℃</a:t>
            </a:r>
            <a:r>
              <a:rPr lang="zh-CN" altLang="en-US" sz="2400" b="1" dirty="0">
                <a:latin typeface="幼圆" pitchFamily="49" charset="-122"/>
                <a:ea typeface="幼圆" pitchFamily="49" charset="-122"/>
              </a:rPr>
              <a:t>退火前后的性能变化</a:t>
            </a:r>
          </a:p>
          <a:p>
            <a:pPr>
              <a:lnSpc>
                <a:spcPct val="140000"/>
              </a:lnSpc>
            </a:pPr>
            <a:r>
              <a:rPr lang="en-US" altLang="zh-CN" sz="2400" b="1" dirty="0">
                <a:latin typeface="幼圆" pitchFamily="49" charset="-122"/>
                <a:ea typeface="幼圆" pitchFamily="49" charset="-122"/>
              </a:rPr>
              <a:t>6</a:t>
            </a:r>
            <a:r>
              <a:rPr lang="zh-CN" altLang="en-US" sz="2400" b="1" dirty="0">
                <a:latin typeface="幼圆" pitchFamily="49" charset="-122"/>
                <a:ea typeface="幼圆" pitchFamily="49" charset="-122"/>
              </a:rPr>
              <a:t>、请分析图中所示强度与位错密度关系的原因</a:t>
            </a:r>
          </a:p>
        </p:txBody>
      </p:sp>
      <p:pic>
        <p:nvPicPr>
          <p:cNvPr id="35844" name="Picture 20" descr="fig336.gif (7441 bytes)"/>
          <p:cNvPicPr>
            <a:picLocks noChangeAspect="1" noChangeArrowheads="1"/>
          </p:cNvPicPr>
          <p:nvPr/>
        </p:nvPicPr>
        <p:blipFill>
          <a:blip r:embed="rId2" cstate="print">
            <a:clrChange>
              <a:clrFrom>
                <a:srgbClr val="00FF00"/>
              </a:clrFrom>
              <a:clrTo>
                <a:srgbClr val="00FF00">
                  <a:alpha val="0"/>
                </a:srgbClr>
              </a:clrTo>
            </a:clrChange>
          </a:blip>
          <a:srcRect l="62776" b="27899"/>
          <a:stretch>
            <a:fillRect/>
          </a:stretch>
        </p:blipFill>
        <p:spPr bwMode="auto">
          <a:xfrm>
            <a:off x="6886575" y="4614863"/>
            <a:ext cx="2257425" cy="2243137"/>
          </a:xfrm>
          <a:prstGeom prst="rect">
            <a:avLst/>
          </a:prstGeom>
          <a:solidFill>
            <a:schemeClr val="bg1"/>
          </a:solid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413665"/>
            <a:ext cx="7772400" cy="5682335"/>
          </a:xfrm>
        </p:spPr>
        <p:txBody>
          <a:bodyPr/>
          <a:lstStyle/>
          <a:p>
            <a:pPr>
              <a:buNone/>
            </a:pPr>
            <a:r>
              <a:rPr lang="zh-CN" altLang="en-US" sz="2000" b="1" dirty="0" smtClean="0"/>
              <a:t>复习：</a:t>
            </a:r>
            <a:endParaRPr lang="en-US" altLang="zh-CN" sz="2000" b="1" dirty="0" smtClean="0"/>
          </a:p>
          <a:p>
            <a:pPr>
              <a:buNone/>
            </a:pPr>
            <a:r>
              <a:rPr lang="zh-CN" altLang="zh-CN" sz="1600" b="1" dirty="0" smtClean="0"/>
              <a:t>一</a:t>
            </a:r>
            <a:r>
              <a:rPr lang="zh-CN" altLang="zh-CN" sz="1600" b="1" dirty="0" smtClean="0"/>
              <a:t>、名词解释：</a:t>
            </a:r>
          </a:p>
          <a:p>
            <a:pPr>
              <a:buNone/>
            </a:pPr>
            <a:r>
              <a:rPr lang="zh-CN" altLang="zh-CN" sz="1600" dirty="0" smtClean="0"/>
              <a:t>（</a:t>
            </a:r>
            <a:r>
              <a:rPr lang="en-US" altLang="zh-CN" sz="1600" dirty="0" smtClean="0"/>
              <a:t>1</a:t>
            </a:r>
            <a:r>
              <a:rPr lang="zh-CN" altLang="zh-CN" sz="1600" dirty="0" smtClean="0"/>
              <a:t>）滑移；（</a:t>
            </a:r>
            <a:r>
              <a:rPr lang="en-US" altLang="zh-CN" sz="1600" dirty="0" smtClean="0"/>
              <a:t>2</a:t>
            </a:r>
            <a:r>
              <a:rPr lang="zh-CN" altLang="zh-CN" sz="1600" dirty="0" smtClean="0"/>
              <a:t>）滑移系；（</a:t>
            </a:r>
            <a:r>
              <a:rPr lang="en-US" altLang="zh-CN" sz="1600" dirty="0" smtClean="0"/>
              <a:t>3</a:t>
            </a:r>
            <a:r>
              <a:rPr lang="zh-CN" altLang="zh-CN" sz="1600" dirty="0" smtClean="0"/>
              <a:t>）孪生</a:t>
            </a:r>
            <a:r>
              <a:rPr lang="en-US" altLang="zh-CN" sz="1600" dirty="0" smtClean="0"/>
              <a:t>/</a:t>
            </a:r>
            <a:r>
              <a:rPr lang="zh-CN" altLang="zh-CN" sz="1600" dirty="0" smtClean="0"/>
              <a:t>孪晶；（</a:t>
            </a:r>
            <a:r>
              <a:rPr lang="en-US" altLang="zh-CN" sz="1600" dirty="0" smtClean="0"/>
              <a:t>4</a:t>
            </a:r>
            <a:r>
              <a:rPr lang="zh-CN" altLang="zh-CN" sz="1600" dirty="0" smtClean="0"/>
              <a:t>）硬</a:t>
            </a:r>
            <a:r>
              <a:rPr lang="en-US" altLang="zh-CN" sz="1600" dirty="0" smtClean="0"/>
              <a:t>/</a:t>
            </a:r>
            <a:r>
              <a:rPr lang="zh-CN" altLang="zh-CN" sz="1600" dirty="0" smtClean="0"/>
              <a:t>软位向；（</a:t>
            </a:r>
            <a:r>
              <a:rPr lang="en-US" altLang="zh-CN" sz="1600" dirty="0" smtClean="0"/>
              <a:t>5</a:t>
            </a:r>
            <a:r>
              <a:rPr lang="zh-CN" altLang="zh-CN" sz="1600" dirty="0" smtClean="0"/>
              <a:t>）细晶强化；（</a:t>
            </a:r>
            <a:r>
              <a:rPr lang="en-US" altLang="zh-CN" sz="1600" dirty="0" smtClean="0"/>
              <a:t>6</a:t>
            </a:r>
            <a:r>
              <a:rPr lang="zh-CN" altLang="zh-CN" sz="1600" dirty="0" smtClean="0"/>
              <a:t>）加工硬化；（</a:t>
            </a:r>
            <a:r>
              <a:rPr lang="en-US" altLang="zh-CN" sz="1600" dirty="0" smtClean="0"/>
              <a:t>7</a:t>
            </a:r>
            <a:r>
              <a:rPr lang="zh-CN" altLang="zh-CN" sz="1600" dirty="0" smtClean="0"/>
              <a:t>）纤维组织；（</a:t>
            </a:r>
            <a:r>
              <a:rPr lang="en-US" altLang="zh-CN" sz="1600" dirty="0" smtClean="0"/>
              <a:t>8</a:t>
            </a:r>
            <a:r>
              <a:rPr lang="zh-CN" altLang="zh-CN" sz="1600" dirty="0" smtClean="0"/>
              <a:t>）形变织构；（</a:t>
            </a:r>
            <a:r>
              <a:rPr lang="en-US" altLang="zh-CN" sz="1600" dirty="0" smtClean="0"/>
              <a:t>9</a:t>
            </a:r>
            <a:r>
              <a:rPr lang="zh-CN" altLang="zh-CN" sz="1600" dirty="0" smtClean="0"/>
              <a:t>）内应力；（</a:t>
            </a:r>
            <a:r>
              <a:rPr lang="en-US" altLang="zh-CN" sz="1600" dirty="0" smtClean="0"/>
              <a:t>10</a:t>
            </a:r>
            <a:r>
              <a:rPr lang="zh-CN" altLang="zh-CN" sz="1600" dirty="0" smtClean="0"/>
              <a:t>）回复；（</a:t>
            </a:r>
            <a:r>
              <a:rPr lang="en-US" altLang="zh-CN" sz="1600" dirty="0" smtClean="0"/>
              <a:t>11</a:t>
            </a:r>
            <a:r>
              <a:rPr lang="zh-CN" altLang="zh-CN" sz="1600" dirty="0" smtClean="0"/>
              <a:t>）再结晶；（</a:t>
            </a:r>
            <a:r>
              <a:rPr lang="en-US" altLang="zh-CN" sz="1600" dirty="0" smtClean="0"/>
              <a:t>12</a:t>
            </a:r>
            <a:r>
              <a:rPr lang="zh-CN" altLang="zh-CN" sz="1600" dirty="0" smtClean="0"/>
              <a:t>）临界变形度；（</a:t>
            </a:r>
            <a:r>
              <a:rPr lang="en-US" altLang="zh-CN" sz="1600" dirty="0" smtClean="0"/>
              <a:t>13</a:t>
            </a:r>
            <a:r>
              <a:rPr lang="zh-CN" altLang="zh-CN" sz="1600" dirty="0" smtClean="0"/>
              <a:t>）热加工</a:t>
            </a:r>
          </a:p>
          <a:p>
            <a:pPr>
              <a:buNone/>
            </a:pPr>
            <a:r>
              <a:rPr lang="zh-CN" altLang="zh-CN" sz="1600" b="1" dirty="0" smtClean="0"/>
              <a:t>二、思考题：</a:t>
            </a:r>
          </a:p>
          <a:p>
            <a:pPr>
              <a:buNone/>
            </a:pPr>
            <a:r>
              <a:rPr lang="en-US" altLang="zh-CN" sz="1600" dirty="0" smtClean="0"/>
              <a:t>1</a:t>
            </a:r>
            <a:r>
              <a:rPr lang="zh-CN" altLang="zh-CN" sz="1600" dirty="0" smtClean="0"/>
              <a:t>、金属塑性变形的方式有哪些？其中滑移的本质是什么？</a:t>
            </a:r>
          </a:p>
          <a:p>
            <a:pPr>
              <a:buNone/>
            </a:pPr>
            <a:r>
              <a:rPr lang="en-US" altLang="zh-CN" sz="1600" dirty="0" smtClean="0"/>
              <a:t>2</a:t>
            </a:r>
            <a:r>
              <a:rPr lang="zh-CN" altLang="zh-CN" sz="1600" dirty="0" smtClean="0"/>
              <a:t>、什么是滑移的位错机制？为什么理论计算出的滑移系作整体刚性滑移所需的临界分切应力比实验测出的高许多？</a:t>
            </a:r>
          </a:p>
          <a:p>
            <a:pPr>
              <a:buNone/>
            </a:pPr>
            <a:r>
              <a:rPr lang="en-US" altLang="zh-CN" sz="1600" dirty="0" smtClean="0"/>
              <a:t>3</a:t>
            </a:r>
            <a:r>
              <a:rPr lang="zh-CN" altLang="zh-CN" sz="1600" dirty="0" smtClean="0"/>
              <a:t>、试画出体心立方、面心立方和密排六方晶体的一组滑移系，并分析其对金属塑性的影响。</a:t>
            </a:r>
          </a:p>
          <a:p>
            <a:pPr>
              <a:buNone/>
            </a:pPr>
            <a:r>
              <a:rPr lang="en-US" altLang="zh-CN" sz="1600" dirty="0" smtClean="0"/>
              <a:t>4</a:t>
            </a:r>
            <a:r>
              <a:rPr lang="zh-CN" altLang="zh-CN" sz="1600" dirty="0" smtClean="0"/>
              <a:t>、简述多晶体金属塑性变形的特点。什么叫软位向与硬位向，它们对多晶体塑性变形有何影响？为什么金属晶粒越细，强度</a:t>
            </a:r>
            <a:r>
              <a:rPr lang="en-US" altLang="zh-CN" sz="1600" dirty="0" smtClean="0"/>
              <a:t>/</a:t>
            </a:r>
            <a:r>
              <a:rPr lang="zh-CN" altLang="zh-CN" sz="1600" dirty="0" smtClean="0"/>
              <a:t>硬度越高、塑性</a:t>
            </a:r>
            <a:r>
              <a:rPr lang="en-US" altLang="zh-CN" sz="1600" dirty="0" smtClean="0"/>
              <a:t>/</a:t>
            </a:r>
            <a:r>
              <a:rPr lang="zh-CN" altLang="zh-CN" sz="1600" dirty="0" smtClean="0"/>
              <a:t>韧性也越好</a:t>
            </a:r>
            <a:r>
              <a:rPr lang="en-US" altLang="zh-CN" sz="1600" dirty="0" smtClean="0"/>
              <a:t>?</a:t>
            </a:r>
            <a:endParaRPr lang="zh-CN" altLang="zh-CN" sz="1600" dirty="0" smtClean="0"/>
          </a:p>
          <a:p>
            <a:pPr>
              <a:buNone/>
            </a:pPr>
            <a:r>
              <a:rPr lang="en-US" altLang="zh-CN" sz="1600" dirty="0" smtClean="0"/>
              <a:t>5</a:t>
            </a:r>
            <a:r>
              <a:rPr lang="zh-CN" altLang="zh-CN" sz="1600" dirty="0" smtClean="0"/>
              <a:t>、简述金属冷塑性变形后组织和性能有哪些变化？什么是加工硬化，产生加工硬化的原因是什么？它给金属的加工性能带来哪些影响？如何消除对金属加工的不良影响？</a:t>
            </a:r>
          </a:p>
          <a:p>
            <a:pPr>
              <a:buNone/>
            </a:pPr>
            <a:r>
              <a:rPr lang="en-US" altLang="zh-CN" sz="1600" dirty="0" smtClean="0"/>
              <a:t>6</a:t>
            </a:r>
            <a:r>
              <a:rPr lang="zh-CN" altLang="zh-CN" sz="1600" dirty="0" smtClean="0"/>
              <a:t>、简述冷变形金属加热后有哪些变化？再结晶温度和哪些因素有关？如何控制再结晶晶粒度？再结晶后有哪些情况会出现异常粗大的晶粒？</a:t>
            </a:r>
          </a:p>
          <a:p>
            <a:pPr>
              <a:buNone/>
            </a:pPr>
            <a:r>
              <a:rPr lang="en-US" altLang="zh-CN" sz="1600" dirty="0" smtClean="0"/>
              <a:t>7</a:t>
            </a:r>
            <a:r>
              <a:rPr lang="zh-CN" altLang="zh-CN" sz="1600" dirty="0" smtClean="0"/>
              <a:t>、再结晶的驱动力是什么？未进行冷变形的金属加热时，能否发生再结晶，为什么？</a:t>
            </a:r>
          </a:p>
          <a:p>
            <a:pPr>
              <a:buNone/>
            </a:pPr>
            <a:r>
              <a:rPr lang="en-US" altLang="zh-CN" sz="1600" dirty="0" smtClean="0"/>
              <a:t>8</a:t>
            </a:r>
            <a:r>
              <a:rPr lang="zh-CN" altLang="zh-CN" sz="1600" dirty="0" smtClean="0"/>
              <a:t>、什么叫金属的热加工？在热加工过程中，金属能否产生加工硬化？为什么</a:t>
            </a:r>
            <a:r>
              <a:rPr lang="zh-CN" altLang="zh-CN" sz="1600" dirty="0" smtClean="0"/>
              <a:t>？</a:t>
            </a:r>
            <a:r>
              <a:rPr lang="en-US" altLang="zh-CN" sz="1600" dirty="0" smtClean="0"/>
              <a:t/>
            </a:r>
            <a:br>
              <a:rPr lang="en-US" altLang="zh-CN" sz="1600" dirty="0" smtClean="0"/>
            </a:br>
            <a:r>
              <a:rPr lang="en-US" altLang="zh-CN" sz="1600" dirty="0" smtClean="0"/>
              <a:t> </a:t>
            </a:r>
            <a:endParaRPr lang="zh-CN" altLang="zh-CN" sz="1600" dirty="0" smtClean="0"/>
          </a:p>
          <a:p>
            <a:pPr>
              <a:buNone/>
            </a:pPr>
            <a:endParaRPr lang="zh-CN" altLang="en-US" sz="1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043735"/>
            <a:ext cx="7772400" cy="5052265"/>
          </a:xfrm>
        </p:spPr>
        <p:txBody>
          <a:bodyPr/>
          <a:lstStyle/>
          <a:p>
            <a:pPr>
              <a:buNone/>
            </a:pPr>
            <a:r>
              <a:rPr lang="zh-CN" altLang="zh-CN" sz="2000" b="1" dirty="0" smtClean="0"/>
              <a:t>作业题</a:t>
            </a:r>
            <a:endParaRPr lang="zh-CN" altLang="zh-CN" sz="2000" dirty="0" smtClean="0"/>
          </a:p>
          <a:p>
            <a:pPr>
              <a:buNone/>
            </a:pPr>
            <a:r>
              <a:rPr lang="en-US" altLang="zh-CN" sz="2000" dirty="0" smtClean="0"/>
              <a:t>1</a:t>
            </a:r>
            <a:r>
              <a:rPr lang="zh-CN" altLang="zh-CN" sz="2000" dirty="0" smtClean="0"/>
              <a:t>、在制造齿轮时，有时采用喷丸法，将金属丸高速喷射到零件表面上，请指出这种加工方法的目的是什么，并分析原因。 </a:t>
            </a:r>
          </a:p>
          <a:p>
            <a:pPr>
              <a:buNone/>
            </a:pPr>
            <a:r>
              <a:rPr lang="en-US" altLang="zh-CN" sz="2000" dirty="0" smtClean="0"/>
              <a:t>2</a:t>
            </a:r>
            <a:r>
              <a:rPr lang="zh-CN" altLang="zh-CN" sz="2000" dirty="0" smtClean="0"/>
              <a:t>、请分析图中所示强度与位错密度关系的原因。</a:t>
            </a:r>
          </a:p>
          <a:p>
            <a:pPr>
              <a:buNone/>
            </a:pPr>
            <a:r>
              <a:rPr lang="en-US" altLang="zh-CN" sz="2000" dirty="0" smtClean="0"/>
              <a:t>3</a:t>
            </a:r>
            <a:r>
              <a:rPr lang="zh-CN" altLang="zh-CN" sz="2000" dirty="0" smtClean="0"/>
              <a:t>、试将低碳钢冷塑性变形前（</a:t>
            </a:r>
            <a:r>
              <a:rPr lang="en-US" altLang="zh-CN" sz="2000" dirty="0" smtClean="0"/>
              <a:t>A</a:t>
            </a:r>
            <a:r>
              <a:rPr lang="zh-CN" altLang="zh-CN" sz="2000" dirty="0" smtClean="0"/>
              <a:t>状态）、后（</a:t>
            </a:r>
            <a:r>
              <a:rPr lang="en-US" altLang="zh-CN" sz="2000" dirty="0" smtClean="0"/>
              <a:t>B</a:t>
            </a:r>
            <a:r>
              <a:rPr lang="zh-CN" altLang="zh-CN" sz="2000" dirty="0" smtClean="0"/>
              <a:t>状态）及再结晶退火后（</a:t>
            </a:r>
            <a:r>
              <a:rPr lang="en-US" altLang="zh-CN" sz="2000" dirty="0" smtClean="0"/>
              <a:t>C</a:t>
            </a:r>
            <a:r>
              <a:rPr lang="zh-CN" altLang="zh-CN" sz="2000" dirty="0" smtClean="0"/>
              <a:t>状态）的强度</a:t>
            </a:r>
            <a:r>
              <a:rPr lang="en-US" altLang="zh-CN" sz="2000" dirty="0" smtClean="0"/>
              <a:t>/</a:t>
            </a:r>
            <a:r>
              <a:rPr lang="zh-CN" altLang="zh-CN" sz="2000" dirty="0" smtClean="0"/>
              <a:t>硬度、塑性</a:t>
            </a:r>
            <a:r>
              <a:rPr lang="en-US" altLang="zh-CN" sz="2000" dirty="0" smtClean="0"/>
              <a:t>/</a:t>
            </a:r>
            <a:r>
              <a:rPr lang="zh-CN" altLang="zh-CN" sz="2000" dirty="0" smtClean="0"/>
              <a:t>韧性按性能高低进行排序，并简述原因。</a:t>
            </a:r>
          </a:p>
          <a:p>
            <a:pPr>
              <a:buNone/>
            </a:pPr>
            <a:r>
              <a:rPr lang="en-US" altLang="zh-CN" sz="2000" dirty="0" smtClean="0"/>
              <a:t>4</a:t>
            </a:r>
            <a:r>
              <a:rPr lang="zh-CN" altLang="zh-CN" sz="2000" dirty="0" smtClean="0"/>
              <a:t>、</a:t>
            </a:r>
            <a:r>
              <a:rPr lang="zh-CN" altLang="zh-CN" sz="2000" dirty="0" smtClean="0"/>
              <a:t>用一冷拔钢丝绳吊装一大型工件入炉，并随工件一起加热到</a:t>
            </a:r>
            <a:r>
              <a:rPr lang="en-US" altLang="zh-CN" sz="2000" dirty="0" smtClean="0"/>
              <a:t>700</a:t>
            </a:r>
            <a:r>
              <a:rPr lang="zh-CN" altLang="zh-CN" sz="2000" dirty="0" smtClean="0"/>
              <a:t>℃保温，保温后再次吊装工件时，钢丝绳发生断裂。请分析原因。</a:t>
            </a:r>
          </a:p>
          <a:p>
            <a:pPr>
              <a:buNone/>
            </a:pPr>
            <a:r>
              <a:rPr lang="en-US" altLang="zh-CN" sz="2000" dirty="0" smtClean="0"/>
              <a:t>5</a:t>
            </a:r>
            <a:r>
              <a:rPr lang="zh-CN" altLang="zh-CN" sz="2000" dirty="0" smtClean="0"/>
              <a:t>、请分析金属</a:t>
            </a:r>
            <a:r>
              <a:rPr lang="zh-CN" altLang="zh-CN" sz="2000" dirty="0" smtClean="0"/>
              <a:t>铁</a:t>
            </a:r>
            <a:r>
              <a:rPr lang="zh-CN" altLang="en-US" sz="2000" dirty="0" smtClean="0"/>
              <a:t>、</a:t>
            </a:r>
            <a:r>
              <a:rPr lang="zh-CN" altLang="zh-CN" sz="2000" dirty="0" smtClean="0"/>
              <a:t>铅</a:t>
            </a:r>
            <a:r>
              <a:rPr lang="zh-CN" altLang="zh-CN" sz="2000" dirty="0" smtClean="0"/>
              <a:t>和</a:t>
            </a:r>
            <a:r>
              <a:rPr lang="zh-CN" altLang="zh-CN" sz="2000" dirty="0" smtClean="0"/>
              <a:t>锡经室温下塑性变形后的性能变化，并简述原因</a:t>
            </a:r>
            <a:r>
              <a:rPr lang="zh-CN" altLang="zh-CN" sz="2000" dirty="0" smtClean="0"/>
              <a:t>。</a:t>
            </a:r>
            <a:r>
              <a:rPr lang="zh-CN" altLang="zh-CN" sz="2000" dirty="0" smtClean="0"/>
              <a:t>试问钨在</a:t>
            </a:r>
            <a:r>
              <a:rPr lang="en-US" altLang="zh-CN" sz="2000" dirty="0" err="1" smtClean="0"/>
              <a:t>1100˚C</a:t>
            </a:r>
            <a:r>
              <a:rPr lang="zh-CN" altLang="zh-CN" sz="2000" dirty="0" smtClean="0"/>
              <a:t>加工</a:t>
            </a:r>
            <a:r>
              <a:rPr lang="zh-CN" altLang="en-US" sz="2000" dirty="0" smtClean="0"/>
              <a:t>为</a:t>
            </a:r>
            <a:r>
              <a:rPr lang="zh-CN" altLang="zh-CN" sz="2000" dirty="0" smtClean="0"/>
              <a:t>何种加工</a:t>
            </a:r>
            <a:r>
              <a:rPr lang="zh-CN" altLang="zh-CN" sz="2000" dirty="0" smtClean="0"/>
              <a:t>？</a:t>
            </a:r>
            <a:r>
              <a:rPr lang="en-US" altLang="zh-CN" sz="2000" dirty="0" smtClean="0"/>
              <a:t/>
            </a:r>
            <a:br>
              <a:rPr lang="en-US" altLang="zh-CN" sz="2000" dirty="0" smtClean="0"/>
            </a:br>
            <a:r>
              <a:rPr lang="en-US" altLang="zh-CN" sz="2000" dirty="0" smtClean="0"/>
              <a:t> </a:t>
            </a:r>
            <a:endParaRPr lang="zh-CN" altLang="zh-CN" sz="2000" dirty="0" smtClean="0"/>
          </a:p>
          <a:p>
            <a:pPr>
              <a:buNone/>
            </a:pPr>
            <a:endParaRPr lang="zh-CN" altLang="en-US" sz="2000" dirty="0"/>
          </a:p>
        </p:txBody>
      </p:sp>
      <p:sp>
        <p:nvSpPr>
          <p:cNvPr id="4" name="Rectangle 12"/>
          <p:cNvSpPr>
            <a:spLocks noChangeArrowheads="1"/>
          </p:cNvSpPr>
          <p:nvPr/>
        </p:nvSpPr>
        <p:spPr bwMode="auto">
          <a:xfrm>
            <a:off x="476545" y="413665"/>
            <a:ext cx="1170130" cy="519112"/>
          </a:xfrm>
          <a:prstGeom prst="rect">
            <a:avLst/>
          </a:prstGeom>
          <a:solidFill>
            <a:schemeClr val="accent1"/>
          </a:solidFill>
          <a:ln w="9525">
            <a:noFill/>
            <a:miter lim="800000"/>
            <a:headEnd/>
            <a:tailEnd/>
          </a:ln>
        </p:spPr>
        <p:txBody>
          <a:bodyPr wrap="square" anchor="ctr">
            <a:spAutoFit/>
          </a:bodyPr>
          <a:lstStyle/>
          <a:p>
            <a:r>
              <a:rPr lang="zh-CN" altLang="en-US" sz="2800" b="1" dirty="0">
                <a:solidFill>
                  <a:srgbClr val="F91605"/>
                </a:solidFill>
              </a:rPr>
              <a:t>作业</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12"/>
          <p:cNvSpPr>
            <a:spLocks noRot="1" noChangeArrowheads="1"/>
          </p:cNvSpPr>
          <p:nvPr/>
        </p:nvSpPr>
        <p:spPr bwMode="auto">
          <a:xfrm>
            <a:off x="250825" y="414338"/>
            <a:ext cx="6629400" cy="831850"/>
          </a:xfrm>
          <a:prstGeom prst="rect">
            <a:avLst/>
          </a:prstGeom>
          <a:noFill/>
          <a:ln w="9525">
            <a:noFill/>
            <a:miter lim="800000"/>
            <a:headEnd/>
            <a:tailEnd/>
          </a:ln>
        </p:spPr>
        <p:txBody>
          <a:bodyPr anchor="ctr"/>
          <a:lstStyle/>
          <a:p>
            <a:r>
              <a:rPr lang="zh-CN" altLang="en-US" sz="3200" b="1" dirty="0">
                <a:solidFill>
                  <a:schemeClr val="tx2"/>
                </a:solidFill>
                <a:latin typeface="幼圆" pitchFamily="49" charset="-122"/>
                <a:ea typeface="幼圆" pitchFamily="49" charset="-122"/>
              </a:rPr>
              <a:t>一 、</a:t>
            </a:r>
            <a:r>
              <a:rPr lang="zh-CN" altLang="en-US" sz="3200" b="1" dirty="0" smtClean="0">
                <a:solidFill>
                  <a:schemeClr val="tx2"/>
                </a:solidFill>
                <a:latin typeface="幼圆" pitchFamily="49" charset="-122"/>
                <a:ea typeface="幼圆" pitchFamily="49" charset="-122"/>
              </a:rPr>
              <a:t>金属的</a:t>
            </a:r>
            <a:r>
              <a:rPr lang="zh-CN" altLang="en-US" sz="3200" b="1" dirty="0">
                <a:solidFill>
                  <a:schemeClr val="tx2"/>
                </a:solidFill>
                <a:latin typeface="幼圆" pitchFamily="49" charset="-122"/>
                <a:ea typeface="幼圆" pitchFamily="49" charset="-122"/>
              </a:rPr>
              <a:t>塑性变形</a:t>
            </a:r>
          </a:p>
        </p:txBody>
      </p:sp>
      <p:sp>
        <p:nvSpPr>
          <p:cNvPr id="353293" name="Rectangle 13"/>
          <p:cNvSpPr>
            <a:spLocks noRot="1" noChangeArrowheads="1"/>
          </p:cNvSpPr>
          <p:nvPr/>
        </p:nvSpPr>
        <p:spPr bwMode="auto">
          <a:xfrm>
            <a:off x="611188" y="1133475"/>
            <a:ext cx="8056562" cy="4270375"/>
          </a:xfrm>
          <a:prstGeom prst="rect">
            <a:avLst/>
          </a:prstGeom>
          <a:noFill/>
          <a:ln w="9525">
            <a:noFill/>
            <a:miter lim="800000"/>
            <a:headEnd/>
            <a:tailEnd/>
          </a:ln>
        </p:spPr>
        <p:txBody>
          <a:bodyPr/>
          <a:lstStyle/>
          <a:p>
            <a:pPr marL="609600" indent="-609600" fontAlgn="ctr">
              <a:lnSpc>
                <a:spcPct val="160000"/>
              </a:lnSpc>
              <a:spcBef>
                <a:spcPct val="20000"/>
              </a:spcBef>
              <a:buFont typeface="Wingdings" pitchFamily="2" charset="2"/>
              <a:buChar char="p"/>
            </a:pPr>
            <a:r>
              <a:rPr lang="zh-CN" altLang="en-US" sz="2800" b="1" dirty="0">
                <a:solidFill>
                  <a:srgbClr val="FF3300"/>
                </a:solidFill>
                <a:latin typeface="幼圆" pitchFamily="49" charset="-122"/>
                <a:ea typeface="幼圆" pitchFamily="49" charset="-122"/>
              </a:rPr>
              <a:t>变形</a:t>
            </a:r>
            <a:r>
              <a:rPr lang="zh-CN" altLang="en-US" sz="2400" b="1" dirty="0">
                <a:latin typeface="幼圆" pitchFamily="49" charset="-122"/>
                <a:ea typeface="幼圆" pitchFamily="49" charset="-122"/>
              </a:rPr>
              <a:t>是工程材料在外力作用下会发生的最基本的</a:t>
            </a:r>
            <a:r>
              <a:rPr lang="zh-CN" altLang="en-US" sz="2400" b="1" dirty="0">
                <a:ea typeface="幼圆" pitchFamily="49" charset="-122"/>
              </a:rPr>
              <a:t>‘</a:t>
            </a:r>
            <a:r>
              <a:rPr lang="zh-CN" altLang="en-US" sz="2400" b="1" dirty="0">
                <a:latin typeface="幼圆" pitchFamily="49" charset="-122"/>
                <a:ea typeface="幼圆" pitchFamily="49" charset="-122"/>
              </a:rPr>
              <a:t>失效</a:t>
            </a:r>
            <a:r>
              <a:rPr lang="zh-CN" altLang="en-US" sz="2400" b="1" dirty="0">
                <a:ea typeface="幼圆" pitchFamily="49" charset="-122"/>
              </a:rPr>
              <a:t>’</a:t>
            </a:r>
            <a:r>
              <a:rPr lang="zh-CN" altLang="en-US" sz="2400" b="1" dirty="0">
                <a:latin typeface="幼圆" pitchFamily="49" charset="-122"/>
                <a:ea typeface="幼圆" pitchFamily="49" charset="-122"/>
              </a:rPr>
              <a:t>方式，变形通常包括</a:t>
            </a:r>
            <a:r>
              <a:rPr lang="zh-CN" altLang="en-US" sz="2400" b="1" dirty="0">
                <a:solidFill>
                  <a:srgbClr val="FF3300"/>
                </a:solidFill>
                <a:latin typeface="幼圆" pitchFamily="49" charset="-122"/>
                <a:ea typeface="幼圆" pitchFamily="49" charset="-122"/>
              </a:rPr>
              <a:t>弹性变形</a:t>
            </a:r>
            <a:r>
              <a:rPr lang="zh-CN" altLang="en-US" sz="2400" b="1" dirty="0">
                <a:latin typeface="幼圆" pitchFamily="49" charset="-122"/>
                <a:ea typeface="幼圆" pitchFamily="49" charset="-122"/>
              </a:rPr>
              <a:t>与</a:t>
            </a:r>
            <a:r>
              <a:rPr lang="zh-CN" altLang="en-US" sz="2400" b="1" dirty="0">
                <a:solidFill>
                  <a:srgbClr val="FF3300"/>
                </a:solidFill>
                <a:latin typeface="幼圆" pitchFamily="49" charset="-122"/>
                <a:ea typeface="幼圆" pitchFamily="49" charset="-122"/>
              </a:rPr>
              <a:t>塑性变形</a:t>
            </a:r>
            <a:r>
              <a:rPr lang="zh-CN" altLang="en-US" sz="2400" b="1" dirty="0">
                <a:latin typeface="幼圆" pitchFamily="49" charset="-122"/>
                <a:ea typeface="幼圆" pitchFamily="49" charset="-122"/>
              </a:rPr>
              <a:t>两种。</a:t>
            </a:r>
          </a:p>
          <a:p>
            <a:pPr marL="990600" lvl="1" indent="-533400" fontAlgn="ctr">
              <a:lnSpc>
                <a:spcPct val="160000"/>
              </a:lnSpc>
              <a:spcBef>
                <a:spcPct val="20000"/>
              </a:spcBef>
              <a:buFont typeface="Wingdings" pitchFamily="2" charset="2"/>
              <a:buChar char="Ø"/>
            </a:pPr>
            <a:r>
              <a:rPr lang="zh-CN" altLang="en-US" sz="2200" b="1" dirty="0">
                <a:solidFill>
                  <a:srgbClr val="0000FF"/>
                </a:solidFill>
                <a:latin typeface="幼圆" pitchFamily="49" charset="-122"/>
                <a:ea typeface="幼圆" pitchFamily="49" charset="-122"/>
              </a:rPr>
              <a:t>抵抗塑性变形</a:t>
            </a:r>
            <a:r>
              <a:rPr lang="zh-CN" altLang="en-US" sz="2200" b="1" dirty="0">
                <a:latin typeface="幼圆" pitchFamily="49" charset="-122"/>
                <a:ea typeface="幼圆" pitchFamily="49" charset="-122"/>
              </a:rPr>
              <a:t>是一般工程构件的</a:t>
            </a:r>
            <a:r>
              <a:rPr lang="zh-CN" altLang="en-US" sz="2200" b="1" dirty="0">
                <a:solidFill>
                  <a:srgbClr val="0000FF"/>
                </a:solidFill>
                <a:latin typeface="幼圆" pitchFamily="49" charset="-122"/>
                <a:ea typeface="幼圆" pitchFamily="49" charset="-122"/>
              </a:rPr>
              <a:t>基本要求，</a:t>
            </a:r>
            <a:r>
              <a:rPr lang="zh-CN" altLang="en-US" sz="2200" b="1" dirty="0">
                <a:latin typeface="幼圆" pitchFamily="49" charset="-122"/>
                <a:ea typeface="幼圆" pitchFamily="49" charset="-122"/>
              </a:rPr>
              <a:t>不希望结构件在承载时产生不可恢复的塑性变形；</a:t>
            </a:r>
          </a:p>
          <a:p>
            <a:pPr marL="990600" lvl="1" indent="-533400" fontAlgn="ctr">
              <a:lnSpc>
                <a:spcPct val="160000"/>
              </a:lnSpc>
              <a:spcBef>
                <a:spcPct val="20000"/>
              </a:spcBef>
              <a:buFont typeface="Wingdings" pitchFamily="2" charset="2"/>
              <a:buChar char="Ø"/>
            </a:pPr>
            <a:r>
              <a:rPr lang="zh-CN" altLang="en-US" sz="2200" b="1" dirty="0">
                <a:solidFill>
                  <a:srgbClr val="0000FF"/>
                </a:solidFill>
                <a:latin typeface="幼圆" pitchFamily="49" charset="-122"/>
                <a:ea typeface="幼圆" pitchFamily="49" charset="-122"/>
              </a:rPr>
              <a:t>塑性变形</a:t>
            </a:r>
            <a:r>
              <a:rPr lang="zh-CN" altLang="en-US" sz="2200" b="1" dirty="0">
                <a:latin typeface="幼圆" pitchFamily="49" charset="-122"/>
                <a:ea typeface="幼圆" pitchFamily="49" charset="-122"/>
              </a:rPr>
              <a:t>是金属材料的一种</a:t>
            </a:r>
            <a:r>
              <a:rPr lang="zh-CN" altLang="en-US" sz="2200" b="1" dirty="0">
                <a:solidFill>
                  <a:srgbClr val="0000FF"/>
                </a:solidFill>
                <a:latin typeface="幼圆" pitchFamily="49" charset="-122"/>
                <a:ea typeface="幼圆" pitchFamily="49" charset="-122"/>
              </a:rPr>
              <a:t>重要加工成形方法，</a:t>
            </a:r>
            <a:r>
              <a:rPr lang="zh-CN" altLang="en-US" sz="2200" b="1" dirty="0">
                <a:latin typeface="幼圆" pitchFamily="49" charset="-122"/>
                <a:ea typeface="幼圆" pitchFamily="49" charset="-122"/>
              </a:rPr>
              <a:t>在材料加工过程中，人们希望它易于加工变形。 </a:t>
            </a:r>
          </a:p>
        </p:txBody>
      </p:sp>
      <p:sp>
        <p:nvSpPr>
          <p:cNvPr id="353294" name="Rectangle 14"/>
          <p:cNvSpPr>
            <a:spLocks noChangeArrowheads="1"/>
          </p:cNvSpPr>
          <p:nvPr/>
        </p:nvSpPr>
        <p:spPr bwMode="auto">
          <a:xfrm>
            <a:off x="206375" y="5364163"/>
            <a:ext cx="8607425" cy="457200"/>
          </a:xfrm>
          <a:prstGeom prst="rect">
            <a:avLst/>
          </a:prstGeom>
          <a:solidFill>
            <a:srgbClr val="FAFDE7"/>
          </a:solidFill>
          <a:ln w="9525" algn="ctr">
            <a:noFill/>
            <a:miter lim="800000"/>
            <a:headEnd/>
            <a:tailEnd/>
          </a:ln>
        </p:spPr>
        <p:txBody>
          <a:bodyPr wrap="none">
            <a:spAutoFit/>
          </a:bodyPr>
          <a:lstStyle/>
          <a:p>
            <a:pPr lvl="1" fontAlgn="ctr">
              <a:buClr>
                <a:schemeClr val="accent2"/>
              </a:buClr>
              <a:buSzPct val="60000"/>
              <a:buFont typeface="Wingdings" pitchFamily="2" charset="2"/>
              <a:buNone/>
            </a:pPr>
            <a:r>
              <a:rPr lang="zh-CN" altLang="en-US" sz="2400" b="1">
                <a:solidFill>
                  <a:srgbClr val="FF3300"/>
                </a:solidFill>
                <a:latin typeface="幼圆" pitchFamily="49" charset="-122"/>
                <a:ea typeface="幼圆" pitchFamily="49" charset="-122"/>
              </a:rPr>
              <a:t>塑性变形还可改变材料内部组织与结构并影响其宏观性能。</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53293">
                                            <p:txEl>
                                              <p:pRg st="0" end="0"/>
                                            </p:txEl>
                                          </p:spTgt>
                                        </p:tgtEl>
                                        <p:attrNameLst>
                                          <p:attrName>style.visibility</p:attrName>
                                        </p:attrNameLst>
                                      </p:cBhvr>
                                      <p:to>
                                        <p:strVal val="visible"/>
                                      </p:to>
                                    </p:set>
                                    <p:animEffect transition="in" filter="diamond(in)">
                                      <p:cBhvr>
                                        <p:cTn id="7" dur="1000"/>
                                        <p:tgtEl>
                                          <p:spTgt spid="353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53293">
                                            <p:txEl>
                                              <p:pRg st="1" end="1"/>
                                            </p:txEl>
                                          </p:spTgt>
                                        </p:tgtEl>
                                        <p:attrNameLst>
                                          <p:attrName>style.visibility</p:attrName>
                                        </p:attrNameLst>
                                      </p:cBhvr>
                                      <p:to>
                                        <p:strVal val="visible"/>
                                      </p:to>
                                    </p:set>
                                    <p:animEffect transition="in" filter="diamond(in)">
                                      <p:cBhvr>
                                        <p:cTn id="12" dur="1000"/>
                                        <p:tgtEl>
                                          <p:spTgt spid="3532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53293">
                                            <p:txEl>
                                              <p:pRg st="2" end="2"/>
                                            </p:txEl>
                                          </p:spTgt>
                                        </p:tgtEl>
                                        <p:attrNameLst>
                                          <p:attrName>style.visibility</p:attrName>
                                        </p:attrNameLst>
                                      </p:cBhvr>
                                      <p:to>
                                        <p:strVal val="visible"/>
                                      </p:to>
                                    </p:set>
                                    <p:animEffect transition="in" filter="diamond(in)">
                                      <p:cBhvr>
                                        <p:cTn id="17" dur="1000"/>
                                        <p:tgtEl>
                                          <p:spTgt spid="3532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3294"/>
                                        </p:tgtEl>
                                        <p:attrNameLst>
                                          <p:attrName>style.visibility</p:attrName>
                                        </p:attrNameLst>
                                      </p:cBhvr>
                                      <p:to>
                                        <p:strVal val="visible"/>
                                      </p:to>
                                    </p:set>
                                    <p:animEffect transition="in" filter="blinds(horizontal)">
                                      <p:cBhvr>
                                        <p:cTn id="22" dur="500"/>
                                        <p:tgtEl>
                                          <p:spTgt spid="353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93" grpId="0" build="p"/>
      <p:bldP spid="35329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2"/>
          <p:cNvSpPr>
            <a:spLocks noRot="1" noChangeArrowheads="1"/>
          </p:cNvSpPr>
          <p:nvPr/>
        </p:nvSpPr>
        <p:spPr bwMode="auto">
          <a:xfrm>
            <a:off x="476250" y="368300"/>
            <a:ext cx="6164263" cy="539750"/>
          </a:xfrm>
          <a:prstGeom prst="rect">
            <a:avLst/>
          </a:prstGeom>
          <a:noFill/>
          <a:ln w="9525">
            <a:noFill/>
            <a:miter lim="800000"/>
            <a:headEnd/>
            <a:tailEnd/>
          </a:ln>
        </p:spPr>
        <p:txBody>
          <a:bodyPr anchor="ctr"/>
          <a:lstStyle/>
          <a:p>
            <a:r>
              <a:rPr lang="en-US" altLang="zh-CN" sz="3200" b="1">
                <a:solidFill>
                  <a:srgbClr val="0000FF"/>
                </a:solidFill>
                <a:latin typeface="幼圆" pitchFamily="49" charset="-122"/>
                <a:ea typeface="幼圆" pitchFamily="49" charset="-122"/>
              </a:rPr>
              <a:t>1</a:t>
            </a:r>
            <a:r>
              <a:rPr lang="zh-CN" altLang="en-US" sz="3200" b="1">
                <a:solidFill>
                  <a:srgbClr val="0000FF"/>
                </a:solidFill>
                <a:latin typeface="幼圆" pitchFamily="49" charset="-122"/>
                <a:ea typeface="幼圆" pitchFamily="49" charset="-122"/>
              </a:rPr>
              <a:t>、单晶体的塑性变形</a:t>
            </a:r>
          </a:p>
        </p:txBody>
      </p:sp>
      <p:sp>
        <p:nvSpPr>
          <p:cNvPr id="354317" name="Rectangle 13"/>
          <p:cNvSpPr>
            <a:spLocks noRot="1" noChangeArrowheads="1"/>
          </p:cNvSpPr>
          <p:nvPr/>
        </p:nvSpPr>
        <p:spPr bwMode="auto">
          <a:xfrm>
            <a:off x="6030913" y="1268413"/>
            <a:ext cx="2816225" cy="811212"/>
          </a:xfrm>
          <a:prstGeom prst="rect">
            <a:avLst/>
          </a:prstGeom>
          <a:solidFill>
            <a:srgbClr val="FFCC99"/>
          </a:solidFill>
          <a:ln w="9525">
            <a:noFill/>
            <a:miter lim="800000"/>
            <a:headEnd/>
            <a:tailEnd/>
          </a:ln>
        </p:spPr>
        <p:txBody>
          <a:bodyPr/>
          <a:lstStyle/>
          <a:p>
            <a:pPr marL="342900" indent="-342900" algn="ctr">
              <a:spcBef>
                <a:spcPct val="20000"/>
              </a:spcBef>
            </a:pPr>
            <a:r>
              <a:rPr lang="zh-CN" altLang="en-US" sz="2400" b="1">
                <a:solidFill>
                  <a:schemeClr val="accent2"/>
                </a:solidFill>
                <a:ea typeface="楷体_GB2312" pitchFamily="49" charset="-122"/>
              </a:rPr>
              <a:t>单晶体变形规律：</a:t>
            </a:r>
            <a:r>
              <a:rPr lang="zh-CN" altLang="en-US" sz="2400" b="1">
                <a:solidFill>
                  <a:srgbClr val="0000FF"/>
                </a:solidFill>
                <a:ea typeface="楷体_GB2312" pitchFamily="49" charset="-122"/>
              </a:rPr>
              <a:t>滑移晶体学</a:t>
            </a:r>
          </a:p>
        </p:txBody>
      </p:sp>
      <p:sp>
        <p:nvSpPr>
          <p:cNvPr id="354318" name="Rectangle 14"/>
          <p:cNvSpPr>
            <a:spLocks noChangeArrowheads="1"/>
          </p:cNvSpPr>
          <p:nvPr/>
        </p:nvSpPr>
        <p:spPr bwMode="auto">
          <a:xfrm>
            <a:off x="5921375" y="414338"/>
            <a:ext cx="3016250" cy="822325"/>
          </a:xfrm>
          <a:prstGeom prst="rect">
            <a:avLst/>
          </a:prstGeom>
          <a:solidFill>
            <a:srgbClr val="C0C0C0"/>
          </a:solidFill>
          <a:ln w="9525">
            <a:noFill/>
            <a:miter lim="800000"/>
            <a:headEnd/>
            <a:tailEnd/>
          </a:ln>
        </p:spPr>
        <p:txBody>
          <a:bodyPr anchor="ctr">
            <a:spAutoFit/>
          </a:bodyPr>
          <a:lstStyle/>
          <a:p>
            <a:r>
              <a:rPr lang="zh-CN" altLang="en-US" sz="2400" b="1">
                <a:solidFill>
                  <a:srgbClr val="FF3300"/>
                </a:solidFill>
              </a:rPr>
              <a:t>多晶的变形是各个晶粒的变形的总和！</a:t>
            </a:r>
          </a:p>
        </p:txBody>
      </p:sp>
      <p:sp>
        <p:nvSpPr>
          <p:cNvPr id="354321" name="Rectangle 17"/>
          <p:cNvSpPr>
            <a:spLocks noChangeArrowheads="1"/>
          </p:cNvSpPr>
          <p:nvPr/>
        </p:nvSpPr>
        <p:spPr bwMode="auto">
          <a:xfrm>
            <a:off x="611188" y="1179513"/>
            <a:ext cx="5086350" cy="519112"/>
          </a:xfrm>
          <a:prstGeom prst="rect">
            <a:avLst/>
          </a:prstGeom>
          <a:noFill/>
          <a:ln w="9525">
            <a:noFill/>
            <a:miter lim="800000"/>
            <a:headEnd/>
            <a:tailEnd/>
          </a:ln>
        </p:spPr>
        <p:txBody>
          <a:bodyPr>
            <a:spAutoFit/>
          </a:bodyPr>
          <a:lstStyle/>
          <a:p>
            <a:r>
              <a:rPr lang="zh-CN" altLang="en-US" sz="2800" b="1">
                <a:solidFill>
                  <a:schemeClr val="accent2"/>
                </a:solidFill>
                <a:ea typeface="幼圆" pitchFamily="49" charset="-122"/>
              </a:rPr>
              <a:t>塑性变形方式</a:t>
            </a:r>
            <a:r>
              <a:rPr lang="en-US" altLang="zh-CN" sz="2800" b="1">
                <a:solidFill>
                  <a:schemeClr val="accent2"/>
                </a:solidFill>
                <a:ea typeface="幼圆" pitchFamily="49" charset="-122"/>
              </a:rPr>
              <a:t>——</a:t>
            </a:r>
            <a:r>
              <a:rPr lang="zh-CN" altLang="en-US" sz="2800" b="1">
                <a:solidFill>
                  <a:schemeClr val="accent2"/>
                </a:solidFill>
                <a:ea typeface="幼圆" pitchFamily="49" charset="-122"/>
              </a:rPr>
              <a:t>滑移和孪生</a:t>
            </a:r>
          </a:p>
        </p:txBody>
      </p:sp>
      <p:sp>
        <p:nvSpPr>
          <p:cNvPr id="354322" name="Rectangle 18"/>
          <p:cNvSpPr>
            <a:spLocks noChangeArrowheads="1"/>
          </p:cNvSpPr>
          <p:nvPr/>
        </p:nvSpPr>
        <p:spPr bwMode="auto">
          <a:xfrm>
            <a:off x="1106488" y="5138738"/>
            <a:ext cx="7308850" cy="793750"/>
          </a:xfrm>
          <a:prstGeom prst="rect">
            <a:avLst/>
          </a:prstGeom>
          <a:noFill/>
          <a:ln w="9525" algn="ctr">
            <a:noFill/>
            <a:miter lim="800000"/>
            <a:headEnd/>
            <a:tailEnd/>
          </a:ln>
        </p:spPr>
        <p:txBody>
          <a:bodyPr lIns="0" tIns="0" rIns="0" bIns="0">
            <a:spAutoFit/>
          </a:bodyPr>
          <a:lstStyle/>
          <a:p>
            <a:pPr>
              <a:lnSpc>
                <a:spcPct val="130000"/>
              </a:lnSpc>
              <a:spcBef>
                <a:spcPct val="300000"/>
              </a:spcBef>
            </a:pPr>
            <a:r>
              <a:rPr lang="en-US" altLang="zh-CN" sz="2000" b="1">
                <a:latin typeface="幼圆" pitchFamily="49" charset="-122"/>
                <a:ea typeface="幼圆" pitchFamily="49" charset="-122"/>
              </a:rPr>
              <a:t>   </a:t>
            </a:r>
            <a:r>
              <a:rPr lang="zh-CN" altLang="en-US" sz="2000" b="1">
                <a:latin typeface="幼圆" pitchFamily="49" charset="-122"/>
                <a:ea typeface="幼圆" pitchFamily="49" charset="-122"/>
              </a:rPr>
              <a:t>在外加切应力作用下，晶体的一部分相对于另一部分</a:t>
            </a:r>
            <a:r>
              <a:rPr lang="zh-CN" altLang="en-US" sz="2000" b="1">
                <a:solidFill>
                  <a:srgbClr val="FF3300"/>
                </a:solidFill>
                <a:latin typeface="幼圆" pitchFamily="49" charset="-122"/>
                <a:ea typeface="幼圆" pitchFamily="49" charset="-122"/>
              </a:rPr>
              <a:t>沿一定晶面（滑移面）上的一定方向（滑移方向）</a:t>
            </a:r>
            <a:r>
              <a:rPr lang="zh-CN" altLang="en-US" sz="2000" b="1">
                <a:latin typeface="幼圆" pitchFamily="49" charset="-122"/>
                <a:ea typeface="幼圆" pitchFamily="49" charset="-122"/>
              </a:rPr>
              <a:t>发生相对的滑动</a:t>
            </a:r>
          </a:p>
        </p:txBody>
      </p:sp>
      <p:pic>
        <p:nvPicPr>
          <p:cNvPr id="354327" name="Picture 23" descr="fig331.gif (12905 bytes)"/>
          <p:cNvPicPr>
            <a:picLocks noChangeAspect="1" noChangeArrowheads="1"/>
          </p:cNvPicPr>
          <p:nvPr/>
        </p:nvPicPr>
        <p:blipFill>
          <a:blip r:embed="rId2" cstate="print"/>
          <a:srcRect l="28871" t="45570" b="24173"/>
          <a:stretch>
            <a:fillRect/>
          </a:stretch>
        </p:blipFill>
        <p:spPr bwMode="auto">
          <a:xfrm>
            <a:off x="3267075" y="2754313"/>
            <a:ext cx="5175250" cy="2165350"/>
          </a:xfrm>
          <a:prstGeom prst="rect">
            <a:avLst/>
          </a:prstGeom>
          <a:noFill/>
          <a:ln w="9525">
            <a:noFill/>
            <a:miter lim="800000"/>
            <a:headEnd/>
            <a:tailEnd/>
          </a:ln>
        </p:spPr>
      </p:pic>
      <p:sp>
        <p:nvSpPr>
          <p:cNvPr id="354328" name="Rectangle 24"/>
          <p:cNvSpPr>
            <a:spLocks noChangeArrowheads="1"/>
          </p:cNvSpPr>
          <p:nvPr/>
        </p:nvSpPr>
        <p:spPr bwMode="auto">
          <a:xfrm>
            <a:off x="522288" y="2124075"/>
            <a:ext cx="6927850" cy="519113"/>
          </a:xfrm>
          <a:prstGeom prst="rect">
            <a:avLst/>
          </a:prstGeom>
          <a:noFill/>
          <a:ln w="9525">
            <a:noFill/>
            <a:miter lim="800000"/>
            <a:headEnd/>
            <a:tailEnd/>
          </a:ln>
        </p:spPr>
        <p:txBody>
          <a:bodyPr>
            <a:spAutoFit/>
          </a:bodyPr>
          <a:lstStyle/>
          <a:p>
            <a:r>
              <a:rPr lang="zh-CN" altLang="en-US" sz="2800" b="1">
                <a:solidFill>
                  <a:schemeClr val="accent2"/>
                </a:solidFill>
                <a:ea typeface="幼圆" pitchFamily="49" charset="-122"/>
              </a:rPr>
              <a:t>１）滑移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4318"/>
                                        </p:tgtEl>
                                        <p:attrNameLst>
                                          <p:attrName>style.visibility</p:attrName>
                                        </p:attrNameLst>
                                      </p:cBhvr>
                                      <p:to>
                                        <p:strVal val="visible"/>
                                      </p:to>
                                    </p:set>
                                    <p:animEffect transition="in" filter="box(in)">
                                      <p:cBhvr>
                                        <p:cTn id="7" dur="500"/>
                                        <p:tgtEl>
                                          <p:spTgt spid="3543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54317"/>
                                        </p:tgtEl>
                                        <p:attrNameLst>
                                          <p:attrName>style.visibility</p:attrName>
                                        </p:attrNameLst>
                                      </p:cBhvr>
                                      <p:to>
                                        <p:strVal val="visible"/>
                                      </p:to>
                                    </p:set>
                                    <p:animEffect transition="in" filter="box(in)">
                                      <p:cBhvr>
                                        <p:cTn id="12" dur="500"/>
                                        <p:tgtEl>
                                          <p:spTgt spid="35431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54321"/>
                                        </p:tgtEl>
                                        <p:attrNameLst>
                                          <p:attrName>style.visibility</p:attrName>
                                        </p:attrNameLst>
                                      </p:cBhvr>
                                      <p:to>
                                        <p:strVal val="visible"/>
                                      </p:to>
                                    </p:set>
                                    <p:animEffect transition="in" filter="box(in)">
                                      <p:cBhvr>
                                        <p:cTn id="17" dur="500"/>
                                        <p:tgtEl>
                                          <p:spTgt spid="35432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54328"/>
                                        </p:tgtEl>
                                        <p:attrNameLst>
                                          <p:attrName>style.visibility</p:attrName>
                                        </p:attrNameLst>
                                      </p:cBhvr>
                                      <p:to>
                                        <p:strVal val="visible"/>
                                      </p:to>
                                    </p:set>
                                    <p:animEffect transition="in" filter="box(in)">
                                      <p:cBhvr>
                                        <p:cTn id="22" dur="500"/>
                                        <p:tgtEl>
                                          <p:spTgt spid="3543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4327"/>
                                        </p:tgtEl>
                                        <p:attrNameLst>
                                          <p:attrName>style.visibility</p:attrName>
                                        </p:attrNameLst>
                                      </p:cBhvr>
                                      <p:to>
                                        <p:strVal val="visible"/>
                                      </p:to>
                                    </p:set>
                                    <p:animEffect transition="in" filter="blinds(horizontal)">
                                      <p:cBhvr>
                                        <p:cTn id="27" dur="500"/>
                                        <p:tgtEl>
                                          <p:spTgt spid="35432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54322"/>
                                        </p:tgtEl>
                                        <p:attrNameLst>
                                          <p:attrName>style.visibility</p:attrName>
                                        </p:attrNameLst>
                                      </p:cBhvr>
                                      <p:to>
                                        <p:strVal val="visible"/>
                                      </p:to>
                                    </p:set>
                                    <p:animEffect transition="in" filter="box(in)">
                                      <p:cBhvr>
                                        <p:cTn id="32" dur="500"/>
                                        <p:tgtEl>
                                          <p:spTgt spid="354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7" grpId="0" animBg="1"/>
      <p:bldP spid="354318" grpId="0" animBg="1"/>
      <p:bldP spid="354321" grpId="0"/>
      <p:bldP spid="354322" grpId="0"/>
      <p:bldP spid="3543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2"/>
          <p:cNvSpPr>
            <a:spLocks noRot="1" noChangeArrowheads="1"/>
          </p:cNvSpPr>
          <p:nvPr/>
        </p:nvSpPr>
        <p:spPr bwMode="auto">
          <a:xfrm>
            <a:off x="431800" y="458788"/>
            <a:ext cx="6164263" cy="566737"/>
          </a:xfrm>
          <a:prstGeom prst="rect">
            <a:avLst/>
          </a:prstGeom>
          <a:noFill/>
          <a:ln w="9525">
            <a:noFill/>
            <a:miter lim="800000"/>
            <a:headEnd/>
            <a:tailEnd/>
          </a:ln>
        </p:spPr>
        <p:txBody>
          <a:bodyPr anchor="ctr"/>
          <a:lstStyle/>
          <a:p>
            <a:pPr>
              <a:lnSpc>
                <a:spcPct val="110000"/>
              </a:lnSpc>
            </a:pPr>
            <a:r>
              <a:rPr lang="zh-CN" altLang="en-US" sz="2800" b="1">
                <a:solidFill>
                  <a:srgbClr val="0000FF"/>
                </a:solidFill>
                <a:latin typeface="黑体" pitchFamily="2" charset="-122"/>
                <a:ea typeface="黑体" pitchFamily="2" charset="-122"/>
              </a:rPr>
              <a:t>滑移的特点：</a:t>
            </a:r>
            <a:br>
              <a:rPr lang="zh-CN" altLang="en-US" sz="2800" b="1">
                <a:solidFill>
                  <a:srgbClr val="0000FF"/>
                </a:solidFill>
                <a:latin typeface="黑体" pitchFamily="2" charset="-122"/>
                <a:ea typeface="黑体" pitchFamily="2" charset="-122"/>
              </a:rPr>
            </a:br>
            <a:r>
              <a:rPr lang="zh-CN" altLang="en-US" sz="2800" b="1">
                <a:solidFill>
                  <a:srgbClr val="0000FF"/>
                </a:solidFill>
                <a:latin typeface="黑体" pitchFamily="2" charset="-122"/>
                <a:ea typeface="黑体" pitchFamily="2" charset="-122"/>
              </a:rPr>
              <a:t>  </a:t>
            </a:r>
            <a:r>
              <a:rPr lang="en-US" altLang="zh-CN" sz="2400" b="1">
                <a:solidFill>
                  <a:srgbClr val="0000FF"/>
                </a:solidFill>
                <a:latin typeface="幼圆" pitchFamily="49" charset="-122"/>
                <a:ea typeface="幼圆" pitchFamily="49" charset="-122"/>
              </a:rPr>
              <a:t>a</a:t>
            </a:r>
            <a:r>
              <a:rPr lang="zh-CN" altLang="en-US" sz="2400" b="1">
                <a:solidFill>
                  <a:srgbClr val="0000FF"/>
                </a:solidFill>
                <a:latin typeface="幼圆" pitchFamily="49" charset="-122"/>
                <a:ea typeface="幼圆" pitchFamily="49" charset="-122"/>
              </a:rPr>
              <a:t>、只在切应力作用下发生</a:t>
            </a:r>
          </a:p>
        </p:txBody>
      </p:sp>
      <p:pic>
        <p:nvPicPr>
          <p:cNvPr id="346125" name="Picture 13" descr="fig331.gif (12905 bytes)"/>
          <p:cNvPicPr>
            <a:picLocks noChangeAspect="1" noChangeArrowheads="1"/>
          </p:cNvPicPr>
          <p:nvPr/>
        </p:nvPicPr>
        <p:blipFill>
          <a:blip r:embed="rId2" cstate="print"/>
          <a:srcRect/>
          <a:stretch>
            <a:fillRect/>
          </a:stretch>
        </p:blipFill>
        <p:spPr bwMode="auto">
          <a:xfrm>
            <a:off x="250825" y="2033588"/>
            <a:ext cx="4141788" cy="4073525"/>
          </a:xfrm>
          <a:prstGeom prst="rect">
            <a:avLst/>
          </a:prstGeom>
          <a:noFill/>
          <a:ln w="9525">
            <a:noFill/>
            <a:miter lim="800000"/>
            <a:headEnd/>
            <a:tailEnd/>
          </a:ln>
        </p:spPr>
      </p:pic>
      <p:sp>
        <p:nvSpPr>
          <p:cNvPr id="9220" name="Rectangle 15"/>
          <p:cNvSpPr>
            <a:spLocks noChangeArrowheads="1"/>
          </p:cNvSpPr>
          <p:nvPr/>
        </p:nvSpPr>
        <p:spPr bwMode="auto">
          <a:xfrm>
            <a:off x="0" y="6199188"/>
            <a:ext cx="184150" cy="366712"/>
          </a:xfrm>
          <a:prstGeom prst="rect">
            <a:avLst/>
          </a:prstGeom>
          <a:noFill/>
          <a:ln w="9525">
            <a:noFill/>
            <a:miter lim="800000"/>
            <a:headEnd/>
            <a:tailEnd/>
          </a:ln>
        </p:spPr>
        <p:txBody>
          <a:bodyPr wrap="none" anchor="ctr">
            <a:spAutoFit/>
          </a:bodyPr>
          <a:lstStyle/>
          <a:p>
            <a:endParaRPr lang="en-US" altLang="zh-CN"/>
          </a:p>
        </p:txBody>
      </p:sp>
      <p:sp>
        <p:nvSpPr>
          <p:cNvPr id="346128" name="Text Box 16"/>
          <p:cNvSpPr txBox="1">
            <a:spLocks noChangeArrowheads="1"/>
          </p:cNvSpPr>
          <p:nvPr/>
        </p:nvSpPr>
        <p:spPr bwMode="auto">
          <a:xfrm>
            <a:off x="4481513" y="5094288"/>
            <a:ext cx="4275137" cy="1096962"/>
          </a:xfrm>
          <a:prstGeom prst="rect">
            <a:avLst/>
          </a:prstGeom>
          <a:noFill/>
          <a:ln w="9525">
            <a:noFill/>
            <a:miter lim="800000"/>
            <a:headEnd/>
            <a:tailEnd/>
          </a:ln>
        </p:spPr>
        <p:txBody>
          <a:bodyPr>
            <a:spAutoFit/>
          </a:bodyPr>
          <a:lstStyle/>
          <a:p>
            <a:pPr>
              <a:lnSpc>
                <a:spcPct val="110000"/>
              </a:lnSpc>
              <a:spcBef>
                <a:spcPct val="50000"/>
              </a:spcBef>
            </a:pPr>
            <a:r>
              <a:rPr lang="zh-CN" altLang="en-US" sz="2000" b="1" dirty="0">
                <a:solidFill>
                  <a:srgbClr val="FF0000"/>
                </a:solidFill>
                <a:latin typeface="楷体_GB2312" pitchFamily="49" charset="-122"/>
                <a:ea typeface="楷体_GB2312" pitchFamily="49" charset="-122"/>
              </a:rPr>
              <a:t>切应力</a:t>
            </a:r>
            <a:r>
              <a:rPr lang="en-US" altLang="zh-CN" sz="2000" b="1" dirty="0">
                <a:solidFill>
                  <a:srgbClr val="FF0000"/>
                </a:solidFill>
                <a:latin typeface="楷体_GB2312" pitchFamily="49" charset="-122"/>
                <a:ea typeface="楷体_GB2312" pitchFamily="49" charset="-122"/>
              </a:rPr>
              <a:t>τ </a:t>
            </a:r>
            <a:r>
              <a:rPr lang="zh-CN" altLang="en-US" sz="2000" b="1" dirty="0">
                <a:solidFill>
                  <a:srgbClr val="FF0000"/>
                </a:solidFill>
                <a:latin typeface="楷体_GB2312" pitchFamily="49" charset="-122"/>
                <a:ea typeface="楷体_GB2312" pitchFamily="49" charset="-122"/>
              </a:rPr>
              <a:t>：使晶格产生弹性歪扭，在超过滑移抗力时引起滑移面两侧的晶体发生相对滑动。</a:t>
            </a:r>
          </a:p>
        </p:txBody>
      </p:sp>
      <p:pic>
        <p:nvPicPr>
          <p:cNvPr id="346129" name="Picture 17" descr="image013"/>
          <p:cNvPicPr>
            <a:picLocks noChangeAspect="1" noChangeArrowheads="1"/>
          </p:cNvPicPr>
          <p:nvPr/>
        </p:nvPicPr>
        <p:blipFill>
          <a:blip r:embed="rId3" cstate="print"/>
          <a:srcRect/>
          <a:stretch>
            <a:fillRect/>
          </a:stretch>
        </p:blipFill>
        <p:spPr bwMode="auto">
          <a:xfrm>
            <a:off x="5651500" y="458788"/>
            <a:ext cx="2473325" cy="2952750"/>
          </a:xfrm>
          <a:prstGeom prst="rect">
            <a:avLst/>
          </a:prstGeom>
          <a:noFill/>
          <a:ln w="9525">
            <a:noFill/>
            <a:miter lim="800000"/>
            <a:headEnd/>
            <a:tailEnd/>
          </a:ln>
        </p:spPr>
      </p:pic>
      <p:sp>
        <p:nvSpPr>
          <p:cNvPr id="346133" name="Rectangle 21"/>
          <p:cNvSpPr>
            <a:spLocks noRot="1" noChangeArrowheads="1"/>
          </p:cNvSpPr>
          <p:nvPr/>
        </p:nvSpPr>
        <p:spPr bwMode="auto">
          <a:xfrm>
            <a:off x="927100" y="1403350"/>
            <a:ext cx="3465513" cy="566738"/>
          </a:xfrm>
          <a:prstGeom prst="rect">
            <a:avLst/>
          </a:prstGeom>
          <a:noFill/>
          <a:ln w="9525">
            <a:noFill/>
            <a:miter lim="800000"/>
            <a:headEnd/>
            <a:tailEnd/>
          </a:ln>
        </p:spPr>
        <p:txBody>
          <a:bodyPr anchor="ctr"/>
          <a:lstStyle/>
          <a:p>
            <a:r>
              <a:rPr lang="zh-CN" altLang="en-US" sz="2400" b="1">
                <a:solidFill>
                  <a:srgbClr val="0000FF"/>
                </a:solidFill>
                <a:latin typeface="黑体" pitchFamily="2" charset="-122"/>
                <a:ea typeface="黑体" pitchFamily="2" charset="-122"/>
              </a:rPr>
              <a:t>外力</a:t>
            </a:r>
            <a:r>
              <a:rPr lang="en-US" altLang="zh-CN" sz="2400" b="1">
                <a:solidFill>
                  <a:srgbClr val="0000FF"/>
                </a:solidFill>
                <a:latin typeface="黑体" pitchFamily="2" charset="-122"/>
                <a:ea typeface="黑体" pitchFamily="2" charset="-122"/>
              </a:rPr>
              <a:t>P</a:t>
            </a:r>
            <a:r>
              <a:rPr lang="zh-CN" altLang="en-US" sz="2400" b="1">
                <a:solidFill>
                  <a:srgbClr val="0000FF"/>
                </a:solidFill>
                <a:latin typeface="黑体" pitchFamily="2" charset="-122"/>
                <a:ea typeface="黑体" pitchFamily="2" charset="-122"/>
              </a:rPr>
              <a:t>在滑移面上的分解</a:t>
            </a:r>
          </a:p>
        </p:txBody>
      </p:sp>
      <p:sp>
        <p:nvSpPr>
          <p:cNvPr id="346134" name="Text Box 22"/>
          <p:cNvSpPr txBox="1">
            <a:spLocks noChangeArrowheads="1"/>
          </p:cNvSpPr>
          <p:nvPr/>
        </p:nvSpPr>
        <p:spPr bwMode="auto">
          <a:xfrm>
            <a:off x="4481513" y="3519488"/>
            <a:ext cx="4319587" cy="1107996"/>
          </a:xfrm>
          <a:prstGeom prst="rect">
            <a:avLst/>
          </a:prstGeom>
          <a:noFill/>
          <a:ln w="9525">
            <a:noFill/>
            <a:miter lim="800000"/>
            <a:headEnd/>
            <a:tailEnd/>
          </a:ln>
        </p:spPr>
        <p:txBody>
          <a:bodyPr>
            <a:spAutoFit/>
          </a:bodyPr>
          <a:lstStyle/>
          <a:p>
            <a:pPr>
              <a:lnSpc>
                <a:spcPct val="110000"/>
              </a:lnSpc>
              <a:spcBef>
                <a:spcPct val="50000"/>
              </a:spcBef>
            </a:pPr>
            <a:r>
              <a:rPr lang="zh-CN" altLang="en-US" sz="2000" b="1" dirty="0">
                <a:solidFill>
                  <a:srgbClr val="FF0000"/>
                </a:solidFill>
                <a:latin typeface="楷体_GB2312" pitchFamily="49" charset="-122"/>
                <a:ea typeface="楷体_GB2312" pitchFamily="49" charset="-122"/>
              </a:rPr>
              <a:t>正应力</a:t>
            </a:r>
            <a:r>
              <a:rPr lang="en-US" altLang="zh-CN" sz="2000" b="1" dirty="0">
                <a:solidFill>
                  <a:srgbClr val="FF0000"/>
                </a:solidFill>
                <a:latin typeface="楷体_GB2312" pitchFamily="49" charset="-122"/>
                <a:ea typeface="楷体_GB2312" pitchFamily="49" charset="-122"/>
              </a:rPr>
              <a:t>σ</a:t>
            </a:r>
            <a:r>
              <a:rPr lang="zh-CN" altLang="en-US" sz="2000" b="1" dirty="0">
                <a:solidFill>
                  <a:srgbClr val="FF0000"/>
                </a:solidFill>
                <a:latin typeface="楷体_GB2312" pitchFamily="49" charset="-122"/>
                <a:ea typeface="楷体_GB2312" pitchFamily="49" charset="-122"/>
              </a:rPr>
              <a:t>：仅使晶格产生弹性伸长，当超过原子间结合力时，使将晶体拉断；</a:t>
            </a:r>
          </a:p>
        </p:txBody>
      </p:sp>
      <p:sp>
        <p:nvSpPr>
          <p:cNvPr id="346135" name="Line 23"/>
          <p:cNvSpPr>
            <a:spLocks noChangeShapeType="1"/>
          </p:cNvSpPr>
          <p:nvPr/>
        </p:nvSpPr>
        <p:spPr bwMode="auto">
          <a:xfrm>
            <a:off x="3671888" y="3743325"/>
            <a:ext cx="809625" cy="0"/>
          </a:xfrm>
          <a:prstGeom prst="line">
            <a:avLst/>
          </a:prstGeom>
          <a:noFill/>
          <a:ln w="28575">
            <a:solidFill>
              <a:srgbClr val="FF3300"/>
            </a:solidFill>
            <a:round/>
            <a:headEnd/>
            <a:tailEnd type="triangle" w="med" len="med"/>
          </a:ln>
        </p:spPr>
        <p:txBody>
          <a:bodyPr>
            <a:spAutoFit/>
          </a:bodyPr>
          <a:lstStyle/>
          <a:p>
            <a:endParaRPr lang="zh-CN" altLang="en-US"/>
          </a:p>
        </p:txBody>
      </p:sp>
      <p:sp>
        <p:nvSpPr>
          <p:cNvPr id="346137" name="Line 25"/>
          <p:cNvSpPr>
            <a:spLocks noChangeShapeType="1"/>
          </p:cNvSpPr>
          <p:nvPr/>
        </p:nvSpPr>
        <p:spPr bwMode="auto">
          <a:xfrm>
            <a:off x="3716338" y="5319713"/>
            <a:ext cx="809625" cy="0"/>
          </a:xfrm>
          <a:prstGeom prst="line">
            <a:avLst/>
          </a:prstGeom>
          <a:noFill/>
          <a:ln w="28575">
            <a:solidFill>
              <a:srgbClr val="FF3300"/>
            </a:solidFill>
            <a:round/>
            <a:headEnd/>
            <a:tailEnd type="triangle" w="med" len="med"/>
          </a:ln>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6133"/>
                                        </p:tgtEl>
                                        <p:attrNameLst>
                                          <p:attrName>style.visibility</p:attrName>
                                        </p:attrNameLst>
                                      </p:cBhvr>
                                      <p:to>
                                        <p:strVal val="visible"/>
                                      </p:to>
                                    </p:set>
                                    <p:animEffect transition="in" filter="box(in)">
                                      <p:cBhvr>
                                        <p:cTn id="7" dur="500"/>
                                        <p:tgtEl>
                                          <p:spTgt spid="3461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6129"/>
                                        </p:tgtEl>
                                        <p:attrNameLst>
                                          <p:attrName>style.visibility</p:attrName>
                                        </p:attrNameLst>
                                      </p:cBhvr>
                                      <p:to>
                                        <p:strVal val="visible"/>
                                      </p:to>
                                    </p:set>
                                    <p:animEffect transition="in" filter="blinds(horizontal)">
                                      <p:cBhvr>
                                        <p:cTn id="12" dur="500"/>
                                        <p:tgtEl>
                                          <p:spTgt spid="3461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6125"/>
                                        </p:tgtEl>
                                        <p:attrNameLst>
                                          <p:attrName>style.visibility</p:attrName>
                                        </p:attrNameLst>
                                      </p:cBhvr>
                                      <p:to>
                                        <p:strVal val="visible"/>
                                      </p:to>
                                    </p:set>
                                    <p:animEffect transition="in" filter="blinds(horizontal)">
                                      <p:cBhvr>
                                        <p:cTn id="17" dur="500"/>
                                        <p:tgtEl>
                                          <p:spTgt spid="34612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46134"/>
                                        </p:tgtEl>
                                        <p:attrNameLst>
                                          <p:attrName>style.visibility</p:attrName>
                                        </p:attrNameLst>
                                      </p:cBhvr>
                                      <p:to>
                                        <p:strVal val="visible"/>
                                      </p:to>
                                    </p:set>
                                    <p:animEffect transition="in" filter="box(in)">
                                      <p:cBhvr>
                                        <p:cTn id="22" dur="500"/>
                                        <p:tgtEl>
                                          <p:spTgt spid="346134"/>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46135"/>
                                        </p:tgtEl>
                                        <p:attrNameLst>
                                          <p:attrName>style.visibility</p:attrName>
                                        </p:attrNameLst>
                                      </p:cBhvr>
                                      <p:to>
                                        <p:strVal val="visible"/>
                                      </p:to>
                                    </p:set>
                                    <p:animEffect transition="in" filter="box(in)">
                                      <p:cBhvr>
                                        <p:cTn id="25" dur="500"/>
                                        <p:tgtEl>
                                          <p:spTgt spid="346135"/>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346128"/>
                                        </p:tgtEl>
                                        <p:attrNameLst>
                                          <p:attrName>style.visibility</p:attrName>
                                        </p:attrNameLst>
                                      </p:cBhvr>
                                      <p:to>
                                        <p:strVal val="visible"/>
                                      </p:to>
                                    </p:set>
                                    <p:animEffect transition="in" filter="box(in)">
                                      <p:cBhvr>
                                        <p:cTn id="30" dur="500"/>
                                        <p:tgtEl>
                                          <p:spTgt spid="346128"/>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346137"/>
                                        </p:tgtEl>
                                        <p:attrNameLst>
                                          <p:attrName>style.visibility</p:attrName>
                                        </p:attrNameLst>
                                      </p:cBhvr>
                                      <p:to>
                                        <p:strVal val="visible"/>
                                      </p:to>
                                    </p:set>
                                    <p:animEffect transition="in" filter="box(in)">
                                      <p:cBhvr>
                                        <p:cTn id="33" dur="500"/>
                                        <p:tgtEl>
                                          <p:spTgt spid="346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28" grpId="0"/>
      <p:bldP spid="346133" grpId="0"/>
      <p:bldP spid="346134" grpId="0"/>
      <p:bldP spid="346135" grpId="0" animBg="1"/>
      <p:bldP spid="3461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9234" name="Group 50"/>
          <p:cNvGraphicFramePr>
            <a:graphicFrameLocks noGrp="1"/>
          </p:cNvGraphicFramePr>
          <p:nvPr/>
        </p:nvGraphicFramePr>
        <p:xfrm>
          <a:off x="341313" y="3203575"/>
          <a:ext cx="8415337" cy="2563105"/>
        </p:xfrm>
        <a:graphic>
          <a:graphicData uri="http://schemas.openxmlformats.org/drawingml/2006/table">
            <a:tbl>
              <a:tblPr/>
              <a:tblGrid>
                <a:gridCol w="1052512"/>
                <a:gridCol w="2195513"/>
                <a:gridCol w="2422525"/>
                <a:gridCol w="2744787"/>
              </a:tblGrid>
              <a:tr h="4794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Arial" charset="0"/>
                          <a:ea typeface="隶书" pitchFamily="49" charset="-122"/>
                        </a:rPr>
                        <a:t>金属</a:t>
                      </a:r>
                    </a:p>
                  </a:txBody>
                  <a:tcPr marL="54000" marR="54000" marT="36000" marB="360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Arial" charset="0"/>
                          <a:ea typeface="隶书" pitchFamily="49" charset="-122"/>
                        </a:rPr>
                        <a:t>计算值 </a:t>
                      </a:r>
                      <a:r>
                        <a:rPr kumimoji="0" lang="en-US" altLang="zh-CN" sz="2200" b="1" i="0" u="none" strike="noStrike" cap="none" normalizeH="0" baseline="0" smtClean="0">
                          <a:ln>
                            <a:noFill/>
                          </a:ln>
                          <a:solidFill>
                            <a:schemeClr val="tx1"/>
                          </a:solidFill>
                          <a:effectLst/>
                          <a:latin typeface="Arial" charset="0"/>
                          <a:ea typeface="隶书" pitchFamily="49" charset="-122"/>
                        </a:rPr>
                        <a:t>(MN/m</a:t>
                      </a:r>
                      <a:r>
                        <a:rPr kumimoji="0" lang="en-US" altLang="zh-CN" sz="2200" b="1" i="0" u="none" strike="noStrike" cap="none" normalizeH="0" baseline="30000" smtClean="0">
                          <a:ln>
                            <a:noFill/>
                          </a:ln>
                          <a:solidFill>
                            <a:schemeClr val="tx1"/>
                          </a:solidFill>
                          <a:effectLst/>
                          <a:latin typeface="Arial" charset="0"/>
                          <a:ea typeface="隶书" pitchFamily="49" charset="-122"/>
                        </a:rPr>
                        <a:t>2)</a:t>
                      </a:r>
                      <a:endParaRPr kumimoji="0" lang="en-US" altLang="zh-CN" sz="2200" b="1" i="0" u="none" strike="noStrike" cap="none" normalizeH="0" baseline="0" smtClean="0">
                        <a:ln>
                          <a:noFill/>
                        </a:ln>
                        <a:solidFill>
                          <a:schemeClr val="tx1"/>
                        </a:solidFill>
                        <a:effectLst/>
                        <a:latin typeface="Arial" charset="0"/>
                        <a:ea typeface="隶书" pitchFamily="49" charset="-122"/>
                      </a:endParaRPr>
                    </a:p>
                  </a:txBody>
                  <a:tcPr marL="54000" marR="54000" marT="36000" marB="360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Arial" charset="0"/>
                          <a:ea typeface="隶书" pitchFamily="49" charset="-122"/>
                        </a:rPr>
                        <a:t>实测值 </a:t>
                      </a:r>
                      <a:r>
                        <a:rPr kumimoji="0" lang="en-US" altLang="zh-CN" sz="2200" b="1" i="0" u="none" strike="noStrike" cap="none" normalizeH="0" baseline="0" smtClean="0">
                          <a:ln>
                            <a:noFill/>
                          </a:ln>
                          <a:solidFill>
                            <a:schemeClr val="tx1"/>
                          </a:solidFill>
                          <a:effectLst/>
                          <a:latin typeface="Arial" charset="0"/>
                          <a:ea typeface="隶书" pitchFamily="49" charset="-122"/>
                        </a:rPr>
                        <a:t>(MN/m</a:t>
                      </a:r>
                      <a:r>
                        <a:rPr kumimoji="0" lang="en-US" altLang="zh-CN" sz="2200" b="1" i="0" u="none" strike="noStrike" cap="none" normalizeH="0" baseline="30000" smtClean="0">
                          <a:ln>
                            <a:noFill/>
                          </a:ln>
                          <a:solidFill>
                            <a:schemeClr val="tx1"/>
                          </a:solidFill>
                          <a:effectLst/>
                          <a:latin typeface="Arial" charset="0"/>
                          <a:ea typeface="隶书" pitchFamily="49" charset="-122"/>
                        </a:rPr>
                        <a:t>2)</a:t>
                      </a:r>
                      <a:endParaRPr kumimoji="0" lang="en-US" altLang="zh-CN" sz="2200" b="1" i="0" u="none" strike="noStrike" cap="none" normalizeH="0" baseline="0" smtClean="0">
                        <a:ln>
                          <a:noFill/>
                        </a:ln>
                        <a:solidFill>
                          <a:schemeClr val="tx1"/>
                        </a:solidFill>
                        <a:effectLst/>
                        <a:latin typeface="Arial" charset="0"/>
                        <a:ea typeface="隶书" pitchFamily="49" charset="-122"/>
                      </a:endParaRPr>
                    </a:p>
                  </a:txBody>
                  <a:tcPr marL="54000" marR="54000" marT="36000" marB="360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Arial" charset="0"/>
                          <a:ea typeface="隶书" pitchFamily="49" charset="-122"/>
                        </a:rPr>
                        <a:t>计算值与实测值之比</a:t>
                      </a:r>
                    </a:p>
                  </a:txBody>
                  <a:tcPr marL="54000" marR="54000" marT="36000" marB="360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7810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Arial" charset="0"/>
                          <a:ea typeface="隶书" pitchFamily="49" charset="-122"/>
                        </a:rPr>
                        <a:t>铜</a:t>
                      </a:r>
                      <a:endParaRPr kumimoji="0" lang="zh-CN" altLang="en-US" sz="2200" b="1" i="0" u="none" strike="noStrike" cap="none" normalizeH="0" baseline="0" smtClean="0">
                        <a:ln>
                          <a:noFill/>
                        </a:ln>
                        <a:solidFill>
                          <a:schemeClr val="tx1"/>
                        </a:solidFill>
                        <a:effectLst/>
                        <a:latin typeface="Arial" charset="0"/>
                        <a:ea typeface="隶书"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Arial" charset="0"/>
                          <a:ea typeface="隶书" pitchFamily="49" charset="-122"/>
                        </a:rPr>
                        <a:t>银</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Arial" charset="0"/>
                          <a:ea typeface="隶书" pitchFamily="49" charset="-122"/>
                        </a:rPr>
                        <a:t>金</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Arial" charset="0"/>
                          <a:ea typeface="隶书" pitchFamily="49" charset="-122"/>
                        </a:rPr>
                        <a:t>镍</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Arial" charset="0"/>
                          <a:ea typeface="隶书" pitchFamily="49" charset="-122"/>
                        </a:rPr>
                        <a:t>镁</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Arial" charset="0"/>
                          <a:ea typeface="隶书" pitchFamily="49" charset="-122"/>
                        </a:rPr>
                        <a:t>锌</a:t>
                      </a:r>
                    </a:p>
                  </a:txBody>
                  <a:tcPr marL="54000" marR="54000" marT="36000" marB="360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Arial" charset="0"/>
                          <a:ea typeface="隶书" pitchFamily="49" charset="-122"/>
                        </a:rPr>
                        <a:t>6400</a:t>
                      </a:r>
                      <a:endParaRPr kumimoji="0" lang="en-US" altLang="zh-CN" sz="2200" b="1" i="0" u="none" strike="noStrike" cap="none" normalizeH="0" baseline="0" smtClean="0">
                        <a:ln>
                          <a:noFill/>
                        </a:ln>
                        <a:solidFill>
                          <a:schemeClr val="tx1"/>
                        </a:solidFill>
                        <a:effectLst/>
                        <a:latin typeface="Arial" charset="0"/>
                        <a:ea typeface="隶书"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Arial" charset="0"/>
                          <a:ea typeface="隶书" pitchFamily="49" charset="-122"/>
                        </a:rPr>
                        <a:t>4500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Arial" charset="0"/>
                          <a:ea typeface="隶书" pitchFamily="49" charset="-122"/>
                        </a:rPr>
                        <a:t>4500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Arial" charset="0"/>
                          <a:ea typeface="隶书" pitchFamily="49" charset="-122"/>
                        </a:rPr>
                        <a:t>11000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Arial" charset="0"/>
                          <a:ea typeface="隶书" pitchFamily="49" charset="-122"/>
                        </a:rPr>
                        <a:t>3000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Arial" charset="0"/>
                          <a:ea typeface="隶书" pitchFamily="49" charset="-122"/>
                        </a:rPr>
                        <a:t>4800</a:t>
                      </a:r>
                    </a:p>
                  </a:txBody>
                  <a:tcPr marL="54000" marR="54000" marT="36000" marB="360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Arial" charset="0"/>
                          <a:ea typeface="隶书" pitchFamily="49" charset="-122"/>
                        </a:rPr>
                        <a:t>1.0</a:t>
                      </a:r>
                      <a:endParaRPr kumimoji="0" lang="en-US" altLang="zh-CN" sz="2200" b="1" i="0" u="none" strike="noStrike" cap="none" normalizeH="0" baseline="0" smtClean="0">
                        <a:ln>
                          <a:noFill/>
                        </a:ln>
                        <a:solidFill>
                          <a:schemeClr val="tx1"/>
                        </a:solidFill>
                        <a:effectLst/>
                        <a:latin typeface="Arial" charset="0"/>
                        <a:ea typeface="隶书"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Arial" charset="0"/>
                          <a:ea typeface="隶书" pitchFamily="49" charset="-122"/>
                        </a:rPr>
                        <a:t>0.5</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Arial" charset="0"/>
                          <a:ea typeface="隶书" pitchFamily="49" charset="-122"/>
                        </a:rPr>
                        <a:t>0.92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Arial" charset="0"/>
                          <a:ea typeface="隶书" pitchFamily="49" charset="-122"/>
                        </a:rPr>
                        <a:t>5.8</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Arial" charset="0"/>
                          <a:ea typeface="隶书" pitchFamily="49" charset="-122"/>
                        </a:rPr>
                        <a:t>0.83</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Arial" charset="0"/>
                          <a:ea typeface="隶书" pitchFamily="49" charset="-122"/>
                        </a:rPr>
                        <a:t>0.94</a:t>
                      </a:r>
                    </a:p>
                  </a:txBody>
                  <a:tcPr marL="54000" marR="54000" marT="36000" marB="360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Arial" charset="0"/>
                          <a:ea typeface="隶书" pitchFamily="49" charset="-122"/>
                        </a:rPr>
                        <a:t>6400</a:t>
                      </a:r>
                      <a:endParaRPr kumimoji="0" lang="en-US" altLang="zh-CN" sz="2200" b="1" i="0" u="none" strike="noStrike" cap="none" normalizeH="0" baseline="0" smtClean="0">
                        <a:ln>
                          <a:noFill/>
                        </a:ln>
                        <a:solidFill>
                          <a:schemeClr val="tx1"/>
                        </a:solidFill>
                        <a:effectLst/>
                        <a:latin typeface="Arial" charset="0"/>
                        <a:ea typeface="隶书"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Arial" charset="0"/>
                          <a:ea typeface="隶书" pitchFamily="49" charset="-122"/>
                        </a:rPr>
                        <a:t>9000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Arial" charset="0"/>
                          <a:ea typeface="隶书" pitchFamily="49" charset="-122"/>
                        </a:rPr>
                        <a:t>4900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Arial" charset="0"/>
                          <a:ea typeface="隶书" pitchFamily="49" charset="-122"/>
                        </a:rPr>
                        <a:t>1900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Arial" charset="0"/>
                          <a:ea typeface="隶书" pitchFamily="49" charset="-122"/>
                        </a:rPr>
                        <a:t>3600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Arial" charset="0"/>
                          <a:ea typeface="隶书" pitchFamily="49" charset="-122"/>
                        </a:rPr>
                        <a:t>5100</a:t>
                      </a:r>
                    </a:p>
                  </a:txBody>
                  <a:tcPr marL="54000" marR="54000" marT="36000" marB="3600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259" name="Text Box 45"/>
          <p:cNvSpPr txBox="1">
            <a:spLocks noChangeArrowheads="1"/>
          </p:cNvSpPr>
          <p:nvPr/>
        </p:nvSpPr>
        <p:spPr bwMode="auto">
          <a:xfrm>
            <a:off x="385763" y="414338"/>
            <a:ext cx="8416925" cy="858837"/>
          </a:xfrm>
          <a:prstGeom prst="rect">
            <a:avLst/>
          </a:prstGeom>
          <a:noFill/>
          <a:ln w="9525">
            <a:noFill/>
            <a:miter lim="800000"/>
            <a:headEnd/>
            <a:tailEnd/>
          </a:ln>
        </p:spPr>
        <p:txBody>
          <a:bodyPr>
            <a:spAutoFit/>
          </a:bodyPr>
          <a:lstStyle/>
          <a:p>
            <a:pPr>
              <a:lnSpc>
                <a:spcPct val="80000"/>
              </a:lnSpc>
              <a:spcBef>
                <a:spcPct val="50000"/>
              </a:spcBef>
            </a:pPr>
            <a:r>
              <a:rPr lang="zh-CN" altLang="en-US" sz="2400" b="1">
                <a:solidFill>
                  <a:srgbClr val="0000FF"/>
                </a:solidFill>
                <a:latin typeface="黑体" pitchFamily="2" charset="-122"/>
                <a:ea typeface="黑体" pitchFamily="2" charset="-122"/>
              </a:rPr>
              <a:t>晶体滑移的机制：</a:t>
            </a:r>
            <a:r>
              <a:rPr lang="zh-CN" altLang="en-US" sz="2400" b="1">
                <a:solidFill>
                  <a:srgbClr val="FF3300"/>
                </a:solidFill>
                <a:latin typeface="黑体" pitchFamily="2" charset="-122"/>
                <a:ea typeface="黑体" pitchFamily="2" charset="-122"/>
              </a:rPr>
              <a:t>（</a:t>
            </a:r>
            <a:r>
              <a:rPr lang="en-US" altLang="zh-CN" sz="2400" b="1">
                <a:solidFill>
                  <a:srgbClr val="FF3300"/>
                </a:solidFill>
                <a:latin typeface="黑体" pitchFamily="2" charset="-122"/>
                <a:ea typeface="黑体" pitchFamily="2" charset="-122"/>
              </a:rPr>
              <a:t>How</a:t>
            </a:r>
            <a:r>
              <a:rPr lang="zh-CN" altLang="en-US" sz="2400" b="1">
                <a:solidFill>
                  <a:srgbClr val="FF3300"/>
                </a:solidFill>
                <a:latin typeface="黑体" pitchFamily="2" charset="-122"/>
                <a:ea typeface="黑体" pitchFamily="2" charset="-122"/>
              </a:rPr>
              <a:t>？）</a:t>
            </a:r>
          </a:p>
          <a:p>
            <a:pPr lvl="1">
              <a:lnSpc>
                <a:spcPct val="80000"/>
              </a:lnSpc>
              <a:spcBef>
                <a:spcPct val="50000"/>
              </a:spcBef>
            </a:pPr>
            <a:r>
              <a:rPr lang="zh-CN" altLang="en-US" sz="2400" b="1">
                <a:latin typeface="仿宋_GB2312" pitchFamily="49" charset="-122"/>
                <a:ea typeface="仿宋_GB2312" pitchFamily="49" charset="-122"/>
              </a:rPr>
              <a:t>滑移面两侧作</a:t>
            </a:r>
            <a:r>
              <a:rPr lang="zh-CN" altLang="en-US" sz="2400" b="1">
                <a:solidFill>
                  <a:srgbClr val="FF3300"/>
                </a:solidFill>
                <a:latin typeface="仿宋_GB2312" pitchFamily="49" charset="-122"/>
                <a:ea typeface="仿宋_GB2312" pitchFamily="49" charset="-122"/>
              </a:rPr>
              <a:t>整体的相对移动（刚性移动）？？</a:t>
            </a:r>
          </a:p>
        </p:txBody>
      </p:sp>
      <p:sp>
        <p:nvSpPr>
          <p:cNvPr id="349235" name="Rectangle 51"/>
          <p:cNvSpPr>
            <a:spLocks noChangeArrowheads="1"/>
          </p:cNvSpPr>
          <p:nvPr/>
        </p:nvSpPr>
        <p:spPr bwMode="auto">
          <a:xfrm>
            <a:off x="2771775" y="5815013"/>
            <a:ext cx="5551488" cy="396875"/>
          </a:xfrm>
          <a:prstGeom prst="rect">
            <a:avLst/>
          </a:prstGeom>
          <a:noFill/>
          <a:ln w="9525" algn="ctr">
            <a:noFill/>
            <a:miter lim="800000"/>
            <a:headEnd/>
            <a:tailEnd/>
          </a:ln>
        </p:spPr>
        <p:txBody>
          <a:bodyPr wrap="none">
            <a:spAutoFit/>
          </a:bodyPr>
          <a:lstStyle/>
          <a:p>
            <a:r>
              <a:rPr lang="zh-CN" altLang="en-US" sz="2000" b="1">
                <a:solidFill>
                  <a:srgbClr val="FF3300"/>
                </a:solidFill>
                <a:ea typeface="楷体_GB2312" pitchFamily="49" charset="-122"/>
              </a:rPr>
              <a:t>刚性滑移模型计算出的临界切应力值＞＞实测值</a:t>
            </a:r>
          </a:p>
        </p:txBody>
      </p:sp>
      <p:sp>
        <p:nvSpPr>
          <p:cNvPr id="349236" name="Rectangle 52"/>
          <p:cNvSpPr>
            <a:spLocks noChangeArrowheads="1"/>
          </p:cNvSpPr>
          <p:nvPr/>
        </p:nvSpPr>
        <p:spPr bwMode="auto">
          <a:xfrm>
            <a:off x="6911975" y="3698875"/>
            <a:ext cx="944563" cy="2025650"/>
          </a:xfrm>
          <a:prstGeom prst="rect">
            <a:avLst/>
          </a:prstGeom>
          <a:noFill/>
          <a:ln w="9525" algn="ctr">
            <a:solidFill>
              <a:srgbClr val="FF3300"/>
            </a:solidFill>
            <a:miter lim="800000"/>
            <a:headEnd/>
            <a:tailEnd/>
          </a:ln>
        </p:spPr>
        <p:txBody>
          <a:bodyPr wrap="none" anchor="ctr">
            <a:spAutoFit/>
          </a:bodyPr>
          <a:lstStyle/>
          <a:p>
            <a:endParaRPr lang="zh-CN" altLang="en-US"/>
          </a:p>
        </p:txBody>
      </p:sp>
      <p:pic>
        <p:nvPicPr>
          <p:cNvPr id="349237" name="Picture 53" descr="fig331.gif (12905 bytes)"/>
          <p:cNvPicPr>
            <a:picLocks noChangeAspect="1" noChangeArrowheads="1"/>
          </p:cNvPicPr>
          <p:nvPr/>
        </p:nvPicPr>
        <p:blipFill>
          <a:blip r:embed="rId2" cstate="print"/>
          <a:srcRect l="28871" t="47675" b="24173"/>
          <a:stretch>
            <a:fillRect/>
          </a:stretch>
        </p:blipFill>
        <p:spPr bwMode="auto">
          <a:xfrm>
            <a:off x="2366963" y="1314450"/>
            <a:ext cx="4635500" cy="18049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9237"/>
                                        </p:tgtEl>
                                        <p:attrNameLst>
                                          <p:attrName>style.visibility</p:attrName>
                                        </p:attrNameLst>
                                      </p:cBhvr>
                                      <p:to>
                                        <p:strVal val="visible"/>
                                      </p:to>
                                    </p:set>
                                    <p:animEffect transition="in" filter="blinds(horizontal)">
                                      <p:cBhvr>
                                        <p:cTn id="7" dur="500"/>
                                        <p:tgtEl>
                                          <p:spTgt spid="3492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9234"/>
                                        </p:tgtEl>
                                        <p:attrNameLst>
                                          <p:attrName>style.visibility</p:attrName>
                                        </p:attrNameLst>
                                      </p:cBhvr>
                                      <p:to>
                                        <p:strVal val="visible"/>
                                      </p:to>
                                    </p:set>
                                    <p:animEffect transition="in" filter="blinds(horizontal)">
                                      <p:cBhvr>
                                        <p:cTn id="12" dur="500"/>
                                        <p:tgtEl>
                                          <p:spTgt spid="34923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49236"/>
                                        </p:tgtEl>
                                        <p:attrNameLst>
                                          <p:attrName>style.visibility</p:attrName>
                                        </p:attrNameLst>
                                      </p:cBhvr>
                                      <p:to>
                                        <p:strVal val="visible"/>
                                      </p:to>
                                    </p:set>
                                    <p:animEffect transition="in" filter="checkerboard(across)">
                                      <p:cBhvr>
                                        <p:cTn id="17" dur="500"/>
                                        <p:tgtEl>
                                          <p:spTgt spid="34923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49235"/>
                                        </p:tgtEl>
                                        <p:attrNameLst>
                                          <p:attrName>style.visibility</p:attrName>
                                        </p:attrNameLst>
                                      </p:cBhvr>
                                      <p:to>
                                        <p:strVal val="visible"/>
                                      </p:to>
                                    </p:set>
                                    <p:anim calcmode="lin" valueType="num">
                                      <p:cBhvr additive="base">
                                        <p:cTn id="22" dur="500" fill="hold"/>
                                        <p:tgtEl>
                                          <p:spTgt spid="349235"/>
                                        </p:tgtEl>
                                        <p:attrNameLst>
                                          <p:attrName>ppt_x</p:attrName>
                                        </p:attrNameLst>
                                      </p:cBhvr>
                                      <p:tavLst>
                                        <p:tav tm="0">
                                          <p:val>
                                            <p:strVal val="#ppt_x"/>
                                          </p:val>
                                        </p:tav>
                                        <p:tav tm="100000">
                                          <p:val>
                                            <p:strVal val="#ppt_x"/>
                                          </p:val>
                                        </p:tav>
                                      </p:tavLst>
                                    </p:anim>
                                    <p:anim calcmode="lin" valueType="num">
                                      <p:cBhvr additive="base">
                                        <p:cTn id="23" dur="500" fill="hold"/>
                                        <p:tgtEl>
                                          <p:spTgt spid="3492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235" grpId="0"/>
      <p:bldP spid="3492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2" name="Rectangle 12"/>
          <p:cNvSpPr>
            <a:spLocks noRot="1" noChangeArrowheads="1"/>
          </p:cNvSpPr>
          <p:nvPr/>
        </p:nvSpPr>
        <p:spPr bwMode="auto">
          <a:xfrm>
            <a:off x="1511300" y="5094288"/>
            <a:ext cx="5588000" cy="990600"/>
          </a:xfrm>
          <a:prstGeom prst="rect">
            <a:avLst/>
          </a:prstGeom>
          <a:solidFill>
            <a:schemeClr val="accent1"/>
          </a:solidFill>
          <a:ln w="9525">
            <a:noFill/>
            <a:miter lim="800000"/>
            <a:headEnd/>
            <a:tailEnd/>
          </a:ln>
        </p:spPr>
        <p:txBody>
          <a:bodyPr anchor="ctr"/>
          <a:lstStyle/>
          <a:p>
            <a:pPr algn="ctr">
              <a:lnSpc>
                <a:spcPct val="70000"/>
              </a:lnSpc>
              <a:spcBef>
                <a:spcPct val="5000"/>
              </a:spcBef>
              <a:spcAft>
                <a:spcPct val="5000"/>
              </a:spcAft>
            </a:pPr>
            <a:r>
              <a:rPr lang="zh-CN" altLang="en-US" sz="2400" b="1">
                <a:solidFill>
                  <a:srgbClr val="FF3300"/>
                </a:solidFill>
                <a:latin typeface="黑体" pitchFamily="2" charset="-122"/>
                <a:ea typeface="黑体" pitchFamily="2" charset="-122"/>
              </a:rPr>
              <a:t>滑移的位错机制</a:t>
            </a:r>
            <a:br>
              <a:rPr lang="zh-CN" altLang="en-US" sz="2400" b="1">
                <a:solidFill>
                  <a:srgbClr val="FF3300"/>
                </a:solidFill>
                <a:latin typeface="黑体" pitchFamily="2" charset="-122"/>
                <a:ea typeface="黑体" pitchFamily="2" charset="-122"/>
              </a:rPr>
            </a:br>
            <a:r>
              <a:rPr lang="zh-CN" altLang="en-US" sz="2400" b="1">
                <a:solidFill>
                  <a:srgbClr val="FF3300"/>
                </a:solidFill>
                <a:latin typeface="黑体" pitchFamily="2" charset="-122"/>
                <a:ea typeface="黑体" pitchFamily="2" charset="-122"/>
              </a:rPr>
              <a:t>位错→滑移→塑性变形</a:t>
            </a:r>
            <a:r>
              <a:rPr lang="zh-CN" altLang="en-US" sz="4000" b="1">
                <a:solidFill>
                  <a:srgbClr val="FF3300"/>
                </a:solidFill>
                <a:latin typeface="黑体" pitchFamily="2" charset="-122"/>
                <a:ea typeface="黑体" pitchFamily="2" charset="-122"/>
              </a:rPr>
              <a:t> </a:t>
            </a:r>
          </a:p>
        </p:txBody>
      </p:sp>
      <p:pic>
        <p:nvPicPr>
          <p:cNvPr id="348173" name="Picture 13" descr="fig332.gif (12318 bytes)"/>
          <p:cNvPicPr>
            <a:picLocks noChangeAspect="1" noChangeArrowheads="1"/>
          </p:cNvPicPr>
          <p:nvPr/>
        </p:nvPicPr>
        <p:blipFill>
          <a:blip r:embed="rId2" cstate="print">
            <a:clrChange>
              <a:clrFrom>
                <a:srgbClr val="FFFFFF"/>
              </a:clrFrom>
              <a:clrTo>
                <a:srgbClr val="FFFFFF">
                  <a:alpha val="0"/>
                </a:srgbClr>
              </a:clrTo>
            </a:clrChange>
          </a:blip>
          <a:srcRect t="3300" b="19513"/>
          <a:stretch>
            <a:fillRect/>
          </a:stretch>
        </p:blipFill>
        <p:spPr bwMode="auto">
          <a:xfrm>
            <a:off x="3986213" y="233363"/>
            <a:ext cx="5157787" cy="2008187"/>
          </a:xfrm>
          <a:prstGeom prst="rect">
            <a:avLst/>
          </a:prstGeom>
          <a:noFill/>
          <a:ln w="9525">
            <a:noFill/>
            <a:miter lim="800000"/>
            <a:headEnd/>
            <a:tailEnd/>
          </a:ln>
        </p:spPr>
      </p:pic>
      <p:sp>
        <p:nvSpPr>
          <p:cNvPr id="348182" name="Rectangle 22"/>
          <p:cNvSpPr>
            <a:spLocks noRot="1" noChangeArrowheads="1"/>
          </p:cNvSpPr>
          <p:nvPr/>
        </p:nvSpPr>
        <p:spPr bwMode="auto">
          <a:xfrm>
            <a:off x="385763" y="3833813"/>
            <a:ext cx="8416925" cy="746125"/>
          </a:xfrm>
          <a:prstGeom prst="rect">
            <a:avLst/>
          </a:prstGeom>
          <a:noFill/>
          <a:ln w="9525">
            <a:noFill/>
            <a:miter lim="800000"/>
            <a:headEnd/>
            <a:tailEnd/>
          </a:ln>
        </p:spPr>
        <p:txBody>
          <a:bodyPr anchor="ctr"/>
          <a:lstStyle/>
          <a:p>
            <a:pPr>
              <a:lnSpc>
                <a:spcPct val="120000"/>
              </a:lnSpc>
            </a:pPr>
            <a:r>
              <a:rPr lang="zh-CN" altLang="en-US" sz="2800" b="1">
                <a:solidFill>
                  <a:srgbClr val="0000FF"/>
                </a:solidFill>
                <a:latin typeface="黑体" pitchFamily="2" charset="-122"/>
                <a:ea typeface="黑体" pitchFamily="2" charset="-122"/>
              </a:rPr>
              <a:t>滑移的特点：</a:t>
            </a:r>
            <a:br>
              <a:rPr lang="zh-CN" altLang="en-US" sz="2800" b="1">
                <a:solidFill>
                  <a:srgbClr val="0000FF"/>
                </a:solidFill>
                <a:latin typeface="黑体" pitchFamily="2" charset="-122"/>
                <a:ea typeface="黑体" pitchFamily="2" charset="-122"/>
              </a:rPr>
            </a:br>
            <a:r>
              <a:rPr lang="zh-CN" altLang="en-US" sz="2800" b="1">
                <a:solidFill>
                  <a:srgbClr val="0000FF"/>
                </a:solidFill>
                <a:latin typeface="黑体" pitchFamily="2" charset="-122"/>
                <a:ea typeface="黑体" pitchFamily="2" charset="-122"/>
              </a:rPr>
              <a:t>  </a:t>
            </a:r>
            <a:r>
              <a:rPr lang="en-US" altLang="zh-CN" sz="2400" b="1">
                <a:solidFill>
                  <a:srgbClr val="0000FF"/>
                </a:solidFill>
                <a:latin typeface="幼圆" pitchFamily="49" charset="-122"/>
                <a:ea typeface="幼圆" pitchFamily="49" charset="-122"/>
              </a:rPr>
              <a:t>b</a:t>
            </a:r>
            <a:r>
              <a:rPr lang="zh-CN" altLang="en-US" sz="2400" b="1">
                <a:solidFill>
                  <a:srgbClr val="0000FF"/>
                </a:solidFill>
                <a:latin typeface="幼圆" pitchFamily="49" charset="-122"/>
                <a:ea typeface="幼圆" pitchFamily="49" charset="-122"/>
              </a:rPr>
              <a:t>、晶体的滑移是通过位错在滑移面上的运动来实现的</a:t>
            </a:r>
          </a:p>
        </p:txBody>
      </p:sp>
      <p:pic>
        <p:nvPicPr>
          <p:cNvPr id="348183" name="Picture 23" descr="fig331.gif (12905 bytes)"/>
          <p:cNvPicPr>
            <a:picLocks noChangeAspect="1" noChangeArrowheads="1"/>
          </p:cNvPicPr>
          <p:nvPr/>
        </p:nvPicPr>
        <p:blipFill>
          <a:blip r:embed="rId3" cstate="print"/>
          <a:srcRect l="28871" t="47675" b="24173"/>
          <a:stretch>
            <a:fillRect/>
          </a:stretch>
        </p:blipFill>
        <p:spPr bwMode="auto">
          <a:xfrm>
            <a:off x="0" y="458788"/>
            <a:ext cx="3851275" cy="1500187"/>
          </a:xfrm>
          <a:prstGeom prst="rect">
            <a:avLst/>
          </a:prstGeom>
          <a:noFill/>
          <a:ln w="9525">
            <a:noFill/>
            <a:miter lim="800000"/>
            <a:headEnd/>
            <a:tailEnd/>
          </a:ln>
        </p:spPr>
      </p:pic>
      <p:sp>
        <p:nvSpPr>
          <p:cNvPr id="348185" name="Text Box 25"/>
          <p:cNvSpPr txBox="1">
            <a:spLocks noChangeArrowheads="1"/>
          </p:cNvSpPr>
          <p:nvPr/>
        </p:nvSpPr>
        <p:spPr bwMode="auto">
          <a:xfrm>
            <a:off x="296863" y="2259013"/>
            <a:ext cx="6796087" cy="457200"/>
          </a:xfrm>
          <a:prstGeom prst="rect">
            <a:avLst/>
          </a:prstGeom>
          <a:solidFill>
            <a:srgbClr val="C0C0C0"/>
          </a:solidFill>
          <a:ln w="9525">
            <a:noFill/>
            <a:miter lim="800000"/>
            <a:headEnd/>
            <a:tailEnd/>
          </a:ln>
        </p:spPr>
        <p:txBody>
          <a:bodyPr>
            <a:spAutoFit/>
          </a:bodyPr>
          <a:lstStyle/>
          <a:p>
            <a:pPr>
              <a:spcBef>
                <a:spcPct val="50000"/>
              </a:spcBef>
            </a:pPr>
            <a:r>
              <a:rPr lang="zh-CN" altLang="en-US" sz="2400" b="1">
                <a:solidFill>
                  <a:srgbClr val="FF3300"/>
                </a:solidFill>
                <a:ea typeface="楷体_GB2312" pitchFamily="49" charset="-122"/>
              </a:rPr>
              <a:t>自然过程的发生总是沿着阻力最小的方式进行！</a:t>
            </a:r>
          </a:p>
        </p:txBody>
      </p:sp>
      <p:sp>
        <p:nvSpPr>
          <p:cNvPr id="348186" name="Rectangle 26"/>
          <p:cNvSpPr>
            <a:spLocks noChangeArrowheads="1"/>
          </p:cNvSpPr>
          <p:nvPr/>
        </p:nvSpPr>
        <p:spPr bwMode="auto">
          <a:xfrm>
            <a:off x="1692275" y="2979738"/>
            <a:ext cx="5672138" cy="457200"/>
          </a:xfrm>
          <a:prstGeom prst="rect">
            <a:avLst/>
          </a:prstGeom>
          <a:noFill/>
          <a:ln w="9525">
            <a:noFill/>
            <a:miter lim="800000"/>
            <a:headEnd/>
            <a:tailEnd/>
          </a:ln>
        </p:spPr>
        <p:txBody>
          <a:bodyPr anchor="ctr">
            <a:spAutoFit/>
          </a:bodyPr>
          <a:lstStyle/>
          <a:p>
            <a:r>
              <a:rPr lang="zh-CN" altLang="en-US" sz="2400" b="1">
                <a:solidFill>
                  <a:srgbClr val="0000FF"/>
                </a:solidFill>
                <a:latin typeface="黑体" pitchFamily="2" charset="-122"/>
                <a:ea typeface="黑体" pitchFamily="2" charset="-122"/>
              </a:rPr>
              <a:t>滑移的实现 → 借助于位错运动</a:t>
            </a:r>
          </a:p>
        </p:txBody>
      </p:sp>
      <p:sp>
        <p:nvSpPr>
          <p:cNvPr id="348187" name="AutoShape 27"/>
          <p:cNvSpPr>
            <a:spLocks noChangeArrowheads="1"/>
          </p:cNvSpPr>
          <p:nvPr/>
        </p:nvSpPr>
        <p:spPr bwMode="auto">
          <a:xfrm rot="5400000">
            <a:off x="927100" y="2889250"/>
            <a:ext cx="404813" cy="360363"/>
          </a:xfrm>
          <a:custGeom>
            <a:avLst/>
            <a:gdLst>
              <a:gd name="T0" fmla="*/ 5419247 w 21600"/>
              <a:gd name="T1" fmla="*/ 0 h 21600"/>
              <a:gd name="T2" fmla="*/ 3251417 w 21600"/>
              <a:gd name="T3" fmla="*/ 2004035 h 21600"/>
              <a:gd name="T4" fmla="*/ 0 w 21600"/>
              <a:gd name="T5" fmla="*/ 5010364 h 21600"/>
              <a:gd name="T6" fmla="*/ 3251417 w 21600"/>
              <a:gd name="T7" fmla="*/ 6012106 h 21600"/>
              <a:gd name="T8" fmla="*/ 6502815 w 21600"/>
              <a:gd name="T9" fmla="*/ 4175072 h 21600"/>
              <a:gd name="T10" fmla="*/ 7586739 w 21600"/>
              <a:gd name="T11" fmla="*/ 2004035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9525" algn="ctr">
            <a:solidFill>
              <a:schemeClr val="tx1"/>
            </a:solidFill>
            <a:miter lim="800000"/>
            <a:headEnd/>
            <a:tailEnd/>
          </a:ln>
        </p:spPr>
        <p:txBody>
          <a:bodyPr wrap="none"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48183"/>
                                        </p:tgtEl>
                                        <p:attrNameLst>
                                          <p:attrName>style.visibility</p:attrName>
                                        </p:attrNameLst>
                                      </p:cBhvr>
                                      <p:to>
                                        <p:strVal val="visible"/>
                                      </p:to>
                                    </p:set>
                                    <p:animEffect transition="in" filter="box(in)">
                                      <p:cBhvr>
                                        <p:cTn id="7" dur="500"/>
                                        <p:tgtEl>
                                          <p:spTgt spid="34818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48173"/>
                                        </p:tgtEl>
                                        <p:attrNameLst>
                                          <p:attrName>style.visibility</p:attrName>
                                        </p:attrNameLst>
                                      </p:cBhvr>
                                      <p:to>
                                        <p:strVal val="visible"/>
                                      </p:to>
                                    </p:set>
                                    <p:animEffect transition="in" filter="box(in)">
                                      <p:cBhvr>
                                        <p:cTn id="12" dur="500"/>
                                        <p:tgtEl>
                                          <p:spTgt spid="34817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48185"/>
                                        </p:tgtEl>
                                        <p:attrNameLst>
                                          <p:attrName>style.visibility</p:attrName>
                                        </p:attrNameLst>
                                      </p:cBhvr>
                                      <p:to>
                                        <p:strVal val="visible"/>
                                      </p:to>
                                    </p:set>
                                    <p:animEffect transition="in" filter="box(in)">
                                      <p:cBhvr>
                                        <p:cTn id="17" dur="500"/>
                                        <p:tgtEl>
                                          <p:spTgt spid="34818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48187"/>
                                        </p:tgtEl>
                                        <p:attrNameLst>
                                          <p:attrName>style.visibility</p:attrName>
                                        </p:attrNameLst>
                                      </p:cBhvr>
                                      <p:to>
                                        <p:strVal val="visible"/>
                                      </p:to>
                                    </p:set>
                                    <p:animEffect transition="in" filter="box(in)">
                                      <p:cBhvr>
                                        <p:cTn id="22" dur="500"/>
                                        <p:tgtEl>
                                          <p:spTgt spid="348187"/>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48186"/>
                                        </p:tgtEl>
                                        <p:attrNameLst>
                                          <p:attrName>style.visibility</p:attrName>
                                        </p:attrNameLst>
                                      </p:cBhvr>
                                      <p:to>
                                        <p:strVal val="visible"/>
                                      </p:to>
                                    </p:set>
                                    <p:animEffect transition="in" filter="box(in)">
                                      <p:cBhvr>
                                        <p:cTn id="25" dur="500"/>
                                        <p:tgtEl>
                                          <p:spTgt spid="3481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48182"/>
                                        </p:tgtEl>
                                        <p:attrNameLst>
                                          <p:attrName>style.visibility</p:attrName>
                                        </p:attrNameLst>
                                      </p:cBhvr>
                                      <p:to>
                                        <p:strVal val="visible"/>
                                      </p:to>
                                    </p:set>
                                    <p:animEffect transition="in" filter="wipe(down)">
                                      <p:cBhvr>
                                        <p:cTn id="30" dur="500"/>
                                        <p:tgtEl>
                                          <p:spTgt spid="348182"/>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348172"/>
                                        </p:tgtEl>
                                        <p:attrNameLst>
                                          <p:attrName>style.visibility</p:attrName>
                                        </p:attrNameLst>
                                      </p:cBhvr>
                                      <p:to>
                                        <p:strVal val="visible"/>
                                      </p:to>
                                    </p:set>
                                    <p:animEffect transition="in" filter="box(in)">
                                      <p:cBhvr>
                                        <p:cTn id="33" dur="500"/>
                                        <p:tgtEl>
                                          <p:spTgt spid="348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72" grpId="0" animBg="1"/>
      <p:bldP spid="348182" grpId="0"/>
      <p:bldP spid="348185" grpId="0" animBg="1"/>
      <p:bldP spid="348186" grpId="0"/>
      <p:bldP spid="34818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627" name="Picture 3" descr="fig332.gif (12318 bytes)"/>
          <p:cNvPicPr>
            <a:picLocks noChangeAspect="1" noChangeArrowheads="1"/>
          </p:cNvPicPr>
          <p:nvPr/>
        </p:nvPicPr>
        <p:blipFill>
          <a:blip r:embed="rId2" cstate="print">
            <a:clrChange>
              <a:clrFrom>
                <a:srgbClr val="FFFFFF"/>
              </a:clrFrom>
              <a:clrTo>
                <a:srgbClr val="FFFFFF">
                  <a:alpha val="0"/>
                </a:srgbClr>
              </a:clrTo>
            </a:clrChange>
          </a:blip>
          <a:srcRect t="2953" r="3593" b="21541"/>
          <a:stretch>
            <a:fillRect/>
          </a:stretch>
        </p:blipFill>
        <p:spPr bwMode="auto">
          <a:xfrm>
            <a:off x="341313" y="2033588"/>
            <a:ext cx="5238750" cy="2070100"/>
          </a:xfrm>
          <a:prstGeom prst="rect">
            <a:avLst/>
          </a:prstGeom>
          <a:noFill/>
          <a:ln w="9525">
            <a:noFill/>
            <a:miter lim="800000"/>
            <a:headEnd/>
            <a:tailEnd/>
          </a:ln>
        </p:spPr>
      </p:pic>
      <p:sp>
        <p:nvSpPr>
          <p:cNvPr id="410629" name="Rectangle 5"/>
          <p:cNvSpPr>
            <a:spLocks noChangeArrowheads="1"/>
          </p:cNvSpPr>
          <p:nvPr/>
        </p:nvSpPr>
        <p:spPr bwMode="auto">
          <a:xfrm>
            <a:off x="656565" y="4284095"/>
            <a:ext cx="5310187" cy="1066800"/>
          </a:xfrm>
          <a:prstGeom prst="rect">
            <a:avLst/>
          </a:prstGeom>
          <a:noFill/>
          <a:ln w="9525">
            <a:noFill/>
            <a:miter lim="800000"/>
            <a:headEnd/>
            <a:tailEnd/>
          </a:ln>
        </p:spPr>
        <p:txBody>
          <a:bodyPr>
            <a:spAutoFit/>
          </a:bodyPr>
          <a:lstStyle/>
          <a:p>
            <a:pPr>
              <a:lnSpc>
                <a:spcPct val="160000"/>
              </a:lnSpc>
              <a:spcBef>
                <a:spcPct val="20000"/>
              </a:spcBef>
              <a:buClr>
                <a:schemeClr val="folHlink"/>
              </a:buClr>
              <a:buFont typeface="Wingdings" pitchFamily="2" charset="2"/>
              <a:buNone/>
            </a:pPr>
            <a:r>
              <a:rPr lang="zh-CN" altLang="en-US" sz="2000" b="1" dirty="0">
                <a:solidFill>
                  <a:schemeClr val="tx2"/>
                </a:solidFill>
                <a:latin typeface="黑体" pitchFamily="2" charset="-122"/>
                <a:ea typeface="黑体" pitchFamily="2" charset="-122"/>
              </a:rPr>
              <a:t>大量位错移出晶体→→滑移线（</a:t>
            </a:r>
            <a:r>
              <a:rPr lang="en-US" altLang="zh-CN" sz="2000" b="1" dirty="0">
                <a:solidFill>
                  <a:schemeClr val="tx2"/>
                </a:solidFill>
                <a:latin typeface="黑体" pitchFamily="2" charset="-122"/>
                <a:ea typeface="黑体" pitchFamily="2" charset="-122"/>
              </a:rPr>
              <a:t>1000</a:t>
            </a:r>
            <a:r>
              <a:rPr lang="zh-CN" altLang="en-US" sz="2000" b="1" dirty="0">
                <a:solidFill>
                  <a:schemeClr val="tx2"/>
                </a:solidFill>
                <a:latin typeface="黑体" pitchFamily="2" charset="-122"/>
                <a:ea typeface="黑体" pitchFamily="2" charset="-122"/>
              </a:rPr>
              <a:t>原子距）→→滑移带</a:t>
            </a:r>
          </a:p>
        </p:txBody>
      </p:sp>
      <p:pic>
        <p:nvPicPr>
          <p:cNvPr id="410630" name="Picture 6" descr="image008"/>
          <p:cNvPicPr>
            <a:picLocks noChangeAspect="1" noChangeArrowheads="1"/>
          </p:cNvPicPr>
          <p:nvPr/>
        </p:nvPicPr>
        <p:blipFill>
          <a:blip r:embed="rId3" cstate="print"/>
          <a:srcRect/>
          <a:stretch>
            <a:fillRect/>
          </a:stretch>
        </p:blipFill>
        <p:spPr bwMode="auto">
          <a:xfrm>
            <a:off x="5651500" y="1583795"/>
            <a:ext cx="3132138" cy="2071687"/>
          </a:xfrm>
          <a:prstGeom prst="rect">
            <a:avLst/>
          </a:prstGeom>
          <a:solidFill>
            <a:schemeClr val="folHlink"/>
          </a:solidFill>
          <a:ln w="9525">
            <a:noFill/>
            <a:miter lim="800000"/>
            <a:headEnd/>
            <a:tailEnd/>
          </a:ln>
        </p:spPr>
      </p:pic>
      <p:pic>
        <p:nvPicPr>
          <p:cNvPr id="410631" name="Picture 7" descr="image003"/>
          <p:cNvPicPr>
            <a:picLocks noChangeAspect="1" noChangeArrowheads="1"/>
          </p:cNvPicPr>
          <p:nvPr/>
        </p:nvPicPr>
        <p:blipFill>
          <a:blip r:embed="rId4" cstate="print"/>
          <a:srcRect/>
          <a:stretch>
            <a:fillRect/>
          </a:stretch>
        </p:blipFill>
        <p:spPr bwMode="auto">
          <a:xfrm>
            <a:off x="2681790" y="4914165"/>
            <a:ext cx="2636838" cy="1677988"/>
          </a:xfrm>
          <a:prstGeom prst="rect">
            <a:avLst/>
          </a:prstGeom>
          <a:noFill/>
          <a:ln w="9525">
            <a:noFill/>
            <a:miter lim="800000"/>
            <a:headEnd/>
            <a:tailEnd/>
          </a:ln>
        </p:spPr>
      </p:pic>
      <p:sp>
        <p:nvSpPr>
          <p:cNvPr id="12294" name="Rectangle 10"/>
          <p:cNvSpPr>
            <a:spLocks noRot="1" noChangeArrowheads="1"/>
          </p:cNvSpPr>
          <p:nvPr/>
        </p:nvSpPr>
        <p:spPr bwMode="auto">
          <a:xfrm>
            <a:off x="385763" y="684213"/>
            <a:ext cx="8416925" cy="746125"/>
          </a:xfrm>
          <a:prstGeom prst="rect">
            <a:avLst/>
          </a:prstGeom>
          <a:noFill/>
          <a:ln w="9525">
            <a:noFill/>
            <a:miter lim="800000"/>
            <a:headEnd/>
            <a:tailEnd/>
          </a:ln>
        </p:spPr>
        <p:txBody>
          <a:bodyPr anchor="ctr"/>
          <a:lstStyle/>
          <a:p>
            <a:pPr>
              <a:lnSpc>
                <a:spcPct val="120000"/>
              </a:lnSpc>
            </a:pPr>
            <a:r>
              <a:rPr lang="zh-CN" altLang="en-US" sz="2800" b="1">
                <a:solidFill>
                  <a:srgbClr val="0000FF"/>
                </a:solidFill>
                <a:latin typeface="黑体" pitchFamily="2" charset="-122"/>
                <a:ea typeface="黑体" pitchFamily="2" charset="-122"/>
              </a:rPr>
              <a:t>滑移的特点：</a:t>
            </a:r>
            <a:br>
              <a:rPr lang="zh-CN" altLang="en-US" sz="2800" b="1">
                <a:solidFill>
                  <a:srgbClr val="0000FF"/>
                </a:solidFill>
                <a:latin typeface="黑体" pitchFamily="2" charset="-122"/>
                <a:ea typeface="黑体" pitchFamily="2" charset="-122"/>
              </a:rPr>
            </a:br>
            <a:r>
              <a:rPr lang="zh-CN" altLang="en-US" sz="2800" b="1">
                <a:solidFill>
                  <a:srgbClr val="0000FF"/>
                </a:solidFill>
                <a:latin typeface="黑体" pitchFamily="2" charset="-122"/>
                <a:ea typeface="黑体" pitchFamily="2" charset="-122"/>
              </a:rPr>
              <a:t> </a:t>
            </a:r>
            <a:r>
              <a:rPr lang="en-US" altLang="zh-CN" sz="2400" b="1">
                <a:solidFill>
                  <a:srgbClr val="0000FF"/>
                </a:solidFill>
                <a:latin typeface="幼圆" pitchFamily="49" charset="-122"/>
                <a:ea typeface="幼圆" pitchFamily="49" charset="-122"/>
              </a:rPr>
              <a:t>c</a:t>
            </a:r>
            <a:r>
              <a:rPr lang="zh-CN" altLang="en-US" sz="2400" b="1">
                <a:solidFill>
                  <a:srgbClr val="0000FF"/>
                </a:solidFill>
                <a:latin typeface="幼圆" pitchFamily="49" charset="-122"/>
                <a:ea typeface="幼圆" pitchFamily="49" charset="-122"/>
              </a:rPr>
              <a:t>、位错移出晶体一次 </a:t>
            </a:r>
            <a:r>
              <a:rPr lang="en-US" altLang="zh-CN" sz="2400" b="1">
                <a:solidFill>
                  <a:srgbClr val="0000FF"/>
                </a:solidFill>
                <a:ea typeface="幼圆" pitchFamily="49" charset="-122"/>
              </a:rPr>
              <a:t>——</a:t>
            </a:r>
            <a:r>
              <a:rPr lang="en-US" altLang="zh-CN" sz="2400" b="1">
                <a:solidFill>
                  <a:srgbClr val="0000FF"/>
                </a:solidFill>
                <a:latin typeface="幼圆" pitchFamily="49" charset="-122"/>
                <a:ea typeface="幼圆" pitchFamily="49" charset="-122"/>
              </a:rPr>
              <a:t> </a:t>
            </a:r>
            <a:r>
              <a:rPr lang="zh-CN" altLang="en-US" sz="2400" b="1">
                <a:solidFill>
                  <a:srgbClr val="0000FF"/>
                </a:solidFill>
                <a:latin typeface="幼圆" pitchFamily="49" charset="-122"/>
                <a:ea typeface="幼圆" pitchFamily="49" charset="-122"/>
              </a:rPr>
              <a:t>一个原子间距的变形量，总变形量是该方向上原子间距的整数倍</a:t>
            </a:r>
          </a:p>
        </p:txBody>
      </p:sp>
      <p:sp>
        <p:nvSpPr>
          <p:cNvPr id="410635" name="Line 11"/>
          <p:cNvSpPr>
            <a:spLocks noChangeShapeType="1"/>
          </p:cNvSpPr>
          <p:nvPr/>
        </p:nvSpPr>
        <p:spPr bwMode="auto">
          <a:xfrm>
            <a:off x="4662488" y="3159125"/>
            <a:ext cx="88900" cy="0"/>
          </a:xfrm>
          <a:prstGeom prst="line">
            <a:avLst/>
          </a:prstGeom>
          <a:noFill/>
          <a:ln w="28575">
            <a:solidFill>
              <a:srgbClr val="FF3300"/>
            </a:solidFill>
            <a:round/>
            <a:headEnd/>
            <a:tailEnd/>
          </a:ln>
        </p:spPr>
        <p:txBody>
          <a:bodyPr>
            <a:spAutoFit/>
          </a:bodyPr>
          <a:lstStyle/>
          <a:p>
            <a:endParaRPr lang="zh-CN" altLang="en-US"/>
          </a:p>
        </p:txBody>
      </p:sp>
      <p:sp>
        <p:nvSpPr>
          <p:cNvPr id="410636" name="Line 12"/>
          <p:cNvSpPr>
            <a:spLocks noChangeShapeType="1"/>
          </p:cNvSpPr>
          <p:nvPr/>
        </p:nvSpPr>
        <p:spPr bwMode="auto">
          <a:xfrm flipV="1">
            <a:off x="5742130" y="3113965"/>
            <a:ext cx="2115235" cy="1215135"/>
          </a:xfrm>
          <a:prstGeom prst="line">
            <a:avLst/>
          </a:prstGeom>
          <a:noFill/>
          <a:ln w="28575">
            <a:solidFill>
              <a:srgbClr val="FF3300"/>
            </a:solidFill>
            <a:round/>
            <a:headEnd/>
            <a:tailEnd type="triangle" w="med" len="med"/>
          </a:ln>
        </p:spPr>
        <p:txBody>
          <a:bodyPr wrap="square">
            <a:spAutoFit/>
          </a:bodyPr>
          <a:lstStyle/>
          <a:p>
            <a:endParaRPr lang="zh-CN" altLang="en-US"/>
          </a:p>
        </p:txBody>
      </p:sp>
      <p:sp>
        <p:nvSpPr>
          <p:cNvPr id="410637" name="Line 13"/>
          <p:cNvSpPr>
            <a:spLocks noChangeShapeType="1"/>
          </p:cNvSpPr>
          <p:nvPr/>
        </p:nvSpPr>
        <p:spPr bwMode="auto">
          <a:xfrm>
            <a:off x="2141730" y="5094185"/>
            <a:ext cx="1890210" cy="720080"/>
          </a:xfrm>
          <a:prstGeom prst="line">
            <a:avLst/>
          </a:prstGeom>
          <a:noFill/>
          <a:ln w="28575">
            <a:solidFill>
              <a:srgbClr val="FF3300"/>
            </a:solidFill>
            <a:round/>
            <a:headEnd/>
            <a:tailEnd type="triangle" w="med" len="med"/>
          </a:ln>
        </p:spPr>
        <p:txBody>
          <a:bodyPr wrap="square">
            <a:spAutoFit/>
          </a:bodyPr>
          <a:lstStyle/>
          <a:p>
            <a:endParaRPr lang="zh-CN" altLang="en-US"/>
          </a:p>
        </p:txBody>
      </p:sp>
      <p:pic>
        <p:nvPicPr>
          <p:cNvPr id="25602" name="Picture 2" descr="c:\DOCUME~1\yangping\APPLIC~1\360se6\USERDA~1\Temp\image038.jpg"/>
          <p:cNvPicPr>
            <a:picLocks noChangeAspect="1" noChangeArrowheads="1"/>
          </p:cNvPicPr>
          <p:nvPr/>
        </p:nvPicPr>
        <p:blipFill>
          <a:blip r:embed="rId5" cstate="print"/>
          <a:srcRect/>
          <a:stretch>
            <a:fillRect/>
          </a:stretch>
        </p:blipFill>
        <p:spPr bwMode="auto">
          <a:xfrm>
            <a:off x="6147175" y="3699030"/>
            <a:ext cx="2457450" cy="1676400"/>
          </a:xfrm>
          <a:prstGeom prst="rect">
            <a:avLst/>
          </a:prstGeom>
          <a:noFill/>
        </p:spPr>
      </p:pic>
      <p:sp>
        <p:nvSpPr>
          <p:cNvPr id="11" name="矩形 10"/>
          <p:cNvSpPr/>
          <p:nvPr/>
        </p:nvSpPr>
        <p:spPr>
          <a:xfrm>
            <a:off x="6057165" y="5364215"/>
            <a:ext cx="2880320" cy="923330"/>
          </a:xfrm>
          <a:prstGeom prst="rect">
            <a:avLst/>
          </a:prstGeom>
        </p:spPr>
        <p:txBody>
          <a:bodyPr wrap="square">
            <a:spAutoFit/>
          </a:bodyPr>
          <a:lstStyle/>
          <a:p>
            <a:r>
              <a:rPr lang="zh-CN" altLang="en-US" b="1" dirty="0" smtClean="0">
                <a:latin typeface="楷体_GB2312" pitchFamily="49" charset="-122"/>
                <a:ea typeface="楷体_GB2312" pitchFamily="49" charset="-122"/>
              </a:rPr>
              <a:t>铜多晶试样拉伸后形成的滑移带</a:t>
            </a:r>
            <a:r>
              <a:rPr lang="en-US" altLang="zh-CN" b="1" dirty="0" smtClean="0">
                <a:latin typeface="楷体_GB2312" pitchFamily="49" charset="-122"/>
                <a:ea typeface="楷体_GB2312" pitchFamily="49" charset="-122"/>
              </a:rPr>
              <a:t>, 173</a:t>
            </a:r>
            <a:r>
              <a:rPr lang="zh-CN" altLang="en-US" b="1" dirty="0" smtClean="0">
                <a:latin typeface="楷体_GB2312" pitchFamily="49" charset="-122"/>
                <a:ea typeface="楷体_GB2312" pitchFamily="49" charset="-122"/>
              </a:rPr>
              <a:t>倍</a:t>
            </a:r>
            <a:endParaRPr lang="en-US" altLang="zh-CN" b="1" dirty="0" smtClean="0">
              <a:latin typeface="楷体_GB2312" pitchFamily="49" charset="-122"/>
              <a:ea typeface="楷体_GB2312" pitchFamily="49" charset="-122"/>
            </a:endParaRPr>
          </a:p>
          <a:p>
            <a:r>
              <a:rPr lang="en-US" altLang="zh-CN" b="1" dirty="0" smtClean="0">
                <a:latin typeface="楷体_GB2312" pitchFamily="49" charset="-122"/>
                <a:ea typeface="楷体_GB2312" pitchFamily="49" charset="-122"/>
              </a:rPr>
              <a:t>(</a:t>
            </a:r>
            <a:r>
              <a:rPr lang="en-US" altLang="zh-CN" b="1" dirty="0" err="1" smtClean="0">
                <a:latin typeface="楷体_GB2312" pitchFamily="49" charset="-122"/>
                <a:ea typeface="楷体_GB2312" pitchFamily="49" charset="-122"/>
              </a:rPr>
              <a:t>C.Brady</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美国国家标准局</a:t>
            </a:r>
            <a:r>
              <a:rPr lang="en-US" altLang="zh-CN" b="1" dirty="0" smtClean="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627"/>
                                        </p:tgtEl>
                                        <p:attrNameLst>
                                          <p:attrName>style.visibility</p:attrName>
                                        </p:attrNameLst>
                                      </p:cBhvr>
                                      <p:to>
                                        <p:strVal val="visible"/>
                                      </p:to>
                                    </p:set>
                                    <p:animEffect transition="in" filter="blinds(horizontal)">
                                      <p:cBhvr>
                                        <p:cTn id="7" dur="500"/>
                                        <p:tgtEl>
                                          <p:spTgt spid="41062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10635"/>
                                        </p:tgtEl>
                                        <p:attrNameLst>
                                          <p:attrName>style.visibility</p:attrName>
                                        </p:attrNameLst>
                                      </p:cBhvr>
                                      <p:to>
                                        <p:strVal val="visible"/>
                                      </p:to>
                                    </p:set>
                                    <p:animEffect transition="in" filter="box(in)">
                                      <p:cBhvr>
                                        <p:cTn id="12" dur="500"/>
                                        <p:tgtEl>
                                          <p:spTgt spid="41063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10629"/>
                                        </p:tgtEl>
                                        <p:attrNameLst>
                                          <p:attrName>style.visibility</p:attrName>
                                        </p:attrNameLst>
                                      </p:cBhvr>
                                      <p:to>
                                        <p:strVal val="visible"/>
                                      </p:to>
                                    </p:set>
                                    <p:animEffect transition="in" filter="box(in)">
                                      <p:cBhvr>
                                        <p:cTn id="17" dur="500"/>
                                        <p:tgtEl>
                                          <p:spTgt spid="410629"/>
                                        </p:tgtEl>
                                      </p:cBhvr>
                                    </p:animEffect>
                                  </p:childTnLst>
                                </p:cTn>
                              </p:par>
                              <p:par>
                                <p:cTn id="18" presetID="3" presetClass="entr" presetSubtype="10" fill="hold" nodeType="withEffect">
                                  <p:stCondLst>
                                    <p:cond delay="0"/>
                                  </p:stCondLst>
                                  <p:childTnLst>
                                    <p:set>
                                      <p:cBhvr>
                                        <p:cTn id="19" dur="1" fill="hold">
                                          <p:stCondLst>
                                            <p:cond delay="0"/>
                                          </p:stCondLst>
                                        </p:cTn>
                                        <p:tgtEl>
                                          <p:spTgt spid="410630"/>
                                        </p:tgtEl>
                                        <p:attrNameLst>
                                          <p:attrName>style.visibility</p:attrName>
                                        </p:attrNameLst>
                                      </p:cBhvr>
                                      <p:to>
                                        <p:strVal val="visible"/>
                                      </p:to>
                                    </p:set>
                                    <p:animEffect transition="in" filter="blinds(horizontal)">
                                      <p:cBhvr>
                                        <p:cTn id="20" dur="500"/>
                                        <p:tgtEl>
                                          <p:spTgt spid="410630"/>
                                        </p:tgtEl>
                                      </p:cBhvr>
                                    </p:animEffect>
                                  </p:childTnLst>
                                </p:cTn>
                              </p:par>
                            </p:childTnLst>
                          </p:cTn>
                        </p:par>
                        <p:par>
                          <p:cTn id="21" fill="hold">
                            <p:stCondLst>
                              <p:cond delay="500"/>
                            </p:stCondLst>
                            <p:childTnLst>
                              <p:par>
                                <p:cTn id="22" presetID="4" presetClass="entr" presetSubtype="16" fill="hold" grpId="0" nodeType="afterEffect">
                                  <p:stCondLst>
                                    <p:cond delay="0"/>
                                  </p:stCondLst>
                                  <p:childTnLst>
                                    <p:set>
                                      <p:cBhvr>
                                        <p:cTn id="23" dur="1" fill="hold">
                                          <p:stCondLst>
                                            <p:cond delay="0"/>
                                          </p:stCondLst>
                                        </p:cTn>
                                        <p:tgtEl>
                                          <p:spTgt spid="410636"/>
                                        </p:tgtEl>
                                        <p:attrNameLst>
                                          <p:attrName>style.visibility</p:attrName>
                                        </p:attrNameLst>
                                      </p:cBhvr>
                                      <p:to>
                                        <p:strVal val="visible"/>
                                      </p:to>
                                    </p:set>
                                    <p:animEffect transition="in" filter="box(in)">
                                      <p:cBhvr>
                                        <p:cTn id="24" dur="500"/>
                                        <p:tgtEl>
                                          <p:spTgt spid="41063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10631"/>
                                        </p:tgtEl>
                                        <p:attrNameLst>
                                          <p:attrName>style.visibility</p:attrName>
                                        </p:attrNameLst>
                                      </p:cBhvr>
                                      <p:to>
                                        <p:strVal val="visible"/>
                                      </p:to>
                                    </p:set>
                                    <p:animEffect transition="in" filter="blinds(horizontal)">
                                      <p:cBhvr>
                                        <p:cTn id="29" dur="500"/>
                                        <p:tgtEl>
                                          <p:spTgt spid="410631"/>
                                        </p:tgtEl>
                                      </p:cBhvr>
                                    </p:animEffect>
                                  </p:childTnLst>
                                </p:cTn>
                              </p:par>
                            </p:childTnLst>
                          </p:cTn>
                        </p:par>
                        <p:par>
                          <p:cTn id="30" fill="hold">
                            <p:stCondLst>
                              <p:cond delay="500"/>
                            </p:stCondLst>
                            <p:childTnLst>
                              <p:par>
                                <p:cTn id="31" presetID="4" presetClass="entr" presetSubtype="16" fill="hold" grpId="0" nodeType="afterEffect">
                                  <p:stCondLst>
                                    <p:cond delay="0"/>
                                  </p:stCondLst>
                                  <p:childTnLst>
                                    <p:set>
                                      <p:cBhvr>
                                        <p:cTn id="32" dur="1" fill="hold">
                                          <p:stCondLst>
                                            <p:cond delay="0"/>
                                          </p:stCondLst>
                                        </p:cTn>
                                        <p:tgtEl>
                                          <p:spTgt spid="410637"/>
                                        </p:tgtEl>
                                        <p:attrNameLst>
                                          <p:attrName>style.visibility</p:attrName>
                                        </p:attrNameLst>
                                      </p:cBhvr>
                                      <p:to>
                                        <p:strVal val="visible"/>
                                      </p:to>
                                    </p:set>
                                    <p:animEffect transition="in" filter="box(in)">
                                      <p:cBhvr>
                                        <p:cTn id="33" dur="500"/>
                                        <p:tgtEl>
                                          <p:spTgt spid="41063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5602"/>
                                        </p:tgtEl>
                                        <p:attrNameLst>
                                          <p:attrName>style.visibility</p:attrName>
                                        </p:attrNameLst>
                                      </p:cBhvr>
                                      <p:to>
                                        <p:strVal val="visible"/>
                                      </p:to>
                                    </p:set>
                                    <p:animEffect transition="in" filter="blinds(horizontal)">
                                      <p:cBhvr>
                                        <p:cTn id="38" dur="500"/>
                                        <p:tgtEl>
                                          <p:spTgt spid="25602"/>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linds(horizontal)">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9" grpId="0"/>
      <p:bldP spid="410635" grpId="0" animBg="1"/>
      <p:bldP spid="410636" grpId="0" animBg="1"/>
      <p:bldP spid="410637" grpId="0" animBg="1"/>
      <p:bldP spid="11" grpId="0"/>
    </p:bldLst>
  </p:timing>
</p:sld>
</file>

<file path=ppt/theme/theme1.xml><?xml version="1.0" encoding="utf-8"?>
<a:theme xmlns:a="http://schemas.openxmlformats.org/drawingml/2006/main" name="模板二">
  <a:themeElements>
    <a:clrScheme name="模板二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模板二">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模板二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模板二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模板二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模板二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模板二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模板二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模板二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模板二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模板二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模板二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模板二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模板二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jiaoda</Template>
  <TotalTime>2422</TotalTime>
  <Words>2542</Words>
  <Application>Microsoft Office PowerPoint</Application>
  <PresentationFormat>全屏显示(4:3)</PresentationFormat>
  <Paragraphs>262</Paragraphs>
  <Slides>35</Slides>
  <Notes>1</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模板二</vt:lpstr>
      <vt:lpstr>第二篇  金属材料的结构与性能控制 </vt:lpstr>
      <vt:lpstr>CH2  金属的塑性变形与再结晶</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vector>
  </TitlesOfParts>
  <Company>SoftWord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DepTh</dc:creator>
  <cp:lastModifiedBy>YangPing</cp:lastModifiedBy>
  <cp:revision>138</cp:revision>
  <cp:lastPrinted>1601-01-01T00:00:00Z</cp:lastPrinted>
  <dcterms:created xsi:type="dcterms:W3CDTF">2004-08-13T07:18:34Z</dcterms:created>
  <dcterms:modified xsi:type="dcterms:W3CDTF">2014-10-08T04:07:23Z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