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24" r:id="rId2"/>
  </p:sldMasterIdLst>
  <p:notesMasterIdLst>
    <p:notesMasterId r:id="rId31"/>
  </p:notesMasterIdLst>
  <p:sldIdLst>
    <p:sldId id="343" r:id="rId3"/>
    <p:sldId id="278" r:id="rId4"/>
    <p:sldId id="295" r:id="rId5"/>
    <p:sldId id="296" r:id="rId6"/>
    <p:sldId id="331" r:id="rId7"/>
    <p:sldId id="298" r:id="rId8"/>
    <p:sldId id="304" r:id="rId9"/>
    <p:sldId id="302" r:id="rId10"/>
    <p:sldId id="333" r:id="rId11"/>
    <p:sldId id="334" r:id="rId12"/>
    <p:sldId id="299" r:id="rId13"/>
    <p:sldId id="336" r:id="rId14"/>
    <p:sldId id="340" r:id="rId15"/>
    <p:sldId id="341" r:id="rId16"/>
    <p:sldId id="309" r:id="rId17"/>
    <p:sldId id="308" r:id="rId18"/>
    <p:sldId id="310" r:id="rId19"/>
    <p:sldId id="312" r:id="rId20"/>
    <p:sldId id="342" r:id="rId21"/>
    <p:sldId id="313" r:id="rId22"/>
    <p:sldId id="339" r:id="rId23"/>
    <p:sldId id="338" r:id="rId24"/>
    <p:sldId id="346" r:id="rId25"/>
    <p:sldId id="323" r:id="rId26"/>
    <p:sldId id="324" r:id="rId27"/>
    <p:sldId id="325" r:id="rId28"/>
    <p:sldId id="327" r:id="rId29"/>
    <p:sldId id="326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CCECFF"/>
    <a:srgbClr val="FF0000"/>
    <a:srgbClr val="FF3300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8" y="-864"/>
      </p:cViewPr>
      <p:guideLst>
        <p:guide orient="horz" pos="2198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8FBA5-6B1B-446A-A651-A96049E8AC5B}" type="datetimeFigureOut">
              <a:rPr lang="zh-CN" altLang="en-US" smtClean="0"/>
              <a:pPr/>
              <a:t>2013-11-27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57331-EA66-4023-BEAA-A18ACF61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57331-EA66-4023-BEAA-A18ACF6121D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57331-EA66-4023-BEAA-A18ACF6121D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57331-EA66-4023-BEAA-A18ACF6121D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57331-EA66-4023-BEAA-A18ACF6121D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57331-EA66-4023-BEAA-A18ACF6121D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9994B-62ED-4C22-AB5D-0FA78FFB71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B728F-C732-425F-8DB0-FCABCCC0B0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381000"/>
            <a:ext cx="2135187" cy="564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381000"/>
            <a:ext cx="6253163" cy="564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3D2C4-2432-4899-9663-8A0EF76134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4B20F-150D-41C2-AEBD-C315A4E51A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915E5A-C349-4282-8FBD-69D0FF24B5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FEABA-6E7B-4FA5-AA42-64CD298213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05CF6-D60E-4672-AEF4-306F3C76C6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FA118-B8E8-488B-A764-41B3E84546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D5246-02D5-45DF-A02C-3256A3411D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50B70-7FE5-469F-AB38-77F98E6548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1F83E-1706-4F10-AB9C-82171202A2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38270-3999-4A39-A3A9-B6A5B51E87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9D6504-F08B-4DF7-AC58-061C28BA86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3EE53-C6AD-46A6-94D2-5FD747974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381000"/>
            <a:ext cx="2135187" cy="564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381000"/>
            <a:ext cx="6253163" cy="564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0D0AC-1962-4A02-B174-ED79CDCE77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A7BD82F9-3BA2-4018-92DC-7F9D9BFAAE9E}" type="slidenum">
              <a:rPr lang="zh-CN" altLang="en-US"/>
              <a:pPr/>
              <a:t>‹#›</a:t>
            </a:fld>
            <a:endParaRPr lang="en-US" sz="1600"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11D31-917D-4E9D-A1FF-CC752C6B26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9DDD5-647B-49B6-88CE-EF227E9DE0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D31C3-8293-43E3-8B38-86E8B1452B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D8976-4BE6-492E-BE91-218DA6022D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A01FC-A93A-4FC8-8085-EE1597FDA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4E788-6CB0-4E26-B637-05E978879C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452AE-E2EB-474D-AE04-FB6730847B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3810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752600"/>
            <a:ext cx="8540750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F14B712-D501-420C-9923-D1DE174FAF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幼圆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幼圆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幼圆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幼圆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幼圆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幼圆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幼圆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 b="1">
          <a:solidFill>
            <a:schemeClr val="tx1"/>
          </a:solidFill>
          <a:latin typeface="+mn-lt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 b="1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华文细黑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华文细黑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华文细黑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3810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752600"/>
            <a:ext cx="8540750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063B57A-C9EB-459D-BF87-16D14C1DA28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幼圆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幼圆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幼圆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幼圆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幼圆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幼圆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幼圆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 b="1">
          <a:solidFill>
            <a:schemeClr val="tx1"/>
          </a:solidFill>
          <a:latin typeface="+mn-lt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 b="1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华文细黑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华文细黑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华文细黑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hyperlink" Target="http://ocw.xjtu.edu.cn/jxtd/jingpin/uploads/media/multimedia/3microstructure/5_5_1.JPG" TargetMode="External"/><Relationship Id="rId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jpeg"/><Relationship Id="rId4" Type="http://schemas.openxmlformats.org/officeDocument/2006/relationships/image" Target="../media/image6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jpeg"/><Relationship Id="rId5" Type="http://schemas.openxmlformats.org/officeDocument/2006/relationships/image" Target="../media/image65.jpeg"/><Relationship Id="rId4" Type="http://schemas.openxmlformats.org/officeDocument/2006/relationships/image" Target="../media/image6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7" Type="http://schemas.openxmlformats.org/officeDocument/2006/relationships/image" Target="../media/image73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jpeg"/><Relationship Id="rId5" Type="http://schemas.openxmlformats.org/officeDocument/2006/relationships/image" Target="../media/image71.jpeg"/><Relationship Id="rId4" Type="http://schemas.openxmlformats.org/officeDocument/2006/relationships/image" Target="../media/image7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ln/>
        </p:spPr>
        <p:txBody>
          <a:bodyPr/>
          <a:lstStyle/>
          <a:p>
            <a:pPr eaLnBrk="1" hangingPunct="1"/>
            <a:r>
              <a:rPr lang="zh-CN" b="0"/>
              <a:t>第一章  金属材料</a:t>
            </a:r>
            <a:endParaRPr lang="zh-CN"/>
          </a:p>
        </p:txBody>
      </p:sp>
      <p:sp>
        <p:nvSpPr>
          <p:cNvPr id="8195" name="Rectangle 5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zh-CN">
                <a:ea typeface="华文细黑" pitchFamily="2" charset="-122"/>
              </a:rPr>
              <a:t>工业用钢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zh-CN">
                <a:ea typeface="华文细黑" pitchFamily="2" charset="-122"/>
              </a:rPr>
              <a:t>铸铁材料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zh-CN">
                <a:ea typeface="华文细黑" pitchFamily="2" charset="-122"/>
              </a:rPr>
              <a:t>有色金属材料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8" name="Picture 6" descr="c:\DOCUME~1\yangping\APPLIC~1\360se6\USERDA~1\Temp\M_2011~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6257" y="5301208"/>
            <a:ext cx="2387743" cy="1584176"/>
          </a:xfrm>
          <a:prstGeom prst="rect">
            <a:avLst/>
          </a:prstGeom>
          <a:noFill/>
        </p:spPr>
      </p:pic>
      <p:pic>
        <p:nvPicPr>
          <p:cNvPr id="59394" name="Picture 2" descr="http://jpkc.cqu.edu.cn/ChongQ_2005_gccl/kj/img/t8-3.gif"/>
          <p:cNvPicPr>
            <a:picLocks noChangeAspect="1" noChangeArrowheads="1"/>
          </p:cNvPicPr>
          <p:nvPr/>
        </p:nvPicPr>
        <p:blipFill>
          <a:blip r:embed="rId3" cstate="print"/>
          <a:srcRect t="7224" r="952"/>
          <a:stretch>
            <a:fillRect/>
          </a:stretch>
        </p:blipFill>
        <p:spPr bwMode="auto">
          <a:xfrm>
            <a:off x="251520" y="620688"/>
            <a:ext cx="8712968" cy="33361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9396" name="Picture 4" descr="c:\DOCUME~1\yangping\APPLIC~1\360se6\USERDA~1\Temp\PRODUC~1.JPG"/>
          <p:cNvPicPr>
            <a:picLocks noChangeAspect="1" noChangeArrowheads="1"/>
          </p:cNvPicPr>
          <p:nvPr/>
        </p:nvPicPr>
        <p:blipFill>
          <a:blip r:embed="rId4" cstate="print"/>
          <a:srcRect t="14074" r="1810" b="8161"/>
          <a:stretch>
            <a:fillRect/>
          </a:stretch>
        </p:blipFill>
        <p:spPr bwMode="auto">
          <a:xfrm>
            <a:off x="3275856" y="4298271"/>
            <a:ext cx="2232248" cy="1506993"/>
          </a:xfrm>
          <a:prstGeom prst="rect">
            <a:avLst/>
          </a:prstGeom>
          <a:noFill/>
        </p:spPr>
      </p:pic>
      <p:pic>
        <p:nvPicPr>
          <p:cNvPr id="59404" name="Picture 12" descr="c:\DOCUME~1\yangping\APPLIC~1\360se6\USERDA~1\Temp\1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4298270"/>
            <a:ext cx="1872208" cy="1497767"/>
          </a:xfrm>
          <a:prstGeom prst="rect">
            <a:avLst/>
          </a:prstGeom>
          <a:noFill/>
        </p:spPr>
      </p:pic>
      <p:sp>
        <p:nvSpPr>
          <p:cNvPr id="11" name="圆角矩形 10"/>
          <p:cNvSpPr/>
          <p:nvPr/>
        </p:nvSpPr>
        <p:spPr bwMode="auto">
          <a:xfrm>
            <a:off x="1475656" y="2996952"/>
            <a:ext cx="432048" cy="288032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475656" y="3396342"/>
            <a:ext cx="432048" cy="288032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4" name="直接箭头连接符 13"/>
          <p:cNvCxnSpPr>
            <a:stCxn id="11" idx="1"/>
            <a:endCxn id="15" idx="0"/>
          </p:cNvCxnSpPr>
          <p:nvPr/>
        </p:nvCxnSpPr>
        <p:spPr bwMode="auto">
          <a:xfrm flipH="1">
            <a:off x="1061408" y="3140968"/>
            <a:ext cx="414248" cy="11521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52908" y="4293096"/>
            <a:ext cx="1217000" cy="400110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调质处理</a:t>
            </a:r>
            <a:endParaRPr lang="zh-CN" altLang="en-US" sz="20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7" name="直接箭头连接符 16"/>
          <p:cNvCxnSpPr>
            <a:stCxn id="12" idx="3"/>
            <a:endCxn id="18" idx="0"/>
          </p:cNvCxnSpPr>
          <p:nvPr/>
        </p:nvCxnSpPr>
        <p:spPr bwMode="auto">
          <a:xfrm>
            <a:off x="1907704" y="3540358"/>
            <a:ext cx="608500" cy="7527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907704" y="4293096"/>
            <a:ext cx="1217000" cy="400110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等温淬火</a:t>
            </a:r>
            <a:endParaRPr lang="zh-CN" altLang="en-US" sz="20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4797152"/>
            <a:ext cx="2808312" cy="1785104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533400" indent="-533400">
              <a:lnSpc>
                <a:spcPct val="11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退火：改善切削性能、消除铸造应力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正火：细化基体组织，提高强度和耐磨性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marL="533400" indent="-533400">
              <a:lnSpc>
                <a:spcPct val="11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表面淬火和化学热处理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6033932" y="2060848"/>
            <a:ext cx="10801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7358540" y="3234748"/>
            <a:ext cx="432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7308304" y="2669570"/>
            <a:ext cx="432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5580112" y="3245634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381000"/>
            <a:ext cx="8540750" cy="599728"/>
          </a:xfrm>
        </p:spPr>
        <p:txBody>
          <a:bodyPr/>
          <a:lstStyle/>
          <a:p>
            <a:pPr marL="838200" indent="-838200" algn="l" eaLnBrk="1" hangingPunct="1">
              <a:buClr>
                <a:schemeClr val="folHlink"/>
              </a:buClr>
              <a:buFont typeface="+mj-lt"/>
              <a:buAutoNum type="arabicPeriod" startAt="3"/>
            </a:pPr>
            <a:r>
              <a:rPr lang="zh-CN" sz="3600" dirty="0"/>
              <a:t>可锻铸铁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528" y="1053182"/>
            <a:ext cx="8540750" cy="2303810"/>
          </a:xfrm>
        </p:spPr>
        <p:txBody>
          <a:bodyPr/>
          <a:lstStyle/>
          <a:p>
            <a:pPr marL="514350" indent="-457200" eaLnBrk="1" hangingPunct="1">
              <a:buFontTx/>
              <a:buNone/>
            </a:pPr>
            <a:r>
              <a:rPr lang="zh-CN" altLang="en-US" sz="2800" dirty="0" smtClean="0">
                <a:latin typeface="华文细黑" pitchFamily="2" charset="-122"/>
              </a:rPr>
              <a:t>铸造白口铸铁，经</a:t>
            </a:r>
            <a:r>
              <a:rPr lang="en-US" altLang="zh-CN" sz="2800" dirty="0" smtClean="0">
                <a:latin typeface="华文细黑" pitchFamily="2" charset="-122"/>
              </a:rPr>
              <a:t>(900</a:t>
            </a:r>
            <a:r>
              <a:rPr lang="zh-CN" altLang="en-US" sz="2800" dirty="0" smtClean="0">
                <a:latin typeface="华文细黑" pitchFamily="2" charset="-122"/>
              </a:rPr>
              <a:t>－</a:t>
            </a:r>
            <a:r>
              <a:rPr lang="en-US" altLang="zh-CN" sz="2800" dirty="0" smtClean="0">
                <a:latin typeface="华文细黑" pitchFamily="2" charset="-122"/>
              </a:rPr>
              <a:t>980℃)</a:t>
            </a:r>
            <a:r>
              <a:rPr lang="zh-CN" altLang="en-US" sz="2800" dirty="0" smtClean="0">
                <a:latin typeface="华文细黑" pitchFamily="2" charset="-122"/>
              </a:rPr>
              <a:t>长时间石墨化退火</a:t>
            </a:r>
          </a:p>
          <a:p>
            <a:pPr marL="590550" indent="-533400" eaLnBrk="1" hangingPunct="1">
              <a:buClr>
                <a:srgbClr val="7030A0"/>
              </a:buClr>
              <a:buFont typeface="Wingdings" pitchFamily="2" charset="2"/>
              <a:buAutoNum type="circleNumDbPlain"/>
            </a:pPr>
            <a:r>
              <a:rPr lang="zh-CN" altLang="en-US" sz="2800" dirty="0" smtClean="0">
                <a:latin typeface="+mn-ea"/>
                <a:ea typeface="+mn-ea"/>
                <a:cs typeface="+mn-cs"/>
              </a:rPr>
              <a:t>组织：钢基体</a:t>
            </a:r>
            <a:r>
              <a:rPr lang="en-US" altLang="zh-CN" sz="2800" dirty="0" smtClean="0">
                <a:latin typeface="+mn-ea"/>
                <a:ea typeface="+mn-ea"/>
                <a:cs typeface="+mn-cs"/>
              </a:rPr>
              <a:t>+</a:t>
            </a:r>
            <a:r>
              <a:rPr lang="zh-CN" altLang="en-US" sz="2800" dirty="0" smtClean="0">
                <a:latin typeface="+mn-ea"/>
                <a:ea typeface="+mn-ea"/>
                <a:cs typeface="+mn-cs"/>
              </a:rPr>
              <a:t>团</a:t>
            </a:r>
            <a:r>
              <a:rPr lang="zh-CN" altLang="en-US" sz="2800" dirty="0">
                <a:latin typeface="+mn-ea"/>
                <a:ea typeface="+mn-ea"/>
                <a:cs typeface="+mn-cs"/>
              </a:rPr>
              <a:t>絮状</a:t>
            </a:r>
            <a:r>
              <a:rPr lang="zh-CN" altLang="en-US" sz="2800" dirty="0" smtClean="0">
                <a:latin typeface="+mn-ea"/>
                <a:ea typeface="+mn-ea"/>
                <a:cs typeface="+mn-cs"/>
              </a:rPr>
              <a:t>石墨</a:t>
            </a:r>
            <a:endParaRPr lang="en-US" altLang="zh-CN" sz="2800" dirty="0" smtClean="0">
              <a:latin typeface="+mn-ea"/>
              <a:ea typeface="+mn-ea"/>
              <a:cs typeface="+mn-cs"/>
            </a:endParaRPr>
          </a:p>
          <a:p>
            <a:pPr marL="590550" indent="-533400" eaLnBrk="1" hangingPunct="1">
              <a:buClr>
                <a:srgbClr val="7030A0"/>
              </a:buClr>
              <a:buNone/>
            </a:pPr>
            <a:r>
              <a:rPr lang="en-US" altLang="zh-CN" sz="2800" dirty="0" smtClean="0">
                <a:latin typeface="华文细黑" pitchFamily="2" charset="-122"/>
              </a:rPr>
              <a:t>—</a:t>
            </a:r>
            <a:r>
              <a:rPr lang="zh-CN" altLang="en-US" sz="2800" dirty="0" smtClean="0">
                <a:latin typeface="华文细黑" pitchFamily="2" charset="-122"/>
              </a:rPr>
              <a:t>控制冷速获得</a:t>
            </a:r>
            <a:r>
              <a:rPr lang="en-US" altLang="zh-CN" sz="2800" dirty="0" smtClean="0">
                <a:latin typeface="华文细黑" pitchFamily="2" charset="-122"/>
              </a:rPr>
              <a:t>F</a:t>
            </a:r>
            <a:r>
              <a:rPr lang="zh-CN" altLang="en-US" sz="2800" dirty="0" smtClean="0">
                <a:latin typeface="华文细黑" pitchFamily="2" charset="-122"/>
              </a:rPr>
              <a:t>和</a:t>
            </a:r>
            <a:r>
              <a:rPr lang="en-US" altLang="zh-CN" sz="2800" dirty="0" smtClean="0">
                <a:latin typeface="华文细黑" pitchFamily="2" charset="-122"/>
              </a:rPr>
              <a:t>P</a:t>
            </a:r>
            <a:r>
              <a:rPr lang="zh-CN" altLang="en-US" sz="2800" dirty="0" smtClean="0">
                <a:latin typeface="华文细黑" pitchFamily="2" charset="-122"/>
              </a:rPr>
              <a:t>基体</a:t>
            </a:r>
            <a:endParaRPr lang="zh-CN" altLang="en-US" sz="2800" dirty="0">
              <a:latin typeface="+mn-ea"/>
              <a:ea typeface="+mn-ea"/>
              <a:cs typeface="+mn-cs"/>
            </a:endParaRPr>
          </a:p>
          <a:p>
            <a:pPr marL="914400" lvl="1" indent="-457200" eaLnBrk="1" hangingPunct="1">
              <a:buFontTx/>
              <a:buNone/>
            </a:pPr>
            <a:endParaRPr lang="en-US" sz="2400" dirty="0" smtClean="0">
              <a:latin typeface="华文细黑" pitchFamily="2" charset="-122"/>
            </a:endParaRPr>
          </a:p>
        </p:txBody>
      </p:sp>
      <p:sp>
        <p:nvSpPr>
          <p:cNvPr id="12301" name="Rectangle 14"/>
          <p:cNvSpPr>
            <a:spLocks noChangeArrowheads="1"/>
          </p:cNvSpPr>
          <p:nvPr/>
        </p:nvSpPr>
        <p:spPr bwMode="auto">
          <a:xfrm>
            <a:off x="1763688" y="5024062"/>
            <a:ext cx="2423795" cy="52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457200" indent="-457200"/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例：</a:t>
            </a:r>
            <a:r>
              <a:rPr lang="en-US" sz="2800" dirty="0" err="1" smtClean="0">
                <a:latin typeface="华文细黑" pitchFamily="2" charset="-122"/>
                <a:ea typeface="华文细黑" pitchFamily="2" charset="-122"/>
              </a:rPr>
              <a:t>KT300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－</a:t>
            </a:r>
            <a:r>
              <a:rPr lang="en-US" sz="2800" dirty="0">
                <a:latin typeface="华文细黑" pitchFamily="2" charset="-122"/>
                <a:ea typeface="华文细黑" pitchFamily="2" charset="-122"/>
              </a:rPr>
              <a:t>6</a:t>
            </a:r>
            <a:endParaRPr lang="en-US" sz="2800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302" name="Rectangle 15"/>
          <p:cNvSpPr>
            <a:spLocks noChangeArrowheads="1"/>
          </p:cNvSpPr>
          <p:nvPr/>
        </p:nvSpPr>
        <p:spPr bwMode="auto">
          <a:xfrm>
            <a:off x="1043608" y="5801246"/>
            <a:ext cx="3240360" cy="461665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最低抗拉强度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(MN/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m</a:t>
            </a:r>
            <a:r>
              <a:rPr lang="en-US" altLang="zh-CN" sz="2400" kern="0" baseline="30000" dirty="0" err="1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2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)</a:t>
            </a:r>
            <a:endParaRPr lang="zh-CN" altLang="en-US" sz="2400" dirty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303" name="Line 17"/>
          <p:cNvSpPr>
            <a:spLocks noChangeShapeType="1"/>
          </p:cNvSpPr>
          <p:nvPr/>
        </p:nvSpPr>
        <p:spPr bwMode="auto">
          <a:xfrm flipH="1">
            <a:off x="2638426" y="5517232"/>
            <a:ext cx="637429" cy="252818"/>
          </a:xfrm>
          <a:prstGeom prst="line">
            <a:avLst/>
          </a:prstGeom>
          <a:noFill/>
          <a:ln w="2857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18"/>
          <p:cNvSpPr>
            <a:spLocks noChangeShapeType="1"/>
          </p:cNvSpPr>
          <p:nvPr/>
        </p:nvSpPr>
        <p:spPr bwMode="auto">
          <a:xfrm>
            <a:off x="4067944" y="5517232"/>
            <a:ext cx="1584176" cy="288032"/>
          </a:xfrm>
          <a:prstGeom prst="line">
            <a:avLst/>
          </a:prstGeom>
          <a:noFill/>
          <a:ln w="2857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660232" y="3861048"/>
            <a:ext cx="1880643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F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基体可锻</a:t>
            </a:r>
            <a:r>
              <a:rPr lang="zh-CN" altLang="en-US" sz="2000" b="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铸铁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7092280" y="6093296"/>
            <a:ext cx="1895071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P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基体可锻铸铁</a:t>
            </a:r>
            <a:endParaRPr lang="zh-CN" altLang="en-US" sz="1400" dirty="0"/>
          </a:p>
        </p:txBody>
      </p:sp>
      <p:sp>
        <p:nvSpPr>
          <p:cNvPr id="20" name="Rectangle 3"/>
          <p:cNvSpPr txBox="1">
            <a:spLocks noRot="1" noChangeArrowheads="1"/>
          </p:cNvSpPr>
          <p:nvPr/>
        </p:nvSpPr>
        <p:spPr bwMode="auto">
          <a:xfrm>
            <a:off x="395536" y="4437112"/>
            <a:ext cx="3672408" cy="60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AutoNum type="circleNumDbPlain" startAt="2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牌号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3020090" y="5477882"/>
            <a:ext cx="5040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3851528" y="5477882"/>
            <a:ext cx="3600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>
          <a:xfrm>
            <a:off x="5004048" y="5805264"/>
            <a:ext cx="1142777" cy="461665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延伸率</a:t>
            </a:r>
            <a:endParaRPr lang="zh-CN" altLang="en-US" sz="2400" dirty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26626" name="Picture 2" descr="c:\DOCUME~1\yangping\APPLIC~1\360se6\USERDA~1\Temp\U_1895~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628800"/>
            <a:ext cx="2376264" cy="1512168"/>
          </a:xfrm>
          <a:prstGeom prst="rect">
            <a:avLst/>
          </a:prstGeom>
          <a:noFill/>
        </p:spPr>
      </p:pic>
      <p:pic>
        <p:nvPicPr>
          <p:cNvPr id="26628" name="Picture 4" descr="c:\DOCUME~1\yangping\APPLIC~1\360se6\USERDA~1\Temp\5-4HT9~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7736" y="4509120"/>
            <a:ext cx="2376264" cy="1512167"/>
          </a:xfrm>
          <a:prstGeom prst="rect">
            <a:avLst/>
          </a:prstGeom>
          <a:noFill/>
        </p:spPr>
      </p:pic>
      <p:pic>
        <p:nvPicPr>
          <p:cNvPr id="26630" name="Picture 6" descr="http://ocw.xjtu.edu.cn/jxtd/jingpin/uploads/media/multimedia/3microstructure/5_5_1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t="3831" r="14951" b="13731"/>
          <a:stretch>
            <a:fillRect/>
          </a:stretch>
        </p:blipFill>
        <p:spPr bwMode="auto">
          <a:xfrm>
            <a:off x="4283969" y="3861048"/>
            <a:ext cx="2376263" cy="1512168"/>
          </a:xfrm>
          <a:prstGeom prst="rect">
            <a:avLst/>
          </a:prstGeom>
          <a:noFill/>
        </p:spPr>
      </p:pic>
      <p:pic>
        <p:nvPicPr>
          <p:cNvPr id="12295" name="Picture 9" descr="G团高"/>
          <p:cNvPicPr>
            <a:picLocks noChangeAspect="1" noChangeArrowheads="1"/>
          </p:cNvPicPr>
          <p:nvPr/>
        </p:nvPicPr>
        <p:blipFill>
          <a:blip r:embed="rId7" cstate="print"/>
          <a:srcRect l="8958" r="4444"/>
          <a:stretch>
            <a:fillRect/>
          </a:stretch>
        </p:blipFill>
        <p:spPr bwMode="auto">
          <a:xfrm>
            <a:off x="7271792" y="2204864"/>
            <a:ext cx="1872208" cy="1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矩形 20"/>
          <p:cNvSpPr/>
          <p:nvPr/>
        </p:nvSpPr>
        <p:spPr>
          <a:xfrm>
            <a:off x="395536" y="2636912"/>
            <a:ext cx="47525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spcBef>
                <a:spcPct val="20000"/>
              </a:spcBef>
              <a:buClr>
                <a:srgbClr val="7030A0"/>
              </a:buClr>
            </a:pPr>
            <a:r>
              <a:rPr lang="zh-CN" altLang="en-US" sz="2400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团絮状</a:t>
            </a:r>
            <a:r>
              <a:rPr lang="en-US" altLang="zh-CN" sz="2400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对基体的割裂作用大大减轻，应力集中也明显降低</a:t>
            </a:r>
            <a:r>
              <a:rPr lang="en-US" altLang="zh-CN" sz="2400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400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强度，塑性比灰口铸铁显著提高。</a:t>
            </a:r>
            <a:endParaRPr lang="en-US" altLang="zh-CN" sz="2400" kern="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12301" grpId="0"/>
      <p:bldP spid="12302" grpId="0" animBg="1"/>
      <p:bldP spid="12303" grpId="0" animBg="1"/>
      <p:bldP spid="12304" grpId="0" animBg="1"/>
      <p:bldP spid="18" grpId="0" animBg="1"/>
      <p:bldP spid="19" grpId="0" animBg="1"/>
      <p:bldP spid="20" grpId="0"/>
      <p:bldP spid="29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jpkc.cqu.edu.cn/ChongQ_2005_gccl/kj/img/t8-5.gif"/>
          <p:cNvPicPr>
            <a:picLocks noChangeAspect="1" noChangeArrowheads="1"/>
          </p:cNvPicPr>
          <p:nvPr/>
        </p:nvPicPr>
        <p:blipFill>
          <a:blip r:embed="rId2" cstate="print"/>
          <a:srcRect t="8759"/>
          <a:stretch>
            <a:fillRect/>
          </a:stretch>
        </p:blipFill>
        <p:spPr bwMode="auto">
          <a:xfrm>
            <a:off x="323528" y="3212976"/>
            <a:ext cx="8711442" cy="3384376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51520" y="1057960"/>
            <a:ext cx="3456384" cy="1938992"/>
          </a:xfrm>
          <a:prstGeom prst="rect">
            <a:avLst/>
          </a:prstGeom>
          <a:solidFill>
            <a:srgbClr val="CCFFCC"/>
          </a:solidFill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kern="0" dirty="0" smtClean="0">
                <a:latin typeface="楷体_GB2312" pitchFamily="49" charset="-122"/>
                <a:ea typeface="楷体_GB2312" pitchFamily="49" charset="-122"/>
              </a:rPr>
              <a:t>机械性能介于灰口铸铁与球墨铸铁之间</a:t>
            </a:r>
            <a:endParaRPr lang="en-US" altLang="zh-CN" sz="2400" kern="0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kern="0" dirty="0" smtClean="0">
                <a:latin typeface="楷体_GB2312" pitchFamily="49" charset="-122"/>
                <a:ea typeface="楷体_GB2312" pitchFamily="49" charset="-122"/>
              </a:rPr>
              <a:t>有较好的耐蚀性，</a:t>
            </a:r>
            <a:endParaRPr lang="en-US" altLang="zh-CN" sz="2400" kern="0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kern="0" dirty="0" smtClean="0">
                <a:latin typeface="楷体_GB2312" pitchFamily="49" charset="-122"/>
                <a:ea typeface="楷体_GB2312" pitchFamily="49" charset="-122"/>
              </a:rPr>
              <a:t>生产周期长，成本高</a:t>
            </a:r>
            <a:endParaRPr lang="en-US" altLang="zh-CN" sz="2400" kern="0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kern="0" dirty="0" smtClean="0">
                <a:latin typeface="楷体_GB2312" pitchFamily="49" charset="-122"/>
                <a:ea typeface="楷体_GB2312" pitchFamily="49" charset="-122"/>
              </a:rPr>
              <a:t>铸件壁厚＜</a:t>
            </a:r>
            <a:r>
              <a:rPr lang="en-US" altLang="zh-CN" sz="2400" kern="0" dirty="0" err="1" smtClean="0">
                <a:latin typeface="楷体_GB2312" pitchFamily="49" charset="-122"/>
                <a:ea typeface="楷体_GB2312" pitchFamily="49" charset="-122"/>
              </a:rPr>
              <a:t>25mm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23528" y="381000"/>
            <a:ext cx="8540750" cy="671736"/>
          </a:xfrm>
          <a:prstGeom prst="rect">
            <a:avLst/>
          </a:prstGeom>
        </p:spPr>
        <p:txBody>
          <a:bodyPr/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+mj-ea"/>
              <a:buAutoNum type="circleNumDbPlain" startAt="3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性能特点与应用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3968" y="404664"/>
            <a:ext cx="4752528" cy="1200329"/>
          </a:xfrm>
          <a:prstGeom prst="rect">
            <a:avLst/>
          </a:prstGeom>
          <a:solidFill>
            <a:srgbClr val="CCFFCC"/>
          </a:solidFill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形状复杂，承受冲击</a:t>
            </a:r>
            <a:endParaRPr lang="en-US" altLang="zh-CN" sz="2400" kern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在潮湿空气、炉气和水等介质工作中</a:t>
            </a:r>
          </a:p>
        </p:txBody>
      </p:sp>
      <p:sp>
        <p:nvSpPr>
          <p:cNvPr id="8" name="右箭头 7"/>
          <p:cNvSpPr/>
          <p:nvPr/>
        </p:nvSpPr>
        <p:spPr bwMode="auto">
          <a:xfrm>
            <a:off x="3880384" y="1124744"/>
            <a:ext cx="288032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4580" name="Picture 4" descr="c:\DOCUME~1\yangping\APPLIC~1\360se6\USERDA~1\Temp\252144~1.JPG"/>
          <p:cNvPicPr>
            <a:picLocks noChangeAspect="1" noChangeArrowheads="1"/>
          </p:cNvPicPr>
          <p:nvPr/>
        </p:nvPicPr>
        <p:blipFill>
          <a:blip r:embed="rId3" cstate="print"/>
          <a:srcRect l="4596" r="6469"/>
          <a:stretch>
            <a:fillRect/>
          </a:stretch>
        </p:blipFill>
        <p:spPr bwMode="auto">
          <a:xfrm>
            <a:off x="3890324" y="1628800"/>
            <a:ext cx="1944216" cy="1575817"/>
          </a:xfrm>
          <a:prstGeom prst="rect">
            <a:avLst/>
          </a:prstGeom>
          <a:noFill/>
        </p:spPr>
      </p:pic>
      <p:pic>
        <p:nvPicPr>
          <p:cNvPr id="24582" name="Picture 6" descr="c:\DOCUME~1\yangping\APPLIC~1\360se6\USERDA~1\Temp\090904~1.JPG"/>
          <p:cNvPicPr>
            <a:picLocks noChangeAspect="1" noChangeArrowheads="1"/>
          </p:cNvPicPr>
          <p:nvPr/>
        </p:nvPicPr>
        <p:blipFill>
          <a:blip r:embed="rId4" cstate="print"/>
          <a:srcRect l="9673" r="16165"/>
          <a:stretch>
            <a:fillRect/>
          </a:stretch>
        </p:blipFill>
        <p:spPr bwMode="auto">
          <a:xfrm>
            <a:off x="5690524" y="1628800"/>
            <a:ext cx="1656184" cy="1584176"/>
          </a:xfrm>
          <a:prstGeom prst="rect">
            <a:avLst/>
          </a:prstGeom>
          <a:noFill/>
        </p:spPr>
      </p:pic>
      <p:pic>
        <p:nvPicPr>
          <p:cNvPr id="24586" name="Picture 10" descr="c:\DOCUME~1\yangping\APPLIC~1\360se6\USERDA~1\Temp\U_1081~1.JPG"/>
          <p:cNvPicPr>
            <a:picLocks noChangeAspect="1" noChangeArrowheads="1"/>
          </p:cNvPicPr>
          <p:nvPr/>
        </p:nvPicPr>
        <p:blipFill>
          <a:blip r:embed="rId5" cstate="print"/>
          <a:srcRect l="17153" t="10471" r="14845" b="10999"/>
          <a:stretch>
            <a:fillRect/>
          </a:stretch>
        </p:blipFill>
        <p:spPr bwMode="auto">
          <a:xfrm>
            <a:off x="7346708" y="1628800"/>
            <a:ext cx="1689788" cy="1584176"/>
          </a:xfrm>
          <a:prstGeom prst="rect">
            <a:avLst/>
          </a:prstGeom>
          <a:noFill/>
        </p:spPr>
      </p:pic>
      <p:cxnSp>
        <p:nvCxnSpPr>
          <p:cNvPr id="20" name="直接连接符 19"/>
          <p:cNvCxnSpPr/>
          <p:nvPr/>
        </p:nvCxnSpPr>
        <p:spPr bwMode="auto">
          <a:xfrm>
            <a:off x="8272872" y="4408648"/>
            <a:ext cx="432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6732240" y="5013176"/>
            <a:ext cx="864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5292080" y="6165304"/>
            <a:ext cx="3600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381000"/>
            <a:ext cx="8540750" cy="600075"/>
          </a:xfrm>
        </p:spPr>
        <p:txBody>
          <a:bodyPr/>
          <a:lstStyle/>
          <a:p>
            <a:pPr marL="838200" indent="-838200" algn="l" eaLnBrk="1" hangingPunct="1">
              <a:buClr>
                <a:schemeClr val="folHlink"/>
              </a:buClr>
              <a:buFont typeface="+mj-lt"/>
              <a:buAutoNum type="arabicPeriod" startAt="4"/>
            </a:pPr>
            <a:r>
              <a:rPr lang="zh-CN" altLang="en-US" sz="3600" dirty="0" smtClean="0"/>
              <a:t>蠕</a:t>
            </a:r>
            <a:r>
              <a:rPr lang="zh-CN" sz="3600" dirty="0" smtClean="0"/>
              <a:t>墨铸铁</a:t>
            </a:r>
            <a:endParaRPr lang="zh-CN" sz="3600" dirty="0"/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1054100"/>
            <a:ext cx="6502623" cy="50269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rgbClr val="7030A0"/>
              </a:buClr>
              <a:buFont typeface="Wingdings" pitchFamily="2" charset="2"/>
              <a:buAutoNum type="circleNumDbPlain"/>
            </a:pPr>
            <a:r>
              <a:rPr lang="zh-CN" altLang="en-US" sz="2800" dirty="0" smtClean="0"/>
              <a:t>组织：钢基体  </a:t>
            </a:r>
            <a:r>
              <a:rPr lang="en-US" sz="2800" dirty="0" smtClean="0"/>
              <a:t>+</a:t>
            </a:r>
            <a:r>
              <a:rPr lang="zh-CN" altLang="en-US" sz="2800" dirty="0" smtClean="0"/>
              <a:t>蠕虫状</a:t>
            </a:r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971600" y="2356196"/>
            <a:ext cx="468052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钢基体 ：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F</a:t>
            </a:r>
            <a:r>
              <a:rPr lang="zh-CN" altLang="en-US" sz="2400" i="1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，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 </a:t>
            </a:r>
            <a:r>
              <a:rPr lang="en-US" altLang="zh-CN" sz="2400" i="1" kern="0" dirty="0" err="1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F+P</a:t>
            </a:r>
            <a:r>
              <a:rPr lang="zh-CN" altLang="en-US" sz="2400" i="1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，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P</a:t>
            </a:r>
            <a:endParaRPr lang="zh-CN" altLang="en-US" sz="2400" kern="0" dirty="0">
              <a:solidFill>
                <a:srgbClr val="000000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043608" y="5236259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/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例：</a:t>
            </a:r>
            <a:r>
              <a:rPr lang="en-US" altLang="zh-CN" sz="2800" dirty="0" err="1" smtClean="0">
                <a:latin typeface="华文细黑" pitchFamily="2" charset="-122"/>
                <a:ea typeface="华文细黑" pitchFamily="2" charset="-122"/>
              </a:rPr>
              <a:t>Ru</a:t>
            </a:r>
            <a:r>
              <a:rPr lang="en-US" sz="2800" dirty="0" err="1" smtClean="0">
                <a:latin typeface="华文细黑" pitchFamily="2" charset="-122"/>
                <a:ea typeface="华文细黑" pitchFamily="2" charset="-122"/>
              </a:rPr>
              <a:t>T380</a:t>
            </a:r>
            <a:endParaRPr lang="en-US" sz="2800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331640" y="5991671"/>
            <a:ext cx="3312368" cy="461665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最低抗拉强度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(MN/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m</a:t>
            </a:r>
            <a:r>
              <a:rPr lang="en-US" altLang="zh-CN" sz="2400" kern="0" baseline="30000" dirty="0" err="1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2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)</a:t>
            </a:r>
            <a:endParaRPr lang="zh-CN" altLang="en-US" sz="2400" dirty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771800" y="5668307"/>
            <a:ext cx="226666" cy="292168"/>
          </a:xfrm>
          <a:prstGeom prst="line">
            <a:avLst/>
          </a:prstGeom>
          <a:noFill/>
          <a:ln w="2857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3"/>
          <p:cNvSpPr txBox="1">
            <a:spLocks noRot="1" noChangeArrowheads="1"/>
          </p:cNvSpPr>
          <p:nvPr/>
        </p:nvSpPr>
        <p:spPr bwMode="auto">
          <a:xfrm>
            <a:off x="395536" y="4725144"/>
            <a:ext cx="187220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AutoNum type="circleNumDbPlain" startAt="2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牌号</a:t>
            </a: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2498848" y="5668307"/>
            <a:ext cx="5040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514" name="Picture 2" descr="c:\DOCUME~1\yangping\APPLIC~1\360se6\USERDA~1\Temp\200924~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7049299" y="-200427"/>
            <a:ext cx="1705634" cy="2483768"/>
          </a:xfrm>
          <a:prstGeom prst="rect">
            <a:avLst/>
          </a:prstGeom>
          <a:noFill/>
        </p:spPr>
      </p:pic>
      <p:pic>
        <p:nvPicPr>
          <p:cNvPr id="64516" name="Picture 4" descr="c:\DOCUME~1\yangping\APPLIC~1\360se6\USERDA~1\Temp\200924~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924944"/>
            <a:ext cx="2483769" cy="1657788"/>
          </a:xfrm>
          <a:prstGeom prst="rect">
            <a:avLst/>
          </a:prstGeom>
          <a:noFill/>
        </p:spPr>
      </p:pic>
      <p:pic>
        <p:nvPicPr>
          <p:cNvPr id="64520" name="Picture 8" descr="c:\DOCUME~1\yangping\APPLIC~1\360se6\USERDA~1\Temp\rm1.jpg"/>
          <p:cNvPicPr>
            <a:picLocks noChangeAspect="1" noChangeArrowheads="1"/>
          </p:cNvPicPr>
          <p:nvPr/>
        </p:nvPicPr>
        <p:blipFill>
          <a:blip r:embed="rId4" cstate="print"/>
          <a:srcRect l="9235" t="7200" r="45907" b="16001"/>
          <a:stretch>
            <a:fillRect/>
          </a:stretch>
        </p:blipFill>
        <p:spPr bwMode="auto">
          <a:xfrm>
            <a:off x="4572000" y="2204864"/>
            <a:ext cx="2483768" cy="233766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899592" y="1484784"/>
            <a:ext cx="6048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铸造时向铁水中加入的蠕化剂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zh-CN" altLang="en-US" sz="2000" dirty="0" smtClean="0">
                <a:latin typeface="+mn-ea"/>
                <a:ea typeface="+mn-ea"/>
              </a:rPr>
              <a:t>蠕化剂：稀土镁钛合金、稀土镁、硅铁或硅钙合金。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94044" y="4149080"/>
            <a:ext cx="1889115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F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基体球墨铸铁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6732240" y="4149080"/>
            <a:ext cx="2249155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2000" kern="0" dirty="0" err="1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F+P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基体球墨铸铁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4067944" y="4737338"/>
            <a:ext cx="4896544" cy="707886"/>
          </a:xfrm>
          <a:prstGeom prst="rect">
            <a:avLst/>
          </a:prstGeom>
          <a:solidFill>
            <a:srgbClr val="CCFFCC"/>
          </a:solidFill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石墨形态</a:t>
            </a:r>
            <a:r>
              <a:rPr lang="en-US" altLang="zh-CN" sz="2000" dirty="0" smtClean="0">
                <a:latin typeface="+mn-ea"/>
                <a:ea typeface="+mn-ea"/>
              </a:rPr>
              <a:t>——</a:t>
            </a:r>
            <a:r>
              <a:rPr lang="zh-CN" altLang="en-US" sz="2000" dirty="0" smtClean="0">
                <a:latin typeface="+mn-ea"/>
                <a:ea typeface="+mn-ea"/>
              </a:rPr>
              <a:t>介于灰口铸铁与球墨铸铁之间的中间状态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1" name="下箭头 30"/>
          <p:cNvSpPr/>
          <p:nvPr/>
        </p:nvSpPr>
        <p:spPr bwMode="auto">
          <a:xfrm>
            <a:off x="7020272" y="5517232"/>
            <a:ext cx="504056" cy="216024"/>
          </a:xfrm>
          <a:prstGeom prst="downArrow">
            <a:avLst/>
          </a:prstGeom>
          <a:solidFill>
            <a:srgbClr val="CCFFCC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12160" y="5765194"/>
            <a:ext cx="2507418" cy="400110"/>
          </a:xfrm>
          <a:prstGeom prst="rect">
            <a:avLst/>
          </a:prstGeom>
          <a:solidFill>
            <a:srgbClr val="CCFFCC"/>
          </a:solidFill>
          <a:ln w="1905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性能也介于两者之间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8" grpId="0"/>
      <p:bldP spid="19" grpId="0"/>
      <p:bldP spid="20" grpId="0" animBg="1"/>
      <p:bldP spid="21" grpId="0" animBg="1"/>
      <p:bldP spid="24" grpId="0"/>
      <p:bldP spid="28" grpId="0"/>
      <p:bldP spid="1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jpkc.cqu.edu.cn/ChongQ_2005_gccl/kj/img/t8-4.gif"/>
          <p:cNvPicPr>
            <a:picLocks noChangeAspect="1" noChangeArrowheads="1"/>
          </p:cNvPicPr>
          <p:nvPr/>
        </p:nvPicPr>
        <p:blipFill>
          <a:blip r:embed="rId2" cstate="print"/>
          <a:srcRect t="12813"/>
          <a:stretch>
            <a:fillRect/>
          </a:stretch>
        </p:blipFill>
        <p:spPr bwMode="auto">
          <a:xfrm>
            <a:off x="323528" y="4277415"/>
            <a:ext cx="8568952" cy="2319937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51520" y="1057960"/>
            <a:ext cx="3456384" cy="2677656"/>
          </a:xfrm>
          <a:prstGeom prst="rect">
            <a:avLst/>
          </a:prstGeom>
          <a:solidFill>
            <a:srgbClr val="CCFFCC"/>
          </a:solidFill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kern="0" dirty="0" smtClean="0">
                <a:latin typeface="楷体_GB2312" pitchFamily="49" charset="-122"/>
                <a:ea typeface="楷体_GB2312" pitchFamily="49" charset="-122"/>
              </a:rPr>
              <a:t>机械性能介于灰口铸铁与球墨铸铁之间</a:t>
            </a:r>
            <a:endParaRPr lang="en-US" altLang="zh-CN" sz="2400" kern="0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kern="0" dirty="0" smtClean="0">
                <a:latin typeface="楷体_GB2312" pitchFamily="49" charset="-122"/>
                <a:ea typeface="楷体_GB2312" pitchFamily="49" charset="-122"/>
              </a:rPr>
              <a:t>具有较好的抗热疲劳性能、耐磨性</a:t>
            </a:r>
            <a:endParaRPr lang="en-US" altLang="zh-CN" sz="2400" kern="0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kern="0" dirty="0" smtClean="0">
                <a:latin typeface="楷体_GB2312" pitchFamily="49" charset="-122"/>
                <a:ea typeface="楷体_GB2312" pitchFamily="49" charset="-122"/>
              </a:rPr>
              <a:t>铸造性能、减震能力和导热性能接近于灰口铸铁（优于球铁）</a:t>
            </a:r>
            <a:endParaRPr lang="zh-CN" altLang="en-US" sz="2400" kern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23528" y="381000"/>
            <a:ext cx="8540750" cy="671736"/>
          </a:xfrm>
          <a:prstGeom prst="rect">
            <a:avLst/>
          </a:prstGeom>
        </p:spPr>
        <p:txBody>
          <a:bodyPr/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+mj-ea"/>
              <a:buAutoNum type="circleNumDbPlain" startAt="3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性能特点与应用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3968" y="404664"/>
            <a:ext cx="4752528" cy="1200329"/>
          </a:xfrm>
          <a:prstGeom prst="rect">
            <a:avLst/>
          </a:prstGeom>
          <a:solidFill>
            <a:srgbClr val="CCFFCC"/>
          </a:solidFill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形状复杂，要求组织致密、强度高</a:t>
            </a:r>
            <a:endParaRPr lang="en-US" altLang="zh-CN" sz="2400" kern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承受交变热负荷</a:t>
            </a:r>
          </a:p>
        </p:txBody>
      </p:sp>
      <p:sp>
        <p:nvSpPr>
          <p:cNvPr id="8" name="右箭头 7"/>
          <p:cNvSpPr/>
          <p:nvPr/>
        </p:nvSpPr>
        <p:spPr bwMode="auto">
          <a:xfrm>
            <a:off x="3880384" y="1124744"/>
            <a:ext cx="288032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6105940" y="5373216"/>
            <a:ext cx="5760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6522908" y="6237312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8045962" y="5949280"/>
            <a:ext cx="3600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5542" name="Picture 6" descr="c:\DOCUME~1\yangping\APPLIC~1\360se6\USERDA~1\Temp\13-33-~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957602"/>
            <a:ext cx="2592288" cy="1296144"/>
          </a:xfrm>
          <a:prstGeom prst="rect">
            <a:avLst/>
          </a:prstGeom>
          <a:noFill/>
        </p:spPr>
      </p:pic>
      <p:pic>
        <p:nvPicPr>
          <p:cNvPr id="65544" name="Picture 8" descr="c:\DOCUME~1\yangping\APPLIC~1\360se6\USERDA~1\Temp\201307~1.JPG"/>
          <p:cNvPicPr>
            <a:picLocks noChangeAspect="1" noChangeArrowheads="1"/>
          </p:cNvPicPr>
          <p:nvPr/>
        </p:nvPicPr>
        <p:blipFill>
          <a:blip r:embed="rId4" cstate="print"/>
          <a:srcRect l="56362" t="15273" r="5655" b="21728"/>
          <a:stretch>
            <a:fillRect/>
          </a:stretch>
        </p:blipFill>
        <p:spPr bwMode="auto">
          <a:xfrm>
            <a:off x="7090332" y="980728"/>
            <a:ext cx="1891612" cy="1944216"/>
          </a:xfrm>
          <a:prstGeom prst="rect">
            <a:avLst/>
          </a:prstGeom>
          <a:noFill/>
        </p:spPr>
      </p:pic>
      <p:pic>
        <p:nvPicPr>
          <p:cNvPr id="65546" name="Picture 10" descr="c:\DOCUME~1\yangping\APPLIC~1\360se6\USERDA~1\Temp\EI5O3G~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1628801"/>
            <a:ext cx="2015742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§</a:t>
            </a:r>
            <a:r>
              <a:rPr lang="zh-CN" altLang="en-US"/>
              <a:t>3、有色金属材料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1556792"/>
            <a:ext cx="8540750" cy="4466183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非铁金属与合金</a:t>
            </a:r>
            <a:r>
              <a:rPr lang="en-US" altLang="zh-CN" dirty="0" smtClean="0">
                <a:ea typeface="楷体_GB2312" pitchFamily="49" charset="-122"/>
              </a:rPr>
              <a:t>(Nonferrous metals and alloys)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也称为有色金属与合金，包括钢铁材料以外的所有金属与合金。</a:t>
            </a:r>
          </a:p>
          <a:p>
            <a:pPr eaLnBrk="1" hangingPunct="1"/>
            <a:r>
              <a:rPr lang="zh-CN" dirty="0" smtClean="0"/>
              <a:t>铝</a:t>
            </a:r>
            <a:r>
              <a:rPr lang="zh-CN" dirty="0"/>
              <a:t>及</a:t>
            </a:r>
            <a:r>
              <a:rPr lang="zh-CN" dirty="0" smtClean="0"/>
              <a:t>铝合金</a:t>
            </a:r>
            <a:r>
              <a:rPr lang="en-US" altLang="zh-CN" dirty="0" smtClean="0"/>
              <a:t>  </a:t>
            </a:r>
            <a:endParaRPr lang="zh-CN" dirty="0"/>
          </a:p>
          <a:p>
            <a:pPr eaLnBrk="1" hangingPunct="1"/>
            <a:r>
              <a:rPr lang="zh-CN" dirty="0"/>
              <a:t>铜及铜</a:t>
            </a:r>
            <a:r>
              <a:rPr lang="zh-CN" dirty="0" smtClean="0"/>
              <a:t>合金</a:t>
            </a:r>
            <a:endParaRPr lang="zh-CN" dirty="0"/>
          </a:p>
          <a:p>
            <a:pPr eaLnBrk="1" hangingPunct="1"/>
            <a:r>
              <a:rPr lang="zh-CN" dirty="0"/>
              <a:t>钛及</a:t>
            </a:r>
            <a:r>
              <a:rPr lang="zh-CN" dirty="0" smtClean="0"/>
              <a:t>钛合金</a:t>
            </a:r>
            <a:endParaRPr lang="zh-CN" dirty="0"/>
          </a:p>
          <a:p>
            <a:pPr eaLnBrk="1" hangingPunct="1"/>
            <a:r>
              <a:rPr lang="zh-CN" dirty="0"/>
              <a:t>轴承合金</a:t>
            </a:r>
          </a:p>
        </p:txBody>
      </p:sp>
      <p:sp>
        <p:nvSpPr>
          <p:cNvPr id="4" name="五角星 3"/>
          <p:cNvSpPr/>
          <p:nvPr/>
        </p:nvSpPr>
        <p:spPr bwMode="auto">
          <a:xfrm>
            <a:off x="3131840" y="3140968"/>
            <a:ext cx="360040" cy="432048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五角星 4"/>
          <p:cNvSpPr/>
          <p:nvPr/>
        </p:nvSpPr>
        <p:spPr bwMode="auto">
          <a:xfrm>
            <a:off x="3131840" y="4941168"/>
            <a:ext cx="360040" cy="432048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332656"/>
            <a:ext cx="8540750" cy="5758904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/>
              <a:t>一、铝及铝合金</a:t>
            </a:r>
          </a:p>
          <a:p>
            <a:pPr marL="609600" indent="-609600" eaLnBrk="1" hangingPunct="1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zh-CN" altLang="en-US" sz="2800" dirty="0"/>
              <a:t>铝及铝合金的特性</a:t>
            </a:r>
          </a:p>
          <a:p>
            <a:pPr marL="990600" lvl="1" indent="-533400" eaLnBrk="1" hangingPunct="1">
              <a:spcBef>
                <a:spcPts val="1200"/>
              </a:spcBef>
              <a:buNone/>
            </a:pPr>
            <a:r>
              <a:rPr lang="zh-CN" altLang="en-US" sz="2400" dirty="0" smtClean="0"/>
              <a:t>铝</a:t>
            </a:r>
            <a:r>
              <a:rPr lang="en-US" altLang="zh-CN" sz="2400" dirty="0" smtClean="0"/>
              <a:t>(Al)</a:t>
            </a:r>
            <a:r>
              <a:rPr lang="zh-CN" altLang="en-US" sz="2000" b="0" dirty="0" smtClean="0"/>
              <a:t>在地壳中的含量约</a:t>
            </a:r>
            <a:r>
              <a:rPr lang="en-US" altLang="zh-CN" sz="2000" b="0" dirty="0" smtClean="0"/>
              <a:t>8.2%</a:t>
            </a:r>
            <a:r>
              <a:rPr lang="zh-CN" altLang="en-US" sz="2000" b="0" dirty="0" smtClean="0"/>
              <a:t>，在四大金属</a:t>
            </a:r>
            <a:r>
              <a:rPr lang="en-US" altLang="zh-CN" sz="2000" b="0" dirty="0" smtClean="0"/>
              <a:t>(Al, Fe, Mg, Ti)</a:t>
            </a:r>
            <a:r>
              <a:rPr lang="zh-CN" altLang="en-US" sz="2000" b="0" dirty="0" smtClean="0"/>
              <a:t>中位居第一。</a:t>
            </a:r>
            <a:endParaRPr lang="en-US" altLang="zh-CN" sz="2000" b="0" dirty="0" smtClean="0"/>
          </a:p>
          <a:p>
            <a:pPr marL="990600" lvl="1" indent="-533400" eaLnBrk="1" hangingPunct="1">
              <a:spcBef>
                <a:spcPts val="1200"/>
              </a:spcBef>
              <a:buNone/>
            </a:pPr>
            <a:r>
              <a:rPr lang="zh-CN" altLang="en-US" sz="2000" b="0" dirty="0" smtClean="0"/>
              <a:t>            具有面心立方</a:t>
            </a:r>
            <a:r>
              <a:rPr lang="en-US" altLang="zh-CN" sz="2000" b="0" dirty="0" smtClean="0"/>
              <a:t>(FCC)</a:t>
            </a:r>
            <a:r>
              <a:rPr lang="zh-CN" altLang="en-US" sz="2000" b="0" dirty="0" smtClean="0"/>
              <a:t>晶格，无同素异构转变。</a:t>
            </a:r>
            <a:endParaRPr lang="en-US" altLang="zh-CN" sz="2000" b="0" dirty="0" smtClean="0"/>
          </a:p>
          <a:p>
            <a:pPr marL="990600" lvl="1" indent="-533400" eaLnBrk="1" hangingPunct="1">
              <a:spcBef>
                <a:spcPts val="1200"/>
              </a:spcBef>
            </a:pPr>
            <a:r>
              <a:rPr lang="zh-CN" altLang="en-US" sz="2400" dirty="0" smtClean="0"/>
              <a:t>熔点低（</a:t>
            </a:r>
            <a:r>
              <a:rPr lang="en-US" altLang="zh-CN" sz="2400" dirty="0" smtClean="0"/>
              <a:t>660</a:t>
            </a:r>
            <a:r>
              <a:rPr lang="zh-CN" altLang="en-US" sz="2400" dirty="0" smtClean="0"/>
              <a:t>℃），纯铝强度低（</a:t>
            </a:r>
            <a:r>
              <a:rPr lang="en-US" altLang="zh-CN" sz="2400" dirty="0" err="1" smtClean="0"/>
              <a:t>σ</a:t>
            </a:r>
            <a:r>
              <a:rPr lang="en-US" altLang="zh-CN" sz="2400" baseline="-25000" dirty="0" err="1" smtClean="0"/>
              <a:t>b</a:t>
            </a:r>
            <a:r>
              <a:rPr lang="zh-CN" altLang="en-US" sz="2400" dirty="0" smtClean="0"/>
              <a:t>≈</a:t>
            </a:r>
            <a:r>
              <a:rPr lang="en-US" altLang="zh-CN" sz="2400" dirty="0" err="1" smtClean="0"/>
              <a:t>70MPa</a:t>
            </a:r>
            <a:r>
              <a:rPr lang="zh-CN" altLang="en-US" sz="2400" dirty="0" smtClean="0"/>
              <a:t>），</a:t>
            </a:r>
            <a:endParaRPr lang="en-US" altLang="zh-CN" sz="2400" dirty="0" smtClean="0"/>
          </a:p>
          <a:p>
            <a:pPr marL="990600" lvl="1" indent="-533400" eaLnBrk="1" hangingPunct="1">
              <a:spcBef>
                <a:spcPts val="1200"/>
              </a:spcBef>
            </a:pPr>
            <a:r>
              <a:rPr lang="zh-CN" altLang="en-US" sz="2400" dirty="0" smtClean="0"/>
              <a:t>比重</a:t>
            </a:r>
            <a:r>
              <a:rPr lang="zh-CN" altLang="en-US" sz="2400" dirty="0"/>
              <a:t>小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ρ</a:t>
            </a:r>
            <a:r>
              <a:rPr lang="zh-CN" altLang="en-US" sz="2400" dirty="0" smtClean="0"/>
              <a:t>纯铝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2.7g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cm</a:t>
            </a:r>
            <a:r>
              <a:rPr lang="en-US" altLang="zh-CN" sz="2400" baseline="30000" dirty="0" err="1" smtClean="0"/>
              <a:t>3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为铁的1</a:t>
            </a:r>
            <a:r>
              <a:rPr lang="en-US" altLang="zh-CN" sz="2400" dirty="0" smtClean="0"/>
              <a:t>/3 </a:t>
            </a:r>
            <a:r>
              <a:rPr lang="zh-CN" altLang="en-US" sz="2400" dirty="0" smtClean="0"/>
              <a:t>；但</a:t>
            </a:r>
            <a:r>
              <a:rPr lang="zh-CN" altLang="en-US" sz="2400" dirty="0" smtClean="0">
                <a:solidFill>
                  <a:srgbClr val="0000FF"/>
                </a:solidFill>
              </a:rPr>
              <a:t>比强度高</a:t>
            </a:r>
            <a:endParaRPr lang="en-US" sz="2400" baseline="30000" dirty="0">
              <a:solidFill>
                <a:srgbClr val="0000FF"/>
              </a:solidFill>
            </a:endParaRPr>
          </a:p>
          <a:p>
            <a:pPr marL="990600" lvl="1" indent="-533400" eaLnBrk="1" hangingPunct="1">
              <a:spcBef>
                <a:spcPts val="1200"/>
              </a:spcBef>
            </a:pPr>
            <a:r>
              <a:rPr lang="zh-CN" altLang="en-US" sz="2400" dirty="0"/>
              <a:t>优良的物理、化学性能</a:t>
            </a:r>
          </a:p>
          <a:p>
            <a:pPr marL="1371600" lvl="2" indent="-457200" eaLnBrk="1" hangingPunct="1">
              <a:spcBef>
                <a:spcPts val="1200"/>
              </a:spcBef>
            </a:pPr>
            <a:r>
              <a:rPr lang="zh-CN" altLang="en-US" dirty="0">
                <a:solidFill>
                  <a:srgbClr val="0000FF"/>
                </a:solidFill>
              </a:rPr>
              <a:t>导电性好</a:t>
            </a:r>
            <a:r>
              <a:rPr lang="zh-CN" altLang="en-US" dirty="0"/>
              <a:t>，仅次于</a:t>
            </a:r>
            <a:r>
              <a:rPr lang="en-US" dirty="0"/>
              <a:t>Ag, Cu, Au</a:t>
            </a:r>
          </a:p>
          <a:p>
            <a:pPr marL="1371600" lvl="2" indent="-457200" eaLnBrk="1" hangingPunct="1">
              <a:spcBef>
                <a:spcPts val="1200"/>
              </a:spcBef>
            </a:pPr>
            <a:r>
              <a:rPr lang="zh-CN" altLang="en-US" dirty="0"/>
              <a:t>极好的</a:t>
            </a:r>
            <a:r>
              <a:rPr lang="zh-CN" altLang="en-US" dirty="0">
                <a:solidFill>
                  <a:srgbClr val="0000FF"/>
                </a:solidFill>
              </a:rPr>
              <a:t>抗大气腐蚀</a:t>
            </a:r>
            <a:r>
              <a:rPr lang="zh-CN" altLang="en-US" dirty="0" smtClean="0"/>
              <a:t>能力 </a:t>
            </a:r>
            <a:r>
              <a:rPr lang="en-US" altLang="zh-CN" b="0" dirty="0" smtClean="0"/>
              <a:t>(</a:t>
            </a:r>
            <a:r>
              <a:rPr lang="en-US" altLang="zh-CN" b="0" dirty="0" err="1" smtClean="0"/>
              <a:t>Al</a:t>
            </a:r>
            <a:r>
              <a:rPr lang="en-US" altLang="zh-CN" b="0" baseline="-25000" dirty="0" err="1" smtClean="0"/>
              <a:t>2</a:t>
            </a:r>
            <a:r>
              <a:rPr lang="en-US" altLang="zh-CN" b="0" dirty="0" err="1" smtClean="0"/>
              <a:t>O</a:t>
            </a:r>
            <a:r>
              <a:rPr lang="en-US" altLang="zh-CN" b="0" baseline="-25000" dirty="0" err="1" smtClean="0"/>
              <a:t>3</a:t>
            </a:r>
            <a:r>
              <a:rPr lang="zh-CN" altLang="en-US" dirty="0" smtClean="0"/>
              <a:t>钝化</a:t>
            </a:r>
            <a:r>
              <a:rPr lang="zh-CN" altLang="en-US" b="0" dirty="0" smtClean="0"/>
              <a:t>膜</a:t>
            </a:r>
            <a:r>
              <a:rPr lang="en-US" altLang="zh-CN" b="0" dirty="0" smtClean="0"/>
              <a:t>)</a:t>
            </a:r>
            <a:r>
              <a:rPr lang="zh-CN" altLang="en-US" dirty="0" smtClean="0"/>
              <a:t> ；但铝不耐酸、碱、盐的腐蚀。</a:t>
            </a:r>
            <a:endParaRPr lang="zh-CN" altLang="en-US" dirty="0"/>
          </a:p>
          <a:p>
            <a:pPr marL="1371600" lvl="2" indent="-457200" eaLnBrk="1" hangingPunct="1">
              <a:spcBef>
                <a:spcPts val="1200"/>
              </a:spcBef>
            </a:pPr>
            <a:r>
              <a:rPr lang="zh-CN" altLang="en-US" dirty="0">
                <a:solidFill>
                  <a:srgbClr val="0000FF"/>
                </a:solidFill>
              </a:rPr>
              <a:t>非磁性</a:t>
            </a:r>
            <a:r>
              <a:rPr lang="zh-CN" altLang="en-US" dirty="0"/>
              <a:t>，即磁化率极低。</a:t>
            </a:r>
          </a:p>
          <a:p>
            <a:pPr marL="990600" lvl="1" indent="-533400" eaLnBrk="1" hangingPunct="1"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塑性很好</a:t>
            </a:r>
            <a:r>
              <a:rPr lang="zh-CN" altLang="en-US" sz="2400" dirty="0" smtClean="0"/>
              <a:t>，塑性加工性</a:t>
            </a:r>
            <a:r>
              <a:rPr lang="zh-CN" altLang="en-US" sz="2400" dirty="0"/>
              <a:t>能</a:t>
            </a:r>
            <a:r>
              <a:rPr lang="zh-CN" altLang="en-US" sz="2400" dirty="0" smtClean="0"/>
              <a:t>良好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549275"/>
            <a:ext cx="8540750" cy="3239765"/>
          </a:xfrm>
        </p:spPr>
        <p:txBody>
          <a:bodyPr/>
          <a:lstStyle/>
          <a:p>
            <a:pPr marL="609600" indent="-609600" eaLnBrk="1" hangingPunct="1">
              <a:buFont typeface="+mj-lt"/>
              <a:buAutoNum type="arabicPeriod" startAt="2"/>
            </a:pPr>
            <a:r>
              <a:rPr lang="zh-CN" altLang="en-US" dirty="0"/>
              <a:t>铝合金的强化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dirty="0" smtClean="0"/>
              <a:t>固溶强化</a:t>
            </a:r>
            <a:endParaRPr lang="en-US" dirty="0"/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dirty="0" smtClean="0"/>
              <a:t>时效强化</a:t>
            </a:r>
            <a:endParaRPr lang="zh-CN" altLang="en-US" dirty="0"/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dirty="0" smtClean="0"/>
              <a:t>第二</a:t>
            </a:r>
            <a:r>
              <a:rPr lang="zh-CN" altLang="en-US" dirty="0"/>
              <a:t>相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dirty="0" smtClean="0"/>
              <a:t>细</a:t>
            </a:r>
            <a:r>
              <a:rPr lang="zh-CN" altLang="en-US" dirty="0"/>
              <a:t>晶强化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dirty="0" smtClean="0"/>
              <a:t>冷</a:t>
            </a:r>
            <a:r>
              <a:rPr lang="zh-CN" altLang="en-US" dirty="0"/>
              <a:t>变形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pPr marL="590550" indent="-533400" eaLnBrk="1" hangingPunct="1">
              <a:buFontTx/>
              <a:buAutoNum type="arabicPeriod" startAt="2"/>
            </a:pPr>
            <a:r>
              <a:rPr lang="zh-CN" altLang="en-US" dirty="0" smtClean="0"/>
              <a:t>热处理</a:t>
            </a:r>
            <a:r>
              <a:rPr lang="en-US" altLang="zh-CN" dirty="0" smtClean="0"/>
              <a:t>——</a:t>
            </a:r>
          </a:p>
          <a:p>
            <a:pPr marL="590550" indent="-533400" eaLnBrk="1" hangingPunct="1">
              <a:buNone/>
            </a:pP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时效处理</a:t>
            </a:r>
            <a:endParaRPr lang="zh-CN" altLang="en-US" dirty="0" smtClean="0"/>
          </a:p>
          <a:p>
            <a:pPr marL="590550" indent="-533400" eaLnBrk="1" hangingPunct="1">
              <a:buFontTx/>
              <a:buAutoNum type="arabicPeriod" startAt="2"/>
            </a:pP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64088" y="5417348"/>
            <a:ext cx="3384376" cy="1107996"/>
          </a:xfrm>
          <a:prstGeom prst="rect">
            <a:avLst/>
          </a:prstGeom>
          <a:solidFill>
            <a:srgbClr val="CCFFCC"/>
          </a:solidFill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200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偏聚区边缘发生晶格畸变</a:t>
            </a:r>
            <a:endParaRPr lang="en-US" altLang="zh-CN" sz="2200" kern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200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200" kern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阻碍位错运动</a:t>
            </a:r>
            <a:endParaRPr lang="en-US" altLang="zh-CN" sz="2200" kern="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200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200" kern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强度</a:t>
            </a:r>
            <a:r>
              <a:rPr lang="en-US" altLang="zh-CN" sz="2200" kern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200" kern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硬度提高</a:t>
            </a:r>
            <a:endParaRPr lang="zh-CN" altLang="en-US" sz="22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笑脸 3"/>
          <p:cNvSpPr/>
          <p:nvPr/>
        </p:nvSpPr>
        <p:spPr bwMode="auto">
          <a:xfrm>
            <a:off x="2987824" y="1729089"/>
            <a:ext cx="432048" cy="360040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" name="Picture 4" descr="FIG32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558" t="4568" r="30322" b="17392"/>
          <a:stretch>
            <a:fillRect/>
          </a:stretch>
        </p:blipFill>
        <p:spPr bwMode="auto">
          <a:xfrm>
            <a:off x="5844891" y="144017"/>
            <a:ext cx="3299109" cy="2636912"/>
          </a:xfrm>
          <a:prstGeom prst="rect">
            <a:avLst/>
          </a:prstGeom>
          <a:solidFill>
            <a:srgbClr val="CCFFCC"/>
          </a:solidFill>
          <a:ln w="9525" cap="flat" cmpd="sng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 bwMode="auto">
          <a:xfrm flipV="1">
            <a:off x="6566452" y="1772816"/>
            <a:ext cx="0" cy="9386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3707904" y="3140968"/>
            <a:ext cx="5328592" cy="18002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ea typeface="黑体" pitchFamily="2" charset="-122"/>
              </a:rPr>
              <a:t>固溶处理</a:t>
            </a:r>
            <a:r>
              <a:rPr lang="zh-CN" altLang="en-US" sz="2400" dirty="0" smtClean="0">
                <a:ea typeface="黑体" pitchFamily="2" charset="-122"/>
              </a:rPr>
              <a:t>：</a:t>
            </a:r>
            <a:r>
              <a:rPr lang="zh-CN" altLang="en-US" sz="2100" dirty="0" smtClean="0">
                <a:ea typeface="华文细黑" pitchFamily="2" charset="-122"/>
              </a:rPr>
              <a:t>加热后快速冷却</a:t>
            </a:r>
            <a:r>
              <a:rPr lang="en-US" altLang="zh-CN" sz="2100" dirty="0" smtClean="0">
                <a:ea typeface="华文细黑" pitchFamily="2" charset="-122"/>
              </a:rPr>
              <a:t>——</a:t>
            </a:r>
            <a:r>
              <a:rPr lang="zh-CN" altLang="en-US" sz="2100" dirty="0" smtClean="0">
                <a:ea typeface="华文细黑" pitchFamily="2" charset="-122"/>
              </a:rPr>
              <a:t>过饱和固溶体</a:t>
            </a:r>
            <a:r>
              <a:rPr lang="en-US" altLang="zh-CN" sz="2100" dirty="0" smtClean="0">
                <a:ea typeface="华文细黑" pitchFamily="2" charset="-122"/>
              </a:rPr>
              <a:t>——</a:t>
            </a:r>
            <a:r>
              <a:rPr lang="zh-CN" altLang="en-US" sz="2100" dirty="0" smtClean="0">
                <a:solidFill>
                  <a:srgbClr val="0000FF"/>
                </a:solidFill>
                <a:ea typeface="华文细黑" pitchFamily="2" charset="-122"/>
              </a:rPr>
              <a:t>软化</a:t>
            </a:r>
            <a:endParaRPr lang="zh-CN" altLang="en-US" sz="2100" dirty="0" smtClean="0">
              <a:solidFill>
                <a:srgbClr val="0000FF"/>
              </a:solidFill>
              <a:ea typeface="黑体" pitchFamily="2" charset="-122"/>
            </a:endParaRPr>
          </a:p>
          <a:p>
            <a:pPr marL="285750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dirty="0" smtClean="0">
                <a:solidFill>
                  <a:srgbClr val="0000FF"/>
                </a:solidFill>
                <a:ea typeface="黑体" pitchFamily="2" charset="-122"/>
              </a:rPr>
              <a:t>时效强化</a:t>
            </a:r>
            <a:r>
              <a:rPr lang="zh-CN" altLang="en-US" sz="2400" dirty="0" smtClean="0">
                <a:ea typeface="黑体" pitchFamily="2" charset="-122"/>
              </a:rPr>
              <a:t>：</a:t>
            </a:r>
            <a:r>
              <a:rPr lang="zh-CN" altLang="en-US" sz="2100" dirty="0" smtClean="0">
                <a:ea typeface="华文细黑" pitchFamily="2" charset="-122"/>
              </a:rPr>
              <a:t>室温停留或低温加热保温</a:t>
            </a:r>
            <a:r>
              <a:rPr lang="en-US" sz="2100" dirty="0" smtClean="0">
                <a:ea typeface="华文细黑" pitchFamily="2" charset="-122"/>
              </a:rPr>
              <a:t>——</a:t>
            </a:r>
            <a:r>
              <a:rPr lang="zh-CN" altLang="en-US" sz="2100" dirty="0">
                <a:ea typeface="华文细黑" pitchFamily="2" charset="-122"/>
              </a:rPr>
              <a:t>时效偏聚</a:t>
            </a:r>
            <a:r>
              <a:rPr lang="en-US" sz="2100" dirty="0" smtClean="0">
                <a:ea typeface="华文细黑" pitchFamily="2" charset="-122"/>
              </a:rPr>
              <a:t>——</a:t>
            </a:r>
            <a:r>
              <a:rPr lang="zh-CN" altLang="en-US" sz="2100" dirty="0" smtClean="0">
                <a:solidFill>
                  <a:srgbClr val="0000FF"/>
                </a:solidFill>
                <a:ea typeface="华文细黑" pitchFamily="2" charset="-122"/>
              </a:rPr>
              <a:t>强化、硬化</a:t>
            </a:r>
            <a:endParaRPr lang="zh-CN" altLang="en-US" sz="2100" dirty="0">
              <a:solidFill>
                <a:srgbClr val="0000FF"/>
              </a:solidFill>
              <a:ea typeface="华文细黑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5222810"/>
            <a:ext cx="4320480" cy="1446550"/>
          </a:xfrm>
          <a:prstGeom prst="rect">
            <a:avLst/>
          </a:prstGeom>
          <a:solidFill>
            <a:srgbClr val="CCFFCC"/>
          </a:solidFill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200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经长时间室温停留或加热至</a:t>
            </a:r>
            <a:r>
              <a:rPr lang="en-US" altLang="zh-CN" sz="2200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100-200℃</a:t>
            </a:r>
            <a:r>
              <a:rPr lang="zh-CN" altLang="en-US" sz="2200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一定时间保温后，在母相固溶体的一定晶面上出现一个原子层厚度的</a:t>
            </a:r>
            <a:r>
              <a:rPr lang="zh-CN" altLang="en-US" sz="2200" kern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溶质原子的偏聚区</a:t>
            </a:r>
            <a:endParaRPr lang="zh-CN" altLang="en-US" sz="22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4932040" y="5733256"/>
            <a:ext cx="288032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364088" y="4005064"/>
            <a:ext cx="1080120" cy="432048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H="1">
            <a:off x="5292080" y="4437112"/>
            <a:ext cx="471620" cy="432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939176" y="4890212"/>
            <a:ext cx="1217000" cy="4001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自然时效</a:t>
            </a:r>
            <a:endParaRPr lang="zh-CN" altLang="en-US" sz="200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6732240" y="4005064"/>
            <a:ext cx="1584176" cy="432048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1" name="直接箭头连接符 20"/>
          <p:cNvCxnSpPr>
            <a:stCxn id="20" idx="2"/>
          </p:cNvCxnSpPr>
          <p:nvPr/>
        </p:nvCxnSpPr>
        <p:spPr bwMode="auto">
          <a:xfrm>
            <a:off x="7524328" y="4437112"/>
            <a:ext cx="504056" cy="2880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7380312" y="4725144"/>
            <a:ext cx="1217000" cy="4001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人工时效</a:t>
            </a:r>
            <a:endParaRPr lang="zh-CN" altLang="en-US" sz="200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" name="五角星 27"/>
          <p:cNvSpPr/>
          <p:nvPr/>
        </p:nvSpPr>
        <p:spPr bwMode="auto">
          <a:xfrm>
            <a:off x="6145290" y="2669570"/>
            <a:ext cx="82894" cy="100472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6195526" y="1772816"/>
            <a:ext cx="0" cy="9386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>
            <a:off x="5612770" y="2204864"/>
            <a:ext cx="5760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211960" y="2060848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不可时效强化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flipH="1">
            <a:off x="6228184" y="2204864"/>
            <a:ext cx="5760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843598" y="2060848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可时效强化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8" name="Picture 2" descr="c:\DOCUME~1\yangping\APPLIC~1\360se6\USERDA~1\Temp\9AFF7F~1.JPG"/>
          <p:cNvPicPr>
            <a:picLocks noChangeAspect="1" noChangeArrowheads="1"/>
          </p:cNvPicPr>
          <p:nvPr/>
        </p:nvPicPr>
        <p:blipFill>
          <a:blip r:embed="rId3" cstate="print"/>
          <a:srcRect b="13952"/>
          <a:stretch>
            <a:fillRect/>
          </a:stretch>
        </p:blipFill>
        <p:spPr bwMode="auto">
          <a:xfrm>
            <a:off x="3735358" y="0"/>
            <a:ext cx="5408642" cy="2989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  <p:bldP spid="13" grpId="0" animBg="1"/>
      <p:bldP spid="16" grpId="0" animBg="1"/>
      <p:bldP spid="19" grpId="0" animBg="1"/>
      <p:bldP spid="20" grpId="0" animBg="1"/>
      <p:bldP spid="24" grpId="0" animBg="1"/>
      <p:bldP spid="28" grpId="0" animBg="1"/>
      <p:bldP spid="33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166.111.92.10/data/jpkc71/wlkc3/CH3/images-ch3/3.4.1-2a.c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0489" y="0"/>
            <a:ext cx="4893511" cy="4005064"/>
          </a:xfrm>
          <a:prstGeom prst="rect">
            <a:avLst/>
          </a:prstGeom>
          <a:noFill/>
        </p:spPr>
      </p:pic>
      <p:sp>
        <p:nvSpPr>
          <p:cNvPr id="2048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333375"/>
            <a:ext cx="8540750" cy="4247753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 startAt="4"/>
            </a:pPr>
            <a:r>
              <a:rPr lang="zh-CN" altLang="en-US" sz="2800" dirty="0" smtClean="0"/>
              <a:t>铝合金的分类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牌号</a:t>
            </a:r>
            <a:endParaRPr lang="en-US" altLang="zh-CN" sz="2800" dirty="0" smtClean="0"/>
          </a:p>
          <a:p>
            <a:pPr marL="1028700" lvl="1" indent="-514350" eaLnBrk="1" hangingPunct="1">
              <a:buNone/>
            </a:pPr>
            <a:r>
              <a:rPr lang="zh-CN" altLang="en-US" dirty="0" smtClean="0"/>
              <a:t>按基本加工方法分类</a:t>
            </a:r>
            <a:endParaRPr lang="en-US" altLang="zh-CN" dirty="0" smtClean="0"/>
          </a:p>
          <a:p>
            <a:pPr marL="1428750" lvl="2" indent="-514350" eaLnBrk="1" hangingPunct="1"/>
            <a:r>
              <a:rPr lang="zh-CN" altLang="en-US" dirty="0" smtClean="0"/>
              <a:t>铸造铝合金：</a:t>
            </a:r>
            <a:endParaRPr lang="en-US" altLang="zh-CN" dirty="0" smtClean="0"/>
          </a:p>
          <a:p>
            <a:pPr marL="1428750" lvl="2" indent="-514350" eaLnBrk="1" hangingPunct="1"/>
            <a:r>
              <a:rPr lang="zh-CN" altLang="en-US" dirty="0" smtClean="0"/>
              <a:t>变形铝合金：</a:t>
            </a:r>
            <a:endParaRPr lang="en-US" altLang="zh-CN" dirty="0" smtClean="0"/>
          </a:p>
          <a:p>
            <a:pPr marL="1028700" lvl="1" indent="-514350" eaLnBrk="1" hangingPunct="1">
              <a:buFont typeface="+mj-ea"/>
              <a:buAutoNum type="circleNumDbPlain"/>
            </a:pPr>
            <a:r>
              <a:rPr lang="zh-CN" altLang="en-US" dirty="0" smtClean="0"/>
              <a:t>铸造铝合金：</a:t>
            </a:r>
            <a:endParaRPr lang="en-US" altLang="zh-CN" dirty="0" smtClean="0"/>
          </a:p>
          <a:p>
            <a:pPr marL="1428750" lvl="2" indent="-514350" eaLnBrk="1" hangingPunct="1">
              <a:buNone/>
            </a:pPr>
            <a:r>
              <a:rPr lang="zh-CN" altLang="en-US" dirty="0" smtClean="0"/>
              <a:t>按合金组别划分（</a:t>
            </a:r>
            <a:r>
              <a:rPr lang="en-US" altLang="zh-CN" dirty="0" smtClean="0"/>
              <a:t>GB/T8063-1994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28700" lvl="1" indent="-514350" eaLnBrk="1" hangingPunct="1">
              <a:buFont typeface="+mj-ea"/>
              <a:buAutoNum type="circleNumDbPlain"/>
            </a:pPr>
            <a:r>
              <a:rPr lang="zh-CN" altLang="en-US" dirty="0" smtClean="0"/>
              <a:t>变形铝及合金：</a:t>
            </a:r>
          </a:p>
          <a:p>
            <a:pPr marL="1257300" lvl="2" indent="-342900" eaLnBrk="1" hangingPunct="1">
              <a:buNone/>
            </a:pPr>
            <a:r>
              <a:rPr lang="zh-CN" altLang="en-US" dirty="0" smtClean="0"/>
              <a:t>按主要合金元素划分（</a:t>
            </a:r>
            <a:r>
              <a:rPr lang="en-US" altLang="zh-CN" dirty="0" smtClean="0"/>
              <a:t>GB/T3190-2008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88024" y="476672"/>
          <a:ext cx="4032448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160"/>
                <a:gridCol w="1296144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kern="1200" dirty="0" smtClean="0"/>
                        <a:t>合金组别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 smtClean="0"/>
                        <a:t>牌号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 smtClean="0"/>
                        <a:t>合金代号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Al-Si</a:t>
                      </a:r>
                      <a:r>
                        <a:rPr lang="zh-CN" altLang="en-US" sz="2000" dirty="0" smtClean="0"/>
                        <a:t>合金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0000FF"/>
                          </a:solidFill>
                        </a:rPr>
                        <a:t>Z</a:t>
                      </a:r>
                      <a:r>
                        <a:rPr lang="en-US" altLang="zh-CN" sz="2000" b="1" dirty="0" err="1" smtClean="0"/>
                        <a:t>AlSi</a:t>
                      </a:r>
                      <a:r>
                        <a:rPr lang="en-US" altLang="zh-CN" sz="2000" b="1" dirty="0" smtClean="0"/>
                        <a:t>… 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ZL1××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Al-Cu</a:t>
                      </a:r>
                      <a:r>
                        <a:rPr lang="zh-CN" altLang="en-US" sz="2000" dirty="0" smtClean="0"/>
                        <a:t>合金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0000FF"/>
                          </a:solidFill>
                        </a:rPr>
                        <a:t>Z</a:t>
                      </a:r>
                      <a:r>
                        <a:rPr lang="en-US" altLang="zh-CN" sz="2000" b="1" dirty="0" err="1" smtClean="0"/>
                        <a:t>AlCu</a:t>
                      </a:r>
                      <a:r>
                        <a:rPr lang="en-US" altLang="zh-CN" sz="2000" b="1" dirty="0" smtClean="0"/>
                        <a:t>…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ZL2××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Al-Mg</a:t>
                      </a:r>
                      <a:r>
                        <a:rPr lang="zh-CN" altLang="en-US" sz="2000" dirty="0" smtClean="0"/>
                        <a:t>合金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0000FF"/>
                          </a:solidFill>
                        </a:rPr>
                        <a:t>Z</a:t>
                      </a:r>
                      <a:r>
                        <a:rPr lang="en-US" altLang="zh-CN" sz="2000" b="1" dirty="0" err="1" smtClean="0"/>
                        <a:t>AlMg</a:t>
                      </a:r>
                      <a:r>
                        <a:rPr lang="en-US" altLang="zh-CN" sz="2000" b="1" baseline="0" dirty="0" smtClean="0"/>
                        <a:t>…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ZL3××</a:t>
                      </a:r>
                      <a:endParaRPr lang="zh-CN" alt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Al-Zn</a:t>
                      </a:r>
                      <a:r>
                        <a:rPr lang="zh-CN" altLang="en-US" sz="2000" dirty="0" smtClean="0"/>
                        <a:t>合金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0000FF"/>
                          </a:solidFill>
                        </a:rPr>
                        <a:t>Z</a:t>
                      </a:r>
                      <a:r>
                        <a:rPr lang="en-US" altLang="zh-CN" sz="2000" b="1" dirty="0" err="1" smtClean="0"/>
                        <a:t>AlZn</a:t>
                      </a:r>
                      <a:r>
                        <a:rPr lang="en-US" altLang="zh-CN" sz="2000" b="1" dirty="0" smtClean="0"/>
                        <a:t>…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ZL4××</a:t>
                      </a:r>
                      <a:endParaRPr lang="zh-CN" altLang="en-US" sz="20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1520" y="4221088"/>
          <a:ext cx="873620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43718"/>
                <a:gridCol w="1152128"/>
                <a:gridCol w="2088232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合金组别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合金牌号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合金组别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合金牌号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铜为主要合金元素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2××× 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锰为主要合金元素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3××× 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硅为主要合金元素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4××× </a:t>
                      </a:r>
                      <a:endParaRPr lang="zh-CN" altLang="en-US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镁为主要合金元素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5××× 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镁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硅为主要合金元素并以</a:t>
                      </a:r>
                      <a:r>
                        <a:rPr lang="en-US" altLang="zh-CN" dirty="0" smtClean="0"/>
                        <a:t>Mg</a:t>
                      </a:r>
                      <a:r>
                        <a:rPr lang="en-US" altLang="zh-CN" baseline="-25000" dirty="0" smtClean="0"/>
                        <a:t>2</a:t>
                      </a:r>
                      <a:r>
                        <a:rPr lang="en-US" altLang="zh-CN" dirty="0" smtClean="0"/>
                        <a:t>Si</a:t>
                      </a:r>
                      <a:r>
                        <a:rPr lang="zh-CN" altLang="en-US" dirty="0" smtClean="0"/>
                        <a:t>为强化相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6××× 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锌为主要合金元素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7××× 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其它合金元素为主要合金元素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8××× 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备用合金组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9××× 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6121577"/>
            <a:ext cx="34563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latin typeface="楷体_GB2312" pitchFamily="49" charset="-122"/>
                <a:ea typeface="楷体_GB2312" pitchFamily="49" charset="-122"/>
              </a:rPr>
              <a:t>1XXX</a:t>
            </a:r>
            <a:r>
              <a:rPr lang="en-US" altLang="zh-CN" sz="1800" dirty="0" smtClean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1800" dirty="0" smtClean="0">
                <a:latin typeface="楷体_GB2312" pitchFamily="49" charset="-122"/>
                <a:ea typeface="楷体_GB2312" pitchFamily="49" charset="-122"/>
              </a:rPr>
              <a:t>纯铝（不低于</a:t>
            </a:r>
            <a:r>
              <a:rPr lang="en-US" altLang="zh-CN" sz="1800" dirty="0" smtClean="0">
                <a:latin typeface="楷体_GB2312" pitchFamily="49" charset="-122"/>
                <a:ea typeface="楷体_GB2312" pitchFamily="49" charset="-122"/>
              </a:rPr>
              <a:t>99.00%</a:t>
            </a:r>
            <a:r>
              <a:rPr lang="zh-CN" altLang="en-US" sz="1800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1920" y="6131004"/>
            <a:ext cx="51125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latin typeface="楷体_GB2312" pitchFamily="49" charset="-122"/>
                <a:ea typeface="楷体_GB2312" pitchFamily="49" charset="-122"/>
              </a:rPr>
              <a:t>牌号最后两位可区分同组中不同合金。第二位为</a:t>
            </a:r>
            <a:r>
              <a:rPr lang="en-US" altLang="zh-CN" sz="1800" dirty="0" smtClean="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zh-CN" altLang="en-US" sz="1800" dirty="0" smtClean="0">
                <a:latin typeface="楷体_GB2312" pitchFamily="49" charset="-122"/>
                <a:ea typeface="楷体_GB2312" pitchFamily="49" charset="-122"/>
              </a:rPr>
              <a:t>表示为原始牌号</a:t>
            </a:r>
            <a:r>
              <a:rPr lang="en-US" altLang="zh-CN" sz="1800" dirty="0" smtClean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1800" dirty="0" smtClean="0">
                <a:latin typeface="楷体_GB2312" pitchFamily="49" charset="-122"/>
                <a:ea typeface="楷体_GB2312" pitchFamily="49" charset="-122"/>
              </a:rPr>
              <a:t>如为其它字母表示改型情况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333375"/>
            <a:ext cx="8540750" cy="2951609"/>
          </a:xfrm>
        </p:spPr>
        <p:txBody>
          <a:bodyPr/>
          <a:lstStyle/>
          <a:p>
            <a:pPr marL="1028700" lvl="1" indent="-514350" eaLnBrk="1" hangingPunct="1">
              <a:buFont typeface="+mj-ea"/>
              <a:buAutoNum type="circleNumDbPlain" startAt="2"/>
            </a:pPr>
            <a:r>
              <a:rPr lang="zh-CN" altLang="en-US" dirty="0" smtClean="0"/>
              <a:t>变形</a:t>
            </a:r>
            <a:r>
              <a:rPr lang="zh-CN" altLang="en-US" dirty="0"/>
              <a:t>铝合金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428750" lvl="2" indent="-514350" eaLnBrk="1" hangingPunct="1">
              <a:buNone/>
            </a:pPr>
            <a:r>
              <a:rPr lang="zh-CN" altLang="en-US" dirty="0" smtClean="0"/>
              <a:t>按应用特点划分（</a:t>
            </a:r>
            <a:r>
              <a:rPr lang="en-US" altLang="zh-CN" dirty="0" smtClean="0"/>
              <a:t> GB/T3190-1982 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1257300" lvl="2" indent="-342900" eaLnBrk="1" hangingPunct="1"/>
            <a:r>
              <a:rPr lang="zh-CN" altLang="en-US" dirty="0" smtClean="0"/>
              <a:t>防锈铝合金 </a:t>
            </a:r>
            <a:r>
              <a:rPr lang="en-US" dirty="0"/>
              <a:t>(</a:t>
            </a:r>
            <a:r>
              <a:rPr lang="zh-CN" altLang="en-US" dirty="0"/>
              <a:t>不可热处理</a:t>
            </a:r>
            <a:r>
              <a:rPr lang="en-US" dirty="0" smtClean="0"/>
              <a:t>)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  </a:t>
            </a:r>
            <a:r>
              <a:rPr lang="en-US" altLang="zh-CN" dirty="0" smtClean="0"/>
              <a:t>LF+</a:t>
            </a:r>
            <a:r>
              <a:rPr lang="zh-CN" altLang="en-US" dirty="0" smtClean="0"/>
              <a:t>数字</a:t>
            </a:r>
            <a:endParaRPr lang="en-US" dirty="0"/>
          </a:p>
          <a:p>
            <a:pPr marL="1257300" lvl="2" indent="-342900" eaLnBrk="1" hangingPunct="1"/>
            <a:r>
              <a:rPr lang="zh-CN" altLang="en-US" dirty="0" smtClean="0"/>
              <a:t>硬铝合金 </a:t>
            </a:r>
            <a:r>
              <a:rPr lang="en-US" dirty="0"/>
              <a:t>(</a:t>
            </a:r>
            <a:r>
              <a:rPr lang="zh-CN" altLang="en-US" dirty="0"/>
              <a:t>可热处理</a:t>
            </a:r>
            <a:r>
              <a:rPr lang="en-US" dirty="0" smtClean="0"/>
              <a:t>)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  </a:t>
            </a:r>
            <a:r>
              <a:rPr lang="en-US" altLang="zh-CN" dirty="0" smtClean="0"/>
              <a:t>LY+</a:t>
            </a:r>
            <a:r>
              <a:rPr lang="zh-CN" altLang="en-US" dirty="0" smtClean="0"/>
              <a:t>数字</a:t>
            </a:r>
            <a:endParaRPr lang="en-US" dirty="0"/>
          </a:p>
          <a:p>
            <a:pPr marL="1257300" lvl="2" indent="-342900" eaLnBrk="1" hangingPunct="1"/>
            <a:r>
              <a:rPr lang="zh-CN" altLang="en-US" dirty="0" smtClean="0"/>
              <a:t>超硬铝合金 </a:t>
            </a:r>
            <a:r>
              <a:rPr lang="en-US" dirty="0" smtClean="0"/>
              <a:t>(</a:t>
            </a:r>
            <a:r>
              <a:rPr lang="zh-CN" altLang="en-US" dirty="0"/>
              <a:t>可热处理</a:t>
            </a:r>
            <a:r>
              <a:rPr lang="en-US" dirty="0" smtClean="0"/>
              <a:t>)</a:t>
            </a:r>
            <a:r>
              <a:rPr lang="zh-CN" altLang="en-US" dirty="0" smtClean="0"/>
              <a:t> ：  </a:t>
            </a:r>
            <a:r>
              <a:rPr lang="en-US" altLang="zh-CN" dirty="0" smtClean="0"/>
              <a:t>LC+</a:t>
            </a:r>
            <a:r>
              <a:rPr lang="zh-CN" altLang="en-US" dirty="0" smtClean="0"/>
              <a:t>数字</a:t>
            </a:r>
            <a:endParaRPr lang="en-US" dirty="0"/>
          </a:p>
          <a:p>
            <a:pPr marL="1257300" lvl="2" indent="-342900" eaLnBrk="1" hangingPunct="1"/>
            <a:r>
              <a:rPr lang="zh-CN" altLang="en-US" dirty="0" smtClean="0"/>
              <a:t>锻铝合金 </a:t>
            </a:r>
            <a:r>
              <a:rPr lang="en-US" dirty="0" smtClean="0"/>
              <a:t>(</a:t>
            </a:r>
            <a:r>
              <a:rPr lang="zh-CN" altLang="en-US" dirty="0"/>
              <a:t>可热处理</a:t>
            </a:r>
            <a:r>
              <a:rPr lang="en-US" dirty="0" smtClean="0"/>
              <a:t>)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  </a:t>
            </a:r>
            <a:r>
              <a:rPr lang="en-US" altLang="zh-CN" dirty="0" smtClean="0"/>
              <a:t>LD+</a:t>
            </a:r>
            <a:r>
              <a:rPr lang="zh-CN" altLang="en-US" dirty="0" smtClean="0"/>
              <a:t>数字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899" r="5620" b="2862"/>
          <a:stretch>
            <a:fillRect/>
          </a:stretch>
        </p:blipFill>
        <p:spPr bwMode="auto">
          <a:xfrm>
            <a:off x="536772" y="3140968"/>
            <a:ext cx="8402000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473563" y="3084406"/>
            <a:ext cx="3023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变形铝及铝合金状态代号</a:t>
            </a:r>
            <a:endParaRPr lang="zh-CN" altLang="en-US" sz="20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427984" y="3522780"/>
            <a:ext cx="1800200" cy="288032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491880" y="5805264"/>
            <a:ext cx="2736304" cy="936104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8388424" y="5805264"/>
            <a:ext cx="576064" cy="936104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381000"/>
            <a:ext cx="8540750" cy="744538"/>
          </a:xfrm>
        </p:spPr>
        <p:txBody>
          <a:bodyPr/>
          <a:lstStyle/>
          <a:p>
            <a:pPr eaLnBrk="1" hangingPunct="1"/>
            <a:r>
              <a:rPr lang="en-US" sz="4000">
                <a:cs typeface="Arial" pitchFamily="34" charset="0"/>
              </a:rPr>
              <a:t>§</a:t>
            </a:r>
            <a:r>
              <a:rPr lang="zh-CN" altLang="en-US" sz="4000">
                <a:ea typeface="宋体" pitchFamily="2" charset="-122"/>
              </a:rPr>
              <a:t>2</a:t>
            </a:r>
            <a:r>
              <a:rPr lang="zh-CN" altLang="en-US" sz="4000">
                <a:cs typeface="Arial" pitchFamily="34" charset="0"/>
              </a:rPr>
              <a:t>、</a:t>
            </a:r>
            <a:r>
              <a:rPr lang="zh-CN" altLang="en-US" sz="4000">
                <a:ea typeface="宋体" pitchFamily="2" charset="-122"/>
              </a:rPr>
              <a:t>铸铁材料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301625" y="1052513"/>
            <a:ext cx="8540750" cy="3455987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/>
              <a:t>一、铸铁材料概述</a:t>
            </a:r>
          </a:p>
          <a:p>
            <a:pPr marL="533400" indent="-5334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/>
              <a:t>铸铁的含碳量高（</a:t>
            </a:r>
            <a:r>
              <a:rPr lang="en-US" sz="2800" dirty="0"/>
              <a:t>&gt;</a:t>
            </a:r>
            <a:r>
              <a:rPr lang="en-US" sz="2800" dirty="0" err="1"/>
              <a:t>2.11%C</a:t>
            </a:r>
            <a:r>
              <a:rPr lang="zh-CN" altLang="en-US" sz="2800" dirty="0"/>
              <a:t>），一般为</a:t>
            </a:r>
            <a:r>
              <a:rPr lang="en-US" sz="2800" dirty="0"/>
              <a:t>2.5% ~</a:t>
            </a:r>
            <a:r>
              <a:rPr lang="en-US" sz="2800" dirty="0" err="1"/>
              <a:t>4.0%C</a:t>
            </a:r>
            <a:endParaRPr lang="zh-CN" altLang="en-US" sz="2800" dirty="0"/>
          </a:p>
          <a:p>
            <a:pPr marL="914400" lvl="1" indent="-457200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 dirty="0"/>
              <a:t>碳</a:t>
            </a:r>
            <a:r>
              <a:rPr lang="en-US" dirty="0"/>
              <a:t>(C)</a:t>
            </a:r>
            <a:r>
              <a:rPr lang="zh-CN" altLang="en-US" dirty="0"/>
              <a:t>在铸铁中的存在形式：</a:t>
            </a:r>
            <a:endParaRPr lang="en-US" dirty="0"/>
          </a:p>
          <a:p>
            <a:pPr marL="1314450" lvl="2" indent="-457200" eaLnBrk="1" hangingPunct="1">
              <a:lnSpc>
                <a:spcPct val="110000"/>
              </a:lnSpc>
            </a:pPr>
            <a:r>
              <a:rPr lang="zh-CN" altLang="en-US" dirty="0"/>
              <a:t>固溶于铁中形成铁素体</a:t>
            </a:r>
            <a:r>
              <a:rPr lang="en-US" dirty="0"/>
              <a:t>(F)</a:t>
            </a:r>
          </a:p>
          <a:p>
            <a:pPr marL="1314450" lvl="2" indent="-457200" eaLnBrk="1" hangingPunct="1">
              <a:lnSpc>
                <a:spcPct val="110000"/>
              </a:lnSpc>
            </a:pPr>
            <a:r>
              <a:rPr lang="zh-CN" altLang="en-US" dirty="0"/>
              <a:t>形成渗碳体</a:t>
            </a:r>
            <a:r>
              <a:rPr lang="en-US" dirty="0"/>
              <a:t> (</a:t>
            </a:r>
            <a:r>
              <a:rPr lang="en-US" dirty="0" err="1"/>
              <a:t>Fe</a:t>
            </a:r>
            <a:r>
              <a:rPr lang="en-US" baseline="-25000" dirty="0" err="1"/>
              <a:t>3</a:t>
            </a:r>
            <a:r>
              <a:rPr lang="en-US" dirty="0" err="1"/>
              <a:t>C</a:t>
            </a:r>
            <a:r>
              <a:rPr lang="en-US" dirty="0"/>
              <a:t>)</a:t>
            </a:r>
          </a:p>
          <a:p>
            <a:pPr marL="1314450" lvl="2" indent="-457200" eaLnBrk="1" hangingPunct="1">
              <a:lnSpc>
                <a:spcPct val="110000"/>
              </a:lnSpc>
            </a:pPr>
            <a:r>
              <a:rPr lang="zh-CN" altLang="en-US" dirty="0"/>
              <a:t>形成石墨</a:t>
            </a:r>
            <a:r>
              <a:rPr lang="en-US" dirty="0"/>
              <a:t>(G)</a:t>
            </a:r>
            <a:endParaRPr lang="en-US" dirty="0">
              <a:ea typeface="黑体" pitchFamily="2" charset="-122"/>
            </a:endParaRPr>
          </a:p>
          <a:p>
            <a:pPr marL="914400" lvl="1" indent="-457200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 dirty="0"/>
              <a:t>铸铁的组织组成与分类：</a:t>
            </a:r>
            <a:endParaRPr lang="en-US" dirty="0"/>
          </a:p>
        </p:txBody>
      </p:sp>
      <p:grpSp>
        <p:nvGrpSpPr>
          <p:cNvPr id="6148" name="Group 4"/>
          <p:cNvGrpSpPr>
            <a:grpSpLocks noChangeAspect="1"/>
          </p:cNvGrpSpPr>
          <p:nvPr/>
        </p:nvGrpSpPr>
        <p:grpSpPr bwMode="auto">
          <a:xfrm>
            <a:off x="1042988" y="4922838"/>
            <a:ext cx="1373187" cy="1536700"/>
            <a:chOff x="0" y="0"/>
            <a:chExt cx="1373118" cy="1537090"/>
          </a:xfrm>
        </p:grpSpPr>
        <p:pic>
          <p:nvPicPr>
            <p:cNvPr id="6149" name="图片 5" descr="image002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368151" cy="51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" name="图片 6" descr="image009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25619"/>
              <a:ext cx="1373118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" name="图片 7" descr="image007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1033034"/>
              <a:ext cx="1373117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2484438" y="5138738"/>
            <a:ext cx="1506537" cy="1008062"/>
            <a:chOff x="0" y="0"/>
            <a:chExt cx="1507648" cy="1008112"/>
          </a:xfrm>
        </p:grpSpPr>
        <p:pic>
          <p:nvPicPr>
            <p:cNvPr id="6153" name="图片 9" descr="image006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8032" y="288032"/>
              <a:ext cx="1219616" cy="498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4" name="右大括号 17"/>
            <p:cNvSpPr>
              <a:spLocks/>
            </p:cNvSpPr>
            <p:nvPr/>
          </p:nvSpPr>
          <p:spPr bwMode="auto">
            <a:xfrm>
              <a:off x="0" y="0"/>
              <a:ext cx="216024" cy="1008112"/>
            </a:xfrm>
            <a:prstGeom prst="rightBrace">
              <a:avLst>
                <a:gd name="adj1" fmla="val 8340"/>
                <a:gd name="adj2" fmla="val 50000"/>
              </a:avLst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55" name="Group 11"/>
          <p:cNvGrpSpPr>
            <a:grpSpLocks/>
          </p:cNvGrpSpPr>
          <p:nvPr/>
        </p:nvGrpSpPr>
        <p:grpSpPr bwMode="auto">
          <a:xfrm>
            <a:off x="4140200" y="5426075"/>
            <a:ext cx="1312863" cy="431800"/>
            <a:chOff x="0" y="0"/>
            <a:chExt cx="1313297" cy="432048"/>
          </a:xfrm>
        </p:grpSpPr>
        <p:sp>
          <p:nvSpPr>
            <p:cNvPr id="6156" name="十字形 11"/>
            <p:cNvSpPr>
              <a:spLocks noChangeArrowheads="1"/>
            </p:cNvSpPr>
            <p:nvPr/>
          </p:nvSpPr>
          <p:spPr bwMode="auto">
            <a:xfrm>
              <a:off x="0" y="72008"/>
              <a:ext cx="288032" cy="288032"/>
            </a:xfrm>
            <a:prstGeom prst="plus">
              <a:avLst>
                <a:gd name="adj" fmla="val 38093"/>
              </a:avLst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6157" name="图片 18" descr="image003.gif"/>
            <p:cNvPicPr>
              <a:picLocks noChangeAspect="1" noChangeArrowheads="1"/>
            </p:cNvPicPr>
            <p:nvPr/>
          </p:nvPicPr>
          <p:blipFill>
            <a:blip r:embed="rId6" cstate="print"/>
            <a:srcRect t="28804" r="20923" b="42935"/>
            <a:stretch>
              <a:fillRect/>
            </a:stretch>
          </p:blipFill>
          <p:spPr bwMode="auto">
            <a:xfrm>
              <a:off x="432048" y="0"/>
              <a:ext cx="881249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58" name="Group 14"/>
          <p:cNvGrpSpPr>
            <a:grpSpLocks/>
          </p:cNvGrpSpPr>
          <p:nvPr/>
        </p:nvGrpSpPr>
        <p:grpSpPr bwMode="auto">
          <a:xfrm>
            <a:off x="5508625" y="4868863"/>
            <a:ext cx="1223963" cy="1590675"/>
            <a:chOff x="0" y="0"/>
            <a:chExt cx="1224136" cy="1591392"/>
          </a:xfrm>
        </p:grpSpPr>
        <p:sp>
          <p:nvSpPr>
            <p:cNvPr id="6159" name="左大括号 19"/>
            <p:cNvSpPr>
              <a:spLocks/>
            </p:cNvSpPr>
            <p:nvPr/>
          </p:nvSpPr>
          <p:spPr bwMode="auto">
            <a:xfrm>
              <a:off x="0" y="187743"/>
              <a:ext cx="216024" cy="1152128"/>
            </a:xfrm>
            <a:prstGeom prst="leftBrace">
              <a:avLst>
                <a:gd name="adj1" fmla="val 8321"/>
                <a:gd name="adj2" fmla="val 50000"/>
              </a:avLst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60" name="Group 16"/>
            <p:cNvGrpSpPr>
              <a:grpSpLocks noChangeAspect="1"/>
            </p:cNvGrpSpPr>
            <p:nvPr/>
          </p:nvGrpSpPr>
          <p:grpSpPr bwMode="auto">
            <a:xfrm>
              <a:off x="288032" y="0"/>
              <a:ext cx="936104" cy="1591392"/>
              <a:chOff x="0" y="0"/>
              <a:chExt cx="936104" cy="1591392"/>
            </a:xfrm>
          </p:grpSpPr>
          <p:pic>
            <p:nvPicPr>
              <p:cNvPr id="6161" name="图片 20" descr="image001.gi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0" y="0"/>
                <a:ext cx="936104" cy="382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62" name="图片 21" descr="image005.gi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0" y="393542"/>
                <a:ext cx="936104" cy="395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63" name="图片 22" descr="image008.gif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0" y="800318"/>
                <a:ext cx="936104" cy="395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64" name="图片 23" descr="image010.gif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0" y="1195855"/>
                <a:ext cx="936104" cy="395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165" name="Group 21"/>
          <p:cNvGrpSpPr>
            <a:grpSpLocks noChangeAspect="1"/>
          </p:cNvGrpSpPr>
          <p:nvPr/>
        </p:nvGrpSpPr>
        <p:grpSpPr bwMode="auto">
          <a:xfrm>
            <a:off x="7092950" y="4795838"/>
            <a:ext cx="1109663" cy="1728787"/>
            <a:chOff x="0" y="0"/>
            <a:chExt cx="1110981" cy="1728192"/>
          </a:xfrm>
        </p:grpSpPr>
        <p:pic>
          <p:nvPicPr>
            <p:cNvPr id="6166" name="图片 28" descr="image011.gif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0" y="0"/>
              <a:ext cx="1110981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67" name="图片 29" descr="image019.gif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" y="432048"/>
              <a:ext cx="1110980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68" name="图片 30" descr="image029.gif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864096"/>
              <a:ext cx="1110981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69" name="图片 31" descr="image039.gif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" y="1296144"/>
              <a:ext cx="1110980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404813"/>
            <a:ext cx="8540750" cy="6192837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5"/>
            </a:pPr>
            <a:r>
              <a:rPr lang="zh-CN" altLang="en-US" dirty="0"/>
              <a:t>常用铝合金选用原则： 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dirty="0"/>
              <a:t>考虑其机械性能特点：</a:t>
            </a:r>
          </a:p>
          <a:p>
            <a:pPr marL="1371600" lvl="2" indent="-457200" eaLnBrk="1" hangingPunct="1"/>
            <a:r>
              <a:rPr lang="zh-CN" altLang="en-US" dirty="0">
                <a:solidFill>
                  <a:srgbClr val="0000FF"/>
                </a:solidFill>
              </a:rPr>
              <a:t>比强度高</a:t>
            </a:r>
            <a:r>
              <a:rPr lang="zh-CN" altLang="en-US" dirty="0"/>
              <a:t>（强度与相对密度之比） 可用于飞机构件</a:t>
            </a:r>
          </a:p>
          <a:p>
            <a:pPr marL="1371600" lvl="2" indent="-457200" eaLnBrk="1" hangingPunct="1"/>
            <a:r>
              <a:rPr lang="zh-CN" altLang="en-US" dirty="0">
                <a:solidFill>
                  <a:srgbClr val="0000FF"/>
                </a:solidFill>
              </a:rPr>
              <a:t>良好的塑性加工性能 </a:t>
            </a:r>
            <a:r>
              <a:rPr lang="zh-CN" altLang="en-US" dirty="0"/>
              <a:t>可用于挤压件；</a:t>
            </a:r>
          </a:p>
          <a:p>
            <a:pPr marL="1371600" lvl="2" indent="-457200" eaLnBrk="1" hangingPunct="1"/>
            <a:r>
              <a:rPr lang="zh-CN" altLang="en-US" dirty="0">
                <a:solidFill>
                  <a:srgbClr val="0000FF"/>
                </a:solidFill>
              </a:rPr>
              <a:t>小的弹性模量 </a:t>
            </a:r>
            <a:r>
              <a:rPr lang="zh-CN" altLang="en-US" dirty="0"/>
              <a:t>可用于减震性好的工件；</a:t>
            </a:r>
          </a:p>
          <a:p>
            <a:pPr marL="1371600" lvl="2" indent="-457200" eaLnBrk="1" hangingPunct="1"/>
            <a:r>
              <a:rPr lang="zh-CN" altLang="en-US" dirty="0">
                <a:solidFill>
                  <a:srgbClr val="0000FF"/>
                </a:solidFill>
              </a:rPr>
              <a:t>低温性能好 </a:t>
            </a:r>
            <a:r>
              <a:rPr lang="zh-CN" altLang="en-US" dirty="0"/>
              <a:t>可用于低温构件</a:t>
            </a:r>
            <a:r>
              <a:rPr lang="zh-CN" altLang="en-US" b="0" dirty="0"/>
              <a:t> 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dirty="0"/>
              <a:t>考虑其它使用性能特点：</a:t>
            </a:r>
          </a:p>
          <a:p>
            <a:pPr marL="1371600" lvl="2" indent="-457200" eaLnBrk="1" hangingPunct="1"/>
            <a:r>
              <a:rPr lang="zh-CN" altLang="en-US" dirty="0"/>
              <a:t>熔点为</a:t>
            </a:r>
            <a:r>
              <a:rPr lang="en-US" dirty="0"/>
              <a:t>600℃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使用温度不能过高</a:t>
            </a:r>
            <a:r>
              <a:rPr lang="zh-CN" altLang="en-US" dirty="0"/>
              <a:t>；</a:t>
            </a:r>
          </a:p>
          <a:p>
            <a:pPr marL="1371600" lvl="2" indent="-457200" eaLnBrk="1" hangingPunct="1"/>
            <a:r>
              <a:rPr lang="zh-CN" altLang="en-US" dirty="0">
                <a:solidFill>
                  <a:srgbClr val="0000FF"/>
                </a:solidFill>
              </a:rPr>
              <a:t>良好的</a:t>
            </a:r>
            <a:r>
              <a:rPr lang="zh-CN" altLang="en-US" dirty="0" smtClean="0">
                <a:solidFill>
                  <a:srgbClr val="0000FF"/>
                </a:solidFill>
              </a:rPr>
              <a:t>耐蚀性、导电</a:t>
            </a:r>
            <a:r>
              <a:rPr lang="zh-CN" altLang="en-US" dirty="0">
                <a:solidFill>
                  <a:srgbClr val="0000FF"/>
                </a:solidFill>
              </a:rPr>
              <a:t>导热性及抛光性能 </a:t>
            </a:r>
            <a:r>
              <a:rPr lang="zh-CN" altLang="en-US" dirty="0"/>
              <a:t>，宜做腐蚀环境</a:t>
            </a:r>
            <a:r>
              <a:rPr lang="zh-CN" altLang="en-US" dirty="0" smtClean="0"/>
              <a:t>零件、导电</a:t>
            </a:r>
            <a:r>
              <a:rPr lang="zh-CN" altLang="en-US" dirty="0"/>
              <a:t>及某些电器材料。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dirty="0"/>
              <a:t>考虑其他性能特点：</a:t>
            </a:r>
          </a:p>
          <a:p>
            <a:pPr marL="1371600" lvl="2" indent="-457200" eaLnBrk="1" hangingPunct="1"/>
            <a:r>
              <a:rPr lang="zh-CN" altLang="en-US" dirty="0"/>
              <a:t>熔点低、</a:t>
            </a:r>
            <a:r>
              <a:rPr lang="zh-CN" altLang="en-US" dirty="0">
                <a:solidFill>
                  <a:srgbClr val="0000FF"/>
                </a:solidFill>
              </a:rPr>
              <a:t>熔炼和铸造方便</a:t>
            </a:r>
            <a:r>
              <a:rPr lang="zh-CN" altLang="en-US" dirty="0"/>
              <a:t>，</a:t>
            </a:r>
          </a:p>
          <a:p>
            <a:pPr marL="1371600" lvl="2" indent="-457200" eaLnBrk="1" hangingPunct="1"/>
            <a:r>
              <a:rPr lang="zh-CN" altLang="en-US" dirty="0">
                <a:solidFill>
                  <a:srgbClr val="0000FF"/>
                </a:solidFill>
              </a:rPr>
              <a:t>好的加工性能和铸造性能</a:t>
            </a:r>
            <a:r>
              <a:rPr lang="zh-CN" altLang="en-US" dirty="0"/>
              <a:t>等</a:t>
            </a:r>
            <a:r>
              <a:rPr lang="zh-CN" altLang="en-US" sz="2800" dirty="0">
                <a:ea typeface="黑体" pitchFamily="2" charset="-122"/>
              </a:rPr>
              <a:t> </a:t>
            </a:r>
          </a:p>
        </p:txBody>
      </p:sp>
      <p:pic>
        <p:nvPicPr>
          <p:cNvPr id="20482" name="Picture 2" descr="c:\DOCUME~1\yangping\APPLIC~1\360se6\USERDA~1\Temp\138659~1.JPG"/>
          <p:cNvPicPr>
            <a:picLocks noChangeAspect="1" noChangeArrowheads="1"/>
          </p:cNvPicPr>
          <p:nvPr/>
        </p:nvPicPr>
        <p:blipFill>
          <a:blip r:embed="rId2" cstate="print"/>
          <a:srcRect l="17345" r="2866"/>
          <a:stretch>
            <a:fillRect/>
          </a:stretch>
        </p:blipFill>
        <p:spPr bwMode="auto">
          <a:xfrm>
            <a:off x="5575515" y="5229200"/>
            <a:ext cx="1732789" cy="1628800"/>
          </a:xfrm>
          <a:prstGeom prst="rect">
            <a:avLst/>
          </a:prstGeom>
          <a:noFill/>
        </p:spPr>
      </p:pic>
      <p:pic>
        <p:nvPicPr>
          <p:cNvPr id="20484" name="Picture 4" descr="c:\DOCUME~1\yangping\APPLIC~1\360se6\USERDA~1\Temp\466173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2768" y="2780928"/>
            <a:ext cx="2195736" cy="1461163"/>
          </a:xfrm>
          <a:prstGeom prst="rect">
            <a:avLst/>
          </a:prstGeom>
          <a:noFill/>
        </p:spPr>
      </p:pic>
      <p:pic>
        <p:nvPicPr>
          <p:cNvPr id="20486" name="Picture 6" descr="c:\DOCUME~1\yangping\APPLIC~1\360se6\USERDA~1\Temp\200936~1.JPG"/>
          <p:cNvPicPr>
            <a:picLocks noChangeAspect="1" noChangeArrowheads="1"/>
          </p:cNvPicPr>
          <p:nvPr/>
        </p:nvPicPr>
        <p:blipFill>
          <a:blip r:embed="rId4" cstate="print"/>
          <a:srcRect l="17526" r="18210"/>
          <a:stretch>
            <a:fillRect/>
          </a:stretch>
        </p:blipFill>
        <p:spPr bwMode="auto">
          <a:xfrm>
            <a:off x="7354700" y="4725144"/>
            <a:ext cx="1789300" cy="2132856"/>
          </a:xfrm>
          <a:prstGeom prst="rect">
            <a:avLst/>
          </a:prstGeom>
          <a:noFill/>
        </p:spPr>
      </p:pic>
      <p:pic>
        <p:nvPicPr>
          <p:cNvPr id="8" name="Picture 8" descr="c:\DOCUME~1\yangping\APPLIC~1\360se6\USERDA~1\Temp\200801~1.JPG"/>
          <p:cNvPicPr>
            <a:picLocks noChangeAspect="1" noChangeArrowheads="1"/>
          </p:cNvPicPr>
          <p:nvPr/>
        </p:nvPicPr>
        <p:blipFill>
          <a:blip r:embed="rId5" cstate="print"/>
          <a:srcRect l="3692" r="5654" b="10187"/>
          <a:stretch>
            <a:fillRect/>
          </a:stretch>
        </p:blipFill>
        <p:spPr bwMode="auto">
          <a:xfrm>
            <a:off x="3275857" y="-1"/>
            <a:ext cx="5868144" cy="47804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23528" y="1044366"/>
          <a:ext cx="8568952" cy="4485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/>
                <a:gridCol w="936104"/>
                <a:gridCol w="720080"/>
                <a:gridCol w="936104"/>
                <a:gridCol w="648072"/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牌号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铸造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热处理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altLang="zh-CN" dirty="0" smtClean="0"/>
                        <a:t>σ</a:t>
                      </a:r>
                      <a:r>
                        <a:rPr lang="en-US" altLang="zh-CN" baseline="-25000" dirty="0" smtClean="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ZAlSi7Mg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ZL101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</a:p>
                    <a:p>
                      <a:r>
                        <a:rPr lang="en-US" altLang="zh-CN" dirty="0" smtClean="0"/>
                        <a:t>S</a:t>
                      </a:r>
                    </a:p>
                    <a:p>
                      <a:r>
                        <a:rPr lang="en-US" altLang="zh-CN" dirty="0" smtClean="0"/>
                        <a:t>S.B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T5</a:t>
                      </a:r>
                    </a:p>
                    <a:p>
                      <a:r>
                        <a:rPr lang="en-US" altLang="zh-CN" dirty="0" smtClean="0"/>
                        <a:t>T5</a:t>
                      </a:r>
                    </a:p>
                    <a:p>
                      <a:r>
                        <a:rPr lang="en-US" altLang="zh-CN" dirty="0" smtClean="0"/>
                        <a:t>T6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210</a:t>
                      </a:r>
                    </a:p>
                    <a:p>
                      <a:r>
                        <a:rPr lang="en-US" altLang="zh-CN" dirty="0" smtClean="0"/>
                        <a:t>200</a:t>
                      </a:r>
                    </a:p>
                    <a:p>
                      <a:r>
                        <a:rPr lang="en-US" altLang="zh-CN" dirty="0" smtClean="0"/>
                        <a:t>230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形状复杂</a:t>
                      </a:r>
                      <a:r>
                        <a:rPr lang="zh-CN" altLang="en-US" dirty="0" smtClean="0"/>
                        <a:t>，如飞机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仪器零件、抽水机壳体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ZAlSi9Mg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ZL104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S.B</a:t>
                      </a:r>
                    </a:p>
                    <a:p>
                      <a:r>
                        <a:rPr lang="en-US" altLang="zh-CN" dirty="0" smtClean="0"/>
                        <a:t>J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T6</a:t>
                      </a:r>
                    </a:p>
                    <a:p>
                      <a:r>
                        <a:rPr lang="en-US" altLang="zh-CN" dirty="0" smtClean="0"/>
                        <a:t>T6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230</a:t>
                      </a:r>
                    </a:p>
                    <a:p>
                      <a:r>
                        <a:rPr lang="en-US" altLang="zh-CN" dirty="0" smtClean="0"/>
                        <a:t>240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200°C</a:t>
                      </a:r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以下工作</a:t>
                      </a:r>
                      <a:r>
                        <a:rPr lang="zh-CN" altLang="en-US" dirty="0" smtClean="0"/>
                        <a:t>，如电动机壳体、汽缸体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ZAlSi5Cu6Mg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ZL110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</a:p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T1</a:t>
                      </a:r>
                    </a:p>
                    <a:p>
                      <a:r>
                        <a:rPr lang="en-US" altLang="zh-CN" dirty="0" smtClean="0"/>
                        <a:t>T1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</a:p>
                    <a:p>
                      <a:r>
                        <a:rPr lang="en-US" altLang="zh-CN" dirty="0" smtClean="0"/>
                        <a:t>170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汽车发动机活塞及其它</a:t>
                      </a:r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高温工作</a:t>
                      </a:r>
                      <a:r>
                        <a:rPr lang="zh-CN" altLang="en-US" dirty="0" smtClean="0"/>
                        <a:t>零件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ZAlCu5Mn</a:t>
                      </a:r>
                      <a:endParaRPr lang="zh-CN" altLang="en-US" dirty="0" smtClean="0"/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ZL201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 </a:t>
                      </a:r>
                    </a:p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T4</a:t>
                      </a:r>
                    </a:p>
                    <a:p>
                      <a:r>
                        <a:rPr lang="en-US" altLang="zh-CN" dirty="0" smtClean="0"/>
                        <a:t>T5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</a:p>
                    <a:p>
                      <a:r>
                        <a:rPr lang="en-US" altLang="zh-CN" dirty="0" smtClean="0"/>
                        <a:t>340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175-300°C</a:t>
                      </a:r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工作</a:t>
                      </a:r>
                      <a:r>
                        <a:rPr lang="zh-CN" altLang="en-US" dirty="0" smtClean="0"/>
                        <a:t>，如内燃机汽缸头、活塞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ZAlMg10</a:t>
                      </a:r>
                      <a:endParaRPr lang="zh-CN" altLang="en-US" dirty="0" smtClean="0"/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ZL301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大气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/</a:t>
                      </a:r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海水工作、承受冲击，外形不太复杂</a:t>
                      </a:r>
                      <a:r>
                        <a:rPr lang="zh-CN" altLang="en-US" dirty="0" smtClean="0"/>
                        <a:t>，如舰船配件、氨用泵体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ZAlZn11Si7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ZL401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</a:p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T1</a:t>
                      </a:r>
                    </a:p>
                    <a:p>
                      <a:r>
                        <a:rPr lang="en-US" altLang="zh-CN" dirty="0" smtClean="0"/>
                        <a:t>T1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</a:p>
                    <a:p>
                      <a:r>
                        <a:rPr lang="en-US" altLang="zh-CN" dirty="0" smtClean="0"/>
                        <a:t>250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可压力铸造，形状复杂，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200°C</a:t>
                      </a:r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以下工作</a:t>
                      </a:r>
                      <a:r>
                        <a:rPr lang="zh-CN" altLang="en-US" dirty="0" smtClean="0"/>
                        <a:t>，汽车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飞机零件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457508"/>
            <a:ext cx="4464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1" hangingPunct="1">
              <a:buClr>
                <a:srgbClr val="FF3300"/>
              </a:buClr>
              <a:buFont typeface="+mj-lt"/>
              <a:buAutoNum type="arabicPeriod" startAt="6"/>
            </a:pPr>
            <a:r>
              <a:rPr lang="zh-CN" altLang="en-US" sz="2800" dirty="0" smtClean="0">
                <a:latin typeface="+mn-ea"/>
                <a:ea typeface="+mn-ea"/>
              </a:rPr>
              <a:t>常用铝合金应用： 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7984" y="476672"/>
            <a:ext cx="4464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r" eaLnBrk="1" hangingPunct="1"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dirty="0" smtClean="0">
                <a:latin typeface="+mn-ea"/>
                <a:ea typeface="+mn-ea"/>
              </a:rPr>
              <a:t>铸造铝合金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6516216" y="3284984"/>
            <a:ext cx="3600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5292080" y="2924944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7524328" y="2636912"/>
            <a:ext cx="10801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圆角矩形 16"/>
          <p:cNvSpPr/>
          <p:nvPr/>
        </p:nvSpPr>
        <p:spPr bwMode="auto">
          <a:xfrm>
            <a:off x="323528" y="1463012"/>
            <a:ext cx="648072" cy="1872208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95536" y="3573016"/>
            <a:ext cx="648072" cy="432048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395536" y="4221088"/>
            <a:ext cx="720080" cy="432048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95536" y="4869160"/>
            <a:ext cx="648072" cy="432048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5557390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n-lt"/>
                <a:ea typeface="楷体_GB2312" pitchFamily="49" charset="-122"/>
              </a:rPr>
              <a:t>S—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砂型；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J—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金属型；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B—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变质处理</a:t>
            </a:r>
            <a:endParaRPr lang="en-US" altLang="zh-CN" sz="1800" dirty="0" smtClean="0">
              <a:latin typeface="+mn-lt"/>
              <a:ea typeface="楷体_GB2312" pitchFamily="49" charset="-122"/>
            </a:endParaRPr>
          </a:p>
          <a:p>
            <a:r>
              <a:rPr lang="en-US" altLang="zh-CN" sz="1800" dirty="0" smtClean="0">
                <a:latin typeface="+mn-lt"/>
                <a:ea typeface="楷体_GB2312" pitchFamily="49" charset="-122"/>
              </a:rPr>
              <a:t>T1—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人工时效；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T4—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固溶处理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+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自然时效；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T5—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固溶处理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+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不完全人工时效；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T6—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固溶处理</a:t>
            </a:r>
            <a:r>
              <a:rPr lang="en-US" altLang="zh-CN" sz="1800" dirty="0" smtClean="0">
                <a:latin typeface="+mn-lt"/>
                <a:ea typeface="楷体_GB2312" pitchFamily="49" charset="-122"/>
              </a:rPr>
              <a:t>+</a:t>
            </a:r>
            <a:r>
              <a:rPr lang="zh-CN" altLang="en-US" sz="1800" dirty="0" smtClean="0">
                <a:latin typeface="+mn-lt"/>
                <a:ea typeface="楷体_GB2312" pitchFamily="49" charset="-122"/>
              </a:rPr>
              <a:t>完全人工时效</a:t>
            </a:r>
            <a:endParaRPr lang="zh-CN" altLang="en-US" sz="1800" dirty="0">
              <a:latin typeface="+mn-lt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5485382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l-GR" altLang="zh-CN" sz="1800" dirty="0" smtClean="0">
                <a:latin typeface="Arial"/>
                <a:ea typeface="黑体"/>
              </a:rPr>
              <a:t>σ</a:t>
            </a:r>
            <a:r>
              <a:rPr lang="en-US" altLang="zh-CN" sz="1800" baseline="-25000" dirty="0" smtClean="0">
                <a:latin typeface="Arial"/>
                <a:ea typeface="黑体"/>
              </a:rPr>
              <a:t>b  </a:t>
            </a:r>
            <a:r>
              <a:rPr lang="en-US" altLang="zh-CN" sz="1800" dirty="0" err="1" smtClean="0">
                <a:latin typeface="Arial"/>
                <a:ea typeface="黑体"/>
              </a:rPr>
              <a:t>MPa</a:t>
            </a:r>
            <a:endParaRPr lang="zh-CN" altLang="en-US" sz="1800" dirty="0">
              <a:latin typeface="Arial"/>
              <a:ea typeface="黑体"/>
            </a:endParaRPr>
          </a:p>
        </p:txBody>
      </p:sp>
      <p:pic>
        <p:nvPicPr>
          <p:cNvPr id="19460" name="Picture 4" descr="c:\DOCUME~1\yangping\APPLIC~1\360se6\USERDA~1\Temp\201042~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176464"/>
            <a:ext cx="2994723" cy="2636912"/>
          </a:xfrm>
          <a:prstGeom prst="rect">
            <a:avLst/>
          </a:prstGeom>
          <a:noFill/>
        </p:spPr>
      </p:pic>
      <p:pic>
        <p:nvPicPr>
          <p:cNvPr id="19462" name="Picture 6" descr="c:\DOCUME~1\yangping\APPLIC~1\360se6\USERDA~1\Temp\200711~1.JPG"/>
          <p:cNvPicPr>
            <a:picLocks noChangeAspect="1" noChangeArrowheads="1"/>
          </p:cNvPicPr>
          <p:nvPr/>
        </p:nvPicPr>
        <p:blipFill>
          <a:blip r:embed="rId4" cstate="print"/>
          <a:srcRect t="39789"/>
          <a:stretch>
            <a:fillRect/>
          </a:stretch>
        </p:blipFill>
        <p:spPr bwMode="auto">
          <a:xfrm>
            <a:off x="5257800" y="5505771"/>
            <a:ext cx="3886200" cy="1307605"/>
          </a:xfrm>
          <a:prstGeom prst="rect">
            <a:avLst/>
          </a:prstGeom>
          <a:noFill/>
        </p:spPr>
      </p:pic>
      <p:pic>
        <p:nvPicPr>
          <p:cNvPr id="19458" name="Picture 2" descr="c:\DOCUME~1\yangping\APPLIC~1\360se6\USERDA~1\Temp\1899-1~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4176464"/>
            <a:ext cx="3215997" cy="2636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18" grpId="0" animBg="1"/>
      <p:bldP spid="19" grpId="0" animBg="1"/>
      <p:bldP spid="20" grpId="0" animBg="1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8" y="999192"/>
          <a:ext cx="8496944" cy="559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87"/>
                <a:gridCol w="720080"/>
                <a:gridCol w="792089"/>
                <a:gridCol w="619268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牌号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旧牌号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性能特点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应用</a:t>
                      </a:r>
                    </a:p>
                  </a:txBody>
                  <a:tcPr anchor="ctr"/>
                </a:tc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zh-CN" dirty="0" smtClean="0"/>
                        <a:t>Al-Cu-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2A01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LY1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牌号多，性能不尽相同。</a:t>
                      </a:r>
                      <a:r>
                        <a:rPr lang="en-US" altLang="zh-CN" sz="18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1.</a:t>
                      </a:r>
                      <a:r>
                        <a:rPr lang="zh-CN" altLang="en-US" sz="18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多属硬铝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，应用广泛。</a:t>
                      </a:r>
                      <a:r>
                        <a:rPr lang="zh-CN" altLang="en-US" sz="18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可热处理强化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（作用强烈），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加工工艺性能优良，可焊接；但耐蚀性差，腐蚀环境可包铝防护。多采用自然时效以降低晶间腐蚀倾向。如：</a:t>
                      </a:r>
                      <a:r>
                        <a:rPr lang="en-US" altLang="zh-CN" sz="1800" b="0" dirty="0" smtClean="0">
                          <a:latin typeface="+mn-lt"/>
                          <a:ea typeface="+mn-ea"/>
                        </a:rPr>
                        <a:t>2A01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为低强度硬铝，用作铆接材料。</a:t>
                      </a:r>
                      <a:r>
                        <a:rPr lang="en-US" altLang="zh-CN" sz="1800" b="0" dirty="0" smtClean="0">
                          <a:latin typeface="+mn-lt"/>
                          <a:ea typeface="+mn-ea"/>
                        </a:rPr>
                        <a:t>2A11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为中强度硬铝（标准硬铝），用作中等载荷结构零件，如铆钉、骨架、叶片。</a:t>
                      </a:r>
                      <a:r>
                        <a:rPr lang="en-US" altLang="zh-CN" sz="1800" b="0" dirty="0" smtClean="0">
                          <a:latin typeface="+mn-lt"/>
                          <a:ea typeface="+mn-ea"/>
                        </a:rPr>
                        <a:t>2A12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为高强度硬铝，用作更高载荷构件。</a:t>
                      </a:r>
                      <a:r>
                        <a:rPr lang="en-US" altLang="zh-CN" sz="18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2.</a:t>
                      </a:r>
                      <a:r>
                        <a:rPr lang="zh-CN" altLang="en-US" sz="18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亦为锻铝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。形状复杂的锻件</a:t>
                      </a:r>
                      <a:r>
                        <a:rPr lang="en-US" altLang="zh-CN" sz="1800" b="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模锻件，如内燃机活塞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2A11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LY11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2A12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LY12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2A50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LD5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2A14</a:t>
                      </a:r>
                      <a:endParaRPr lang="zh-CN" altLang="en-US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LD10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Al-</a:t>
                      </a:r>
                      <a:r>
                        <a:rPr lang="en-US" altLang="zh-CN" dirty="0" err="1" smtClean="0"/>
                        <a:t>Mn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3A21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LF21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多属防锈铝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。具有优良的耐蚀性，良好的塑性与焊接性；</a:t>
                      </a:r>
                      <a:r>
                        <a:rPr lang="zh-CN" altLang="en-US" sz="18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不可热处理强化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，可用冷作硬化使其强化。适用制作焊接管道、容器、铆钉以及其他冷变形零件。</a:t>
                      </a:r>
                      <a:endParaRPr lang="zh-CN" altLang="en-US" sz="18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Al-Mg-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5A05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LF5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5B05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LF10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Al-Mg-Si-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6A02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LD2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多属锻铝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。具优良的锻造工艺性能，可焊接，具抗腐蚀性，</a:t>
                      </a:r>
                      <a:r>
                        <a:rPr lang="zh-CN" altLang="en-US" sz="18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可热处理强化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，</a:t>
                      </a:r>
                      <a:r>
                        <a:rPr lang="zh-CN" altLang="en-US" sz="18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强度与硬铝相当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。主要用作制造外形复杂的锻件</a:t>
                      </a:r>
                      <a:r>
                        <a:rPr lang="en-US" altLang="zh-CN" sz="1800" b="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模锻件，如内燃机活塞</a:t>
                      </a:r>
                      <a:endParaRPr lang="zh-CN" altLang="en-US" sz="18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6061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LD30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Al-Zn-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7A04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LC4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多属超硬铝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。</a:t>
                      </a:r>
                      <a:r>
                        <a:rPr lang="zh-CN" altLang="en-US" sz="18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可热处理强化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，是目</a:t>
                      </a:r>
                      <a:r>
                        <a:rPr lang="zh-CN" altLang="en-US" sz="1800" b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前室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温</a:t>
                      </a:r>
                      <a:r>
                        <a:rPr lang="zh-CN" altLang="en-US" sz="18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强度最高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的一类铝合金，其强度达</a:t>
                      </a:r>
                      <a:r>
                        <a:rPr lang="en-US" altLang="zh-CN" sz="1800" b="0" dirty="0" smtClean="0">
                          <a:latin typeface="+mn-lt"/>
                          <a:ea typeface="+mn-ea"/>
                        </a:rPr>
                        <a:t>500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～</a:t>
                      </a:r>
                      <a:r>
                        <a:rPr lang="en-US" altLang="zh-CN" sz="1800" b="0" dirty="0" smtClean="0">
                          <a:latin typeface="+mn-lt"/>
                          <a:ea typeface="+mn-ea"/>
                        </a:rPr>
                        <a:t>700 </a:t>
                      </a:r>
                      <a:r>
                        <a:rPr lang="en-US" altLang="zh-CN" sz="1800" b="0" dirty="0" err="1" smtClean="0">
                          <a:latin typeface="+mn-lt"/>
                          <a:ea typeface="+mn-ea"/>
                        </a:rPr>
                        <a:t>MPa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，超过</a:t>
                      </a:r>
                      <a:r>
                        <a:rPr lang="en-US" altLang="zh-CN" sz="1800" b="0" dirty="0" smtClean="0">
                          <a:latin typeface="+mn-lt"/>
                          <a:ea typeface="+mn-ea"/>
                        </a:rPr>
                        <a:t>2XXX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系（</a:t>
                      </a:r>
                      <a:r>
                        <a:rPr lang="en-US" altLang="zh-CN" sz="1800" b="0" dirty="0" smtClean="0">
                          <a:latin typeface="+mn-lt"/>
                          <a:ea typeface="+mn-ea"/>
                        </a:rPr>
                        <a:t>400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～</a:t>
                      </a:r>
                      <a:r>
                        <a:rPr lang="en-US" altLang="zh-CN" sz="1800" b="0" dirty="0" smtClean="0">
                          <a:latin typeface="+mn-lt"/>
                          <a:ea typeface="+mn-ea"/>
                        </a:rPr>
                        <a:t>430 </a:t>
                      </a:r>
                      <a:r>
                        <a:rPr lang="en-US" altLang="zh-CN" sz="1800" b="0" dirty="0" err="1" smtClean="0">
                          <a:latin typeface="+mn-lt"/>
                          <a:ea typeface="+mn-ea"/>
                        </a:rPr>
                        <a:t>Mpa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；但有应力腐蚀倾向，工艺性能较差。是</a:t>
                      </a:r>
                      <a:r>
                        <a:rPr lang="zh-CN" altLang="en-US" sz="18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航空重要材料</a:t>
                      </a:r>
                      <a:r>
                        <a:rPr lang="zh-CN" altLang="en-US" sz="1800" b="0" dirty="0" smtClean="0">
                          <a:latin typeface="+mn-lt"/>
                          <a:ea typeface="+mn-ea"/>
                        </a:rPr>
                        <a:t>。主要受力构件及高载荷零件，如飞机大梁、加强框、起落架</a:t>
                      </a:r>
                      <a:endParaRPr lang="zh-CN" altLang="en-US" sz="18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7003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LC12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7075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331640" y="2502068"/>
            <a:ext cx="1368152" cy="646331"/>
          </a:xfrm>
          <a:prstGeom prst="rect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 smtClean="0">
                <a:solidFill>
                  <a:srgbClr val="000000"/>
                </a:solidFill>
                <a:latin typeface="Arial"/>
                <a:ea typeface="黑体"/>
              </a:rPr>
              <a:t>合金元素↑</a:t>
            </a:r>
            <a:endParaRPr lang="en-US" altLang="zh-CN" sz="1800" b="0" dirty="0" smtClean="0">
              <a:solidFill>
                <a:srgbClr val="000000"/>
              </a:solidFill>
              <a:latin typeface="Arial"/>
              <a:ea typeface="黑体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 smtClean="0">
                <a:solidFill>
                  <a:srgbClr val="000000"/>
                </a:solidFill>
                <a:latin typeface="Arial"/>
                <a:ea typeface="黑体"/>
              </a:rPr>
              <a:t>强度↑塑性↓</a:t>
            </a:r>
          </a:p>
        </p:txBody>
      </p:sp>
      <p:sp>
        <p:nvSpPr>
          <p:cNvPr id="7" name="燕尾形箭头 6"/>
          <p:cNvSpPr/>
          <p:nvPr/>
        </p:nvSpPr>
        <p:spPr bwMode="auto">
          <a:xfrm rot="5400000" flipV="1">
            <a:off x="2056578" y="1868146"/>
            <a:ext cx="1044116" cy="98296"/>
          </a:xfrm>
          <a:prstGeom prst="notched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5976" y="476672"/>
            <a:ext cx="4464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r" eaLnBrk="1" hangingPunct="1"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dirty="0" smtClean="0">
                <a:latin typeface="+mn-ea"/>
                <a:ea typeface="+mn-ea"/>
              </a:rPr>
              <a:t>变形铝合金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999920" y="2780928"/>
            <a:ext cx="432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2765108" y="5400600"/>
            <a:ext cx="3600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4788024" y="3356992"/>
            <a:ext cx="3600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2739142" y="3068960"/>
            <a:ext cx="432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圆角矩形 21"/>
          <p:cNvSpPr/>
          <p:nvPr/>
        </p:nvSpPr>
        <p:spPr bwMode="auto">
          <a:xfrm>
            <a:off x="1187624" y="1412776"/>
            <a:ext cx="144016" cy="1008112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1187624" y="2492896"/>
            <a:ext cx="144016" cy="792088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1187624" y="3429000"/>
            <a:ext cx="144016" cy="1008112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5220072" y="1700808"/>
            <a:ext cx="11521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2699792" y="3789040"/>
            <a:ext cx="11521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7740352" y="1700808"/>
            <a:ext cx="864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2699792" y="1988840"/>
            <a:ext cx="17281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8410196" y="3789040"/>
            <a:ext cx="2880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2699792" y="4077072"/>
            <a:ext cx="13681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圆角矩形 41"/>
          <p:cNvSpPr/>
          <p:nvPr/>
        </p:nvSpPr>
        <p:spPr bwMode="auto">
          <a:xfrm>
            <a:off x="1187624" y="4509120"/>
            <a:ext cx="144016" cy="792088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 bwMode="auto">
          <a:xfrm>
            <a:off x="2771800" y="4797152"/>
            <a:ext cx="864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2771800" y="5085184"/>
            <a:ext cx="30963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2987824" y="3356992"/>
            <a:ext cx="432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圆角矩形 46"/>
          <p:cNvSpPr/>
          <p:nvPr/>
        </p:nvSpPr>
        <p:spPr bwMode="auto">
          <a:xfrm>
            <a:off x="1187624" y="5445224"/>
            <a:ext cx="144016" cy="1008112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 bwMode="auto">
          <a:xfrm>
            <a:off x="2699792" y="5733256"/>
            <a:ext cx="11521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4139952" y="5733256"/>
            <a:ext cx="13681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6858678" y="5733256"/>
            <a:ext cx="864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7308304" y="6237312"/>
            <a:ext cx="13681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2" name="Picture 6" descr="c:\DOCUME~1\yangping\APPLIC~1\360se6\USERDA~1\Temp\200942~1.JPG"/>
          <p:cNvPicPr>
            <a:picLocks noChangeAspect="1" noChangeArrowheads="1"/>
          </p:cNvPicPr>
          <p:nvPr/>
        </p:nvPicPr>
        <p:blipFill>
          <a:blip r:embed="rId3" cstate="print"/>
          <a:srcRect l="10559" r="21402" b="24401"/>
          <a:stretch>
            <a:fillRect/>
          </a:stretch>
        </p:blipFill>
        <p:spPr bwMode="auto">
          <a:xfrm>
            <a:off x="7199784" y="980728"/>
            <a:ext cx="1944216" cy="1656184"/>
          </a:xfrm>
          <a:prstGeom prst="rect">
            <a:avLst/>
          </a:prstGeom>
          <a:noFill/>
        </p:spPr>
      </p:pic>
      <p:pic>
        <p:nvPicPr>
          <p:cNvPr id="53" name="Picture 4" descr="c:\DOCUME~1\yangping\APPLIC~1\360se6\USERDA~1\Temp\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980728"/>
            <a:ext cx="1428750" cy="2276475"/>
          </a:xfrm>
          <a:prstGeom prst="rect">
            <a:avLst/>
          </a:prstGeom>
          <a:noFill/>
        </p:spPr>
      </p:pic>
      <p:pic>
        <p:nvPicPr>
          <p:cNvPr id="17416" name="Picture 8" descr="http://jpkc.wxit.edu.cn/gccl/01/wangluokecheng/jiang/6yousejinshu/6-1/6-1sc/1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0442" y="5486399"/>
            <a:ext cx="2066925" cy="1371601"/>
          </a:xfrm>
          <a:prstGeom prst="rect">
            <a:avLst/>
          </a:prstGeom>
          <a:noFill/>
        </p:spPr>
      </p:pic>
      <p:cxnSp>
        <p:nvCxnSpPr>
          <p:cNvPr id="54" name="直接连接符 53"/>
          <p:cNvCxnSpPr/>
          <p:nvPr/>
        </p:nvCxnSpPr>
        <p:spPr bwMode="auto">
          <a:xfrm>
            <a:off x="5940152" y="6525344"/>
            <a:ext cx="864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7956376" y="6525344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422" name="Picture 14" descr="c:\DOCUME~1\yangping\APPLIC~1\360se6\USERDA~1\Temp\2_1518~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15249" y="5445224"/>
            <a:ext cx="2328751" cy="1412776"/>
          </a:xfrm>
          <a:prstGeom prst="rect">
            <a:avLst/>
          </a:prstGeom>
          <a:noFill/>
        </p:spPr>
      </p:pic>
      <p:pic>
        <p:nvPicPr>
          <p:cNvPr id="17420" name="Picture 12" descr="http://jpkc.wxit.edu.cn/gccl/01/wangluokecheng/jiang/6yousejinshu/6-1/6-1sc/0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0153" y="5489848"/>
            <a:ext cx="2094981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22" grpId="0" animBg="1"/>
      <p:bldP spid="23" grpId="0" animBg="1"/>
      <p:bldP spid="24" grpId="0" animBg="1"/>
      <p:bldP spid="42" grpId="0" animBg="1"/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404664"/>
            <a:ext cx="4320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+mn-ea"/>
                <a:ea typeface="+mn-ea"/>
              </a:rPr>
              <a:t>A380</a:t>
            </a:r>
            <a:r>
              <a:rPr lang="zh-CN" altLang="en-US" sz="2000" dirty="0" smtClean="0">
                <a:latin typeface="+mn-ea"/>
                <a:ea typeface="+mn-ea"/>
              </a:rPr>
              <a:t>机翼的</a:t>
            </a:r>
            <a:r>
              <a:rPr lang="en-US" altLang="zh-CN" sz="2000" dirty="0" smtClean="0">
                <a:latin typeface="+mn-ea"/>
                <a:ea typeface="+mn-ea"/>
              </a:rPr>
              <a:t>80%</a:t>
            </a:r>
            <a:r>
              <a:rPr lang="zh-CN" altLang="en-US" sz="2000" dirty="0" smtClean="0">
                <a:latin typeface="+mn-ea"/>
                <a:ea typeface="+mn-ea"/>
              </a:rPr>
              <a:t>以上是铝合金材料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68612" name="Picture 4" descr="c:\DOCUME~1\yangping\APPLIC~1\360se6\USERDA~1\Temp\200801~3.JPG"/>
          <p:cNvPicPr>
            <a:picLocks noChangeAspect="1" noChangeArrowheads="1"/>
          </p:cNvPicPr>
          <p:nvPr/>
        </p:nvPicPr>
        <p:blipFill>
          <a:blip r:embed="rId2" cstate="print"/>
          <a:srcRect t="2346" b="10839"/>
          <a:stretch>
            <a:fillRect/>
          </a:stretch>
        </p:blipFill>
        <p:spPr bwMode="auto">
          <a:xfrm>
            <a:off x="0" y="4149080"/>
            <a:ext cx="3743886" cy="2736304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139952" y="5817458"/>
            <a:ext cx="277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机身下壁板桁条激光焊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algn="r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可焊合金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6056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6013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0658" name="Picture 2" descr="c:\DOCUME~1\yangping\APPLIC~1\360se6\USERDA~1\Temp\U_3274~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0"/>
            <a:ext cx="3779912" cy="2525554"/>
          </a:xfrm>
          <a:prstGeom prst="rect">
            <a:avLst/>
          </a:prstGeom>
          <a:noFill/>
        </p:spPr>
      </p:pic>
      <p:pic>
        <p:nvPicPr>
          <p:cNvPr id="13" name="Picture 6" descr="c:\DOCUME~1\yangping\APPLIC~1\360se6\USERDA~1\Temp\634585~2.JPG"/>
          <p:cNvPicPr>
            <a:picLocks noChangeAspect="1" noChangeArrowheads="1"/>
          </p:cNvPicPr>
          <p:nvPr/>
        </p:nvPicPr>
        <p:blipFill>
          <a:blip r:embed="rId4" cstate="print"/>
          <a:srcRect t="8923" b="4818"/>
          <a:stretch>
            <a:fillRect/>
          </a:stretch>
        </p:blipFill>
        <p:spPr bwMode="auto">
          <a:xfrm>
            <a:off x="0" y="1916832"/>
            <a:ext cx="3695919" cy="2232248"/>
          </a:xfrm>
          <a:prstGeom prst="rect">
            <a:avLst/>
          </a:prstGeom>
          <a:noFill/>
        </p:spPr>
      </p:pic>
      <p:pic>
        <p:nvPicPr>
          <p:cNvPr id="14" name="Picture 8" descr="http://tech.southcn.com/news/200405080183_64493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2060848"/>
            <a:ext cx="3779912" cy="2479623"/>
          </a:xfrm>
          <a:prstGeom prst="rect">
            <a:avLst/>
          </a:prstGeom>
          <a:noFill/>
        </p:spPr>
      </p:pic>
      <p:pic>
        <p:nvPicPr>
          <p:cNvPr id="12" name="Picture 4" descr="c:\DOCUME~1\yangping\APPLIC~1\360se6\USERDA~1\Temp\634585~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1052737"/>
            <a:ext cx="2588589" cy="2199220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1187624" y="1052736"/>
            <a:ext cx="19944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A380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机翼前缘肋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algn="r"/>
            <a:r>
              <a:rPr lang="en-US" altLang="zh-CN" sz="2000" b="0" dirty="0" smtClean="0"/>
              <a:t>7085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8614" name="Picture 6" descr="c:\DOCUME~1\yangping\APPLIC~1\360se6\USERDA~1\Temp\200801~4.JPG"/>
          <p:cNvPicPr>
            <a:picLocks noChangeAspect="1" noChangeArrowheads="1"/>
          </p:cNvPicPr>
          <p:nvPr/>
        </p:nvPicPr>
        <p:blipFill>
          <a:blip r:embed="rId7" cstate="print"/>
          <a:srcRect l="3141" t="2048" r="3664" b="6563"/>
          <a:stretch>
            <a:fillRect/>
          </a:stretch>
        </p:blipFill>
        <p:spPr bwMode="auto">
          <a:xfrm>
            <a:off x="6876256" y="3645024"/>
            <a:ext cx="2267744" cy="3212976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2267744" y="4149080"/>
            <a:ext cx="36004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A380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上机身蒙皮（约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500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平米）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GLARE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5" grpId="0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381000"/>
            <a:ext cx="8540750" cy="744538"/>
          </a:xfrm>
        </p:spPr>
        <p:txBody>
          <a:bodyPr/>
          <a:lstStyle/>
          <a:p>
            <a:pPr algn="l" eaLnBrk="1" hangingPunct="1"/>
            <a:r>
              <a:rPr lang="zh-CN" altLang="en-US" sz="4000" dirty="0"/>
              <a:t>二</a:t>
            </a:r>
            <a:r>
              <a:rPr lang="zh-CN" sz="4000" dirty="0" smtClean="0"/>
              <a:t>、</a:t>
            </a:r>
            <a:r>
              <a:rPr lang="zh-CN" sz="4000" dirty="0"/>
              <a:t>轴承合金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1268413"/>
            <a:ext cx="8540750" cy="5184775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zh-CN" altLang="en-US" dirty="0"/>
              <a:t>轴承合金的性能与组织要求：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dirty="0"/>
              <a:t>性能要求：</a:t>
            </a:r>
          </a:p>
          <a:p>
            <a:pPr marL="1371600" lvl="2" indent="-457200" eaLnBrk="1" hangingPunct="1"/>
            <a:r>
              <a:rPr lang="zh-CN" altLang="en-US" dirty="0">
                <a:solidFill>
                  <a:srgbClr val="0000FF"/>
                </a:solidFill>
              </a:rPr>
              <a:t>足够的强度和硬度</a:t>
            </a:r>
            <a:r>
              <a:rPr lang="zh-CN" altLang="en-US" dirty="0"/>
              <a:t>，以承受轴颈较大的单位压力</a:t>
            </a:r>
          </a:p>
          <a:p>
            <a:pPr marL="1371600" lvl="2" indent="-457200" eaLnBrk="1" hangingPunct="1"/>
            <a:r>
              <a:rPr lang="zh-CN" altLang="en-US" dirty="0">
                <a:solidFill>
                  <a:srgbClr val="0000FF"/>
                </a:solidFill>
              </a:rPr>
              <a:t>足够的塑性和韧性，高的疲劳强度</a:t>
            </a:r>
            <a:r>
              <a:rPr lang="zh-CN" altLang="en-US" dirty="0"/>
              <a:t>，以承受轴颈的周期性载荷，并抵抗冲击和振动</a:t>
            </a:r>
          </a:p>
          <a:p>
            <a:pPr marL="1371600" lvl="2" indent="-457200" eaLnBrk="1" hangingPunct="1"/>
            <a:r>
              <a:rPr lang="zh-CN" altLang="en-US" dirty="0">
                <a:solidFill>
                  <a:srgbClr val="0000FF"/>
                </a:solidFill>
              </a:rPr>
              <a:t>良好的磨合能力</a:t>
            </a:r>
            <a:r>
              <a:rPr lang="zh-CN" altLang="en-US" dirty="0"/>
              <a:t>，使其与轴能较快地紧密配合</a:t>
            </a:r>
          </a:p>
          <a:p>
            <a:pPr marL="1371600" lvl="2" indent="-457200" eaLnBrk="1" hangingPunct="1"/>
            <a:r>
              <a:rPr lang="zh-CN" altLang="en-US" dirty="0">
                <a:solidFill>
                  <a:srgbClr val="0000FF"/>
                </a:solidFill>
              </a:rPr>
              <a:t>高的耐磨性</a:t>
            </a:r>
            <a:r>
              <a:rPr lang="zh-CN" altLang="en-US" dirty="0"/>
              <a:t>，与轴的</a:t>
            </a:r>
            <a:r>
              <a:rPr lang="zh-CN" altLang="en-US" dirty="0">
                <a:solidFill>
                  <a:srgbClr val="0000FF"/>
                </a:solidFill>
              </a:rPr>
              <a:t>摩擦因数小</a:t>
            </a:r>
            <a:r>
              <a:rPr lang="zh-CN" altLang="en-US" dirty="0"/>
              <a:t>，并能</a:t>
            </a:r>
            <a:r>
              <a:rPr lang="zh-CN" altLang="en-US" dirty="0">
                <a:solidFill>
                  <a:srgbClr val="0000FF"/>
                </a:solidFill>
              </a:rPr>
              <a:t>保留润滑油</a:t>
            </a:r>
            <a:r>
              <a:rPr lang="zh-CN" altLang="en-US" dirty="0"/>
              <a:t>，减轻磨损</a:t>
            </a:r>
          </a:p>
          <a:p>
            <a:pPr marL="1371600" lvl="2" indent="-457200" eaLnBrk="1" hangingPunct="1"/>
            <a:r>
              <a:rPr lang="zh-CN" altLang="en-US" dirty="0">
                <a:solidFill>
                  <a:srgbClr val="0000FF"/>
                </a:solidFill>
              </a:rPr>
              <a:t>良好的耐蚀性、导热性，较小的膨胀系数</a:t>
            </a:r>
            <a:r>
              <a:rPr lang="zh-CN" altLang="en-US" dirty="0"/>
              <a:t>，防止因摩擦升温而发生咬合。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 l="24806" t="29531" r="54523" b="52751"/>
          <a:stretch>
            <a:fillRect/>
          </a:stretch>
        </p:blipFill>
        <p:spPr bwMode="auto">
          <a:xfrm>
            <a:off x="6300192" y="404663"/>
            <a:ext cx="2843808" cy="195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http://166.111.92.10/data/jpkc71/wlkc3/CH3/images-ch3/3.4.4-1.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5267631"/>
            <a:ext cx="2195736" cy="1590370"/>
          </a:xfrm>
          <a:prstGeom prst="rect">
            <a:avLst/>
          </a:prstGeom>
          <a:noFill/>
        </p:spPr>
      </p:pic>
      <p:sp>
        <p:nvSpPr>
          <p:cNvPr id="6" name="椭圆 5"/>
          <p:cNvSpPr/>
          <p:nvPr/>
        </p:nvSpPr>
        <p:spPr bwMode="auto">
          <a:xfrm>
            <a:off x="8100392" y="476672"/>
            <a:ext cx="504056" cy="36004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9388" y="476672"/>
            <a:ext cx="8785225" cy="3096344"/>
          </a:xfrm>
        </p:spPr>
        <p:txBody>
          <a:bodyPr/>
          <a:lstStyle/>
          <a:p>
            <a:pPr marL="990600" lvl="1" indent="-533400" eaLnBrk="1" hangingPunct="1">
              <a:buFontTx/>
              <a:buAutoNum type="circleNumDbPlain" startAt="2"/>
            </a:pPr>
            <a:r>
              <a:rPr lang="zh-CN" altLang="en-US" dirty="0"/>
              <a:t>组织要求：</a:t>
            </a:r>
          </a:p>
          <a:p>
            <a:pPr marL="1371600" lvl="2" indent="-457200" eaLnBrk="1" hangingPunct="1"/>
            <a:r>
              <a:rPr lang="zh-CN" altLang="en-US" dirty="0"/>
              <a:t>最好是在软基体（硬基体）上分布着硬质点（软质点）</a:t>
            </a:r>
          </a:p>
          <a:p>
            <a:pPr marL="1752600" lvl="3" indent="-381000" eaLnBrk="1" hangingPunct="1"/>
            <a:r>
              <a:rPr lang="zh-CN" altLang="en-US" sz="2400" dirty="0">
                <a:solidFill>
                  <a:srgbClr val="0000FF"/>
                </a:solidFill>
              </a:rPr>
              <a:t>软</a:t>
            </a:r>
            <a:r>
              <a:rPr lang="zh-CN" altLang="en-US" sz="2400" dirty="0"/>
              <a:t>基体</a:t>
            </a:r>
            <a:r>
              <a:rPr lang="en-US" sz="2400" dirty="0"/>
              <a:t>(</a:t>
            </a:r>
            <a:r>
              <a:rPr lang="zh-CN" altLang="en-US" sz="2400" dirty="0"/>
              <a:t>软质点</a:t>
            </a:r>
            <a:r>
              <a:rPr lang="en-US" sz="2400" dirty="0"/>
              <a:t>)</a:t>
            </a:r>
            <a:r>
              <a:rPr lang="zh-CN" altLang="en-US" sz="2400" dirty="0">
                <a:solidFill>
                  <a:srgbClr val="0000FF"/>
                </a:solidFill>
              </a:rPr>
              <a:t>被磨损而凹陷</a:t>
            </a:r>
            <a:r>
              <a:rPr lang="zh-CN" altLang="en-US" sz="2400" dirty="0"/>
              <a:t>，保持润滑油</a:t>
            </a:r>
          </a:p>
          <a:p>
            <a:pPr marL="1752600" lvl="3" indent="-381000" eaLnBrk="1" hangingPunct="1"/>
            <a:r>
              <a:rPr lang="zh-CN" altLang="en-US" sz="2400" dirty="0">
                <a:solidFill>
                  <a:srgbClr val="0000FF"/>
                </a:solidFill>
              </a:rPr>
              <a:t>硬</a:t>
            </a:r>
            <a:r>
              <a:rPr lang="zh-CN" altLang="en-US" sz="2400" dirty="0"/>
              <a:t>质点</a:t>
            </a:r>
            <a:r>
              <a:rPr lang="en-US" sz="2400" dirty="0"/>
              <a:t>(</a:t>
            </a:r>
            <a:r>
              <a:rPr lang="zh-CN" altLang="en-US" sz="2400" dirty="0"/>
              <a:t>硬基体</a:t>
            </a:r>
            <a:r>
              <a:rPr lang="en-US" sz="2400" dirty="0"/>
              <a:t>)</a:t>
            </a:r>
            <a:r>
              <a:rPr lang="zh-CN" altLang="en-US" sz="2400" dirty="0">
                <a:solidFill>
                  <a:srgbClr val="0000FF"/>
                </a:solidFill>
              </a:rPr>
              <a:t>耐磨而相对凸起</a:t>
            </a:r>
            <a:r>
              <a:rPr lang="zh-CN" altLang="en-US" sz="2400" dirty="0"/>
              <a:t>，支持轴的压力并使轴与轴瓦接触面积减小</a:t>
            </a:r>
          </a:p>
          <a:p>
            <a:pPr marL="1752600" lvl="3" indent="-381000" eaLnBrk="1" hangingPunct="1">
              <a:buNone/>
            </a:pPr>
            <a:r>
              <a:rPr lang="en-US" sz="2400" dirty="0">
                <a:solidFill>
                  <a:srgbClr val="C00000"/>
                </a:solidFill>
                <a:latin typeface="华文细黑" pitchFamily="2" charset="-122"/>
              </a:rPr>
              <a:t>……</a:t>
            </a:r>
            <a:r>
              <a:rPr lang="zh-CN" altLang="en-US" sz="2400" dirty="0">
                <a:solidFill>
                  <a:srgbClr val="C00000"/>
                </a:solidFill>
              </a:rPr>
              <a:t>使轴与轴瓦接触面积减小保证近乎理想的摩擦条件和极低的</a:t>
            </a:r>
            <a:r>
              <a:rPr lang="zh-CN" altLang="en-US" sz="2400" dirty="0" smtClean="0">
                <a:solidFill>
                  <a:srgbClr val="C00000"/>
                </a:solidFill>
              </a:rPr>
              <a:t>摩擦因数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6146" name="Picture 2" descr="c:\DOCUME~1\yangping\APPLIC~1\360se6\USERDA~1\Temp\6FA0DC~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948" y="3789040"/>
            <a:ext cx="5791364" cy="2304256"/>
          </a:xfrm>
          <a:prstGeom prst="rect">
            <a:avLst/>
          </a:prstGeom>
          <a:noFill/>
        </p:spPr>
      </p:pic>
      <p:sp>
        <p:nvSpPr>
          <p:cNvPr id="4" name="椭圆 3"/>
          <p:cNvSpPr/>
          <p:nvPr/>
        </p:nvSpPr>
        <p:spPr bwMode="auto">
          <a:xfrm>
            <a:off x="4829308" y="5157192"/>
            <a:ext cx="936104" cy="360040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341476" y="4725144"/>
            <a:ext cx="936104" cy="360040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404664"/>
            <a:ext cx="8540750" cy="5472608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rabicPeriod" startAt="2"/>
            </a:pPr>
            <a:r>
              <a:rPr lang="zh-CN" altLang="en-US" dirty="0"/>
              <a:t>轴承合金介绍</a:t>
            </a:r>
            <a:r>
              <a:rPr lang="en-US" dirty="0"/>
              <a:t>: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dirty="0"/>
              <a:t>巴氏</a:t>
            </a:r>
            <a:r>
              <a:rPr lang="zh-CN" altLang="en-US" dirty="0" smtClean="0"/>
              <a:t>合金</a:t>
            </a:r>
            <a:endParaRPr lang="en-US" altLang="zh-CN" dirty="0" smtClean="0"/>
          </a:p>
          <a:p>
            <a:pPr marL="1295400" lvl="2" indent="-381000" eaLnBrk="1" hangingPunct="1"/>
            <a:r>
              <a:rPr lang="en-US" altLang="zh-CN" dirty="0" smtClean="0"/>
              <a:t>Z+</a:t>
            </a:r>
            <a:r>
              <a:rPr lang="zh-CN" altLang="en-US" dirty="0" smtClean="0"/>
              <a:t>基本元素符号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主加元素含量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辅加元素含量</a:t>
            </a:r>
            <a:endParaRPr lang="en-US" altLang="zh-CN" dirty="0" smtClean="0"/>
          </a:p>
          <a:p>
            <a:pPr marL="1752600" lvl="3" indent="-381000" eaLnBrk="1" hangingPunct="1"/>
            <a:r>
              <a:rPr lang="zh-CN" altLang="en-US" dirty="0" smtClean="0"/>
              <a:t>其中</a:t>
            </a:r>
            <a:r>
              <a:rPr lang="en-US" altLang="zh-CN" dirty="0" smtClean="0"/>
              <a:t>Z</a:t>
            </a:r>
            <a:r>
              <a:rPr lang="zh-CN" altLang="en-US" dirty="0" smtClean="0"/>
              <a:t>是铸造的意思</a:t>
            </a:r>
            <a:endParaRPr lang="en-US" altLang="zh-CN" dirty="0" smtClean="0"/>
          </a:p>
          <a:p>
            <a:pPr marL="1752600" lvl="3" indent="-381000" eaLnBrk="1" hangingPunct="1"/>
            <a:r>
              <a:rPr lang="zh-CN" altLang="en-US" dirty="0" smtClean="0"/>
              <a:t>如：</a:t>
            </a:r>
            <a:r>
              <a:rPr lang="en-US" altLang="zh-CN" dirty="0" err="1" smtClean="0"/>
              <a:t>ZSnSb11Cu6</a:t>
            </a:r>
            <a:r>
              <a:rPr lang="zh-CN" altLang="en-US" dirty="0" smtClean="0"/>
              <a:t>表示主加元素锑的成分为</a:t>
            </a:r>
            <a:r>
              <a:rPr lang="en-US" altLang="zh-CN" dirty="0" smtClean="0"/>
              <a:t>11%</a:t>
            </a:r>
            <a:r>
              <a:rPr lang="zh-CN" altLang="en-US" dirty="0" smtClean="0"/>
              <a:t>，辅加元素铜的成分为</a:t>
            </a:r>
            <a:r>
              <a:rPr lang="en-US" altLang="zh-CN" dirty="0" smtClean="0"/>
              <a:t>6 %,</a:t>
            </a:r>
            <a:r>
              <a:rPr lang="zh-CN" altLang="en-US" dirty="0" smtClean="0"/>
              <a:t>余量为锡</a:t>
            </a:r>
            <a:endParaRPr lang="zh-CN" altLang="en-US" dirty="0"/>
          </a:p>
          <a:p>
            <a:pPr marL="1371600" lvl="2" indent="-457200" eaLnBrk="1" hangingPunct="1">
              <a:lnSpc>
                <a:spcPct val="120000"/>
              </a:lnSpc>
              <a:buFont typeface="Wingdings" pitchFamily="2" charset="2"/>
              <a:buAutoNum type="alphaLcParenR"/>
            </a:pPr>
            <a:r>
              <a:rPr lang="zh-CN" altLang="en-US" dirty="0"/>
              <a:t>锡基轴承合金</a:t>
            </a:r>
            <a:r>
              <a:rPr lang="en-US" dirty="0"/>
              <a:t>:</a:t>
            </a:r>
          </a:p>
          <a:p>
            <a:pPr marL="1371600" lvl="2" indent="-457200" eaLnBrk="1" hangingPunct="1">
              <a:lnSpc>
                <a:spcPct val="120000"/>
              </a:lnSpc>
            </a:pPr>
            <a:r>
              <a:rPr lang="zh-CN" altLang="en-US" dirty="0" smtClean="0"/>
              <a:t>组织</a:t>
            </a:r>
            <a:r>
              <a:rPr lang="en-US" dirty="0" smtClean="0"/>
              <a:t>:   </a:t>
            </a:r>
            <a:r>
              <a:rPr lang="el-GR" altLang="zh-CN" dirty="0" smtClean="0"/>
              <a:t>α</a:t>
            </a:r>
            <a:r>
              <a:rPr lang="zh-CN" altLang="el-GR" dirty="0" smtClean="0"/>
              <a:t>＋</a:t>
            </a:r>
            <a:r>
              <a:rPr lang="el-GR" altLang="zh-CN" dirty="0" smtClean="0"/>
              <a:t>β</a:t>
            </a:r>
            <a:r>
              <a:rPr lang="el-GR" altLang="zh-CN" dirty="0" smtClean="0">
                <a:sym typeface="Symbol"/>
              </a:rPr>
              <a:t></a:t>
            </a:r>
            <a:r>
              <a:rPr lang="zh-CN" altLang="el-GR" dirty="0" smtClean="0"/>
              <a:t>＋</a:t>
            </a:r>
            <a:r>
              <a:rPr lang="en-US" altLang="zh-CN" dirty="0" err="1" smtClean="0"/>
              <a:t>Cu</a:t>
            </a:r>
            <a:r>
              <a:rPr lang="en-US" altLang="zh-CN" baseline="-25000" dirty="0" err="1" smtClean="0"/>
              <a:t>6</a:t>
            </a:r>
            <a:r>
              <a:rPr lang="en-US" altLang="zh-CN" dirty="0" err="1" smtClean="0"/>
              <a:t>Sn</a:t>
            </a:r>
            <a:r>
              <a:rPr lang="en-US" altLang="zh-CN" baseline="-25000" dirty="0" err="1" smtClean="0"/>
              <a:t>5</a:t>
            </a:r>
            <a:r>
              <a:rPr lang="en-US" altLang="zh-CN" dirty="0" smtClean="0"/>
              <a:t> </a:t>
            </a:r>
            <a:endParaRPr lang="en-US" dirty="0"/>
          </a:p>
          <a:p>
            <a:pPr marL="1752600" lvl="3" indent="-381000" eaLnBrk="1" hangingPunct="1">
              <a:lnSpc>
                <a:spcPct val="120000"/>
              </a:lnSpc>
            </a:pPr>
            <a:r>
              <a:rPr lang="zh-CN" altLang="en-US" sz="2400" dirty="0"/>
              <a:t>软</a:t>
            </a:r>
            <a:r>
              <a:rPr lang="zh-CN" altLang="en-US" sz="2400" dirty="0" smtClean="0"/>
              <a:t>基体：锑</a:t>
            </a:r>
            <a:r>
              <a:rPr lang="zh-CN" altLang="en-US" sz="2400" dirty="0"/>
              <a:t>在锡中的</a:t>
            </a:r>
            <a:r>
              <a:rPr lang="en-US" sz="2400" dirty="0"/>
              <a:t>α</a:t>
            </a:r>
            <a:r>
              <a:rPr lang="zh-CN" altLang="en-US" sz="2400" dirty="0"/>
              <a:t>固溶体</a:t>
            </a:r>
          </a:p>
          <a:p>
            <a:pPr marL="1752600" lvl="3" indent="-381000" eaLnBrk="1" hangingPunct="1">
              <a:lnSpc>
                <a:spcPct val="120000"/>
              </a:lnSpc>
            </a:pPr>
            <a:r>
              <a:rPr lang="zh-CN" altLang="en-US" sz="2400" dirty="0"/>
              <a:t>硬质</a:t>
            </a:r>
            <a:r>
              <a:rPr lang="zh-CN" altLang="en-US" sz="2400" dirty="0" smtClean="0"/>
              <a:t>点：以锡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锑</a:t>
            </a:r>
            <a:r>
              <a:rPr lang="zh-CN" altLang="en-US" sz="2400" dirty="0"/>
              <a:t>化合物</a:t>
            </a:r>
            <a:r>
              <a:rPr lang="en-US" sz="2400" dirty="0" err="1"/>
              <a:t>SnSb</a:t>
            </a:r>
            <a:r>
              <a:rPr lang="zh-CN" altLang="en-US" sz="2400" dirty="0"/>
              <a:t>为基的固溶体</a:t>
            </a:r>
            <a:r>
              <a:rPr lang="en-US" sz="2400" dirty="0"/>
              <a:t>β</a:t>
            </a:r>
            <a:r>
              <a:rPr lang="en-US" sz="2400" dirty="0">
                <a:latin typeface="华文细黑" pitchFamily="2" charset="-122"/>
              </a:rPr>
              <a:t>’</a:t>
            </a:r>
            <a:endParaRPr lang="en-US" sz="2400" dirty="0"/>
          </a:p>
          <a:p>
            <a:pPr marL="2209800" lvl="4" indent="-381000"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    锡</a:t>
            </a:r>
            <a:r>
              <a:rPr lang="zh-CN" altLang="en-US" sz="2400" dirty="0"/>
              <a:t>与铜形成的化合物</a:t>
            </a:r>
            <a:r>
              <a:rPr lang="en-US" sz="2400" dirty="0" err="1" smtClean="0"/>
              <a:t>Cu6Sn5</a:t>
            </a:r>
            <a:r>
              <a:rPr lang="zh-CN" altLang="en-US" sz="2400" dirty="0" smtClean="0"/>
              <a:t>（白针状或星状）</a:t>
            </a:r>
            <a:endParaRPr lang="en-US" sz="2400" dirty="0"/>
          </a:p>
        </p:txBody>
      </p:sp>
      <p:pic>
        <p:nvPicPr>
          <p:cNvPr id="3" name="Picture 4" descr="http://166.111.92.10/data/jpkc71/wlkc3/CH3/images-ch3/3.4.4-1.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2852936"/>
            <a:ext cx="2411760" cy="1927043"/>
          </a:xfrm>
          <a:prstGeom prst="rect">
            <a:avLst/>
          </a:prstGeom>
          <a:noFill/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517276" y="2852936"/>
            <a:ext cx="1626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ZChSnSb11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-6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7020272" y="3933056"/>
            <a:ext cx="720080" cy="8640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9" name="矩形 8"/>
          <p:cNvSpPr/>
          <p:nvPr/>
        </p:nvSpPr>
        <p:spPr>
          <a:xfrm>
            <a:off x="1475656" y="5733256"/>
            <a:ext cx="3312368" cy="101566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000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导热性、耐腐蚀性、工艺性良好；摩擦系数与膨胀系数较小，抗咬合能力强</a:t>
            </a:r>
            <a:endParaRPr lang="zh-CN" altLang="en-US" sz="20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2120" y="5733256"/>
            <a:ext cx="3096344" cy="101566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000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广泛应用于制作航空发动机</a:t>
            </a:r>
            <a:r>
              <a:rPr lang="en-US" altLang="zh-CN" sz="2000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气轮机</a:t>
            </a:r>
            <a:r>
              <a:rPr lang="en-US" altLang="zh-CN" sz="2000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内燃机等大型机器中的高速轴承</a:t>
            </a:r>
            <a:endParaRPr lang="zh-CN" altLang="en-US" sz="20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5076056" y="6056223"/>
            <a:ext cx="360040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22" name="Picture 2" descr="c:\DOCUME~1\yangping\APPLIC~1\360se6\USERDA~1\Temp\189C3A~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"/>
            <a:ext cx="2987824" cy="1660577"/>
          </a:xfrm>
          <a:prstGeom prst="rect">
            <a:avLst/>
          </a:prstGeom>
          <a:noFill/>
        </p:spPr>
      </p:pic>
      <p:cxnSp>
        <p:nvCxnSpPr>
          <p:cNvPr id="15" name="直接箭头连接符 14"/>
          <p:cNvCxnSpPr/>
          <p:nvPr/>
        </p:nvCxnSpPr>
        <p:spPr bwMode="auto">
          <a:xfrm flipH="1">
            <a:off x="6084168" y="3645024"/>
            <a:ext cx="864096" cy="792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8316416" y="3429000"/>
            <a:ext cx="144016" cy="18722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476250"/>
            <a:ext cx="8540750" cy="5976938"/>
          </a:xfrm>
        </p:spPr>
        <p:txBody>
          <a:bodyPr/>
          <a:lstStyle/>
          <a:p>
            <a:pPr marL="1371600" lvl="2" indent="-457200" eaLnBrk="1" hangingPunct="1">
              <a:buFont typeface="Wingdings" pitchFamily="2" charset="2"/>
              <a:buAutoNum type="alphaLcParenR" startAt="2"/>
            </a:pPr>
            <a:r>
              <a:rPr lang="zh-CN" altLang="en-US" dirty="0"/>
              <a:t>铅基轴承合金</a:t>
            </a:r>
            <a:r>
              <a:rPr lang="en-US" dirty="0"/>
              <a:t>:</a:t>
            </a:r>
          </a:p>
          <a:p>
            <a:pPr marL="1371600" lvl="2" indent="-457200" eaLnBrk="1" hangingPunct="1"/>
            <a:r>
              <a:rPr lang="zh-CN" altLang="en-US" dirty="0"/>
              <a:t>组成</a:t>
            </a:r>
            <a:r>
              <a:rPr lang="en-US" dirty="0"/>
              <a:t>:  </a:t>
            </a:r>
          </a:p>
          <a:p>
            <a:pPr marL="1752600" lvl="3" indent="-381000" eaLnBrk="1" hangingPunct="1"/>
            <a:r>
              <a:rPr lang="zh-CN" altLang="en-US" sz="2400" dirty="0"/>
              <a:t>软</a:t>
            </a:r>
            <a:r>
              <a:rPr lang="zh-CN" altLang="en-US" sz="2400" dirty="0" smtClean="0"/>
              <a:t>基体：</a:t>
            </a:r>
            <a:r>
              <a:rPr lang="en-US" sz="2400" dirty="0" smtClean="0"/>
              <a:t>(</a:t>
            </a:r>
            <a:r>
              <a:rPr lang="en-US" sz="2400" dirty="0" err="1"/>
              <a:t>α+β</a:t>
            </a:r>
            <a:r>
              <a:rPr lang="en-US" sz="2400" dirty="0"/>
              <a:t>)</a:t>
            </a:r>
            <a:r>
              <a:rPr lang="zh-CN" altLang="en-US" sz="2400" dirty="0"/>
              <a:t>共</a:t>
            </a:r>
            <a:r>
              <a:rPr lang="zh-CN" altLang="en-US" sz="2400" dirty="0" smtClean="0"/>
              <a:t>晶体</a:t>
            </a:r>
            <a:endParaRPr lang="en-US" altLang="zh-CN" sz="2400" dirty="0" smtClean="0"/>
          </a:p>
          <a:p>
            <a:pPr marL="2209800" lvl="4" indent="-381000" eaLnBrk="1" hangingPunct="1"/>
            <a:r>
              <a:rPr lang="en-US" dirty="0" smtClean="0"/>
              <a:t>α</a:t>
            </a:r>
            <a:r>
              <a:rPr lang="zh-CN" altLang="en-US" dirty="0"/>
              <a:t>为锑溶于铅的固溶体</a:t>
            </a:r>
            <a:r>
              <a:rPr lang="en-US" dirty="0"/>
              <a:t>,β</a:t>
            </a:r>
            <a:r>
              <a:rPr lang="zh-CN" altLang="en-US" dirty="0"/>
              <a:t>为铅溶于锑的固溶体</a:t>
            </a:r>
          </a:p>
          <a:p>
            <a:pPr marL="1752600" lvl="3" indent="-381000" eaLnBrk="1" hangingPunct="1"/>
            <a:r>
              <a:rPr lang="zh-CN" altLang="en-US" sz="2400" dirty="0"/>
              <a:t>硬质</a:t>
            </a:r>
            <a:r>
              <a:rPr lang="zh-CN" altLang="en-US" sz="2400" dirty="0" smtClean="0"/>
              <a:t>点：</a:t>
            </a:r>
            <a:r>
              <a:rPr lang="en-US" sz="2400" dirty="0" err="1" smtClean="0"/>
              <a:t>Cu2Sb</a:t>
            </a:r>
            <a:r>
              <a:rPr lang="en-US" sz="2400" dirty="0"/>
              <a:t>,</a:t>
            </a:r>
          </a:p>
          <a:p>
            <a:pPr marL="1371600" lvl="2" indent="-457200" eaLnBrk="1" hangingPunct="1"/>
            <a:r>
              <a:rPr lang="zh-CN" altLang="en-US" dirty="0"/>
              <a:t>性能</a:t>
            </a:r>
            <a:r>
              <a:rPr lang="en-US" dirty="0"/>
              <a:t>:  </a:t>
            </a:r>
            <a:r>
              <a:rPr lang="zh-CN" altLang="en-US" dirty="0"/>
              <a:t>力学性能</a:t>
            </a:r>
            <a:r>
              <a:rPr lang="en-US" dirty="0"/>
              <a:t>,</a:t>
            </a:r>
            <a:r>
              <a:rPr lang="zh-CN" altLang="en-US" dirty="0"/>
              <a:t>导热</a:t>
            </a:r>
            <a:r>
              <a:rPr lang="en-US" dirty="0"/>
              <a:t>,</a:t>
            </a:r>
            <a:r>
              <a:rPr lang="zh-CN" altLang="en-US" dirty="0"/>
              <a:t>抗蚀</a:t>
            </a:r>
            <a:r>
              <a:rPr lang="en-US" dirty="0"/>
              <a:t>,</a:t>
            </a:r>
            <a:r>
              <a:rPr lang="zh-CN" altLang="en-US" dirty="0"/>
              <a:t>件摩等性能比锡基合金差</a:t>
            </a:r>
          </a:p>
          <a:p>
            <a:pPr marL="1371600" lvl="2" indent="-457200" eaLnBrk="1" hangingPunct="1"/>
            <a:r>
              <a:rPr lang="zh-CN" altLang="en-US" dirty="0"/>
              <a:t>应用</a:t>
            </a:r>
            <a:r>
              <a:rPr lang="en-US" dirty="0"/>
              <a:t>:  </a:t>
            </a:r>
            <a:r>
              <a:rPr lang="zh-CN" altLang="en-US" dirty="0"/>
              <a:t>主要用于制作汽车</a:t>
            </a:r>
            <a:r>
              <a:rPr lang="en-US" dirty="0"/>
              <a:t>,</a:t>
            </a:r>
            <a:r>
              <a:rPr lang="zh-CN" altLang="en-US" dirty="0"/>
              <a:t>轮船</a:t>
            </a:r>
            <a:r>
              <a:rPr lang="en-US" dirty="0"/>
              <a:t>,</a:t>
            </a:r>
            <a:r>
              <a:rPr lang="zh-CN" altLang="en-US" dirty="0"/>
              <a:t>柴油机</a:t>
            </a:r>
            <a:r>
              <a:rPr lang="en-US" dirty="0"/>
              <a:t>,</a:t>
            </a:r>
            <a:r>
              <a:rPr lang="zh-CN" altLang="en-US" dirty="0"/>
              <a:t>减速器等中低运转的轴承，制造成本低廉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102" name="Picture 6" descr="c:\DOCUME~1\yangping\APPLIC~1\360se6\USERDA~1\Temp\------~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4005064"/>
            <a:ext cx="3491880" cy="26189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404813"/>
            <a:ext cx="8540750" cy="6119812"/>
          </a:xfrm>
        </p:spPr>
        <p:txBody>
          <a:bodyPr/>
          <a:lstStyle/>
          <a:p>
            <a:pPr marL="609600" indent="-609600" eaLnBrk="1" hangingPunct="1"/>
            <a:r>
              <a:rPr lang="zh-CN" altLang="en-US" sz="2400"/>
              <a:t>为什么低合金高强度钢与合金弹簧钢均用锰作主要合金元素？分析各自热处理的特点。</a:t>
            </a:r>
          </a:p>
          <a:p>
            <a:pPr marL="609600" indent="-609600" eaLnBrk="1" hangingPunct="1"/>
            <a:r>
              <a:rPr lang="zh-CN" altLang="en-US" sz="2400"/>
              <a:t>试述渗碳钢和调质钢的合金化及热处理特点</a:t>
            </a:r>
          </a:p>
          <a:p>
            <a:pPr marL="609600" indent="-609600" eaLnBrk="1" hangingPunct="1"/>
            <a:r>
              <a:rPr lang="zh-CN" altLang="en-US" sz="2400"/>
              <a:t>试比较滚珠轴承钢、低合金刃具钢、高速钢、热模具钢的合金化及热处理特点。</a:t>
            </a:r>
          </a:p>
          <a:p>
            <a:pPr marL="609600" indent="-609600" eaLnBrk="1" hangingPunct="1"/>
            <a:r>
              <a:rPr lang="zh-CN" altLang="en-US" sz="2400"/>
              <a:t>试比较不同类型不锈钢中的</a:t>
            </a:r>
            <a:r>
              <a:rPr lang="en-US" sz="2400"/>
              <a:t>Cr</a:t>
            </a:r>
            <a:r>
              <a:rPr lang="zh-CN" altLang="en-US" sz="2400"/>
              <a:t>、</a:t>
            </a:r>
            <a:r>
              <a:rPr lang="en-US" sz="2400"/>
              <a:t>Ni</a:t>
            </a:r>
            <a:r>
              <a:rPr lang="zh-CN" altLang="en-US" sz="2400"/>
              <a:t>含量的特点，并分析</a:t>
            </a:r>
            <a:r>
              <a:rPr lang="en-US" sz="2400"/>
              <a:t>Cr</a:t>
            </a:r>
            <a:r>
              <a:rPr lang="zh-CN" altLang="en-US" sz="2400"/>
              <a:t>、</a:t>
            </a:r>
            <a:r>
              <a:rPr lang="en-US" sz="2400"/>
              <a:t>Ni</a:t>
            </a:r>
            <a:r>
              <a:rPr lang="zh-CN" altLang="en-US" sz="2400"/>
              <a:t>元素的作用。</a:t>
            </a:r>
          </a:p>
          <a:p>
            <a:pPr marL="609600" indent="-609600" eaLnBrk="1" hangingPunct="1"/>
            <a:r>
              <a:rPr lang="zh-CN" altLang="en-US" sz="2400"/>
              <a:t>试述石墨形态对铸铁性能的影响，并比较各类铸铁间的性能优劣。</a:t>
            </a:r>
          </a:p>
          <a:p>
            <a:pPr marL="609600" indent="-609600" eaLnBrk="1" hangingPunct="1"/>
            <a:r>
              <a:rPr lang="zh-CN" altLang="en-US" sz="2400"/>
              <a:t>与钢相比铸铁性能有何优点？为什么机床的床身常用灰口铸铁制造？</a:t>
            </a:r>
          </a:p>
          <a:p>
            <a:pPr marL="609600" indent="-609600" eaLnBrk="1" hangingPunct="1"/>
            <a:r>
              <a:rPr lang="en-US" sz="2400"/>
              <a:t>LF21</a:t>
            </a:r>
            <a:r>
              <a:rPr lang="zh-CN" altLang="en-US" sz="2400"/>
              <a:t>、</a:t>
            </a:r>
            <a:r>
              <a:rPr lang="en-US" sz="2400"/>
              <a:t>LY10</a:t>
            </a:r>
            <a:r>
              <a:rPr lang="zh-CN" altLang="en-US" sz="2400"/>
              <a:t>、</a:t>
            </a:r>
            <a:r>
              <a:rPr lang="en-US" sz="2400"/>
              <a:t>LY12</a:t>
            </a:r>
            <a:r>
              <a:rPr lang="zh-CN" altLang="en-US" sz="2400"/>
              <a:t>、</a:t>
            </a:r>
            <a:r>
              <a:rPr lang="en-US" sz="2400"/>
              <a:t>LC4</a:t>
            </a:r>
            <a:r>
              <a:rPr lang="zh-CN" altLang="en-US" sz="2400"/>
              <a:t>、</a:t>
            </a:r>
            <a:r>
              <a:rPr lang="en-US" sz="2400"/>
              <a:t>LD5</a:t>
            </a:r>
            <a:r>
              <a:rPr lang="zh-CN" altLang="en-US" sz="2400"/>
              <a:t>、</a:t>
            </a:r>
            <a:r>
              <a:rPr lang="en-US" sz="2400"/>
              <a:t>ZL105</a:t>
            </a:r>
            <a:r>
              <a:rPr lang="zh-CN" altLang="en-US" sz="2400"/>
              <a:t>各属于何种合金？分析它们的性能特点，强化方法及用途（请各举一例）。 </a:t>
            </a:r>
          </a:p>
          <a:p>
            <a:pPr marL="609600" indent="-609600" eaLnBrk="1" hangingPunct="1"/>
            <a:r>
              <a:rPr lang="zh-CN" altLang="en-US" sz="2400"/>
              <a:t>轴承合金的组织要求有什么特点？为什么？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549275"/>
            <a:ext cx="8540750" cy="3239765"/>
          </a:xfrm>
        </p:spPr>
        <p:txBody>
          <a:bodyPr/>
          <a:lstStyle/>
          <a:p>
            <a:pPr marL="971550" lvl="1" indent="-514350" eaLnBrk="1" hangingPunct="1">
              <a:lnSpc>
                <a:spcPct val="110000"/>
              </a:lnSpc>
              <a:buFontTx/>
              <a:buAutoNum type="arabicPeriod" startAt="3"/>
            </a:pPr>
            <a:r>
              <a:rPr lang="zh-CN" altLang="en-US" dirty="0"/>
              <a:t>石墨形态对铸铁性能的影响</a:t>
            </a:r>
          </a:p>
          <a:p>
            <a:pPr marL="971550" lvl="1" indent="-514350" eaLnBrk="1" hangingPunct="1">
              <a:lnSpc>
                <a:spcPct val="110000"/>
              </a:lnSpc>
            </a:pPr>
            <a:r>
              <a:rPr lang="zh-CN" altLang="en-US" dirty="0"/>
              <a:t>石墨相当于钢基体上的</a:t>
            </a:r>
            <a:r>
              <a:rPr lang="zh-CN" altLang="en-US" dirty="0">
                <a:solidFill>
                  <a:srgbClr val="0000FF"/>
                </a:solidFill>
              </a:rPr>
              <a:t>裂纹或空洞</a:t>
            </a:r>
            <a:r>
              <a:rPr lang="zh-CN" altLang="en-US" dirty="0"/>
              <a:t>，减少基体有效截面积，引起</a:t>
            </a:r>
            <a:r>
              <a:rPr lang="zh-CN" altLang="en-US" dirty="0">
                <a:solidFill>
                  <a:srgbClr val="0000FF"/>
                </a:solidFill>
              </a:rPr>
              <a:t>应力集中</a:t>
            </a:r>
            <a:r>
              <a:rPr lang="zh-CN" altLang="en-US" dirty="0"/>
              <a:t>。</a:t>
            </a:r>
            <a:endParaRPr lang="zh-CN" altLang="en-US" dirty="0">
              <a:ea typeface="黑体" pitchFamily="2" charset="-122"/>
            </a:endParaRPr>
          </a:p>
          <a:p>
            <a:pPr marL="1314450" lvl="2" indent="-457200" eaLnBrk="1" hangingPunct="1">
              <a:lnSpc>
                <a:spcPct val="110000"/>
              </a:lnSpc>
            </a:pPr>
            <a:r>
              <a:rPr lang="zh-CN" altLang="en-US" b="0" dirty="0">
                <a:ea typeface="黑体" pitchFamily="2" charset="-122"/>
              </a:rPr>
              <a:t>片状石墨引起严重应力集中，团絮状和球状作用轻。</a:t>
            </a:r>
          </a:p>
          <a:p>
            <a:pPr marL="1314450" lvl="2" indent="-457200" eaLnBrk="1" hangingPunct="1">
              <a:lnSpc>
                <a:spcPct val="110000"/>
              </a:lnSpc>
            </a:pPr>
            <a:r>
              <a:rPr lang="zh-CN" altLang="en-US" b="0" dirty="0">
                <a:ea typeface="黑体" pitchFamily="2" charset="-122"/>
              </a:rPr>
              <a:t>变质处理后，石墨片细化，割裂作用减轻，强度提高。</a:t>
            </a:r>
          </a:p>
          <a:p>
            <a:pPr marL="971550" lvl="1" indent="-514350" eaLnBrk="1" hangingPunct="1">
              <a:lnSpc>
                <a:spcPct val="110000"/>
              </a:lnSpc>
            </a:pPr>
            <a:r>
              <a:rPr lang="zh-CN" altLang="en-US" dirty="0"/>
              <a:t>石墨具有减摩、减振、降低缺口敏感性的作用</a:t>
            </a:r>
            <a:endParaRPr lang="zh-CN" altLang="en-US" b="0" dirty="0">
              <a:ea typeface="黑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1369596" y="5991671"/>
            <a:ext cx="421051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矩形 7"/>
          <p:cNvSpPr/>
          <p:nvPr/>
        </p:nvSpPr>
        <p:spPr>
          <a:xfrm>
            <a:off x="2555775" y="5991671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0" dirty="0" smtClean="0">
                <a:solidFill>
                  <a:srgbClr val="0000FF"/>
                </a:solidFill>
                <a:latin typeface="Arial"/>
                <a:ea typeface="黑体" pitchFamily="2" charset="-122"/>
              </a:rPr>
              <a:t>应力集中↓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pic>
        <p:nvPicPr>
          <p:cNvPr id="29698" name="Picture 2" descr="c:\DOCUME~1\yangping\APPLIC~1\360se6\USERDA~1\Temp\200952~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3861048"/>
            <a:ext cx="1998365" cy="1970686"/>
          </a:xfrm>
          <a:prstGeom prst="rect">
            <a:avLst/>
          </a:prstGeom>
          <a:noFill/>
        </p:spPr>
      </p:pic>
      <p:pic>
        <p:nvPicPr>
          <p:cNvPr id="12" name="Picture 9" descr="c:\DOCUME~1\yangping\APPLIC~1\360se6\USERDA~1\Temp\201210~1.JPG"/>
          <p:cNvPicPr>
            <a:picLocks noChangeAspect="1" noChangeArrowheads="1"/>
          </p:cNvPicPr>
          <p:nvPr/>
        </p:nvPicPr>
        <p:blipFill>
          <a:blip r:embed="rId3" cstate="print"/>
          <a:srcRect r="1237" b="2342"/>
          <a:stretch>
            <a:fillRect/>
          </a:stretch>
        </p:blipFill>
        <p:spPr bwMode="auto">
          <a:xfrm>
            <a:off x="556173" y="3719200"/>
            <a:ext cx="1801959" cy="215827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3" name="Picture 11" descr="c:\DOCUME~1\yangping\APPLIC~1\360se6\USERDA~1\Temp\201210~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2397" y="3717034"/>
            <a:ext cx="1807123" cy="216030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" name="Picture 13" descr="c:\DOCUME~1\yangping\APPLIC~1\360se6\USERDA~1\Temp\201210~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8622" y="3717032"/>
            <a:ext cx="1783578" cy="216030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381001"/>
            <a:ext cx="8540750" cy="527720"/>
          </a:xfrm>
        </p:spPr>
        <p:txBody>
          <a:bodyPr/>
          <a:lstStyle/>
          <a:p>
            <a:pPr marL="838200" indent="-838200" algn="l" eaLnBrk="1" hangingPunct="1"/>
            <a:r>
              <a:rPr lang="zh-CN" altLang="en-US" sz="3600" dirty="0"/>
              <a:t>二、常用铸铁牌号及应用 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1052737"/>
            <a:ext cx="3982343" cy="144016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zh-CN" altLang="en-US" dirty="0"/>
              <a:t>灰口铸铁</a:t>
            </a:r>
          </a:p>
          <a:p>
            <a:pPr marL="990600" lvl="1" indent="-533400" eaLnBrk="1" hangingPunct="1">
              <a:buFont typeface="Wingdings" pitchFamily="2" charset="2"/>
              <a:buAutoNum type="circleNumDbPlain"/>
            </a:pPr>
            <a:r>
              <a:rPr lang="zh-CN" altLang="en-US" dirty="0" smtClean="0">
                <a:latin typeface="+mn-ea"/>
                <a:ea typeface="+mn-ea"/>
              </a:rPr>
              <a:t>组织：</a:t>
            </a:r>
            <a:r>
              <a:rPr lang="zh-CN" altLang="en-US" b="0" dirty="0" smtClean="0">
                <a:latin typeface="+mn-ea"/>
                <a:ea typeface="+mn-ea"/>
              </a:rPr>
              <a:t>钢</a:t>
            </a:r>
            <a:r>
              <a:rPr lang="zh-CN" altLang="en-US" dirty="0" smtClean="0">
                <a:latin typeface="+mn-ea"/>
                <a:ea typeface="+mn-ea"/>
              </a:rPr>
              <a:t>基体</a:t>
            </a:r>
            <a:r>
              <a:rPr lang="en-US" altLang="zh-CN" dirty="0" smtClean="0">
                <a:latin typeface="+mn-ea"/>
                <a:ea typeface="+mn-ea"/>
              </a:rPr>
              <a:t>+</a:t>
            </a:r>
            <a:r>
              <a:rPr lang="zh-CN" altLang="en-US" dirty="0" smtClean="0">
                <a:latin typeface="+mn-ea"/>
                <a:ea typeface="+mn-ea"/>
              </a:rPr>
              <a:t>片状石墨</a:t>
            </a:r>
            <a:endParaRPr lang="zh-CN" altLang="en-US" sz="3200" dirty="0">
              <a:latin typeface="+mn-ea"/>
              <a:ea typeface="+mn-ea"/>
            </a:endParaRPr>
          </a:p>
        </p:txBody>
      </p:sp>
      <p:pic>
        <p:nvPicPr>
          <p:cNvPr id="8196" name="Picture 5" descr="PG低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509120"/>
            <a:ext cx="2350476" cy="141006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</p:pic>
      <p:pic>
        <p:nvPicPr>
          <p:cNvPr id="8197" name="Picture 6" descr="PG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1" y="4509120"/>
            <a:ext cx="2353025" cy="1411589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755576" y="3212976"/>
            <a:ext cx="3312368" cy="461665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kern="0" dirty="0" smtClean="0">
                <a:solidFill>
                  <a:srgbClr val="0000FF"/>
                </a:solidFill>
                <a:latin typeface="Arial"/>
                <a:ea typeface="黑体"/>
              </a:rPr>
              <a:t>强度最高，应用最广泛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2564904"/>
            <a:ext cx="3462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spcBef>
                <a:spcPct val="20000"/>
              </a:spcBef>
              <a:buClr>
                <a:srgbClr val="800080"/>
              </a:buClr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钢的基体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：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F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、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F+P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、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P</a:t>
            </a:r>
            <a:endParaRPr lang="zh-CN" altLang="en-US" sz="2400" b="0" kern="0" dirty="0">
              <a:solidFill>
                <a:srgbClr val="000000"/>
              </a:solidFill>
              <a:latin typeface="Arial"/>
              <a:ea typeface="华文细黑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79712" y="4005064"/>
            <a:ext cx="1368152" cy="461665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20000"/>
              </a:spcBef>
              <a:buClr>
                <a:srgbClr val="FF6600"/>
              </a:buClr>
            </a:pPr>
            <a:r>
              <a:rPr lang="en-US" altLang="zh-CN" sz="2400" kern="0" dirty="0" smtClean="0">
                <a:solidFill>
                  <a:srgbClr val="0000FF"/>
                </a:solidFill>
                <a:latin typeface="Arial"/>
                <a:ea typeface="华文细黑" pitchFamily="2" charset="-122"/>
              </a:rPr>
              <a:t>P</a:t>
            </a:r>
            <a:r>
              <a:rPr lang="zh-CN" altLang="en-US" sz="2400" b="0" kern="0" dirty="0" smtClean="0">
                <a:solidFill>
                  <a:srgbClr val="0000FF"/>
                </a:solidFill>
                <a:latin typeface="Arial"/>
                <a:ea typeface="华文细黑" pitchFamily="2" charset="-122"/>
              </a:rPr>
              <a:t>灰铸铁 </a:t>
            </a:r>
            <a:endParaRPr lang="zh-CN" altLang="en-US" sz="2400" b="0" kern="0" dirty="0">
              <a:solidFill>
                <a:srgbClr val="0000FF"/>
              </a:solidFill>
              <a:latin typeface="Arial"/>
              <a:ea typeface="华文细黑" pitchFamily="2" charset="-122"/>
            </a:endParaRPr>
          </a:p>
        </p:txBody>
      </p:sp>
      <p:pic>
        <p:nvPicPr>
          <p:cNvPr id="10" name="Picture 4" descr="FG低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980728"/>
            <a:ext cx="2354627" cy="1412776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</p:pic>
      <p:pic>
        <p:nvPicPr>
          <p:cNvPr id="11" name="Picture 5" descr="FG高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980728"/>
            <a:ext cx="2339752" cy="140385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6156176" y="2420888"/>
            <a:ext cx="1295547" cy="46166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F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灰铸铁</a:t>
            </a:r>
            <a:endParaRPr lang="zh-CN" altLang="en-US" dirty="0"/>
          </a:p>
        </p:txBody>
      </p:sp>
      <p:pic>
        <p:nvPicPr>
          <p:cNvPr id="14" name="Picture 10" descr="FPG层低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2996952"/>
            <a:ext cx="2376264" cy="142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2" descr="FPG层高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3011572"/>
            <a:ext cx="2339752" cy="140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5868144" y="4437112"/>
            <a:ext cx="1680268" cy="46166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F+P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灰铸铁</a:t>
            </a:r>
            <a:endParaRPr lang="zh-CN" altLang="en-US" dirty="0"/>
          </a:p>
        </p:txBody>
      </p:sp>
      <p:sp>
        <p:nvSpPr>
          <p:cNvPr id="18" name="上箭头 17"/>
          <p:cNvSpPr/>
          <p:nvPr/>
        </p:nvSpPr>
        <p:spPr bwMode="auto">
          <a:xfrm>
            <a:off x="2411760" y="3789040"/>
            <a:ext cx="504056" cy="144016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Rectangle 3"/>
          <p:cNvSpPr txBox="1">
            <a:spLocks noRot="1" noChangeArrowheads="1"/>
          </p:cNvSpPr>
          <p:nvPr/>
        </p:nvSpPr>
        <p:spPr bwMode="auto">
          <a:xfrm>
            <a:off x="5220072" y="5013176"/>
            <a:ext cx="3672408" cy="60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AutoNum type="circleNumDbPlain" startAt="2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牌号</a:t>
            </a:r>
          </a:p>
        </p:txBody>
      </p:sp>
      <p:sp>
        <p:nvSpPr>
          <p:cNvPr id="21" name="矩形 20"/>
          <p:cNvSpPr/>
          <p:nvPr/>
        </p:nvSpPr>
        <p:spPr>
          <a:xfrm>
            <a:off x="683568" y="6021288"/>
            <a:ext cx="5256584" cy="461665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533400" indent="-533400">
              <a:spcBef>
                <a:spcPct val="20000"/>
              </a:spcBef>
              <a:buClr>
                <a:srgbClr val="800080"/>
              </a:buClr>
              <a:defRPr/>
            </a:pPr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Ф30mm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试样的最小抗拉强度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(MN/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m</a:t>
            </a:r>
            <a:r>
              <a:rPr lang="en-US" altLang="zh-CN" sz="2400" kern="0" baseline="30000" dirty="0" err="1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2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)</a:t>
            </a:r>
            <a:endParaRPr lang="en-US" altLang="zh-CN" sz="2400" kern="0" baseline="30000" dirty="0">
              <a:solidFill>
                <a:srgbClr val="000000"/>
              </a:solidFill>
              <a:latin typeface="Arial"/>
              <a:ea typeface="华文细黑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12160" y="5517232"/>
            <a:ext cx="2271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例：</a:t>
            </a:r>
            <a:r>
              <a:rPr lang="en-US" altLang="zh-CN" sz="2800" kern="0" dirty="0" err="1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HT100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7340962" y="5949280"/>
            <a:ext cx="5760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箭头连接符 30"/>
          <p:cNvCxnSpPr>
            <a:endCxn id="21" idx="3"/>
          </p:cNvCxnSpPr>
          <p:nvPr/>
        </p:nvCxnSpPr>
        <p:spPr bwMode="auto">
          <a:xfrm flipH="1">
            <a:off x="5940152" y="5949280"/>
            <a:ext cx="1656184" cy="3028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7" grpId="0" animBg="1"/>
      <p:bldP spid="8" grpId="0"/>
      <p:bldP spid="9" grpId="0" animBg="1"/>
      <p:bldP spid="13" grpId="0" animBg="1"/>
      <p:bldP spid="16" grpId="0" animBg="1"/>
      <p:bldP spid="18" grpId="0" animBg="1"/>
      <p:bldP spid="20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671736"/>
          </a:xfrm>
        </p:spPr>
        <p:txBody>
          <a:bodyPr/>
          <a:lstStyle/>
          <a:p>
            <a:pPr marL="742950" indent="-742950" algn="l">
              <a:buClr>
                <a:srgbClr val="7030A0"/>
              </a:buClr>
              <a:buFont typeface="+mj-ea"/>
              <a:buAutoNum type="circleNumDbPlain" startAt="3"/>
            </a:pPr>
            <a:r>
              <a:rPr lang="zh-CN" altLang="en-US" sz="3200" dirty="0" smtClean="0">
                <a:latin typeface="+mn-ea"/>
                <a:ea typeface="+mn-ea"/>
              </a:rPr>
              <a:t>性能特点与应用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4970239"/>
          </a:xfrm>
        </p:spPr>
        <p:txBody>
          <a:bodyPr/>
          <a:lstStyle/>
          <a:p>
            <a:r>
              <a:rPr lang="zh-CN" altLang="en-US" sz="2800" i="1" dirty="0" smtClean="0"/>
              <a:t>力学性能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较差，是</a:t>
            </a:r>
            <a:r>
              <a:rPr lang="zh-CN" altLang="en-US" sz="2400" dirty="0" smtClean="0">
                <a:solidFill>
                  <a:srgbClr val="0000FF"/>
                </a:solidFill>
              </a:rPr>
              <a:t>脆性材料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石墨片数量越多，越粗大，分布越不均匀，灰口铸铁的力学性能越差。但其</a:t>
            </a:r>
            <a:r>
              <a:rPr lang="zh-CN" altLang="en-US" sz="2400" dirty="0" smtClean="0">
                <a:solidFill>
                  <a:srgbClr val="0000FF"/>
                </a:solidFill>
              </a:rPr>
              <a:t>抗压强度仍接近钢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800" i="1" dirty="0" smtClean="0"/>
              <a:t>工艺性能</a:t>
            </a:r>
            <a:endParaRPr lang="en-US" altLang="zh-CN" sz="2800" b="0" dirty="0" smtClean="0"/>
          </a:p>
          <a:p>
            <a:pPr lvl="1"/>
            <a:r>
              <a:rPr lang="zh-CN" altLang="en-US" sz="2400" dirty="0" smtClean="0"/>
              <a:t>铸造性能极好，切削性能好</a:t>
            </a:r>
            <a:endParaRPr lang="en-US" altLang="zh-CN" sz="2400" b="0" dirty="0" smtClean="0"/>
          </a:p>
          <a:p>
            <a:r>
              <a:rPr lang="zh-CN" altLang="en-US" sz="2800" i="1" dirty="0" smtClean="0"/>
              <a:t>其他性能</a:t>
            </a:r>
            <a:endParaRPr lang="en-US" altLang="zh-CN" sz="2800" b="0" dirty="0" smtClean="0"/>
          </a:p>
          <a:p>
            <a:pPr lvl="1"/>
            <a:r>
              <a:rPr lang="zh-CN" altLang="en-US" sz="2400" dirty="0" smtClean="0"/>
              <a:t>减振性、耐磨性好</a:t>
            </a:r>
            <a:r>
              <a:rPr lang="zh-CN" altLang="en-US" sz="2400" b="0" dirty="0" smtClean="0"/>
              <a:t>。</a:t>
            </a:r>
            <a:endParaRPr lang="zh-CN" alt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611560" y="476672"/>
          <a:ext cx="6120680" cy="4303008"/>
        </p:xfrm>
        <a:graphic>
          <a:graphicData uri="http://schemas.openxmlformats.org/drawingml/2006/table">
            <a:tbl>
              <a:tblPr/>
              <a:tblGrid>
                <a:gridCol w="864096"/>
                <a:gridCol w="1224136"/>
                <a:gridCol w="1872208"/>
                <a:gridCol w="2160240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牌号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显微组织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性能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特点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应用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HT100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F+P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粗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片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铸造性能好，不用人工时效，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减振性好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下水管、阀体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盖、泵壳、底座、手轮、刀架，等</a:t>
                      </a:r>
                      <a:r>
                        <a:rPr lang="zh-CN" altLang="en-US" sz="1800" b="1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要求强度不高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的工件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HT150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F+P+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较粗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片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HT200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P+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中等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片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铸造性较好，要人工时效，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强度较高，耐磨，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减振性较好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气缸盖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缸体、飞轮、机床立柱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横梁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床身、箱体、轴承座，等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HT250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细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P+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较细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片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HT300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S/T+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细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片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白口倾向大，铸造性差，要人工时效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高强度，高耐磨性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机床导轨，</a:t>
                      </a:r>
                      <a:r>
                        <a:rPr lang="zh-CN" altLang="en-US" sz="1800" b="1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受力较大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的床身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立柱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工作台，阀体，大型发动机缸体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盖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衬套、蜗轮、凸轮等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HT350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燕尾形箭头 6"/>
          <p:cNvSpPr/>
          <p:nvPr/>
        </p:nvSpPr>
        <p:spPr bwMode="auto">
          <a:xfrm rot="5400000">
            <a:off x="2709219" y="2915517"/>
            <a:ext cx="3672408" cy="90862"/>
          </a:xfrm>
          <a:prstGeom prst="notched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AutoShape 58"/>
          <p:cNvSpPr>
            <a:spLocks noChangeArrowheads="1"/>
          </p:cNvSpPr>
          <p:nvPr/>
        </p:nvSpPr>
        <p:spPr bwMode="auto">
          <a:xfrm>
            <a:off x="3923928" y="5229200"/>
            <a:ext cx="2736304" cy="1296144"/>
          </a:xfrm>
          <a:prstGeom prst="cloudCallout">
            <a:avLst>
              <a:gd name="adj1" fmla="val -26389"/>
              <a:gd name="adj2" fmla="val -76010"/>
            </a:avLst>
          </a:prstGeom>
          <a:solidFill>
            <a:srgbClr val="CCFFCC"/>
          </a:solidFill>
          <a:ln w="19050" cmpd="sng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力学性能↑铸造性能↓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5445224"/>
            <a:ext cx="2088232" cy="461665"/>
          </a:xfrm>
          <a:prstGeom prst="rect">
            <a:avLst/>
          </a:prstGeom>
          <a:solidFill>
            <a:srgbClr val="CCFFCC"/>
          </a:solidFill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孕育铸铁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左大括号 10"/>
          <p:cNvSpPr/>
          <p:nvPr/>
        </p:nvSpPr>
        <p:spPr bwMode="auto">
          <a:xfrm>
            <a:off x="413114" y="2564904"/>
            <a:ext cx="270454" cy="2088232"/>
          </a:xfrm>
          <a:prstGeom prst="leftBrace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圆角右箭头 11"/>
          <p:cNvSpPr/>
          <p:nvPr/>
        </p:nvSpPr>
        <p:spPr bwMode="auto">
          <a:xfrm rot="5400000">
            <a:off x="-540568" y="4415340"/>
            <a:ext cx="1749964" cy="165788"/>
          </a:xfrm>
          <a:prstGeom prst="ben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1299999" lon="10799999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7650" name="Picture 2" descr="c:\DOCUME~1\yangping\APPLIC~1\360se6\USERDA~1\Temp\G0_129~1.JPG"/>
          <p:cNvPicPr>
            <a:picLocks noChangeAspect="1" noChangeArrowheads="1"/>
          </p:cNvPicPr>
          <p:nvPr/>
        </p:nvPicPr>
        <p:blipFill>
          <a:blip r:embed="rId2" cstate="print"/>
          <a:srcRect t="18900" b="18101"/>
          <a:stretch>
            <a:fillRect/>
          </a:stretch>
        </p:blipFill>
        <p:spPr bwMode="auto">
          <a:xfrm>
            <a:off x="6876256" y="908720"/>
            <a:ext cx="2267744" cy="1428659"/>
          </a:xfrm>
          <a:prstGeom prst="rect">
            <a:avLst/>
          </a:prstGeom>
          <a:noFill/>
        </p:spPr>
      </p:pic>
      <p:pic>
        <p:nvPicPr>
          <p:cNvPr id="27652" name="Picture 4" descr="c:\DOCUME~1\yangping\APPLIC~1\360se6\USERDA~1\Temp\3A62EF~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348880"/>
            <a:ext cx="2267743" cy="1700808"/>
          </a:xfrm>
          <a:prstGeom prst="rect">
            <a:avLst/>
          </a:prstGeom>
          <a:noFill/>
        </p:spPr>
      </p:pic>
      <p:pic>
        <p:nvPicPr>
          <p:cNvPr id="27656" name="Picture 8" descr="c:\DOCUME~1\yangping\APPLIC~1\360se6\USERDA~1\Temp\IMG111~1.JPG"/>
          <p:cNvPicPr>
            <a:picLocks noChangeAspect="1" noChangeArrowheads="1"/>
          </p:cNvPicPr>
          <p:nvPr/>
        </p:nvPicPr>
        <p:blipFill>
          <a:blip r:embed="rId4" cstate="print"/>
          <a:srcRect l="4675" t="5346" r="2303" b="11648"/>
          <a:stretch>
            <a:fillRect/>
          </a:stretch>
        </p:blipFill>
        <p:spPr bwMode="auto">
          <a:xfrm>
            <a:off x="6876257" y="4077072"/>
            <a:ext cx="2267744" cy="1169868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2555776" y="5445224"/>
            <a:ext cx="1268296" cy="461665"/>
          </a:xfrm>
          <a:prstGeom prst="rect">
            <a:avLst/>
          </a:prstGeom>
          <a:solidFill>
            <a:srgbClr val="CCFFCC"/>
          </a:solidFill>
          <a:ln w="1905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片细化</a:t>
            </a:r>
            <a:endParaRPr lang="zh-CN" altLang="en-US" dirty="0"/>
          </a:p>
        </p:txBody>
      </p:sp>
      <p:sp>
        <p:nvSpPr>
          <p:cNvPr id="14" name="燕尾形箭头 13"/>
          <p:cNvSpPr/>
          <p:nvPr/>
        </p:nvSpPr>
        <p:spPr bwMode="auto">
          <a:xfrm rot="5400000">
            <a:off x="503548" y="3176972"/>
            <a:ext cx="4320480" cy="72008"/>
          </a:xfrm>
          <a:prstGeom prst="notched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4687552" y="1513248"/>
            <a:ext cx="432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5497218" y="2449352"/>
            <a:ext cx="432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5148064" y="3933056"/>
            <a:ext cx="432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549275"/>
            <a:ext cx="8540750" cy="5473700"/>
          </a:xfrm>
        </p:spPr>
        <p:txBody>
          <a:bodyPr/>
          <a:lstStyle/>
          <a:p>
            <a:pPr marL="609600" indent="-609600" eaLnBrk="1" hangingPunct="1">
              <a:buClr>
                <a:srgbClr val="7030A0"/>
              </a:buClr>
              <a:buFont typeface="+mj-ea"/>
              <a:buAutoNum type="circleNumDbPlain" startAt="4"/>
            </a:pPr>
            <a:r>
              <a:rPr lang="zh-CN" altLang="en-US" dirty="0"/>
              <a:t>灰口铸铁的热处理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zh-CN" altLang="en-US" dirty="0"/>
              <a:t>热处理只能改变铸铁的基体组织，</a:t>
            </a:r>
            <a:r>
              <a:rPr lang="zh-CN" altLang="en-US" dirty="0">
                <a:solidFill>
                  <a:srgbClr val="0000FF"/>
                </a:solidFill>
              </a:rPr>
              <a:t>不能改变石墨的形态和分布</a:t>
            </a:r>
            <a:r>
              <a:rPr lang="zh-CN" altLang="en-US" dirty="0" smtClean="0"/>
              <a:t>。</a:t>
            </a:r>
            <a:endParaRPr lang="en-US" dirty="0"/>
          </a:p>
          <a:p>
            <a:pPr marL="990600" lvl="1" indent="-533400" eaLnBrk="1" hangingPunct="1">
              <a:buFontTx/>
              <a:buNone/>
            </a:pPr>
            <a:endParaRPr lang="en-US" b="0" dirty="0"/>
          </a:p>
          <a:p>
            <a:pPr marL="990600" lvl="1" indent="-533400" eaLnBrk="1" hangingPunct="1">
              <a:buFontTx/>
              <a:buNone/>
            </a:pPr>
            <a:r>
              <a:rPr lang="zh-CN" altLang="en-US" dirty="0"/>
              <a:t>（</a:t>
            </a:r>
            <a:r>
              <a:rPr lang="en-US" dirty="0"/>
              <a:t>1</a:t>
            </a:r>
            <a:r>
              <a:rPr lang="zh-CN" altLang="en-US" dirty="0"/>
              <a:t>）去应力退火</a:t>
            </a:r>
          </a:p>
          <a:p>
            <a:pPr marL="1371600" lvl="2" indent="-457200" eaLnBrk="1" hangingPunct="1"/>
            <a:r>
              <a:rPr lang="zh-CN" altLang="en-US" dirty="0"/>
              <a:t>目的：消除铸造内应力，防止铸件开裂惑减少变形</a:t>
            </a:r>
          </a:p>
          <a:p>
            <a:pPr marL="990600" lvl="1" indent="-533400" eaLnBrk="1" hangingPunct="1">
              <a:buFontTx/>
              <a:buNone/>
            </a:pPr>
            <a:r>
              <a:rPr lang="zh-CN" altLang="en-US" dirty="0"/>
              <a:t>（</a:t>
            </a:r>
            <a:r>
              <a:rPr lang="en-US" dirty="0"/>
              <a:t>2</a:t>
            </a:r>
            <a:r>
              <a:rPr lang="zh-CN" altLang="en-US" dirty="0" smtClean="0"/>
              <a:t>）退火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消除白口组织</a:t>
            </a:r>
            <a:endParaRPr lang="zh-CN" altLang="en-US" dirty="0"/>
          </a:p>
          <a:p>
            <a:pPr marL="1371600" lvl="2" indent="-457200" eaLnBrk="1" hangingPunct="1"/>
            <a:r>
              <a:rPr lang="zh-CN" altLang="en-US" dirty="0"/>
              <a:t>目的</a:t>
            </a:r>
            <a:r>
              <a:rPr lang="zh-CN" altLang="en-US" dirty="0" smtClean="0"/>
              <a:t>：改善</a:t>
            </a:r>
            <a:r>
              <a:rPr lang="zh-CN" altLang="en-US" dirty="0"/>
              <a:t>切削加工性</a:t>
            </a:r>
          </a:p>
          <a:p>
            <a:pPr marL="990600" lvl="1" indent="-533400" eaLnBrk="1" hangingPunct="1">
              <a:buFontTx/>
              <a:buNone/>
            </a:pPr>
            <a:r>
              <a:rPr lang="zh-CN" altLang="en-US" dirty="0"/>
              <a:t>（</a:t>
            </a:r>
            <a:r>
              <a:rPr lang="en-US" dirty="0"/>
              <a:t>3</a:t>
            </a:r>
            <a:r>
              <a:rPr lang="zh-CN" altLang="en-US" dirty="0"/>
              <a:t>）表面淬火</a:t>
            </a:r>
          </a:p>
          <a:p>
            <a:pPr marL="1371600" lvl="2" indent="-457200" eaLnBrk="1" hangingPunct="1"/>
            <a:r>
              <a:rPr lang="zh-CN" altLang="en-US" dirty="0"/>
              <a:t>目的：提高表面的硬度和耐磨性，其方法有火焰淬火、感应淬火和电接触淬火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1267" name="Oval 4"/>
          <p:cNvSpPr>
            <a:spLocks noChangeArrowheads="1"/>
          </p:cNvSpPr>
          <p:nvPr/>
        </p:nvSpPr>
        <p:spPr bwMode="auto">
          <a:xfrm>
            <a:off x="5364088" y="1772816"/>
            <a:ext cx="2376488" cy="503237"/>
          </a:xfrm>
          <a:prstGeom prst="ellipse">
            <a:avLst/>
          </a:prstGeom>
          <a:solidFill>
            <a:srgbClr val="CCFFCC">
              <a:alpha val="53999"/>
            </a:srgb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效果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不大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381000"/>
            <a:ext cx="8540750" cy="600075"/>
          </a:xfrm>
        </p:spPr>
        <p:txBody>
          <a:bodyPr/>
          <a:lstStyle/>
          <a:p>
            <a:pPr marL="838200" indent="-838200" algn="l" eaLnBrk="1" hangingPunct="1">
              <a:buClr>
                <a:schemeClr val="folHlink"/>
              </a:buClr>
              <a:buFont typeface="+mj-lt"/>
              <a:buAutoNum type="arabicPeriod" startAt="2"/>
            </a:pPr>
            <a:r>
              <a:rPr lang="zh-CN" sz="3600" dirty="0" smtClean="0"/>
              <a:t>球墨铸铁</a:t>
            </a:r>
            <a:endParaRPr lang="zh-CN" sz="3600" dirty="0"/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1054100"/>
            <a:ext cx="6502623" cy="50269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rgbClr val="7030A0"/>
              </a:buClr>
              <a:buFont typeface="Wingdings" pitchFamily="2" charset="2"/>
              <a:buAutoNum type="circleNumDbPlain"/>
            </a:pPr>
            <a:r>
              <a:rPr lang="zh-CN" altLang="en-US" sz="2800" dirty="0" smtClean="0"/>
              <a:t>组织：钢基体  </a:t>
            </a:r>
            <a:r>
              <a:rPr lang="en-US" sz="2800" dirty="0" smtClean="0"/>
              <a:t>+  </a:t>
            </a:r>
            <a:r>
              <a:rPr lang="zh-CN" altLang="en-US" sz="2800" dirty="0"/>
              <a:t>球状</a:t>
            </a:r>
            <a:r>
              <a:rPr lang="en-US" sz="2800" dirty="0" smtClean="0"/>
              <a:t>G</a:t>
            </a:r>
            <a:endParaRPr lang="en-US" sz="2800" dirty="0"/>
          </a:p>
        </p:txBody>
      </p:sp>
      <p:pic>
        <p:nvPicPr>
          <p:cNvPr id="13317" name="Picture 6" descr="z2-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812866"/>
            <a:ext cx="1976383" cy="194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9" descr="z2-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4625" y="2812866"/>
            <a:ext cx="1959863" cy="1935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12" descr="z2-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739527"/>
            <a:ext cx="1814785" cy="189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3" name="Picture 15"/>
          <p:cNvPicPr>
            <a:picLocks noChangeAspect="1" noChangeArrowheads="1"/>
          </p:cNvPicPr>
          <p:nvPr/>
        </p:nvPicPr>
        <p:blipFill>
          <a:blip r:embed="rId5" cstate="print"/>
          <a:srcRect l="53270" t="7484" r="2286" b="5740"/>
          <a:stretch>
            <a:fillRect/>
          </a:stretch>
        </p:blipFill>
        <p:spPr bwMode="auto">
          <a:xfrm>
            <a:off x="4860032" y="2812867"/>
            <a:ext cx="200896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971600" y="1556792"/>
            <a:ext cx="554461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</a:pPr>
            <a:r>
              <a:rPr lang="en-US" altLang="zh-CN" sz="2400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球对基体的割裂</a:t>
            </a:r>
            <a:r>
              <a:rPr lang="en-US" altLang="zh-CN" sz="2400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应力集中减小到最低程度→→机械性能大大提高。</a:t>
            </a:r>
          </a:p>
        </p:txBody>
      </p:sp>
      <p:sp>
        <p:nvSpPr>
          <p:cNvPr id="15" name="矩形 14"/>
          <p:cNvSpPr/>
          <p:nvPr/>
        </p:nvSpPr>
        <p:spPr>
          <a:xfrm>
            <a:off x="2771800" y="4757082"/>
            <a:ext cx="1872208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F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基体球墨铸铁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4716016" y="4757082"/>
            <a:ext cx="2249155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2000" kern="0" dirty="0" err="1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F+P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基体球墨铸铁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7075374" y="4757082"/>
            <a:ext cx="1889114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P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基体球墨铸铁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971600" y="2356196"/>
            <a:ext cx="468052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钢基体 ：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F</a:t>
            </a:r>
            <a:r>
              <a:rPr lang="zh-CN" altLang="en-US" sz="2400" i="1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，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 </a:t>
            </a:r>
            <a:r>
              <a:rPr lang="en-US" altLang="zh-CN" sz="2400" i="1" kern="0" dirty="0" err="1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F+P</a:t>
            </a:r>
            <a:r>
              <a:rPr lang="zh-CN" altLang="en-US" sz="2400" i="1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，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P</a:t>
            </a:r>
            <a:endParaRPr lang="zh-CN" altLang="en-US" sz="2400" kern="0" dirty="0">
              <a:solidFill>
                <a:srgbClr val="000000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043608" y="5236259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/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例：</a:t>
            </a:r>
            <a:r>
              <a:rPr lang="en-US" altLang="zh-CN" sz="2800" dirty="0" err="1" smtClean="0">
                <a:latin typeface="华文细黑" pitchFamily="2" charset="-122"/>
                <a:ea typeface="华文细黑" pitchFamily="2" charset="-122"/>
              </a:rPr>
              <a:t>Q</a:t>
            </a:r>
            <a:r>
              <a:rPr lang="en-US" sz="2800" dirty="0" err="1" smtClean="0">
                <a:latin typeface="华文细黑" pitchFamily="2" charset="-122"/>
                <a:ea typeface="华文细黑" pitchFamily="2" charset="-122"/>
              </a:rPr>
              <a:t>T400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－</a:t>
            </a:r>
            <a:r>
              <a:rPr lang="en-US" sz="2800" dirty="0" smtClean="0">
                <a:latin typeface="华文细黑" pitchFamily="2" charset="-122"/>
                <a:ea typeface="华文细黑" pitchFamily="2" charset="-122"/>
              </a:rPr>
              <a:t>17</a:t>
            </a:r>
            <a:endParaRPr lang="en-US" sz="2800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292290" y="5991671"/>
            <a:ext cx="3168352" cy="461665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最低抗拉强度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(MN/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m</a:t>
            </a:r>
            <a:r>
              <a:rPr lang="en-US" altLang="zh-CN" sz="2400" kern="0" baseline="30000" dirty="0" err="1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2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华文细黑" pitchFamily="2" charset="-122"/>
              </a:rPr>
              <a:t>)</a:t>
            </a:r>
            <a:endParaRPr lang="zh-CN" altLang="en-US" sz="2400" dirty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660442" y="5668307"/>
            <a:ext cx="226666" cy="292168"/>
          </a:xfrm>
          <a:prstGeom prst="line">
            <a:avLst/>
          </a:prstGeom>
          <a:noFill/>
          <a:ln w="2857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3479459" y="5668306"/>
            <a:ext cx="2304256" cy="280973"/>
          </a:xfrm>
          <a:prstGeom prst="line">
            <a:avLst/>
          </a:prstGeom>
          <a:noFill/>
          <a:ln w="2857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3"/>
          <p:cNvSpPr txBox="1">
            <a:spLocks noRot="1" noChangeArrowheads="1"/>
          </p:cNvSpPr>
          <p:nvPr/>
        </p:nvSpPr>
        <p:spPr bwMode="auto">
          <a:xfrm>
            <a:off x="395536" y="4625677"/>
            <a:ext cx="1872208" cy="60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AutoNum type="circleNumDbPlain" startAt="2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牌号</a:t>
            </a: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2387490" y="5668307"/>
            <a:ext cx="5040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3317865" y="5668307"/>
            <a:ext cx="3600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5207651" y="5978111"/>
            <a:ext cx="1142777" cy="461665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延伸率</a:t>
            </a:r>
            <a:endParaRPr lang="zh-CN" altLang="en-US" sz="2400" dirty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4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671736"/>
          </a:xfrm>
        </p:spPr>
        <p:txBody>
          <a:bodyPr/>
          <a:lstStyle/>
          <a:p>
            <a:pPr marL="742950" indent="-742950" algn="l">
              <a:buClr>
                <a:srgbClr val="7030A0"/>
              </a:buClr>
              <a:buFont typeface="+mj-ea"/>
              <a:buAutoNum type="circleNumDbPlain" startAt="3"/>
            </a:pPr>
            <a:r>
              <a:rPr lang="zh-CN" altLang="en-US" sz="3200" dirty="0" smtClean="0">
                <a:latin typeface="+mn-ea"/>
                <a:ea typeface="+mn-ea"/>
              </a:rPr>
              <a:t>性能特点与应用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4970239"/>
          </a:xfrm>
        </p:spPr>
        <p:txBody>
          <a:bodyPr/>
          <a:lstStyle/>
          <a:p>
            <a:r>
              <a:rPr lang="zh-CN" altLang="en-US" sz="2800" i="1" dirty="0" smtClean="0"/>
              <a:t>力学性能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比灰口铸铁更高的抗拉强度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弯曲疲劳极限，良好的塑性及韧性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G</a:t>
            </a:r>
            <a:r>
              <a:rPr lang="zh-CN" altLang="en-US" sz="2000" dirty="0" smtClean="0"/>
              <a:t>球对基体的割裂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应力集中减小到最低程度→力学性能↑↑，</a:t>
            </a:r>
            <a:r>
              <a:rPr lang="zh-CN" altLang="en-US" sz="2000" dirty="0" smtClean="0">
                <a:solidFill>
                  <a:srgbClr val="0000FF"/>
                </a:solidFill>
              </a:rPr>
              <a:t>基体的作用</a:t>
            </a:r>
            <a:r>
              <a:rPr lang="zh-CN" altLang="en-US" sz="2000" dirty="0" smtClean="0"/>
              <a:t>可以从灰口铸铁的</a:t>
            </a:r>
            <a:r>
              <a:rPr lang="en-US" altLang="zh-CN" sz="2000" dirty="0" smtClean="0">
                <a:solidFill>
                  <a:srgbClr val="0000FF"/>
                </a:solidFill>
              </a:rPr>
              <a:t>30</a:t>
            </a:r>
            <a:r>
              <a:rPr lang="zh-CN" altLang="en-US" sz="2000" dirty="0" smtClean="0">
                <a:solidFill>
                  <a:srgbClr val="0000FF"/>
                </a:solidFill>
              </a:rPr>
              <a:t>～</a:t>
            </a:r>
            <a:r>
              <a:rPr lang="en-US" altLang="zh-CN" sz="2000" dirty="0" smtClean="0">
                <a:solidFill>
                  <a:srgbClr val="0000FF"/>
                </a:solidFill>
              </a:rPr>
              <a:t>50%</a:t>
            </a:r>
            <a:r>
              <a:rPr lang="zh-CN" altLang="en-US" sz="2000" dirty="0" smtClean="0">
                <a:solidFill>
                  <a:srgbClr val="0000FF"/>
                </a:solidFill>
              </a:rPr>
              <a:t>提高到</a:t>
            </a:r>
            <a:r>
              <a:rPr lang="en-US" altLang="zh-CN" sz="2000" dirty="0" smtClean="0">
                <a:solidFill>
                  <a:srgbClr val="0000FF"/>
                </a:solidFill>
              </a:rPr>
              <a:t>70</a:t>
            </a:r>
            <a:r>
              <a:rPr lang="zh-CN" altLang="en-US" sz="2000" dirty="0" smtClean="0">
                <a:solidFill>
                  <a:srgbClr val="0000FF"/>
                </a:solidFill>
              </a:rPr>
              <a:t>～</a:t>
            </a:r>
            <a:r>
              <a:rPr lang="en-US" altLang="zh-CN" sz="2000" dirty="0" smtClean="0">
                <a:solidFill>
                  <a:srgbClr val="0000FF"/>
                </a:solidFill>
              </a:rPr>
              <a:t>90%</a:t>
            </a:r>
            <a:r>
              <a:rPr lang="zh-CN" altLang="en-US" sz="20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endParaRPr lang="en-US" altLang="zh-CN" sz="2800" i="1" dirty="0" smtClean="0"/>
          </a:p>
          <a:p>
            <a:r>
              <a:rPr lang="zh-CN" altLang="en-US" sz="2800" i="1" dirty="0" smtClean="0"/>
              <a:t>工艺性能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0000FF"/>
                </a:solidFill>
              </a:rPr>
              <a:t>铸造性能</a:t>
            </a:r>
            <a:r>
              <a:rPr lang="zh-CN" altLang="en-US" sz="2400" dirty="0" smtClean="0">
                <a:solidFill>
                  <a:srgbClr val="0000FF"/>
                </a:solidFill>
                <a:ea typeface="黑体"/>
              </a:rPr>
              <a:t>不及灰口铸铁，但比钢好得多</a:t>
            </a:r>
          </a:p>
          <a:p>
            <a:r>
              <a:rPr lang="zh-CN" altLang="en-US" sz="2800" i="1" dirty="0" smtClean="0"/>
              <a:t>其他性能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消震能力</a:t>
            </a:r>
            <a:r>
              <a:rPr lang="zh-CN" altLang="en-US" sz="2400" dirty="0" smtClean="0">
                <a:solidFill>
                  <a:srgbClr val="000000"/>
                </a:solidFill>
                <a:ea typeface="黑体"/>
              </a:rPr>
              <a:t>不及灰口铸铁</a:t>
            </a:r>
            <a:endParaRPr lang="en-US" altLang="zh-CN" sz="2400" dirty="0" smtClean="0">
              <a:solidFill>
                <a:srgbClr val="000000"/>
              </a:solidFill>
              <a:ea typeface="黑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2040" y="4839543"/>
            <a:ext cx="4032448" cy="461665"/>
          </a:xfrm>
          <a:prstGeom prst="rect">
            <a:avLst/>
          </a:prstGeom>
          <a:solidFill>
            <a:srgbClr val="CCFFCC"/>
          </a:solidFill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一定条件下可代替铸钢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5896" y="3327375"/>
            <a:ext cx="2808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kern="0" dirty="0" smtClean="0">
                <a:solidFill>
                  <a:srgbClr val="0000FF"/>
                </a:solidFill>
                <a:latin typeface="Arial"/>
                <a:ea typeface="黑体"/>
              </a:rPr>
              <a:t>力学性能最接近钢</a:t>
            </a:r>
            <a:endParaRPr lang="zh-CN" altLang="en-US" dirty="0"/>
          </a:p>
        </p:txBody>
      </p:sp>
      <p:sp>
        <p:nvSpPr>
          <p:cNvPr id="9" name="右大括号 8"/>
          <p:cNvSpPr/>
          <p:nvPr/>
        </p:nvSpPr>
        <p:spPr bwMode="auto">
          <a:xfrm>
            <a:off x="6444208" y="3573016"/>
            <a:ext cx="216024" cy="72008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圆角右箭头 9"/>
          <p:cNvSpPr/>
          <p:nvPr/>
        </p:nvSpPr>
        <p:spPr bwMode="auto">
          <a:xfrm rot="5400000">
            <a:off x="6624228" y="4041068"/>
            <a:ext cx="792088" cy="432048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67744" y="5517232"/>
            <a:ext cx="6675225" cy="461665"/>
          </a:xfrm>
          <a:prstGeom prst="rect">
            <a:avLst/>
          </a:prstGeom>
          <a:solidFill>
            <a:srgbClr val="CCFFCC"/>
          </a:solidFill>
          <a:ln w="1905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应用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ea typeface="+mn-ea"/>
              </a:rPr>
              <a:t>——</a:t>
            </a:r>
            <a:r>
              <a:rPr lang="zh-CN" altLang="en-US" sz="2400" dirty="0" smtClean="0">
                <a:latin typeface="+mn-ea"/>
                <a:ea typeface="+mn-ea"/>
              </a:rPr>
              <a:t>受力复杂、负荷较大和要求耐磨的铸件</a:t>
            </a:r>
          </a:p>
        </p:txBody>
      </p:sp>
      <p:sp>
        <p:nvSpPr>
          <p:cNvPr id="12" name="矩形 11"/>
          <p:cNvSpPr/>
          <p:nvPr/>
        </p:nvSpPr>
        <p:spPr>
          <a:xfrm>
            <a:off x="1979712" y="6093296"/>
            <a:ext cx="6984776" cy="461665"/>
          </a:xfrm>
          <a:prstGeom prst="rect">
            <a:avLst/>
          </a:prstGeom>
          <a:solidFill>
            <a:srgbClr val="CCFFCC"/>
          </a:solidFill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latin typeface="+mn-ea"/>
                <a:ea typeface="+mn-ea"/>
              </a:rPr>
              <a:t>与钢一样可通过热处理改变基体组织</a:t>
            </a:r>
            <a:r>
              <a:rPr lang="en-US" altLang="zh-CN" sz="2400" dirty="0" smtClean="0">
                <a:latin typeface="+mn-ea"/>
                <a:ea typeface="+mn-ea"/>
              </a:rPr>
              <a:t>——</a:t>
            </a:r>
            <a:r>
              <a:rPr lang="zh-CN" altLang="en-US" sz="2400" dirty="0" smtClean="0">
                <a:latin typeface="+mn-ea"/>
                <a:ea typeface="+mn-ea"/>
              </a:rPr>
              <a:t>改善性能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幼圆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万里长城">
  <a:themeElements>
    <a:clrScheme name="1_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1_万里长城">
      <a:majorFont>
        <a:latin typeface="Arial"/>
        <a:ea typeface="幼圆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CDESIGNA</Template>
  <TotalTime>4339</TotalTime>
  <Pages>0</Pages>
  <Words>2590</Words>
  <Characters>0</Characters>
  <Application>Microsoft Office PowerPoint</Application>
  <DocSecurity>0</DocSecurity>
  <PresentationFormat>全屏显示(4:3)</PresentationFormat>
  <Lines>0</Lines>
  <Paragraphs>398</Paragraphs>
  <Slides>28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万里长城</vt:lpstr>
      <vt:lpstr>1_万里长城</vt:lpstr>
      <vt:lpstr>第一章  金属材料</vt:lpstr>
      <vt:lpstr>§2、铸铁材料</vt:lpstr>
      <vt:lpstr>幻灯片 3</vt:lpstr>
      <vt:lpstr>二、常用铸铁牌号及应用 </vt:lpstr>
      <vt:lpstr>性能特点与应用</vt:lpstr>
      <vt:lpstr>幻灯片 6</vt:lpstr>
      <vt:lpstr>幻灯片 7</vt:lpstr>
      <vt:lpstr>球墨铸铁</vt:lpstr>
      <vt:lpstr>性能特点与应用</vt:lpstr>
      <vt:lpstr>幻灯片 10</vt:lpstr>
      <vt:lpstr>可锻铸铁</vt:lpstr>
      <vt:lpstr>幻灯片 12</vt:lpstr>
      <vt:lpstr>蠕墨铸铁</vt:lpstr>
      <vt:lpstr>幻灯片 14</vt:lpstr>
      <vt:lpstr>§3、有色金属材料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二、轴承合金</vt:lpstr>
      <vt:lpstr>幻灯片 25</vt:lpstr>
      <vt:lpstr>幻灯片 26</vt:lpstr>
      <vt:lpstr>幻灯片 27</vt:lpstr>
      <vt:lpstr>幻灯片 28</vt:lpstr>
    </vt:vector>
  </TitlesOfParts>
  <Manager/>
  <Company>Microsoft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第三篇  常用工程材料 </dc:title>
  <dc:subject/>
  <dc:creator>User</dc:creator>
  <cp:keywords/>
  <dc:description/>
  <cp:lastModifiedBy>YangPing</cp:lastModifiedBy>
  <cp:revision>430</cp:revision>
  <cp:lastPrinted>1899-12-30T00:00:00Z</cp:lastPrinted>
  <dcterms:created xsi:type="dcterms:W3CDTF">2007-05-21T03:54:23Z</dcterms:created>
  <dcterms:modified xsi:type="dcterms:W3CDTF">2013-11-27T12:52:27Z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2052-6.6.0.2825</vt:lpwstr>
  </property>
</Properties>
</file>