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0"/>
  </p:notesMasterIdLst>
  <p:sldIdLst>
    <p:sldId id="296" r:id="rId2"/>
    <p:sldId id="325" r:id="rId3"/>
    <p:sldId id="355" r:id="rId4"/>
    <p:sldId id="326" r:id="rId5"/>
    <p:sldId id="327" r:id="rId6"/>
    <p:sldId id="329" r:id="rId7"/>
    <p:sldId id="330" r:id="rId8"/>
    <p:sldId id="346" r:id="rId9"/>
    <p:sldId id="349" r:id="rId10"/>
    <p:sldId id="337" r:id="rId11"/>
    <p:sldId id="338" r:id="rId12"/>
    <p:sldId id="353" r:id="rId13"/>
    <p:sldId id="354" r:id="rId14"/>
    <p:sldId id="339" r:id="rId15"/>
    <p:sldId id="347" r:id="rId16"/>
    <p:sldId id="340" r:id="rId17"/>
    <p:sldId id="341" r:id="rId18"/>
    <p:sldId id="342" r:id="rId19"/>
    <p:sldId id="352" r:id="rId20"/>
    <p:sldId id="331" r:id="rId21"/>
    <p:sldId id="351" r:id="rId22"/>
    <p:sldId id="300" r:id="rId23"/>
    <p:sldId id="332" r:id="rId24"/>
    <p:sldId id="350" r:id="rId25"/>
    <p:sldId id="333" r:id="rId26"/>
    <p:sldId id="334" r:id="rId27"/>
    <p:sldId id="335" r:id="rId28"/>
    <p:sldId id="356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CC00"/>
    <a:srgbClr val="0000FF"/>
    <a:srgbClr val="000000"/>
    <a:srgbClr val="FF9900"/>
    <a:srgbClr val="FFFF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5" autoAdjust="0"/>
    <p:restoredTop sz="94590" autoAdjust="0"/>
  </p:normalViewPr>
  <p:slideViewPr>
    <p:cSldViewPr>
      <p:cViewPr varScale="1">
        <p:scale>
          <a:sx n="50" d="100"/>
          <a:sy n="50" d="100"/>
        </p:scale>
        <p:origin x="24" y="420"/>
      </p:cViewPr>
      <p:guideLst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72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小黑" userId="93b7902d-c078-4d6f-b7cd-70530e4b37b2" providerId="ADAL" clId="{4A0CE505-C52A-4F13-9799-A0B7E8ADCFF0}"/>
    <pc:docChg chg="modSld">
      <pc:chgData name="小黑" userId="93b7902d-c078-4d6f-b7cd-70530e4b37b2" providerId="ADAL" clId="{4A0CE505-C52A-4F13-9799-A0B7E8ADCFF0}" dt="2020-12-31T05:58:07.951" v="19" actId="20577"/>
      <pc:docMkLst>
        <pc:docMk/>
      </pc:docMkLst>
      <pc:sldChg chg="modSp mod">
        <pc:chgData name="小黑" userId="93b7902d-c078-4d6f-b7cd-70530e4b37b2" providerId="ADAL" clId="{4A0CE505-C52A-4F13-9799-A0B7E8ADCFF0}" dt="2020-12-31T05:58:07.951" v="19" actId="20577"/>
        <pc:sldMkLst>
          <pc:docMk/>
          <pc:sldMk cId="0" sldId="300"/>
        </pc:sldMkLst>
        <pc:spChg chg="mod">
          <ac:chgData name="小黑" userId="93b7902d-c078-4d6f-b7cd-70530e4b37b2" providerId="ADAL" clId="{4A0CE505-C52A-4F13-9799-A0B7E8ADCFF0}" dt="2020-12-31T05:58:07.951" v="19" actId="20577"/>
          <ac:spMkLst>
            <pc:docMk/>
            <pc:sldMk cId="0" sldId="300"/>
            <ac:spMk id="235532" creationId="{00000000-0000-0000-0000-000000000000}"/>
          </ac:spMkLst>
        </pc:spChg>
        <pc:graphicFrameChg chg="mod">
          <ac:chgData name="小黑" userId="93b7902d-c078-4d6f-b7cd-70530e4b37b2" providerId="ADAL" clId="{4A0CE505-C52A-4F13-9799-A0B7E8ADCFF0}" dt="2020-12-31T05:58:02.445" v="15" actId="1038"/>
          <ac:graphicFrameMkLst>
            <pc:docMk/>
            <pc:sldMk cId="0" sldId="300"/>
            <ac:graphicFrameMk id="235528" creationId="{00000000-0000-0000-0000-000000000000}"/>
          </ac:graphicFrameMkLst>
        </pc:graphicFrameChg>
        <pc:graphicFrameChg chg="mod">
          <ac:chgData name="小黑" userId="93b7902d-c078-4d6f-b7cd-70530e4b37b2" providerId="ADAL" clId="{4A0CE505-C52A-4F13-9799-A0B7E8ADCFF0}" dt="2020-12-31T05:58:04.525" v="16" actId="1036"/>
          <ac:graphicFrameMkLst>
            <pc:docMk/>
            <pc:sldMk cId="0" sldId="300"/>
            <ac:graphicFrameMk id="235536" creationId="{00000000-0000-0000-0000-000000000000}"/>
          </ac:graphicFrameMkLst>
        </pc:graphicFrameChg>
      </pc:sldChg>
      <pc:sldChg chg="modSp mod">
        <pc:chgData name="小黑" userId="93b7902d-c078-4d6f-b7cd-70530e4b37b2" providerId="ADAL" clId="{4A0CE505-C52A-4F13-9799-A0B7E8ADCFF0}" dt="2020-12-31T05:19:13.148" v="2" actId="1076"/>
        <pc:sldMkLst>
          <pc:docMk/>
          <pc:sldMk cId="0" sldId="342"/>
        </pc:sldMkLst>
        <pc:graphicFrameChg chg="mod">
          <ac:chgData name="小黑" userId="93b7902d-c078-4d6f-b7cd-70530e4b37b2" providerId="ADAL" clId="{4A0CE505-C52A-4F13-9799-A0B7E8ADCFF0}" dt="2020-12-31T05:19:06.356" v="0" actId="1076"/>
          <ac:graphicFrameMkLst>
            <pc:docMk/>
            <pc:sldMk cId="0" sldId="342"/>
            <ac:graphicFrameMk id="278533" creationId="{00000000-0000-0000-0000-000000000000}"/>
          </ac:graphicFrameMkLst>
        </pc:graphicFrameChg>
        <pc:graphicFrameChg chg="mod">
          <ac:chgData name="小黑" userId="93b7902d-c078-4d6f-b7cd-70530e4b37b2" providerId="ADAL" clId="{4A0CE505-C52A-4F13-9799-A0B7E8ADCFF0}" dt="2020-12-31T05:19:13.148" v="2" actId="1076"/>
          <ac:graphicFrameMkLst>
            <pc:docMk/>
            <pc:sldMk cId="0" sldId="342"/>
            <ac:graphicFrameMk id="27854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D94AB331-BF67-4CA1-BCFC-CBD4AA6C92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88534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84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9184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91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1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184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91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1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1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1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1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1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91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91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91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91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F3C5AA9-12FB-45BC-8895-044B1C9234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B0F6D6-4105-4639-82CA-D123165E99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06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277A1-02C3-4BD3-8CEF-2070B96EC2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985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D8F4711-8F6E-45BC-AFB2-F1E73C3E13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7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4F49A3-B5F6-47AD-BD6E-7720DED033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94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D6318F-AD91-49E3-B42E-A06246C3B1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91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72B89-181A-45F9-B10E-918422ABBD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06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D678B-D51D-40DC-97AB-EDFCBAB50E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22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11AC6-80E3-4FA3-9181-9B29029C1B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054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6872A-7900-4AD4-A8D2-94FF77CCC3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38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74064E-D584-4389-9D77-63BCBC34B9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135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1FF57-A082-4600-9AE8-6C759F37BA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962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290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290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290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290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90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90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F554FBE-8158-4B8C-90BC-C55A90770C6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12" Type="http://schemas.openxmlformats.org/officeDocument/2006/relationships/image" Target="../media/image20.png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9.wmf"/><Relationship Id="rId7" Type="http://schemas.openxmlformats.org/officeDocument/2006/relationships/oleObject" Target="../embeddings/oleObject49.bin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3.wmf"/><Relationship Id="rId4" Type="http://schemas.openxmlformats.org/officeDocument/2006/relationships/image" Target="../media/image50.png"/><Relationship Id="rId9" Type="http://schemas.openxmlformats.org/officeDocument/2006/relationships/oleObject" Target="../embeddings/oleObject5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6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10" Type="http://schemas.openxmlformats.org/officeDocument/2006/relationships/image" Target="../media/image15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7.w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12" Type="http://schemas.openxmlformats.org/officeDocument/2006/relationships/image" Target="../media/image15.png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42988" y="908050"/>
            <a:ext cx="5368925" cy="669925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7.4  </a:t>
            </a:r>
            <a:r>
              <a:rPr lang="zh-CN" altLang="en-US" sz="32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频率抽样设计法</a:t>
            </a:r>
          </a:p>
        </p:txBody>
      </p:sp>
      <p:sp>
        <p:nvSpPr>
          <p:cNvPr id="182275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2060575"/>
            <a:ext cx="2992437" cy="7493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1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、设计方法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 </a:t>
            </a:r>
          </a:p>
        </p:txBody>
      </p:sp>
      <p:sp>
        <p:nvSpPr>
          <p:cNvPr id="182289" name="Rectangle 2065"/>
          <p:cNvSpPr>
            <a:spLocks noChangeArrowheads="1"/>
          </p:cNvSpPr>
          <p:nvPr/>
        </p:nvSpPr>
        <p:spPr bwMode="auto">
          <a:xfrm>
            <a:off x="971550" y="2708275"/>
            <a:ext cx="7745413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对理想频率响应等间隔抽样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	作为实际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FIR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数字滤波器的频率特性的抽样值</a:t>
            </a:r>
          </a:p>
        </p:txBody>
      </p:sp>
      <p:grpSp>
        <p:nvGrpSpPr>
          <p:cNvPr id="182290" name="Group 2066"/>
          <p:cNvGrpSpPr>
            <a:grpSpLocks/>
          </p:cNvGrpSpPr>
          <p:nvPr/>
        </p:nvGrpSpPr>
        <p:grpSpPr bwMode="auto">
          <a:xfrm>
            <a:off x="1612900" y="3875088"/>
            <a:ext cx="6972300" cy="1066800"/>
            <a:chOff x="1172" y="1468"/>
            <a:chExt cx="4392" cy="672"/>
          </a:xfrm>
        </p:grpSpPr>
        <p:graphicFrame>
          <p:nvGraphicFramePr>
            <p:cNvPr id="182291" name="Object 2067"/>
            <p:cNvGraphicFramePr>
              <a:graphicFrameLocks noChangeAspect="1"/>
            </p:cNvGraphicFramePr>
            <p:nvPr/>
          </p:nvGraphicFramePr>
          <p:xfrm>
            <a:off x="1172" y="1468"/>
            <a:ext cx="2752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368600" imgH="1066680" progId="Equation.DSMT4">
                    <p:embed/>
                  </p:oleObj>
                </mc:Choice>
                <mc:Fallback>
                  <p:oleObj name="Equation" r:id="rId2" imgW="4368600" imgH="1066680" progId="Equation.DSMT4">
                    <p:embed/>
                    <p:pic>
                      <p:nvPicPr>
                        <p:cNvPr id="182291" name="Object 20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" y="1468"/>
                          <a:ext cx="2752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92" name="Object 2068"/>
            <p:cNvGraphicFramePr>
              <a:graphicFrameLocks noChangeAspect="1"/>
            </p:cNvGraphicFramePr>
            <p:nvPr/>
          </p:nvGraphicFramePr>
          <p:xfrm>
            <a:off x="4180" y="1688"/>
            <a:ext cx="13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97080" imgH="368280" progId="Equation.DSMT4">
                    <p:embed/>
                  </p:oleObj>
                </mc:Choice>
                <mc:Fallback>
                  <p:oleObj name="Equation" r:id="rId4" imgW="2197080" imgH="368280" progId="Equation.DSMT4">
                    <p:embed/>
                    <p:pic>
                      <p:nvPicPr>
                        <p:cNvPr id="182292" name="Object 20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0" y="1688"/>
                          <a:ext cx="138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2293" name="Group 2069"/>
          <p:cNvGrpSpPr>
            <a:grpSpLocks/>
          </p:cNvGrpSpPr>
          <p:nvPr/>
        </p:nvGrpSpPr>
        <p:grpSpPr bwMode="auto">
          <a:xfrm>
            <a:off x="1657350" y="4729163"/>
            <a:ext cx="647700" cy="1158875"/>
            <a:chOff x="1204" y="1958"/>
            <a:chExt cx="408" cy="730"/>
          </a:xfrm>
        </p:grpSpPr>
        <p:graphicFrame>
          <p:nvGraphicFramePr>
            <p:cNvPr id="182294" name="Object 2070"/>
            <p:cNvGraphicFramePr>
              <a:graphicFrameLocks noChangeAspect="1"/>
            </p:cNvGraphicFramePr>
            <p:nvPr/>
          </p:nvGraphicFramePr>
          <p:xfrm>
            <a:off x="1204" y="2440"/>
            <a:ext cx="4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47640" imgH="393480" progId="Equation.DSMT4">
                    <p:embed/>
                  </p:oleObj>
                </mc:Choice>
                <mc:Fallback>
                  <p:oleObj name="Equation" r:id="rId6" imgW="647640" imgH="393480" progId="Equation.DSMT4">
                    <p:embed/>
                    <p:pic>
                      <p:nvPicPr>
                        <p:cNvPr id="182294" name="Object 207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4" y="2440"/>
                          <a:ext cx="4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295" name="Line 2071"/>
            <p:cNvSpPr>
              <a:spLocks noChangeShapeType="1"/>
            </p:cNvSpPr>
            <p:nvPr/>
          </p:nvSpPr>
          <p:spPr bwMode="auto">
            <a:xfrm>
              <a:off x="1296" y="1958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2296" name="Group 2072"/>
          <p:cNvGrpSpPr>
            <a:grpSpLocks/>
          </p:cNvGrpSpPr>
          <p:nvPr/>
        </p:nvGrpSpPr>
        <p:grpSpPr bwMode="auto">
          <a:xfrm>
            <a:off x="2020888" y="4691063"/>
            <a:ext cx="1477962" cy="1196975"/>
            <a:chOff x="1429" y="1934"/>
            <a:chExt cx="931" cy="754"/>
          </a:xfrm>
        </p:grpSpPr>
        <p:graphicFrame>
          <p:nvGraphicFramePr>
            <p:cNvPr id="182297" name="Object 2073"/>
            <p:cNvGraphicFramePr>
              <a:graphicFrameLocks noChangeAspect="1"/>
            </p:cNvGraphicFramePr>
            <p:nvPr/>
          </p:nvGraphicFramePr>
          <p:xfrm>
            <a:off x="1872" y="2440"/>
            <a:ext cx="4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74360" imgH="393480" progId="Equation.DSMT4">
                    <p:embed/>
                  </p:oleObj>
                </mc:Choice>
                <mc:Fallback>
                  <p:oleObj name="Equation" r:id="rId8" imgW="774360" imgH="393480" progId="Equation.DSMT4">
                    <p:embed/>
                    <p:pic>
                      <p:nvPicPr>
                        <p:cNvPr id="182297" name="Object 207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440"/>
                          <a:ext cx="48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298" name="Line 2074"/>
            <p:cNvSpPr>
              <a:spLocks noChangeShapeType="1"/>
            </p:cNvSpPr>
            <p:nvPr/>
          </p:nvSpPr>
          <p:spPr bwMode="auto">
            <a:xfrm>
              <a:off x="1429" y="1934"/>
              <a:ext cx="48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2299" name="Group 2075"/>
          <p:cNvGrpSpPr>
            <a:grpSpLocks/>
          </p:cNvGrpSpPr>
          <p:nvPr/>
        </p:nvGrpSpPr>
        <p:grpSpPr bwMode="auto">
          <a:xfrm>
            <a:off x="2384425" y="4657725"/>
            <a:ext cx="2565400" cy="1212850"/>
            <a:chOff x="1680" y="1972"/>
            <a:chExt cx="1616" cy="764"/>
          </a:xfrm>
        </p:grpSpPr>
        <p:graphicFrame>
          <p:nvGraphicFramePr>
            <p:cNvPr id="182300" name="Object 2076"/>
            <p:cNvGraphicFramePr>
              <a:graphicFrameLocks noChangeAspect="1"/>
            </p:cNvGraphicFramePr>
            <p:nvPr/>
          </p:nvGraphicFramePr>
          <p:xfrm>
            <a:off x="2640" y="2448"/>
            <a:ext cx="6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041120" imgH="457200" progId="Equation.DSMT4">
                    <p:embed/>
                  </p:oleObj>
                </mc:Choice>
                <mc:Fallback>
                  <p:oleObj name="Equation" r:id="rId10" imgW="1041120" imgH="457200" progId="Equation.DSMT4">
                    <p:embed/>
                    <p:pic>
                      <p:nvPicPr>
                        <p:cNvPr id="182300" name="Object 207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448"/>
                          <a:ext cx="65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301" name="Line 2077"/>
            <p:cNvSpPr>
              <a:spLocks noChangeShapeType="1"/>
            </p:cNvSpPr>
            <p:nvPr/>
          </p:nvSpPr>
          <p:spPr bwMode="auto">
            <a:xfrm>
              <a:off x="1680" y="1972"/>
              <a:ext cx="960" cy="4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2302" name="Line 2078"/>
          <p:cNvSpPr>
            <a:spLocks noChangeShapeType="1"/>
          </p:cNvSpPr>
          <p:nvPr/>
        </p:nvSpPr>
        <p:spPr bwMode="auto">
          <a:xfrm flipV="1">
            <a:off x="4552950" y="4668838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utoUpdateAnimBg="0"/>
      <p:bldP spid="182275" grpId="0" build="p" autoUpdateAnimBg="0"/>
      <p:bldP spid="182289" grpId="0" build="p" autoUpdateAnimBg="0"/>
      <p:bldP spid="18230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3413" name="Object 5"/>
          <p:cNvGraphicFramePr>
            <a:graphicFrameLocks noChangeAspect="1"/>
          </p:cNvGraphicFramePr>
          <p:nvPr/>
        </p:nvGraphicFramePr>
        <p:xfrm>
          <a:off x="395288" y="2605088"/>
          <a:ext cx="80645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064360" imgH="3200400" progId="Equation.DSMT4">
                  <p:embed/>
                </p:oleObj>
              </mc:Choice>
              <mc:Fallback>
                <p:oleObj name="Equation" r:id="rId2" imgW="8064360" imgH="3200400" progId="Equation.DSMT4">
                  <p:embed/>
                  <p:pic>
                    <p:nvPicPr>
                      <p:cNvPr id="273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605088"/>
                        <a:ext cx="80645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539750" y="2060575"/>
            <a:ext cx="34274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为偶数时：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205038"/>
            <a:ext cx="2344737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频率响应：</a:t>
            </a:r>
          </a:p>
        </p:txBody>
      </p:sp>
      <p:graphicFrame>
        <p:nvGraphicFramePr>
          <p:cNvPr id="274438" name="Object 6"/>
          <p:cNvGraphicFramePr>
            <a:graphicFrameLocks noChangeAspect="1"/>
          </p:cNvGraphicFramePr>
          <p:nvPr/>
        </p:nvGraphicFramePr>
        <p:xfrm>
          <a:off x="3343275" y="1773238"/>
          <a:ext cx="4684713" cy="177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9960" imgH="1930320" progId="Equation.DSMT4">
                  <p:embed/>
                </p:oleObj>
              </mc:Choice>
              <mc:Fallback>
                <p:oleObj name="Equation" r:id="rId2" imgW="5079960" imgH="1930320" progId="Equation.DSMT4">
                  <p:embed/>
                  <p:pic>
                    <p:nvPicPr>
                      <p:cNvPr id="274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5" y="1773238"/>
                        <a:ext cx="4684713" cy="177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9" name="Object 7"/>
          <p:cNvGraphicFramePr>
            <a:graphicFrameLocks noChangeAspect="1"/>
          </p:cNvGraphicFramePr>
          <p:nvPr/>
        </p:nvGraphicFramePr>
        <p:xfrm>
          <a:off x="703263" y="3678238"/>
          <a:ext cx="77216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21280" imgH="2082600" progId="Equation.DSMT4">
                  <p:embed/>
                </p:oleObj>
              </mc:Choice>
              <mc:Fallback>
                <p:oleObj name="Equation" r:id="rId4" imgW="7721280" imgH="2082600" progId="Equation.DSMT4">
                  <p:embed/>
                  <p:pic>
                    <p:nvPicPr>
                      <p:cNvPr id="2744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3678238"/>
                        <a:ext cx="77216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4450" name="Group 18"/>
          <p:cNvGrpSpPr>
            <a:grpSpLocks/>
          </p:cNvGrpSpPr>
          <p:nvPr/>
        </p:nvGrpSpPr>
        <p:grpSpPr bwMode="auto">
          <a:xfrm>
            <a:off x="250825" y="5699125"/>
            <a:ext cx="4475163" cy="825500"/>
            <a:chOff x="541" y="2888"/>
            <a:chExt cx="2819" cy="520"/>
          </a:xfrm>
        </p:grpSpPr>
        <p:graphicFrame>
          <p:nvGraphicFramePr>
            <p:cNvPr id="274442" name="Object 10"/>
            <p:cNvGraphicFramePr>
              <a:graphicFrameLocks noChangeAspect="1"/>
            </p:cNvGraphicFramePr>
            <p:nvPr/>
          </p:nvGraphicFramePr>
          <p:xfrm>
            <a:off x="2392" y="2888"/>
            <a:ext cx="968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36480" imgH="825480" progId="Equation.DSMT4">
                    <p:embed/>
                  </p:oleObj>
                </mc:Choice>
                <mc:Fallback>
                  <p:oleObj name="Equation" r:id="rId6" imgW="1536480" imgH="825480" progId="Equation.DSMT4">
                    <p:embed/>
                    <p:pic>
                      <p:nvPicPr>
                        <p:cNvPr id="27444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2" y="2888"/>
                          <a:ext cx="968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4446" name="Rectangle 14"/>
            <p:cNvSpPr>
              <a:spLocks noChangeArrowheads="1"/>
            </p:cNvSpPr>
            <p:nvPr/>
          </p:nvSpPr>
          <p:spPr bwMode="auto">
            <a:xfrm>
              <a:off x="541" y="2980"/>
              <a:ext cx="2203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	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当</a:t>
              </a:r>
              <a:r>
                <a:rPr lang="en-US" altLang="zh-CN" sz="2800" b="1" i="1"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为奇数时：</a:t>
              </a:r>
            </a:p>
          </p:txBody>
        </p:sp>
      </p:grpSp>
      <p:grpSp>
        <p:nvGrpSpPr>
          <p:cNvPr id="274449" name="Group 17"/>
          <p:cNvGrpSpPr>
            <a:grpSpLocks/>
          </p:cNvGrpSpPr>
          <p:nvPr/>
        </p:nvGrpSpPr>
        <p:grpSpPr bwMode="auto">
          <a:xfrm>
            <a:off x="4356100" y="5627688"/>
            <a:ext cx="4491038" cy="825500"/>
            <a:chOff x="539" y="3464"/>
            <a:chExt cx="2829" cy="520"/>
          </a:xfrm>
        </p:grpSpPr>
        <p:graphicFrame>
          <p:nvGraphicFramePr>
            <p:cNvPr id="274445" name="Object 13"/>
            <p:cNvGraphicFramePr>
              <a:graphicFrameLocks noChangeAspect="1"/>
            </p:cNvGraphicFramePr>
            <p:nvPr/>
          </p:nvGraphicFramePr>
          <p:xfrm>
            <a:off x="2400" y="3464"/>
            <a:ext cx="968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36480" imgH="825480" progId="Equation.DSMT4">
                    <p:embed/>
                  </p:oleObj>
                </mc:Choice>
                <mc:Fallback>
                  <p:oleObj name="Equation" r:id="rId8" imgW="1536480" imgH="825480" progId="Equation.DSMT4">
                    <p:embed/>
                    <p:pic>
                      <p:nvPicPr>
                        <p:cNvPr id="27444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464"/>
                          <a:ext cx="968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4447" name="Rectangle 15"/>
            <p:cNvSpPr>
              <a:spLocks noChangeArrowheads="1"/>
            </p:cNvSpPr>
            <p:nvPr/>
          </p:nvSpPr>
          <p:spPr bwMode="auto">
            <a:xfrm>
              <a:off x="539" y="3538"/>
              <a:ext cx="2159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	;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当</a:t>
              </a:r>
              <a:r>
                <a:rPr lang="en-US" altLang="zh-CN" sz="2800" b="1" i="1"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为偶数时：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987" name="Object 3"/>
          <p:cNvGraphicFramePr>
            <a:graphicFrameLocks noChangeAspect="1"/>
          </p:cNvGraphicFramePr>
          <p:nvPr/>
        </p:nvGraphicFramePr>
        <p:xfrm>
          <a:off x="647700" y="2625725"/>
          <a:ext cx="8027988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470800" imgH="3174840" progId="Equation.DSMT4">
                  <p:embed/>
                </p:oleObj>
              </mc:Choice>
              <mc:Fallback>
                <p:oleObj name="Equation" r:id="rId2" imgW="8470800" imgH="3174840" progId="Equation.DSMT4">
                  <p:embed/>
                  <p:pic>
                    <p:nvPicPr>
                      <p:cNvPr id="297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625725"/>
                        <a:ext cx="8027988" cy="300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250825" y="2060575"/>
            <a:ext cx="3497263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为奇数时：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010" name="Object 2"/>
          <p:cNvGraphicFramePr>
            <a:graphicFrameLocks noChangeAspect="1"/>
          </p:cNvGraphicFramePr>
          <p:nvPr/>
        </p:nvGraphicFramePr>
        <p:xfrm>
          <a:off x="603250" y="2746375"/>
          <a:ext cx="82169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16640" imgH="2133360" progId="Equation.DSMT4">
                  <p:embed/>
                </p:oleObj>
              </mc:Choice>
              <mc:Fallback>
                <p:oleObj name="Equation" r:id="rId2" imgW="8216640" imgH="2133360" progId="Equation.DSMT4">
                  <p:embed/>
                  <p:pic>
                    <p:nvPicPr>
                      <p:cNvPr id="2990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2746375"/>
                        <a:ext cx="82169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3" name="Rectangle 5"/>
          <p:cNvSpPr>
            <a:spLocks noChangeArrowheads="1"/>
          </p:cNvSpPr>
          <p:nvPr/>
        </p:nvSpPr>
        <p:spPr bwMode="auto">
          <a:xfrm>
            <a:off x="323850" y="2060575"/>
            <a:ext cx="34274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>
                <a:latin typeface="Times New Roman" pitchFamily="18" charset="0"/>
              </a:rPr>
              <a:t>	</a:t>
            </a:r>
            <a:r>
              <a:rPr lang="zh-CN" altLang="en-US" sz="2800">
                <a:latin typeface="Times New Roman" pitchFamily="18" charset="0"/>
              </a:rPr>
              <a:t>当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zh-CN" altLang="en-US" sz="2800">
                <a:latin typeface="Times New Roman" pitchFamily="18" charset="0"/>
              </a:rPr>
              <a:t>为偶数时：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052513"/>
            <a:ext cx="7772400" cy="571500"/>
          </a:xfrm>
        </p:spPr>
        <p:txBody>
          <a:bodyPr/>
          <a:lstStyle/>
          <a:p>
            <a:r>
              <a:rPr lang="en-US" altLang="zh-CN" sz="3200"/>
              <a:t>5</a:t>
            </a:r>
            <a:r>
              <a:rPr lang="zh-CN" altLang="en-US" sz="3200"/>
              <a:t>、线性相位第二种频率抽样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7745412" cy="68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i="1">
                <a:latin typeface="Times New Roman" pitchFamily="18" charset="0"/>
              </a:rPr>
              <a:t>h</a:t>
            </a:r>
            <a:r>
              <a:rPr lang="en-US" altLang="zh-CN" sz="2800">
                <a:latin typeface="Times New Roman" pitchFamily="18" charset="0"/>
              </a:rPr>
              <a:t>(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)</a:t>
            </a:r>
            <a:r>
              <a:rPr lang="zh-CN" altLang="en-US" sz="2800">
                <a:latin typeface="Times New Roman" pitchFamily="18" charset="0"/>
              </a:rPr>
              <a:t>为实数序列时，</a:t>
            </a:r>
            <a:r>
              <a:rPr lang="en-US" altLang="zh-CN" sz="2800" i="1">
                <a:latin typeface="Times New Roman" pitchFamily="18" charset="0"/>
              </a:rPr>
              <a:t>H</a:t>
            </a:r>
            <a:r>
              <a:rPr lang="en-US" altLang="zh-CN" sz="2800">
                <a:latin typeface="Times New Roman" pitchFamily="18" charset="0"/>
              </a:rPr>
              <a:t>(</a:t>
            </a:r>
            <a:r>
              <a:rPr lang="en-US" altLang="zh-CN" sz="2800" i="1">
                <a:latin typeface="Times New Roman" pitchFamily="18" charset="0"/>
              </a:rPr>
              <a:t>k</a:t>
            </a:r>
            <a:r>
              <a:rPr lang="en-US" altLang="zh-CN" sz="2800">
                <a:latin typeface="Times New Roman" pitchFamily="18" charset="0"/>
              </a:rPr>
              <a:t>)</a:t>
            </a:r>
            <a:r>
              <a:rPr lang="zh-CN" altLang="en-US" sz="2800">
                <a:latin typeface="Times New Roman" pitchFamily="18" charset="0"/>
              </a:rPr>
              <a:t>圆周共轭对称</a:t>
            </a:r>
            <a:endParaRPr lang="zh-CN" altLang="en-US">
              <a:latin typeface="Times New Roman" pitchFamily="18" charset="0"/>
            </a:endParaRPr>
          </a:p>
        </p:txBody>
      </p:sp>
      <p:graphicFrame>
        <p:nvGraphicFramePr>
          <p:cNvPr id="275460" name="Object 4"/>
          <p:cNvGraphicFramePr>
            <a:graphicFrameLocks noChangeAspect="1"/>
          </p:cNvGraphicFramePr>
          <p:nvPr/>
        </p:nvGraphicFramePr>
        <p:xfrm>
          <a:off x="2195513" y="2781300"/>
          <a:ext cx="307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73320" imgH="457200" progId="Equation.DSMT4">
                  <p:embed/>
                </p:oleObj>
              </mc:Choice>
              <mc:Fallback>
                <p:oleObj name="Equation" r:id="rId2" imgW="3073320" imgH="457200" progId="Equation.DSMT4">
                  <p:embed/>
                  <p:pic>
                    <p:nvPicPr>
                      <p:cNvPr id="275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781300"/>
                        <a:ext cx="3073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5472" name="Group 16"/>
          <p:cNvGrpSpPr>
            <a:grpSpLocks/>
          </p:cNvGrpSpPr>
          <p:nvPr/>
        </p:nvGrpSpPr>
        <p:grpSpPr bwMode="auto">
          <a:xfrm>
            <a:off x="1371600" y="5562600"/>
            <a:ext cx="4997450" cy="825500"/>
            <a:chOff x="864" y="3464"/>
            <a:chExt cx="3148" cy="520"/>
          </a:xfrm>
        </p:grpSpPr>
        <p:sp>
          <p:nvSpPr>
            <p:cNvPr id="275464" name="Rectangle 8"/>
            <p:cNvSpPr>
              <a:spLocks noChangeArrowheads="1"/>
            </p:cNvSpPr>
            <p:nvPr/>
          </p:nvSpPr>
          <p:spPr bwMode="auto">
            <a:xfrm>
              <a:off x="864" y="3553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800">
                  <a:latin typeface="Times New Roman" pitchFamily="18" charset="0"/>
                </a:rPr>
                <a:t>又线性相位：</a:t>
              </a:r>
            </a:p>
          </p:txBody>
        </p:sp>
        <p:graphicFrame>
          <p:nvGraphicFramePr>
            <p:cNvPr id="275465" name="Object 9"/>
            <p:cNvGraphicFramePr>
              <a:graphicFrameLocks noChangeAspect="1"/>
            </p:cNvGraphicFramePr>
            <p:nvPr/>
          </p:nvGraphicFramePr>
          <p:xfrm>
            <a:off x="2316" y="3464"/>
            <a:ext cx="1696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692080" imgH="825480" progId="Equation.DSMT4">
                    <p:embed/>
                  </p:oleObj>
                </mc:Choice>
                <mc:Fallback>
                  <p:oleObj name="Equation" r:id="rId4" imgW="2692080" imgH="825480" progId="Equation.DSMT4">
                    <p:embed/>
                    <p:pic>
                      <p:nvPicPr>
                        <p:cNvPr id="27546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6" y="3464"/>
                          <a:ext cx="1696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5470" name="Group 14"/>
          <p:cNvGrpSpPr>
            <a:grpSpLocks/>
          </p:cNvGrpSpPr>
          <p:nvPr/>
        </p:nvGrpSpPr>
        <p:grpSpPr bwMode="auto">
          <a:xfrm>
            <a:off x="1403350" y="3429000"/>
            <a:ext cx="4006850" cy="1196975"/>
            <a:chOff x="1020" y="2034"/>
            <a:chExt cx="2524" cy="754"/>
          </a:xfrm>
        </p:grpSpPr>
        <p:graphicFrame>
          <p:nvGraphicFramePr>
            <p:cNvPr id="275461" name="Object 5"/>
            <p:cNvGraphicFramePr>
              <a:graphicFrameLocks noChangeAspect="1"/>
            </p:cNvGraphicFramePr>
            <p:nvPr/>
          </p:nvGraphicFramePr>
          <p:xfrm>
            <a:off x="1552" y="2540"/>
            <a:ext cx="184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20680" imgH="393480" progId="Equation.DSMT4">
                    <p:embed/>
                  </p:oleObj>
                </mc:Choice>
                <mc:Fallback>
                  <p:oleObj name="Equation" r:id="rId6" imgW="2920680" imgH="393480" progId="Equation.DSMT4">
                    <p:embed/>
                    <p:pic>
                      <p:nvPicPr>
                        <p:cNvPr id="27546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2" y="2540"/>
                          <a:ext cx="184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5462" name="Object 6"/>
            <p:cNvGraphicFramePr>
              <a:graphicFrameLocks noChangeAspect="1"/>
            </p:cNvGraphicFramePr>
            <p:nvPr/>
          </p:nvGraphicFramePr>
          <p:xfrm>
            <a:off x="1552" y="2064"/>
            <a:ext cx="19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162240" imgH="482400" progId="Equation.DSMT4">
                    <p:embed/>
                  </p:oleObj>
                </mc:Choice>
                <mc:Fallback>
                  <p:oleObj name="Equation" r:id="rId8" imgW="3162240" imgH="482400" progId="Equation.DSMT4">
                    <p:embed/>
                    <p:pic>
                      <p:nvPicPr>
                        <p:cNvPr id="27546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2" y="2064"/>
                          <a:ext cx="199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5466" name="Rectangle 10"/>
            <p:cNvSpPr>
              <a:spLocks noChangeArrowheads="1"/>
            </p:cNvSpPr>
            <p:nvPr/>
          </p:nvSpPr>
          <p:spPr bwMode="auto">
            <a:xfrm>
              <a:off x="1020" y="2034"/>
              <a:ext cx="70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/>
                <a:t>即：</a:t>
              </a:r>
            </a:p>
          </p:txBody>
        </p:sp>
      </p:grpSp>
      <p:grpSp>
        <p:nvGrpSpPr>
          <p:cNvPr id="275469" name="Group 13"/>
          <p:cNvGrpSpPr>
            <a:grpSpLocks/>
          </p:cNvGrpSpPr>
          <p:nvPr/>
        </p:nvGrpSpPr>
        <p:grpSpPr bwMode="auto">
          <a:xfrm>
            <a:off x="1476375" y="4868863"/>
            <a:ext cx="2720975" cy="825500"/>
            <a:chOff x="766" y="2976"/>
            <a:chExt cx="1714" cy="520"/>
          </a:xfrm>
        </p:grpSpPr>
        <p:graphicFrame>
          <p:nvGraphicFramePr>
            <p:cNvPr id="275463" name="Object 7"/>
            <p:cNvGraphicFramePr>
              <a:graphicFrameLocks noChangeAspect="1"/>
            </p:cNvGraphicFramePr>
            <p:nvPr/>
          </p:nvGraphicFramePr>
          <p:xfrm>
            <a:off x="1968" y="2976"/>
            <a:ext cx="512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12520" imgH="825480" progId="Equation.DSMT4">
                    <p:embed/>
                  </p:oleObj>
                </mc:Choice>
                <mc:Fallback>
                  <p:oleObj name="Equation" r:id="rId10" imgW="812520" imgH="825480" progId="Equation.DSMT4">
                    <p:embed/>
                    <p:pic>
                      <p:nvPicPr>
                        <p:cNvPr id="27546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976"/>
                          <a:ext cx="512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5467" name="Rectangle 11"/>
            <p:cNvSpPr>
              <a:spLocks noChangeArrowheads="1"/>
            </p:cNvSpPr>
            <p:nvPr/>
          </p:nvSpPr>
          <p:spPr bwMode="auto">
            <a:xfrm>
              <a:off x="766" y="3022"/>
              <a:ext cx="1479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/>
                <a:t>对称中心：</a:t>
              </a:r>
            </a:p>
          </p:txBody>
        </p:sp>
      </p:grpSp>
      <p:pic>
        <p:nvPicPr>
          <p:cNvPr id="275471" name="Picture 15" descr="tu7-017b"/>
          <p:cNvPicPr>
            <a:picLocks noChangeAspect="1" noChangeArrowheads="1"/>
          </p:cNvPicPr>
          <p:nvPr/>
        </p:nvPicPr>
        <p:blipFill>
          <a:blip r:embed="rId12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238" y="2438400"/>
            <a:ext cx="3154362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8" grpId="0" autoUpdateAnimBg="0"/>
      <p:bldP spid="27545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6" name="Picture 2" descr="tu7-017b"/>
          <p:cNvPicPr>
            <a:picLocks noChangeAspect="1" noChangeArrowheads="1"/>
          </p:cNvPicPr>
          <p:nvPr/>
        </p:nvPicPr>
        <p:blipFill>
          <a:blip r:embed="rId2">
            <a:lum bright="-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16113"/>
            <a:ext cx="3810000" cy="323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747" name="Picture 3" descr="tu7-017d"/>
          <p:cNvPicPr>
            <a:picLocks noChangeAspect="1" noChangeArrowheads="1"/>
          </p:cNvPicPr>
          <p:nvPr/>
        </p:nvPicPr>
        <p:blipFill>
          <a:blip r:embed="rId3">
            <a:lum bright="-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700213"/>
            <a:ext cx="38100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484" name="Object 4"/>
          <p:cNvGraphicFramePr>
            <a:graphicFrameLocks noChangeAspect="1"/>
          </p:cNvGraphicFramePr>
          <p:nvPr/>
        </p:nvGraphicFramePr>
        <p:xfrm>
          <a:off x="1371600" y="4597400"/>
          <a:ext cx="73660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5960" imgH="2031840" progId="Equation.DSMT4">
                  <p:embed/>
                </p:oleObj>
              </mc:Choice>
              <mc:Fallback>
                <p:oleObj name="Equation" r:id="rId2" imgW="7365960" imgH="2031840" progId="Equation.DSMT4">
                  <p:embed/>
                  <p:pic>
                    <p:nvPicPr>
                      <p:cNvPr id="276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97400"/>
                        <a:ext cx="73660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5" name="Object 5"/>
          <p:cNvGraphicFramePr>
            <a:graphicFrameLocks noChangeAspect="1"/>
          </p:cNvGraphicFramePr>
          <p:nvPr/>
        </p:nvGraphicFramePr>
        <p:xfrm>
          <a:off x="1371600" y="762000"/>
          <a:ext cx="7620000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9760" imgH="3022560" progId="Equation.DSMT4">
                  <p:embed/>
                </p:oleObj>
              </mc:Choice>
              <mc:Fallback>
                <p:oleObj name="Equation" r:id="rId4" imgW="7619760" imgH="3022560" progId="Equation.DSMT4">
                  <p:embed/>
                  <p:pic>
                    <p:nvPicPr>
                      <p:cNvPr id="276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762000"/>
                        <a:ext cx="7620000" cy="302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6" name="Rectangle 6"/>
          <p:cNvSpPr>
            <a:spLocks noChangeArrowheads="1"/>
          </p:cNvSpPr>
          <p:nvPr/>
        </p:nvSpPr>
        <p:spPr bwMode="auto">
          <a:xfrm>
            <a:off x="838200" y="152400"/>
            <a:ext cx="3497263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/>
              <a:t>	</a:t>
            </a:r>
            <a:r>
              <a:rPr lang="zh-CN" altLang="en-US" sz="2800"/>
              <a:t>当</a:t>
            </a:r>
            <a:r>
              <a:rPr lang="en-US" altLang="zh-CN" sz="2800" i="1"/>
              <a:t>N</a:t>
            </a:r>
            <a:r>
              <a:rPr lang="zh-CN" altLang="en-US" sz="2800"/>
              <a:t>为奇数时：</a:t>
            </a: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763588" y="3843338"/>
            <a:ext cx="342741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/>
              <a:t>	</a:t>
            </a:r>
            <a:r>
              <a:rPr lang="zh-CN" altLang="en-US" sz="2800"/>
              <a:t>当</a:t>
            </a:r>
            <a:r>
              <a:rPr lang="en-US" altLang="zh-CN" sz="2800" i="1"/>
              <a:t>N</a:t>
            </a:r>
            <a:r>
              <a:rPr lang="zh-CN" altLang="en-US" sz="2800"/>
              <a:t>为偶数时：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6" grpId="0"/>
      <p:bldP spid="2764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08" name="Object 4"/>
          <p:cNvGraphicFramePr>
            <a:graphicFrameLocks noChangeAspect="1"/>
          </p:cNvGraphicFramePr>
          <p:nvPr/>
        </p:nvGraphicFramePr>
        <p:xfrm>
          <a:off x="838200" y="4572000"/>
          <a:ext cx="82169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16640" imgH="2133360" progId="Equation.DSMT4">
                  <p:embed/>
                </p:oleObj>
              </mc:Choice>
              <mc:Fallback>
                <p:oleObj name="Equation" r:id="rId2" imgW="8216640" imgH="2133360" progId="Equation.DSMT4">
                  <p:embed/>
                  <p:pic>
                    <p:nvPicPr>
                      <p:cNvPr id="277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72000"/>
                        <a:ext cx="82169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09" name="Object 5"/>
          <p:cNvGraphicFramePr>
            <a:graphicFrameLocks noChangeAspect="1"/>
          </p:cNvGraphicFramePr>
          <p:nvPr/>
        </p:nvGraphicFramePr>
        <p:xfrm>
          <a:off x="963613" y="723900"/>
          <a:ext cx="8027987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470800" imgH="3174840" progId="Equation.DSMT4">
                  <p:embed/>
                </p:oleObj>
              </mc:Choice>
              <mc:Fallback>
                <p:oleObj name="Equation" r:id="rId4" imgW="8470800" imgH="3174840" progId="Equation.DSMT4">
                  <p:embed/>
                  <p:pic>
                    <p:nvPicPr>
                      <p:cNvPr id="277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723900"/>
                        <a:ext cx="8027987" cy="300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1" name="Rectangle 7"/>
          <p:cNvSpPr>
            <a:spLocks noChangeArrowheads="1"/>
          </p:cNvSpPr>
          <p:nvPr/>
        </p:nvSpPr>
        <p:spPr bwMode="auto">
          <a:xfrm>
            <a:off x="838200" y="158750"/>
            <a:ext cx="3497263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/>
              <a:t>	</a:t>
            </a:r>
            <a:r>
              <a:rPr lang="zh-CN" altLang="en-US" sz="2800"/>
              <a:t>当</a:t>
            </a:r>
            <a:r>
              <a:rPr lang="en-US" altLang="zh-CN" sz="2800" i="1"/>
              <a:t>N</a:t>
            </a:r>
            <a:r>
              <a:rPr lang="zh-CN" altLang="en-US" sz="2800"/>
              <a:t>为奇数时：</a:t>
            </a:r>
          </a:p>
        </p:txBody>
      </p:sp>
      <p:sp>
        <p:nvSpPr>
          <p:cNvPr id="277512" name="Rectangle 8"/>
          <p:cNvSpPr>
            <a:spLocks noChangeArrowheads="1"/>
          </p:cNvSpPr>
          <p:nvPr/>
        </p:nvSpPr>
        <p:spPr bwMode="auto">
          <a:xfrm>
            <a:off x="763588" y="3886200"/>
            <a:ext cx="342741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/>
              <a:t>	</a:t>
            </a:r>
            <a:r>
              <a:rPr lang="zh-CN" altLang="en-US" sz="2800"/>
              <a:t>当</a:t>
            </a:r>
            <a:r>
              <a:rPr lang="en-US" altLang="zh-CN" sz="2800" i="1"/>
              <a:t>N</a:t>
            </a:r>
            <a:r>
              <a:rPr lang="zh-CN" altLang="en-US" sz="2800"/>
              <a:t>为偶数时：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11" grpId="0"/>
      <p:bldP spid="2775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60575"/>
            <a:ext cx="2273300" cy="6762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b="1"/>
              <a:t>频率响应：</a:t>
            </a:r>
          </a:p>
        </p:txBody>
      </p:sp>
      <p:grpSp>
        <p:nvGrpSpPr>
          <p:cNvPr id="278545" name="Group 17"/>
          <p:cNvGrpSpPr>
            <a:grpSpLocks/>
          </p:cNvGrpSpPr>
          <p:nvPr/>
        </p:nvGrpSpPr>
        <p:grpSpPr bwMode="auto">
          <a:xfrm>
            <a:off x="639763" y="2659063"/>
            <a:ext cx="7748588" cy="3586162"/>
            <a:chOff x="644" y="491"/>
            <a:chExt cx="4881" cy="2259"/>
          </a:xfrm>
        </p:grpSpPr>
        <p:graphicFrame>
          <p:nvGraphicFramePr>
            <p:cNvPr id="27853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7409375"/>
                </p:ext>
              </p:extLst>
            </p:nvPr>
          </p:nvGraphicFramePr>
          <p:xfrm>
            <a:off x="644" y="491"/>
            <a:ext cx="4881" cy="10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734240" imgH="1739880" progId="Equation.DSMT4">
                    <p:embed/>
                  </p:oleObj>
                </mc:Choice>
                <mc:Fallback>
                  <p:oleObj name="Equation" r:id="rId2" imgW="7734240" imgH="1739880" progId="Equation.DSMT4">
                    <p:embed/>
                    <p:pic>
                      <p:nvPicPr>
                        <p:cNvPr id="27853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" y="491"/>
                          <a:ext cx="4881" cy="10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854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6630597"/>
                </p:ext>
              </p:extLst>
            </p:nvPr>
          </p:nvGraphicFramePr>
          <p:xfrm>
            <a:off x="3385" y="1656"/>
            <a:ext cx="2140" cy="10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403440" imgH="1739880" progId="Equation.DSMT4">
                    <p:embed/>
                  </p:oleObj>
                </mc:Choice>
                <mc:Fallback>
                  <p:oleObj name="Equation" r:id="rId4" imgW="3403440" imgH="1739880" progId="Equation.DSMT4">
                    <p:embed/>
                    <p:pic>
                      <p:nvPicPr>
                        <p:cNvPr id="2785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5" y="1656"/>
                          <a:ext cx="2140" cy="10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250825" y="2084388"/>
            <a:ext cx="34274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为奇数时：</a:t>
            </a:r>
          </a:p>
        </p:txBody>
      </p:sp>
      <p:graphicFrame>
        <p:nvGraphicFramePr>
          <p:cNvPr id="296964" name="Object 4"/>
          <p:cNvGraphicFramePr>
            <a:graphicFrameLocks noChangeAspect="1"/>
          </p:cNvGraphicFramePr>
          <p:nvPr/>
        </p:nvGraphicFramePr>
        <p:xfrm>
          <a:off x="936625" y="2693988"/>
          <a:ext cx="4524375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54400" imgH="1917360" progId="Equation.DSMT4">
                  <p:embed/>
                </p:oleObj>
              </mc:Choice>
              <mc:Fallback>
                <p:oleObj name="Equation" r:id="rId2" imgW="5054400" imgH="1917360" progId="Equation.DSMT4">
                  <p:embed/>
                  <p:pic>
                    <p:nvPicPr>
                      <p:cNvPr id="296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2693988"/>
                        <a:ext cx="4524375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8" name="Object 8"/>
          <p:cNvGraphicFramePr>
            <a:graphicFrameLocks noChangeAspect="1"/>
          </p:cNvGraphicFramePr>
          <p:nvPr/>
        </p:nvGraphicFramePr>
        <p:xfrm>
          <a:off x="6118225" y="3192463"/>
          <a:ext cx="14287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7240" imgH="825480" progId="Equation.DSMT4">
                  <p:embed/>
                </p:oleObj>
              </mc:Choice>
              <mc:Fallback>
                <p:oleObj name="Equation" r:id="rId4" imgW="1587240" imgH="825480" progId="Equation.DSMT4">
                  <p:embed/>
                  <p:pic>
                    <p:nvPicPr>
                      <p:cNvPr id="2969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225" y="3192463"/>
                        <a:ext cx="14287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69" name="Rectangle 9"/>
          <p:cNvSpPr>
            <a:spLocks noChangeArrowheads="1"/>
          </p:cNvSpPr>
          <p:nvPr/>
        </p:nvSpPr>
        <p:spPr bwMode="auto">
          <a:xfrm>
            <a:off x="606425" y="4487863"/>
            <a:ext cx="292100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为偶数时：</a:t>
            </a:r>
          </a:p>
        </p:txBody>
      </p:sp>
      <p:graphicFrame>
        <p:nvGraphicFramePr>
          <p:cNvPr id="296970" name="Object 10"/>
          <p:cNvGraphicFramePr>
            <a:graphicFrameLocks noChangeAspect="1"/>
          </p:cNvGraphicFramePr>
          <p:nvPr/>
        </p:nvGraphicFramePr>
        <p:xfrm>
          <a:off x="3108325" y="4564063"/>
          <a:ext cx="1684338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66600" imgH="736560" progId="Equation.DSMT4">
                  <p:embed/>
                </p:oleObj>
              </mc:Choice>
              <mc:Fallback>
                <p:oleObj name="Equation" r:id="rId6" imgW="1866600" imgH="736560" progId="Equation.DSMT4">
                  <p:embed/>
                  <p:pic>
                    <p:nvPicPr>
                      <p:cNvPr id="2969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4564063"/>
                        <a:ext cx="1684338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71" name="Object 11"/>
          <p:cNvGraphicFramePr>
            <a:graphicFrameLocks noChangeAspect="1"/>
          </p:cNvGraphicFramePr>
          <p:nvPr/>
        </p:nvGraphicFramePr>
        <p:xfrm>
          <a:off x="5508625" y="4411663"/>
          <a:ext cx="13970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49080" imgH="825480" progId="Equation.DSMT4">
                  <p:embed/>
                </p:oleObj>
              </mc:Choice>
              <mc:Fallback>
                <p:oleObj name="Equation" r:id="rId8" imgW="1549080" imgH="825480" progId="Equation.DSMT4">
                  <p:embed/>
                  <p:pic>
                    <p:nvPicPr>
                      <p:cNvPr id="2969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411663"/>
                        <a:ext cx="139700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autoUpdateAnimBg="0"/>
      <p:bldP spid="29696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124" name="Object 4"/>
          <p:cNvGraphicFramePr>
            <a:graphicFrameLocks noChangeAspect="1"/>
          </p:cNvGraphicFramePr>
          <p:nvPr/>
        </p:nvGraphicFramePr>
        <p:xfrm>
          <a:off x="2627313" y="2276475"/>
          <a:ext cx="4064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3680" imgH="977760" progId="Equation.DSMT4">
                  <p:embed/>
                </p:oleObj>
              </mc:Choice>
              <mc:Fallback>
                <p:oleObj name="Equation" r:id="rId2" imgW="4063680" imgH="977760" progId="Equation.DSMT4">
                  <p:embed/>
                  <p:pic>
                    <p:nvPicPr>
                      <p:cNvPr id="261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276475"/>
                        <a:ext cx="4064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5" name="Object 5"/>
          <p:cNvGraphicFramePr>
            <a:graphicFrameLocks noChangeAspect="1"/>
          </p:cNvGraphicFramePr>
          <p:nvPr/>
        </p:nvGraphicFramePr>
        <p:xfrm>
          <a:off x="2627313" y="3644900"/>
          <a:ext cx="44704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86120" imgH="939600" progId="Equation.DSMT4">
                  <p:embed/>
                </p:oleObj>
              </mc:Choice>
              <mc:Fallback>
                <p:oleObj name="Equation" r:id="rId4" imgW="4686120" imgH="939600" progId="Equation.DSMT4">
                  <p:embed/>
                  <p:pic>
                    <p:nvPicPr>
                      <p:cNvPr id="261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644900"/>
                        <a:ext cx="44704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6" name="Object 6"/>
          <p:cNvGraphicFramePr>
            <a:graphicFrameLocks noChangeAspect="1"/>
          </p:cNvGraphicFramePr>
          <p:nvPr/>
        </p:nvGraphicFramePr>
        <p:xfrm>
          <a:off x="2843213" y="5084763"/>
          <a:ext cx="3455987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32040" imgH="1650960" progId="Equation.DSMT4">
                  <p:embed/>
                </p:oleObj>
              </mc:Choice>
              <mc:Fallback>
                <p:oleObj name="Equation" r:id="rId6" imgW="3632040" imgH="1650960" progId="Equation.DSMT4">
                  <p:embed/>
                  <p:pic>
                    <p:nvPicPr>
                      <p:cNvPr id="2611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084763"/>
                        <a:ext cx="3455987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30" name="Text Box 10"/>
          <p:cNvSpPr txBox="1">
            <a:spLocks noChangeArrowheads="1"/>
          </p:cNvSpPr>
          <p:nvPr/>
        </p:nvSpPr>
        <p:spPr bwMode="auto">
          <a:xfrm>
            <a:off x="755650" y="198913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内插公式：</a:t>
            </a:r>
          </a:p>
        </p:txBody>
      </p:sp>
      <p:sp>
        <p:nvSpPr>
          <p:cNvPr id="261131" name="Rectangle 11"/>
          <p:cNvSpPr>
            <a:spLocks noGrp="1" noChangeArrowheads="1"/>
          </p:cNvSpPr>
          <p:nvPr>
            <p:ph type="title"/>
          </p:nvPr>
        </p:nvSpPr>
        <p:spPr>
          <a:xfrm>
            <a:off x="1042988" y="908050"/>
            <a:ext cx="5368925" cy="669925"/>
          </a:xfrm>
          <a:noFill/>
          <a:ln/>
        </p:spPr>
        <p:txBody>
          <a:bodyPr/>
          <a:lstStyle/>
          <a:p>
            <a:r>
              <a:rPr lang="en-US" altLang="zh-CN" sz="3200" b="1">
                <a:latin typeface="黑体" pitchFamily="2" charset="-122"/>
                <a:ea typeface="黑体" pitchFamily="2" charset="-122"/>
              </a:rPr>
              <a:t>7.4 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频率抽样设计法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30" grpId="0" autoUpdateAnimBg="0"/>
      <p:bldP spid="26113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751388"/>
            <a:ext cx="7097713" cy="6048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增加过渡带抽样点，可加大阻带衰减</a:t>
            </a: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2060575"/>
            <a:ext cx="7772400" cy="609600"/>
          </a:xfrm>
        </p:spPr>
        <p:txBody>
          <a:bodyPr/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、过渡带抽样的优化设计</a:t>
            </a:r>
          </a:p>
        </p:txBody>
      </p:sp>
      <p:pic>
        <p:nvPicPr>
          <p:cNvPr id="267282" name="Picture 18" descr="tu7-016"/>
          <p:cNvPicPr>
            <a:picLocks noChangeAspect="1" noChangeArrowheads="1"/>
          </p:cNvPicPr>
          <p:nvPr/>
        </p:nvPicPr>
        <p:blipFill>
          <a:blip r:embed="rId2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816225"/>
            <a:ext cx="6553200" cy="197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7283" name="Object 19"/>
          <p:cNvGraphicFramePr>
            <a:graphicFrameLocks noChangeAspect="1"/>
          </p:cNvGraphicFramePr>
          <p:nvPr/>
        </p:nvGraphicFramePr>
        <p:xfrm>
          <a:off x="915988" y="5441950"/>
          <a:ext cx="4686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86120" imgH="939600" progId="Equation.DSMT4">
                  <p:embed/>
                </p:oleObj>
              </mc:Choice>
              <mc:Fallback>
                <p:oleObj name="Equation" r:id="rId3" imgW="4686120" imgH="939600" progId="Equation.DSMT4">
                  <p:embed/>
                  <p:pic>
                    <p:nvPicPr>
                      <p:cNvPr id="26728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5441950"/>
                        <a:ext cx="4686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 autoUpdateAnimBg="0"/>
      <p:bldP spid="26726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940" name="Group 4"/>
          <p:cNvGrpSpPr>
            <a:grpSpLocks/>
          </p:cNvGrpSpPr>
          <p:nvPr/>
        </p:nvGrpSpPr>
        <p:grpSpPr bwMode="auto">
          <a:xfrm>
            <a:off x="611188" y="2032000"/>
            <a:ext cx="5661025" cy="576263"/>
            <a:chOff x="768" y="1749"/>
            <a:chExt cx="3566" cy="363"/>
          </a:xfrm>
        </p:grpSpPr>
        <p:sp>
          <p:nvSpPr>
            <p:cNvPr id="295941" name="Rectangle 5"/>
            <p:cNvSpPr>
              <a:spLocks noChangeArrowheads="1"/>
            </p:cNvSpPr>
            <p:nvPr/>
          </p:nvSpPr>
          <p:spPr bwMode="auto">
            <a:xfrm>
              <a:off x="768" y="1749"/>
              <a:ext cx="356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 b="1">
                  <a:ea typeface="楷体_GB2312" pitchFamily="49" charset="-122"/>
                </a:rPr>
                <a:t>不加过渡抽样点：</a:t>
              </a:r>
            </a:p>
          </p:txBody>
        </p:sp>
        <p:graphicFrame>
          <p:nvGraphicFramePr>
            <p:cNvPr id="295942" name="Object 6"/>
            <p:cNvGraphicFramePr>
              <a:graphicFrameLocks noChangeAspect="1"/>
            </p:cNvGraphicFramePr>
            <p:nvPr/>
          </p:nvGraphicFramePr>
          <p:xfrm>
            <a:off x="2592" y="1824"/>
            <a:ext cx="105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76160" imgH="419040" progId="Equation.DSMT4">
                    <p:embed/>
                  </p:oleObj>
                </mc:Choice>
                <mc:Fallback>
                  <p:oleObj name="Equation" r:id="rId2" imgW="1676160" imgH="419040" progId="Equation.DSMT4">
                    <p:embed/>
                    <p:pic>
                      <p:nvPicPr>
                        <p:cNvPr id="29594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824"/>
                          <a:ext cx="105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95943" name="Picture 7" descr="tu7-018"/>
          <p:cNvPicPr>
            <a:picLocks noChangeAspect="1" noChangeArrowheads="1"/>
          </p:cNvPicPr>
          <p:nvPr/>
        </p:nvPicPr>
        <p:blipFill>
          <a:blip r:embed="rId4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773238"/>
            <a:ext cx="3317875" cy="46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5944" name="Group 8"/>
          <p:cNvGrpSpPr>
            <a:grpSpLocks/>
          </p:cNvGrpSpPr>
          <p:nvPr/>
        </p:nvGrpSpPr>
        <p:grpSpPr bwMode="auto">
          <a:xfrm>
            <a:off x="684213" y="2565400"/>
            <a:ext cx="6380162" cy="576263"/>
            <a:chOff x="766" y="2115"/>
            <a:chExt cx="4019" cy="363"/>
          </a:xfrm>
        </p:grpSpPr>
        <p:sp>
          <p:nvSpPr>
            <p:cNvPr id="295945" name="Rectangle 9"/>
            <p:cNvSpPr>
              <a:spLocks noChangeArrowheads="1"/>
            </p:cNvSpPr>
            <p:nvPr/>
          </p:nvSpPr>
          <p:spPr bwMode="auto">
            <a:xfrm>
              <a:off x="766" y="2115"/>
              <a:ext cx="4019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 b="1">
                  <a:ea typeface="楷体_GB2312" pitchFamily="49" charset="-122"/>
                </a:rPr>
                <a:t>加一点：</a:t>
              </a:r>
            </a:p>
          </p:txBody>
        </p:sp>
        <p:graphicFrame>
          <p:nvGraphicFramePr>
            <p:cNvPr id="295946" name="Object 10"/>
            <p:cNvGraphicFramePr>
              <a:graphicFrameLocks noChangeAspect="1"/>
            </p:cNvGraphicFramePr>
            <p:nvPr/>
          </p:nvGraphicFramePr>
          <p:xfrm>
            <a:off x="1680" y="2184"/>
            <a:ext cx="16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590560" imgH="419040" progId="Equation.DSMT4">
                    <p:embed/>
                  </p:oleObj>
                </mc:Choice>
                <mc:Fallback>
                  <p:oleObj name="Equation" r:id="rId5" imgW="2590560" imgH="419040" progId="Equation.DSMT4">
                    <p:embed/>
                    <p:pic>
                      <p:nvPicPr>
                        <p:cNvPr id="29594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184"/>
                          <a:ext cx="163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5947" name="Group 11"/>
          <p:cNvGrpSpPr>
            <a:grpSpLocks/>
          </p:cNvGrpSpPr>
          <p:nvPr/>
        </p:nvGrpSpPr>
        <p:grpSpPr bwMode="auto">
          <a:xfrm>
            <a:off x="687388" y="3151188"/>
            <a:ext cx="6380162" cy="523875"/>
            <a:chOff x="766" y="2478"/>
            <a:chExt cx="4019" cy="330"/>
          </a:xfrm>
        </p:grpSpPr>
        <p:sp>
          <p:nvSpPr>
            <p:cNvPr id="295948" name="Rectangle 12"/>
            <p:cNvSpPr>
              <a:spLocks noChangeArrowheads="1"/>
            </p:cNvSpPr>
            <p:nvPr/>
          </p:nvSpPr>
          <p:spPr bwMode="auto">
            <a:xfrm>
              <a:off x="766" y="2478"/>
              <a:ext cx="4019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 b="1">
                  <a:ea typeface="楷体_GB2312" pitchFamily="49" charset="-122"/>
                </a:rPr>
                <a:t>加两点：</a:t>
              </a:r>
            </a:p>
          </p:txBody>
        </p:sp>
        <p:graphicFrame>
          <p:nvGraphicFramePr>
            <p:cNvPr id="295949" name="Object 13"/>
            <p:cNvGraphicFramePr>
              <a:graphicFrameLocks noChangeAspect="1"/>
            </p:cNvGraphicFramePr>
            <p:nvPr/>
          </p:nvGraphicFramePr>
          <p:xfrm>
            <a:off x="1680" y="2544"/>
            <a:ext cx="16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577960" imgH="419040" progId="Equation.DSMT4">
                    <p:embed/>
                  </p:oleObj>
                </mc:Choice>
                <mc:Fallback>
                  <p:oleObj name="Equation" r:id="rId7" imgW="2577960" imgH="419040" progId="Equation.DSMT4">
                    <p:embed/>
                    <p:pic>
                      <p:nvPicPr>
                        <p:cNvPr id="29594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544"/>
                          <a:ext cx="162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5950" name="Group 14"/>
          <p:cNvGrpSpPr>
            <a:grpSpLocks/>
          </p:cNvGrpSpPr>
          <p:nvPr/>
        </p:nvGrpSpPr>
        <p:grpSpPr bwMode="auto">
          <a:xfrm>
            <a:off x="611188" y="3759200"/>
            <a:ext cx="6308725" cy="533400"/>
            <a:chOff x="768" y="2832"/>
            <a:chExt cx="3974" cy="336"/>
          </a:xfrm>
        </p:grpSpPr>
        <p:sp>
          <p:nvSpPr>
            <p:cNvPr id="295951" name="Rectangle 15"/>
            <p:cNvSpPr>
              <a:spLocks noChangeArrowheads="1"/>
            </p:cNvSpPr>
            <p:nvPr/>
          </p:nvSpPr>
          <p:spPr bwMode="auto">
            <a:xfrm>
              <a:off x="768" y="2832"/>
              <a:ext cx="397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 b="1">
                  <a:ea typeface="楷体_GB2312" pitchFamily="49" charset="-122"/>
                </a:rPr>
                <a:t>加三点：</a:t>
              </a:r>
            </a:p>
          </p:txBody>
        </p:sp>
        <p:graphicFrame>
          <p:nvGraphicFramePr>
            <p:cNvPr id="295952" name="Object 16"/>
            <p:cNvGraphicFramePr>
              <a:graphicFrameLocks noChangeAspect="1"/>
            </p:cNvGraphicFramePr>
            <p:nvPr/>
          </p:nvGraphicFramePr>
          <p:xfrm>
            <a:off x="1680" y="2904"/>
            <a:ext cx="16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577960" imgH="419040" progId="Equation.DSMT4">
                    <p:embed/>
                  </p:oleObj>
                </mc:Choice>
                <mc:Fallback>
                  <p:oleObj name="Equation" r:id="rId9" imgW="2577960" imgH="419040" progId="Equation.DSMT4">
                    <p:embed/>
                    <p:pic>
                      <p:nvPicPr>
                        <p:cNvPr id="29595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904"/>
                          <a:ext cx="162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5955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、过渡带抽样的优化设计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73238"/>
            <a:ext cx="7705725" cy="1152525"/>
          </a:xfrm>
        </p:spPr>
        <p:txBody>
          <a:bodyPr/>
          <a:lstStyle/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增加过渡带抽样点，可加大阻带衰减，但导致过渡带变宽</a:t>
            </a:r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1042988" y="2924175"/>
            <a:ext cx="77057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增加</a:t>
            </a:r>
            <a:r>
              <a:rPr lang="en-US" altLang="zh-CN" sz="2800" b="1" i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，使抽样点变密，减小过渡带宽度，但增加了计算量</a:t>
            </a:r>
          </a:p>
        </p:txBody>
      </p:sp>
      <p:sp>
        <p:nvSpPr>
          <p:cNvPr id="235531" name="Rectangle 11"/>
          <p:cNvSpPr>
            <a:spLocks noChangeArrowheads="1"/>
          </p:cNvSpPr>
          <p:nvPr/>
        </p:nvSpPr>
        <p:spPr bwMode="auto">
          <a:xfrm>
            <a:off x="1066800" y="4005263"/>
            <a:ext cx="460375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优点：频域直接设计</a:t>
            </a:r>
          </a:p>
        </p:txBody>
      </p:sp>
      <p:sp>
        <p:nvSpPr>
          <p:cNvPr id="235532" name="Rectangle 12"/>
          <p:cNvSpPr>
            <a:spLocks noChangeArrowheads="1"/>
          </p:cNvSpPr>
          <p:nvPr/>
        </p:nvSpPr>
        <p:spPr bwMode="auto">
          <a:xfrm>
            <a:off x="1066800" y="4581525"/>
            <a:ext cx="8077200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缺点：抽样频率只能是            或           的整数倍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，截止频率  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不能任意取值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803591"/>
              </p:ext>
            </p:extLst>
          </p:nvPr>
        </p:nvGraphicFramePr>
        <p:xfrm>
          <a:off x="5216376" y="4686300"/>
          <a:ext cx="939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317160" progId="Equation.DSMT4">
                  <p:embed/>
                </p:oleObj>
              </mc:Choice>
              <mc:Fallback>
                <p:oleObj name="Equation" r:id="rId2" imgW="939600" imgH="317160" progId="Equation.DSMT4">
                  <p:embed/>
                  <p:pic>
                    <p:nvPicPr>
                      <p:cNvPr id="2355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376" y="4686300"/>
                        <a:ext cx="939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9" name="Object 9"/>
          <p:cNvGraphicFramePr>
            <a:graphicFrameLocks noChangeAspect="1"/>
          </p:cNvGraphicFramePr>
          <p:nvPr/>
        </p:nvGraphicFramePr>
        <p:xfrm>
          <a:off x="3779838" y="5084763"/>
          <a:ext cx="36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8280" imgH="431640" progId="Equation.DSMT4">
                  <p:embed/>
                </p:oleObj>
              </mc:Choice>
              <mc:Fallback>
                <p:oleObj name="Equation" r:id="rId4" imgW="368280" imgH="431640" progId="Equation.DSMT4">
                  <p:embed/>
                  <p:pic>
                    <p:nvPicPr>
                      <p:cNvPr id="2355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084763"/>
                        <a:ext cx="36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503221"/>
              </p:ext>
            </p:extLst>
          </p:nvPr>
        </p:nvGraphicFramePr>
        <p:xfrm>
          <a:off x="6948264" y="4695676"/>
          <a:ext cx="749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9160" imgH="317160" progId="Equation.DSMT4">
                  <p:embed/>
                </p:oleObj>
              </mc:Choice>
              <mc:Fallback>
                <p:oleObj name="Equation" r:id="rId6" imgW="749160" imgH="317160" progId="Equation.DSMT4">
                  <p:embed/>
                  <p:pic>
                    <p:nvPicPr>
                      <p:cNvPr id="23553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4695676"/>
                        <a:ext cx="749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1403350" y="1196975"/>
            <a:ext cx="5256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、过渡带抽样的优化设计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 autoUpdateAnimBg="0"/>
      <p:bldP spid="235530" grpId="0" autoUpdateAnimBg="0"/>
      <p:bldP spid="23553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365125" y="1916113"/>
            <a:ext cx="86106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例：利用频率抽样法设计一个频率特性为矩形的理想低通滤波器，截止频率为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0.5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π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，抽样点数为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=33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，要求滤波器具有线性相位。</a:t>
            </a:r>
          </a:p>
        </p:txBody>
      </p:sp>
      <p:pic>
        <p:nvPicPr>
          <p:cNvPr id="268298" name="Picture 10" descr="tu7-019a"/>
          <p:cNvPicPr>
            <a:picLocks noChangeAspect="1" noChangeArrowheads="1"/>
          </p:cNvPicPr>
          <p:nvPr/>
        </p:nvPicPr>
        <p:blipFill>
          <a:blip r:embed="rId2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573463"/>
            <a:ext cx="3733800" cy="242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8301" name="Group 13"/>
          <p:cNvGrpSpPr>
            <a:grpSpLocks/>
          </p:cNvGrpSpPr>
          <p:nvPr/>
        </p:nvGrpSpPr>
        <p:grpSpPr bwMode="auto">
          <a:xfrm>
            <a:off x="322263" y="3841750"/>
            <a:ext cx="4610100" cy="1676400"/>
            <a:chOff x="528" y="1104"/>
            <a:chExt cx="2904" cy="1056"/>
          </a:xfrm>
        </p:grpSpPr>
        <p:sp>
          <p:nvSpPr>
            <p:cNvPr id="268294" name="Rectangle 6"/>
            <p:cNvSpPr>
              <a:spLocks noChangeArrowheads="1"/>
            </p:cNvSpPr>
            <p:nvPr/>
          </p:nvSpPr>
          <p:spPr bwMode="auto">
            <a:xfrm>
              <a:off x="528" y="1104"/>
              <a:ext cx="52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>
                  <a:ea typeface="楷体_GB2312" pitchFamily="49" charset="-122"/>
                </a:rPr>
                <a:t>解：</a:t>
              </a:r>
            </a:p>
          </p:txBody>
        </p:sp>
        <p:graphicFrame>
          <p:nvGraphicFramePr>
            <p:cNvPr id="268299" name="Object 11"/>
            <p:cNvGraphicFramePr>
              <a:graphicFrameLocks noChangeAspect="1"/>
            </p:cNvGraphicFramePr>
            <p:nvPr/>
          </p:nvGraphicFramePr>
          <p:xfrm>
            <a:off x="960" y="1184"/>
            <a:ext cx="2472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924000" imgH="1549080" progId="Equation.DSMT4">
                    <p:embed/>
                  </p:oleObj>
                </mc:Choice>
                <mc:Fallback>
                  <p:oleObj name="Equation" r:id="rId3" imgW="3924000" imgH="1549080" progId="Equation.DSMT4">
                    <p:embed/>
                    <p:pic>
                      <p:nvPicPr>
                        <p:cNvPr id="26829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184"/>
                          <a:ext cx="2472" cy="9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914" name="Object 2"/>
          <p:cNvGraphicFramePr>
            <a:graphicFrameLocks noChangeAspect="1"/>
          </p:cNvGraphicFramePr>
          <p:nvPr/>
        </p:nvGraphicFramePr>
        <p:xfrm>
          <a:off x="836613" y="2768600"/>
          <a:ext cx="67818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81680" imgH="2031840" progId="Equation.DSMT4">
                  <p:embed/>
                </p:oleObj>
              </mc:Choice>
              <mc:Fallback>
                <p:oleObj name="Equation" r:id="rId2" imgW="6781680" imgH="2031840" progId="Equation.DSMT4">
                  <p:embed/>
                  <p:pic>
                    <p:nvPicPr>
                      <p:cNvPr id="2949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2768600"/>
                        <a:ext cx="67818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20" name="Rectangle 8"/>
          <p:cNvSpPr>
            <a:spLocks noChangeArrowheads="1"/>
          </p:cNvSpPr>
          <p:nvPr/>
        </p:nvSpPr>
        <p:spPr bwMode="auto">
          <a:xfrm>
            <a:off x="684213" y="2133600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按第一种频率抽样方式，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N=33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，得抽样点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2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16113"/>
            <a:ext cx="5976938" cy="457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得线性相位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FIR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滤波器的频率响应：</a:t>
            </a:r>
          </a:p>
        </p:txBody>
      </p:sp>
      <p:graphicFrame>
        <p:nvGraphicFramePr>
          <p:cNvPr id="269318" name="Object 6"/>
          <p:cNvGraphicFramePr>
            <a:graphicFrameLocks noChangeAspect="1"/>
          </p:cNvGraphicFramePr>
          <p:nvPr/>
        </p:nvGraphicFramePr>
        <p:xfrm>
          <a:off x="417513" y="2336800"/>
          <a:ext cx="8726487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896480" imgH="2082600" progId="Equation.DSMT4">
                  <p:embed/>
                </p:oleObj>
              </mc:Choice>
              <mc:Fallback>
                <p:oleObj name="Equation" r:id="rId2" imgW="10896480" imgH="2082600" progId="Equation.DSMT4">
                  <p:embed/>
                  <p:pic>
                    <p:nvPicPr>
                      <p:cNvPr id="2693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2336800"/>
                        <a:ext cx="8726487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9325" name="Group 13"/>
          <p:cNvGrpSpPr>
            <a:grpSpLocks/>
          </p:cNvGrpSpPr>
          <p:nvPr/>
        </p:nvGrpSpPr>
        <p:grpSpPr bwMode="auto">
          <a:xfrm>
            <a:off x="468313" y="4581525"/>
            <a:ext cx="2809875" cy="576263"/>
            <a:chOff x="582" y="3456"/>
            <a:chExt cx="1770" cy="363"/>
          </a:xfrm>
        </p:grpSpPr>
        <p:graphicFrame>
          <p:nvGraphicFramePr>
            <p:cNvPr id="269319" name="Object 7"/>
            <p:cNvGraphicFramePr>
              <a:graphicFrameLocks noChangeAspect="1"/>
            </p:cNvGraphicFramePr>
            <p:nvPr/>
          </p:nvGraphicFramePr>
          <p:xfrm>
            <a:off x="1736" y="3552"/>
            <a:ext cx="61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77760" imgH="317160" progId="Equation.DSMT4">
                    <p:embed/>
                  </p:oleObj>
                </mc:Choice>
                <mc:Fallback>
                  <p:oleObj name="Equation" r:id="rId4" imgW="977760" imgH="317160" progId="Equation.DSMT4">
                    <p:embed/>
                    <p:pic>
                      <p:nvPicPr>
                        <p:cNvPr id="26931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6" y="3552"/>
                          <a:ext cx="61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9320" name="Rectangle 8"/>
            <p:cNvSpPr>
              <a:spLocks noChangeArrowheads="1"/>
            </p:cNvSpPr>
            <p:nvPr/>
          </p:nvSpPr>
          <p:spPr bwMode="auto">
            <a:xfrm>
              <a:off x="582" y="3456"/>
              <a:ext cx="143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过渡带宽：</a:t>
              </a:r>
            </a:p>
          </p:txBody>
        </p:sp>
      </p:grpSp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468313" y="5589588"/>
            <a:ext cx="328453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阻带衰减：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-20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dB</a:t>
            </a:r>
          </a:p>
        </p:txBody>
      </p:sp>
      <p:pic>
        <p:nvPicPr>
          <p:cNvPr id="269324" name="Picture 12" descr="tu7-019b"/>
          <p:cNvPicPr>
            <a:picLocks noChangeAspect="1" noChangeArrowheads="1"/>
          </p:cNvPicPr>
          <p:nvPr/>
        </p:nvPicPr>
        <p:blipFill>
          <a:blip r:embed="rId6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4076700"/>
            <a:ext cx="4678363" cy="257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 autoUpdateAnimBg="0"/>
      <p:bldP spid="26932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773238"/>
            <a:ext cx="5181600" cy="609600"/>
          </a:xfrm>
        </p:spPr>
        <p:txBody>
          <a:bodyPr/>
          <a:lstStyle/>
          <a:p>
            <a:r>
              <a:rPr lang="zh-CN" altLang="en-US" sz="2800" b="1">
                <a:ea typeface="楷体_GB2312" pitchFamily="49" charset="-122"/>
              </a:rPr>
              <a:t>增加一点过渡带抽样点</a:t>
            </a:r>
          </a:p>
        </p:txBody>
      </p:sp>
      <p:sp>
        <p:nvSpPr>
          <p:cNvPr id="270342" name="Rectangle 6"/>
          <p:cNvSpPr>
            <a:spLocks noChangeArrowheads="1"/>
          </p:cNvSpPr>
          <p:nvPr/>
        </p:nvSpPr>
        <p:spPr bwMode="auto">
          <a:xfrm>
            <a:off x="1547813" y="2349500"/>
            <a:ext cx="2898775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/>
              <a:t>	</a:t>
            </a:r>
            <a:r>
              <a:rPr lang="zh-CN" altLang="en-US" sz="2800"/>
              <a:t>令</a:t>
            </a:r>
            <a:r>
              <a:rPr lang="en-US" altLang="zh-CN" sz="2800" i="1"/>
              <a:t>H</a:t>
            </a:r>
            <a:r>
              <a:rPr lang="en-US" altLang="zh-CN" sz="2800"/>
              <a:t>(9)=0.5</a:t>
            </a:r>
          </a:p>
        </p:txBody>
      </p:sp>
      <p:grpSp>
        <p:nvGrpSpPr>
          <p:cNvPr id="270348" name="Group 12"/>
          <p:cNvGrpSpPr>
            <a:grpSpLocks/>
          </p:cNvGrpSpPr>
          <p:nvPr/>
        </p:nvGrpSpPr>
        <p:grpSpPr bwMode="auto">
          <a:xfrm>
            <a:off x="684213" y="5805488"/>
            <a:ext cx="3205162" cy="576262"/>
            <a:chOff x="757" y="1117"/>
            <a:chExt cx="2019" cy="363"/>
          </a:xfrm>
        </p:grpSpPr>
        <p:graphicFrame>
          <p:nvGraphicFramePr>
            <p:cNvPr id="270341" name="Object 5"/>
            <p:cNvGraphicFramePr>
              <a:graphicFrameLocks noChangeAspect="1"/>
            </p:cNvGraphicFramePr>
            <p:nvPr/>
          </p:nvGraphicFramePr>
          <p:xfrm>
            <a:off x="2160" y="1192"/>
            <a:ext cx="61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77760" imgH="317160" progId="Equation.DSMT4">
                    <p:embed/>
                  </p:oleObj>
                </mc:Choice>
                <mc:Fallback>
                  <p:oleObj name="Equation" r:id="rId2" imgW="977760" imgH="317160" progId="Equation.DSMT4">
                    <p:embed/>
                    <p:pic>
                      <p:nvPicPr>
                        <p:cNvPr id="27034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192"/>
                          <a:ext cx="61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0343" name="Rectangle 7"/>
            <p:cNvSpPr>
              <a:spLocks noChangeArrowheads="1"/>
            </p:cNvSpPr>
            <p:nvPr/>
          </p:nvSpPr>
          <p:spPr bwMode="auto">
            <a:xfrm>
              <a:off x="757" y="1117"/>
              <a:ext cx="162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	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过渡带宽：</a:t>
              </a:r>
            </a:p>
          </p:txBody>
        </p:sp>
      </p:grpSp>
      <p:sp>
        <p:nvSpPr>
          <p:cNvPr id="270344" name="Rectangle 8"/>
          <p:cNvSpPr>
            <a:spLocks noChangeArrowheads="1"/>
          </p:cNvSpPr>
          <p:nvPr/>
        </p:nvSpPr>
        <p:spPr bwMode="auto">
          <a:xfrm>
            <a:off x="4140200" y="5876925"/>
            <a:ext cx="4208463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阻带衰减：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-40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dB</a:t>
            </a:r>
          </a:p>
        </p:txBody>
      </p:sp>
      <p:pic>
        <p:nvPicPr>
          <p:cNvPr id="270347" name="Picture 11" descr="tu7-020"/>
          <p:cNvPicPr>
            <a:picLocks noChangeAspect="1" noChangeArrowheads="1"/>
          </p:cNvPicPr>
          <p:nvPr/>
        </p:nvPicPr>
        <p:blipFill>
          <a:blip r:embed="rId4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924175"/>
            <a:ext cx="7924800" cy="280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 autoUpdateAnimBg="0"/>
      <p:bldP spid="270342" grpId="0" autoUpdateAnimBg="0"/>
      <p:bldP spid="27034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620713"/>
            <a:ext cx="5334000" cy="1066800"/>
          </a:xfrm>
        </p:spPr>
        <p:txBody>
          <a:bodyPr/>
          <a:lstStyle/>
          <a:p>
            <a:pPr marL="88900" indent="-88900"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增加两点过渡带抽样点</a:t>
            </a:r>
          </a:p>
          <a:p>
            <a:pPr marL="88900" indent="-88900"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	且增加抽样点数为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=65</a:t>
            </a: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1042988" y="1989138"/>
            <a:ext cx="3813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令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(17)=0.5886</a:t>
            </a: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1042988" y="2636838"/>
            <a:ext cx="35845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/>
              <a:t>	    </a:t>
            </a:r>
            <a:r>
              <a:rPr lang="en-US" altLang="zh-CN" sz="2800" i="1"/>
              <a:t>H </a:t>
            </a:r>
            <a:r>
              <a:rPr lang="en-US" altLang="zh-CN" sz="2800"/>
              <a:t>(18)=0.1065</a:t>
            </a:r>
          </a:p>
        </p:txBody>
      </p:sp>
      <p:grpSp>
        <p:nvGrpSpPr>
          <p:cNvPr id="271374" name="Group 14"/>
          <p:cNvGrpSpPr>
            <a:grpSpLocks/>
          </p:cNvGrpSpPr>
          <p:nvPr/>
        </p:nvGrpSpPr>
        <p:grpSpPr bwMode="auto">
          <a:xfrm>
            <a:off x="1116013" y="4576763"/>
            <a:ext cx="3203575" cy="547687"/>
            <a:chOff x="718" y="2535"/>
            <a:chExt cx="2018" cy="345"/>
          </a:xfrm>
        </p:grpSpPr>
        <p:graphicFrame>
          <p:nvGraphicFramePr>
            <p:cNvPr id="271365" name="Object 5"/>
            <p:cNvGraphicFramePr>
              <a:graphicFrameLocks noChangeAspect="1"/>
            </p:cNvGraphicFramePr>
            <p:nvPr/>
          </p:nvGraphicFramePr>
          <p:xfrm>
            <a:off x="2120" y="2592"/>
            <a:ext cx="61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77760" imgH="317160" progId="Equation.DSMT4">
                    <p:embed/>
                  </p:oleObj>
                </mc:Choice>
                <mc:Fallback>
                  <p:oleObj name="Equation" r:id="rId2" imgW="977760" imgH="317160" progId="Equation.DSMT4">
                    <p:embed/>
                    <p:pic>
                      <p:nvPicPr>
                        <p:cNvPr id="27136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lum bright="-72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0" y="2592"/>
                          <a:ext cx="61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1369" name="Rectangle 9"/>
            <p:cNvSpPr>
              <a:spLocks noChangeArrowheads="1"/>
            </p:cNvSpPr>
            <p:nvPr/>
          </p:nvSpPr>
          <p:spPr bwMode="auto">
            <a:xfrm>
              <a:off x="718" y="2535"/>
              <a:ext cx="1660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	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过渡带宽：</a:t>
              </a:r>
            </a:p>
          </p:txBody>
        </p:sp>
      </p:grpSp>
      <p:sp>
        <p:nvSpPr>
          <p:cNvPr id="271370" name="Rectangle 10"/>
          <p:cNvSpPr>
            <a:spLocks noChangeArrowheads="1"/>
          </p:cNvSpPr>
          <p:nvPr/>
        </p:nvSpPr>
        <p:spPr bwMode="auto">
          <a:xfrm>
            <a:off x="1116013" y="5229225"/>
            <a:ext cx="39655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阻带衰减：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-60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dB</a:t>
            </a:r>
          </a:p>
        </p:txBody>
      </p:sp>
      <p:pic>
        <p:nvPicPr>
          <p:cNvPr id="271373" name="Picture 13" descr="tu7-021"/>
          <p:cNvPicPr>
            <a:picLocks noChangeAspect="1" noChangeArrowheads="1"/>
          </p:cNvPicPr>
          <p:nvPr/>
        </p:nvPicPr>
        <p:blipFill>
          <a:blip r:embed="rId4">
            <a:lum bright="-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484313"/>
            <a:ext cx="3995737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 autoUpdateAnimBg="0"/>
      <p:bldP spid="271367" grpId="0" autoUpdateAnimBg="0"/>
      <p:bldP spid="271368" grpId="0" autoUpdateAnimBg="0"/>
      <p:bldP spid="27137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作业</a:t>
            </a:r>
          </a:p>
          <a:p>
            <a:endParaRPr lang="zh-CN" altLang="en-US" b="1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370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页</a:t>
            </a:r>
          </a:p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题和第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981075"/>
            <a:ext cx="4645025" cy="695325"/>
          </a:xfrm>
          <a:noFill/>
          <a:ln/>
        </p:spPr>
        <p:txBody>
          <a:bodyPr/>
          <a:lstStyle/>
          <a:p>
            <a:r>
              <a:rPr lang="en-US" altLang="zh-CN" sz="3200" b="1">
                <a:latin typeface="黑体" pitchFamily="2" charset="-122"/>
                <a:ea typeface="黑体" pitchFamily="2" charset="-122"/>
              </a:rPr>
              <a:t>7.4 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频率抽样设计法</a:t>
            </a:r>
          </a:p>
        </p:txBody>
      </p:sp>
      <p:graphicFrame>
        <p:nvGraphicFramePr>
          <p:cNvPr id="30003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539750" y="3141663"/>
          <a:ext cx="7772400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937280" imgH="1917360" progId="Equation.DSMT4">
                  <p:embed/>
                </p:oleObj>
              </mc:Choice>
              <mc:Fallback>
                <p:oleObj name="Equation" r:id="rId2" imgW="7937280" imgH="1917360" progId="Equation.DSMT4">
                  <p:embed/>
                  <p:pic>
                    <p:nvPicPr>
                      <p:cNvPr id="3000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141663"/>
                        <a:ext cx="7772400" cy="187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1916113"/>
            <a:ext cx="5873750" cy="603250"/>
          </a:xfrm>
        </p:spPr>
        <p:txBody>
          <a:bodyPr/>
          <a:lstStyle/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抽样点上，频率响应严格相等</a:t>
            </a:r>
          </a:p>
        </p:txBody>
      </p: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911225" y="2557463"/>
            <a:ext cx="76041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抽样点之间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，加权内插函数的延伸叠加 </a:t>
            </a:r>
          </a:p>
        </p:txBody>
      </p:sp>
      <p:sp>
        <p:nvSpPr>
          <p:cNvPr id="262150" name="Rectangle 6"/>
          <p:cNvSpPr>
            <a:spLocks noChangeArrowheads="1"/>
          </p:cNvSpPr>
          <p:nvPr/>
        </p:nvSpPr>
        <p:spPr bwMode="auto">
          <a:xfrm>
            <a:off x="911225" y="3208338"/>
            <a:ext cx="8232775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变化越平缓，内插越接近理想值，逼近误差较小</a:t>
            </a:r>
          </a:p>
        </p:txBody>
      </p:sp>
      <p:pic>
        <p:nvPicPr>
          <p:cNvPr id="262152" name="Picture 8" descr="tu7-016"/>
          <p:cNvPicPr>
            <a:picLocks noChangeAspect="1" noChangeArrowheads="1"/>
          </p:cNvPicPr>
          <p:nvPr/>
        </p:nvPicPr>
        <p:blipFill>
          <a:blip r:embed="rId2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221163"/>
            <a:ext cx="8229600" cy="248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2153" name="Rectangle 9"/>
          <p:cNvSpPr>
            <a:spLocks noGrp="1" noChangeArrowheads="1"/>
          </p:cNvSpPr>
          <p:nvPr>
            <p:ph type="title"/>
          </p:nvPr>
        </p:nvSpPr>
        <p:spPr>
          <a:xfrm>
            <a:off x="1150938" y="981075"/>
            <a:ext cx="5942012" cy="695325"/>
          </a:xfrm>
          <a:noFill/>
          <a:ln/>
        </p:spPr>
        <p:txBody>
          <a:bodyPr/>
          <a:lstStyle/>
          <a:p>
            <a:r>
              <a:rPr lang="en-US" altLang="zh-CN" sz="3200" b="1">
                <a:latin typeface="黑体" pitchFamily="2" charset="-122"/>
                <a:ea typeface="黑体" pitchFamily="2" charset="-122"/>
              </a:rPr>
              <a:t>7.4  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频率抽样设计法</a:t>
            </a:r>
          </a:p>
        </p:txBody>
      </p:sp>
      <p:sp>
        <p:nvSpPr>
          <p:cNvPr id="262154" name="Rectangle 10"/>
          <p:cNvSpPr>
            <a:spLocks noChangeArrowheads="1"/>
          </p:cNvSpPr>
          <p:nvPr/>
        </p:nvSpPr>
        <p:spPr bwMode="auto">
          <a:xfrm>
            <a:off x="6300788" y="6308725"/>
            <a:ext cx="1795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线性相位的约束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build="p" autoUpdateAnimBg="0"/>
      <p:bldP spid="262149" grpId="0" autoUpdateAnimBg="0"/>
      <p:bldP spid="262150" grpId="0" autoUpdateAnimBg="0"/>
      <p:bldP spid="26215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60575"/>
            <a:ext cx="3857625" cy="533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）第一种频率抽样</a:t>
            </a:r>
          </a:p>
        </p:txBody>
      </p:sp>
      <p:grpSp>
        <p:nvGrpSpPr>
          <p:cNvPr id="263181" name="Group 13"/>
          <p:cNvGrpSpPr>
            <a:grpSpLocks/>
          </p:cNvGrpSpPr>
          <p:nvPr/>
        </p:nvGrpSpPr>
        <p:grpSpPr bwMode="auto">
          <a:xfrm>
            <a:off x="1116013" y="2492375"/>
            <a:ext cx="4597400" cy="1676400"/>
            <a:chOff x="764" y="576"/>
            <a:chExt cx="2896" cy="1056"/>
          </a:xfrm>
        </p:grpSpPr>
        <p:graphicFrame>
          <p:nvGraphicFramePr>
            <p:cNvPr id="263172" name="Object 4"/>
            <p:cNvGraphicFramePr>
              <a:graphicFrameLocks noChangeAspect="1"/>
            </p:cNvGraphicFramePr>
            <p:nvPr/>
          </p:nvGraphicFramePr>
          <p:xfrm>
            <a:off x="764" y="576"/>
            <a:ext cx="2896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597200" imgH="1066680" progId="Equation.DSMT4">
                    <p:embed/>
                  </p:oleObj>
                </mc:Choice>
                <mc:Fallback>
                  <p:oleObj name="Equation" r:id="rId2" imgW="4597200" imgH="1066680" progId="Equation.DSMT4">
                    <p:embed/>
                    <p:pic>
                      <p:nvPicPr>
                        <p:cNvPr id="26317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" y="576"/>
                          <a:ext cx="2896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3173" name="Object 5"/>
            <p:cNvGraphicFramePr>
              <a:graphicFrameLocks noChangeAspect="1"/>
            </p:cNvGraphicFramePr>
            <p:nvPr/>
          </p:nvGraphicFramePr>
          <p:xfrm>
            <a:off x="1784" y="1400"/>
            <a:ext cx="13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97080" imgH="368280" progId="Equation.DSMT4">
                    <p:embed/>
                  </p:oleObj>
                </mc:Choice>
                <mc:Fallback>
                  <p:oleObj name="Equation" r:id="rId4" imgW="2197080" imgH="368280" progId="Equation.DSMT4">
                    <p:embed/>
                    <p:pic>
                      <p:nvPicPr>
                        <p:cNvPr id="26317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4" y="1400"/>
                          <a:ext cx="138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3182" name="Group 14"/>
          <p:cNvGrpSpPr>
            <a:grpSpLocks/>
          </p:cNvGrpSpPr>
          <p:nvPr/>
        </p:nvGrpSpPr>
        <p:grpSpPr bwMode="auto">
          <a:xfrm>
            <a:off x="1042988" y="3860800"/>
            <a:ext cx="5816600" cy="1371600"/>
            <a:chOff x="624" y="2112"/>
            <a:chExt cx="3664" cy="864"/>
          </a:xfrm>
        </p:grpSpPr>
        <p:graphicFrame>
          <p:nvGraphicFramePr>
            <p:cNvPr id="263174" name="Object 6"/>
            <p:cNvGraphicFramePr>
              <a:graphicFrameLocks noChangeAspect="1"/>
            </p:cNvGraphicFramePr>
            <p:nvPr/>
          </p:nvGraphicFramePr>
          <p:xfrm>
            <a:off x="1728" y="2360"/>
            <a:ext cx="2560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063680" imgH="977760" progId="Equation.DSMT4">
                    <p:embed/>
                  </p:oleObj>
                </mc:Choice>
                <mc:Fallback>
                  <p:oleObj name="Equation" r:id="rId6" imgW="4063680" imgH="977760" progId="Equation.DSMT4">
                    <p:embed/>
                    <p:pic>
                      <p:nvPicPr>
                        <p:cNvPr id="26317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360"/>
                          <a:ext cx="2560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3177" name="Rectangle 9"/>
            <p:cNvSpPr>
              <a:spLocks noChangeArrowheads="1"/>
            </p:cNvSpPr>
            <p:nvPr/>
          </p:nvSpPr>
          <p:spPr bwMode="auto">
            <a:xfrm>
              <a:off x="624" y="2112"/>
              <a:ext cx="1479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 b="1">
                  <a:ea typeface="楷体_GB2312" pitchFamily="49" charset="-122"/>
                </a:rPr>
                <a:t>系统函数：</a:t>
              </a:r>
            </a:p>
          </p:txBody>
        </p:sp>
      </p:grpSp>
      <p:grpSp>
        <p:nvGrpSpPr>
          <p:cNvPr id="263183" name="Group 15"/>
          <p:cNvGrpSpPr>
            <a:grpSpLocks/>
          </p:cNvGrpSpPr>
          <p:nvPr/>
        </p:nvGrpSpPr>
        <p:grpSpPr bwMode="auto">
          <a:xfrm>
            <a:off x="1042988" y="5157788"/>
            <a:ext cx="7593012" cy="1509712"/>
            <a:chOff x="678" y="3048"/>
            <a:chExt cx="4898" cy="1176"/>
          </a:xfrm>
        </p:grpSpPr>
        <p:graphicFrame>
          <p:nvGraphicFramePr>
            <p:cNvPr id="263175" name="Object 7"/>
            <p:cNvGraphicFramePr>
              <a:graphicFrameLocks noChangeAspect="1"/>
            </p:cNvGraphicFramePr>
            <p:nvPr/>
          </p:nvGraphicFramePr>
          <p:xfrm>
            <a:off x="1248" y="3056"/>
            <a:ext cx="4328" cy="1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870600" imgH="1854000" progId="Equation.DSMT4">
                    <p:embed/>
                  </p:oleObj>
                </mc:Choice>
                <mc:Fallback>
                  <p:oleObj name="Equation" r:id="rId8" imgW="6870600" imgH="1854000" progId="Equation.DSMT4">
                    <p:embed/>
                    <p:pic>
                      <p:nvPicPr>
                        <p:cNvPr id="26317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056"/>
                          <a:ext cx="4328" cy="1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3178" name="Rectangle 10"/>
            <p:cNvSpPr>
              <a:spLocks noChangeArrowheads="1"/>
            </p:cNvSpPr>
            <p:nvPr/>
          </p:nvSpPr>
          <p:spPr bwMode="auto">
            <a:xfrm>
              <a:off x="678" y="3048"/>
              <a:ext cx="1434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 b="1">
                  <a:ea typeface="楷体_GB2312" pitchFamily="49" charset="-122"/>
                </a:rPr>
                <a:t>频率响应：</a:t>
              </a:r>
            </a:p>
          </p:txBody>
        </p:sp>
      </p:grpSp>
      <p:pic>
        <p:nvPicPr>
          <p:cNvPr id="263179" name="Picture 11" descr="tu7-017a"/>
          <p:cNvPicPr>
            <a:picLocks noChangeAspect="1" noChangeArrowheads="1"/>
          </p:cNvPicPr>
          <p:nvPr/>
        </p:nvPicPr>
        <p:blipFill>
          <a:blip r:embed="rId10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679575"/>
            <a:ext cx="3162300" cy="268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1258888" y="1125538"/>
            <a:ext cx="38576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二种频率抽样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 autoUpdateAnimBg="0"/>
      <p:bldP spid="26318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3929062" cy="6683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）第二种频率抽样</a:t>
            </a:r>
          </a:p>
        </p:txBody>
      </p:sp>
      <p:grpSp>
        <p:nvGrpSpPr>
          <p:cNvPr id="265230" name="Group 1038"/>
          <p:cNvGrpSpPr>
            <a:grpSpLocks/>
          </p:cNvGrpSpPr>
          <p:nvPr/>
        </p:nvGrpSpPr>
        <p:grpSpPr bwMode="auto">
          <a:xfrm>
            <a:off x="1692275" y="2205038"/>
            <a:ext cx="3403600" cy="1584325"/>
            <a:chOff x="864" y="672"/>
            <a:chExt cx="2280" cy="1048"/>
          </a:xfrm>
        </p:grpSpPr>
        <p:graphicFrame>
          <p:nvGraphicFramePr>
            <p:cNvPr id="265220" name="Object 1028"/>
            <p:cNvGraphicFramePr>
              <a:graphicFrameLocks noChangeAspect="1"/>
            </p:cNvGraphicFramePr>
            <p:nvPr/>
          </p:nvGraphicFramePr>
          <p:xfrm>
            <a:off x="864" y="672"/>
            <a:ext cx="2280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619440" imgH="1066680" progId="Equation.DSMT4">
                    <p:embed/>
                  </p:oleObj>
                </mc:Choice>
                <mc:Fallback>
                  <p:oleObj name="Equation" r:id="rId2" imgW="3619440" imgH="1066680" progId="Equation.DSMT4">
                    <p:embed/>
                    <p:pic>
                      <p:nvPicPr>
                        <p:cNvPr id="26522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672"/>
                          <a:ext cx="2280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5221" name="Object 1029"/>
            <p:cNvGraphicFramePr>
              <a:graphicFrameLocks noChangeAspect="1"/>
            </p:cNvGraphicFramePr>
            <p:nvPr/>
          </p:nvGraphicFramePr>
          <p:xfrm>
            <a:off x="1736" y="1488"/>
            <a:ext cx="13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97080" imgH="368280" progId="Equation.DSMT4">
                    <p:embed/>
                  </p:oleObj>
                </mc:Choice>
                <mc:Fallback>
                  <p:oleObj name="Equation" r:id="rId4" imgW="2197080" imgH="368280" progId="Equation.DSMT4">
                    <p:embed/>
                    <p:pic>
                      <p:nvPicPr>
                        <p:cNvPr id="265221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6" y="1488"/>
                          <a:ext cx="138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5222" name="Object 1030"/>
          <p:cNvGraphicFramePr>
            <a:graphicFrameLocks noChangeAspect="1"/>
          </p:cNvGraphicFramePr>
          <p:nvPr/>
        </p:nvGraphicFramePr>
        <p:xfrm>
          <a:off x="2968625" y="3832225"/>
          <a:ext cx="46990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98720" imgH="1180800" progId="Equation.DSMT4">
                  <p:embed/>
                </p:oleObj>
              </mc:Choice>
              <mc:Fallback>
                <p:oleObj name="Equation" r:id="rId6" imgW="4698720" imgH="1180800" progId="Equation.DSMT4">
                  <p:embed/>
                  <p:pic>
                    <p:nvPicPr>
                      <p:cNvPr id="265222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25" y="3832225"/>
                        <a:ext cx="46990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3" name="Object 1031"/>
          <p:cNvGraphicFramePr>
            <a:graphicFrameLocks noChangeAspect="1"/>
          </p:cNvGraphicFramePr>
          <p:nvPr/>
        </p:nvGraphicFramePr>
        <p:xfrm>
          <a:off x="1258888" y="4941888"/>
          <a:ext cx="76200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9760" imgH="1917360" progId="Equation.DSMT4">
                  <p:embed/>
                </p:oleObj>
              </mc:Choice>
              <mc:Fallback>
                <p:oleObj name="Equation" r:id="rId8" imgW="7619760" imgH="1917360" progId="Equation.DSMT4">
                  <p:embed/>
                  <p:pic>
                    <p:nvPicPr>
                      <p:cNvPr id="265223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941888"/>
                        <a:ext cx="7620000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6" name="Rectangle 1034"/>
          <p:cNvSpPr>
            <a:spLocks noChangeArrowheads="1"/>
          </p:cNvSpPr>
          <p:nvPr/>
        </p:nvSpPr>
        <p:spPr bwMode="auto">
          <a:xfrm>
            <a:off x="1144588" y="4005263"/>
            <a:ext cx="2347912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ea typeface="楷体_GB2312" pitchFamily="49" charset="-122"/>
              </a:rPr>
              <a:t>系统函数：</a:t>
            </a:r>
          </a:p>
        </p:txBody>
      </p:sp>
      <p:sp>
        <p:nvSpPr>
          <p:cNvPr id="265227" name="Rectangle 1035"/>
          <p:cNvSpPr>
            <a:spLocks noChangeArrowheads="1"/>
          </p:cNvSpPr>
          <p:nvPr/>
        </p:nvSpPr>
        <p:spPr bwMode="auto">
          <a:xfrm>
            <a:off x="1216025" y="4854575"/>
            <a:ext cx="24193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ea typeface="楷体_GB2312" pitchFamily="49" charset="-122"/>
              </a:rPr>
              <a:t>频率响应：</a:t>
            </a:r>
          </a:p>
        </p:txBody>
      </p:sp>
      <p:pic>
        <p:nvPicPr>
          <p:cNvPr id="265229" name="Picture 1037" descr="tu7-017b"/>
          <p:cNvPicPr>
            <a:picLocks noChangeAspect="1" noChangeArrowheads="1"/>
          </p:cNvPicPr>
          <p:nvPr/>
        </p:nvPicPr>
        <p:blipFill>
          <a:blip r:embed="rId10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38" y="765175"/>
            <a:ext cx="3611562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231" name="Rectangle 1039"/>
          <p:cNvSpPr>
            <a:spLocks noChangeArrowheads="1"/>
          </p:cNvSpPr>
          <p:nvPr/>
        </p:nvSpPr>
        <p:spPr bwMode="auto">
          <a:xfrm>
            <a:off x="1258888" y="1125538"/>
            <a:ext cx="38576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二种频率抽样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 autoUpdateAnimBg="0"/>
      <p:bldP spid="265226" grpId="0" autoUpdateAnimBg="0"/>
      <p:bldP spid="265227" grpId="0" autoUpdateAnimBg="0"/>
      <p:bldP spid="26523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11188" y="1587500"/>
            <a:ext cx="7772400" cy="762000"/>
          </a:xfrm>
        </p:spPr>
        <p:txBody>
          <a:bodyPr/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、线性相位第一种频率抽样</a:t>
            </a:r>
          </a:p>
        </p:txBody>
      </p:sp>
      <p:sp>
        <p:nvSpPr>
          <p:cNvPr id="2662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4213" y="2420938"/>
            <a:ext cx="7385050" cy="6762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为实数序列时，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圆周共轭对称</a:t>
            </a:r>
          </a:p>
        </p:txBody>
      </p:sp>
      <p:graphicFrame>
        <p:nvGraphicFramePr>
          <p:cNvPr id="266244" name="Object 1028"/>
          <p:cNvGraphicFramePr>
            <a:graphicFrameLocks noChangeAspect="1"/>
          </p:cNvGraphicFramePr>
          <p:nvPr/>
        </p:nvGraphicFramePr>
        <p:xfrm>
          <a:off x="2051050" y="3078163"/>
          <a:ext cx="2768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400" imgH="495000" progId="Equation.DSMT4">
                  <p:embed/>
                </p:oleObj>
              </mc:Choice>
              <mc:Fallback>
                <p:oleObj name="Equation" r:id="rId2" imgW="2768400" imgH="495000" progId="Equation.DSMT4">
                  <p:embed/>
                  <p:pic>
                    <p:nvPicPr>
                      <p:cNvPr id="266244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078163"/>
                        <a:ext cx="2768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54" name="Group 1038"/>
          <p:cNvGrpSpPr>
            <a:grpSpLocks/>
          </p:cNvGrpSpPr>
          <p:nvPr/>
        </p:nvGrpSpPr>
        <p:grpSpPr bwMode="auto">
          <a:xfrm>
            <a:off x="1774825" y="5843588"/>
            <a:ext cx="4957763" cy="825500"/>
            <a:chOff x="973" y="3704"/>
            <a:chExt cx="3123" cy="520"/>
          </a:xfrm>
        </p:grpSpPr>
        <p:sp>
          <p:nvSpPr>
            <p:cNvPr id="266248" name="Rectangle 1032"/>
            <p:cNvSpPr>
              <a:spLocks noChangeArrowheads="1"/>
            </p:cNvSpPr>
            <p:nvPr/>
          </p:nvSpPr>
          <p:spPr bwMode="auto">
            <a:xfrm>
              <a:off x="973" y="3777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800" b="1">
                  <a:latin typeface="Times New Roman" pitchFamily="18" charset="0"/>
                  <a:ea typeface="楷体_GB2312" pitchFamily="49" charset="-122"/>
                </a:rPr>
                <a:t>又线性相位：</a:t>
              </a:r>
            </a:p>
          </p:txBody>
        </p:sp>
        <p:graphicFrame>
          <p:nvGraphicFramePr>
            <p:cNvPr id="266249" name="Object 1033"/>
            <p:cNvGraphicFramePr>
              <a:graphicFrameLocks noChangeAspect="1"/>
            </p:cNvGraphicFramePr>
            <p:nvPr/>
          </p:nvGraphicFramePr>
          <p:xfrm>
            <a:off x="2400" y="3704"/>
            <a:ext cx="1696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692080" imgH="825480" progId="Equation.DSMT4">
                    <p:embed/>
                  </p:oleObj>
                </mc:Choice>
                <mc:Fallback>
                  <p:oleObj name="Equation" r:id="rId4" imgW="2692080" imgH="825480" progId="Equation.DSMT4">
                    <p:embed/>
                    <p:pic>
                      <p:nvPicPr>
                        <p:cNvPr id="266249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704"/>
                          <a:ext cx="1696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252" name="Group 1036"/>
          <p:cNvGrpSpPr>
            <a:grpSpLocks/>
          </p:cNvGrpSpPr>
          <p:nvPr/>
        </p:nvGrpSpPr>
        <p:grpSpPr bwMode="auto">
          <a:xfrm>
            <a:off x="1187450" y="3716338"/>
            <a:ext cx="3736975" cy="1300162"/>
            <a:chOff x="766" y="1933"/>
            <a:chExt cx="2354" cy="819"/>
          </a:xfrm>
        </p:grpSpPr>
        <p:graphicFrame>
          <p:nvGraphicFramePr>
            <p:cNvPr id="266245" name="Object 1029"/>
            <p:cNvGraphicFramePr>
              <a:graphicFrameLocks noChangeAspect="1"/>
            </p:cNvGraphicFramePr>
            <p:nvPr/>
          </p:nvGraphicFramePr>
          <p:xfrm>
            <a:off x="1320" y="2448"/>
            <a:ext cx="165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28720" imgH="482400" progId="Equation.DSMT4">
                    <p:embed/>
                  </p:oleObj>
                </mc:Choice>
                <mc:Fallback>
                  <p:oleObj name="Equation" r:id="rId6" imgW="2628720" imgH="482400" progId="Equation.DSMT4">
                    <p:embed/>
                    <p:pic>
                      <p:nvPicPr>
                        <p:cNvPr id="266245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0" y="2448"/>
                          <a:ext cx="165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46" name="Object 1030"/>
            <p:cNvGraphicFramePr>
              <a:graphicFrameLocks noChangeAspect="1"/>
            </p:cNvGraphicFramePr>
            <p:nvPr/>
          </p:nvGraphicFramePr>
          <p:xfrm>
            <a:off x="1320" y="1968"/>
            <a:ext cx="180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857320" imgH="533160" progId="Equation.DSMT4">
                    <p:embed/>
                  </p:oleObj>
                </mc:Choice>
                <mc:Fallback>
                  <p:oleObj name="Equation" r:id="rId8" imgW="2857320" imgH="533160" progId="Equation.DSMT4">
                    <p:embed/>
                    <p:pic>
                      <p:nvPicPr>
                        <p:cNvPr id="266246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0" y="1968"/>
                          <a:ext cx="180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250" name="Rectangle 1034"/>
            <p:cNvSpPr>
              <a:spLocks noChangeArrowheads="1"/>
            </p:cNvSpPr>
            <p:nvPr/>
          </p:nvSpPr>
          <p:spPr bwMode="auto">
            <a:xfrm>
              <a:off x="766" y="1933"/>
              <a:ext cx="70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 b="1">
                  <a:ea typeface="楷体_GB2312" pitchFamily="49" charset="-122"/>
                </a:rPr>
                <a:t>即：</a:t>
              </a:r>
            </a:p>
          </p:txBody>
        </p:sp>
      </p:grpSp>
      <p:grpSp>
        <p:nvGrpSpPr>
          <p:cNvPr id="266253" name="Group 1037"/>
          <p:cNvGrpSpPr>
            <a:grpSpLocks/>
          </p:cNvGrpSpPr>
          <p:nvPr/>
        </p:nvGrpSpPr>
        <p:grpSpPr bwMode="auto">
          <a:xfrm>
            <a:off x="1835150" y="5013325"/>
            <a:ext cx="2563813" cy="825500"/>
            <a:chOff x="766" y="3032"/>
            <a:chExt cx="1615" cy="520"/>
          </a:xfrm>
        </p:grpSpPr>
        <p:graphicFrame>
          <p:nvGraphicFramePr>
            <p:cNvPr id="266247" name="Object 1031"/>
            <p:cNvGraphicFramePr>
              <a:graphicFrameLocks noChangeAspect="1"/>
            </p:cNvGraphicFramePr>
            <p:nvPr/>
          </p:nvGraphicFramePr>
          <p:xfrm>
            <a:off x="1968" y="3032"/>
            <a:ext cx="240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80880" imgH="825480" progId="Equation.DSMT4">
                    <p:embed/>
                  </p:oleObj>
                </mc:Choice>
                <mc:Fallback>
                  <p:oleObj name="Equation" r:id="rId10" imgW="380880" imgH="825480" progId="Equation.DSMT4">
                    <p:embed/>
                    <p:pic>
                      <p:nvPicPr>
                        <p:cNvPr id="266247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032"/>
                          <a:ext cx="240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251" name="Rectangle 1035"/>
            <p:cNvSpPr>
              <a:spLocks noChangeArrowheads="1"/>
            </p:cNvSpPr>
            <p:nvPr/>
          </p:nvSpPr>
          <p:spPr bwMode="auto">
            <a:xfrm>
              <a:off x="766" y="3112"/>
              <a:ext cx="161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 b="1">
                  <a:ea typeface="楷体_GB2312" pitchFamily="49" charset="-122"/>
                </a:rPr>
                <a:t>对称中心：</a:t>
              </a:r>
            </a:p>
          </p:txBody>
        </p:sp>
      </p:grpSp>
      <p:pic>
        <p:nvPicPr>
          <p:cNvPr id="266255" name="Picture 1039" descr="tu7-017a"/>
          <p:cNvPicPr>
            <a:picLocks noChangeAspect="1" noChangeArrowheads="1"/>
          </p:cNvPicPr>
          <p:nvPr/>
        </p:nvPicPr>
        <p:blipFill>
          <a:blip r:embed="rId12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781300"/>
            <a:ext cx="3306762" cy="280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2" grpId="0" autoUpdateAnimBg="0"/>
      <p:bldP spid="26624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22" name="Picture 2" descr="tu7-017c"/>
          <p:cNvPicPr>
            <a:picLocks noChangeAspect="1" noChangeArrowheads="1"/>
          </p:cNvPicPr>
          <p:nvPr/>
        </p:nvPicPr>
        <p:blipFill>
          <a:blip r:embed="rId2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2174875"/>
            <a:ext cx="3611563" cy="346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24" name="Picture 4" descr="tu7-017a"/>
          <p:cNvPicPr>
            <a:picLocks noChangeAspect="1" noChangeArrowheads="1"/>
          </p:cNvPicPr>
          <p:nvPr/>
        </p:nvPicPr>
        <p:blipFill>
          <a:blip r:embed="rId3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133600"/>
            <a:ext cx="3611562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2133600"/>
            <a:ext cx="3497263" cy="6032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为奇数时：</a:t>
            </a:r>
          </a:p>
        </p:txBody>
      </p:sp>
      <p:graphicFrame>
        <p:nvGraphicFramePr>
          <p:cNvPr id="293891" name="Object 3"/>
          <p:cNvGraphicFramePr>
            <a:graphicFrameLocks noChangeAspect="1"/>
          </p:cNvGraphicFramePr>
          <p:nvPr/>
        </p:nvGraphicFramePr>
        <p:xfrm>
          <a:off x="827088" y="2781300"/>
          <a:ext cx="6710362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97680" imgH="2031840" progId="Equation.DSMT4">
                  <p:embed/>
                </p:oleObj>
              </mc:Choice>
              <mc:Fallback>
                <p:oleObj name="Equation" r:id="rId2" imgW="6997680" imgH="2031840" progId="Equation.DSMT4">
                  <p:embed/>
                  <p:pic>
                    <p:nvPicPr>
                      <p:cNvPr id="293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781300"/>
                        <a:ext cx="6710362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0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5864</TotalTime>
  <Words>494</Words>
  <Application>Microsoft Office PowerPoint</Application>
  <PresentationFormat>全屏显示(4:3)</PresentationFormat>
  <Paragraphs>76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黑体</vt:lpstr>
      <vt:lpstr>楷体_GB2312</vt:lpstr>
      <vt:lpstr>Symbol</vt:lpstr>
      <vt:lpstr>Tahoma</vt:lpstr>
      <vt:lpstr>Times New Roman</vt:lpstr>
      <vt:lpstr>Wingdings</vt:lpstr>
      <vt:lpstr>Blends</vt:lpstr>
      <vt:lpstr>Equation</vt:lpstr>
      <vt:lpstr>7.4  频率抽样设计法</vt:lpstr>
      <vt:lpstr>7.4  频率抽样设计法</vt:lpstr>
      <vt:lpstr>7.4  频率抽样设计法</vt:lpstr>
      <vt:lpstr>7.4  频率抽样设计法</vt:lpstr>
      <vt:lpstr>PowerPoint 演示文稿</vt:lpstr>
      <vt:lpstr>PowerPoint 演示文稿</vt:lpstr>
      <vt:lpstr>4、线性相位第一种频率抽样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5、线性相位第二种频率抽样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6、过渡带抽样的优化设计</vt:lpstr>
      <vt:lpstr>6、过渡带抽样的优化设计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hlzx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7.4  频率抽样设计法</dc:title>
  <dc:creator>Zhang Fang</dc:creator>
  <cp:lastModifiedBy>小黑</cp:lastModifiedBy>
  <cp:revision>341</cp:revision>
  <dcterms:created xsi:type="dcterms:W3CDTF">2001-02-19T12:48:43Z</dcterms:created>
  <dcterms:modified xsi:type="dcterms:W3CDTF">2020-12-31T05:58:08Z</dcterms:modified>
</cp:coreProperties>
</file>