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1"/>
  </p:notesMasterIdLst>
  <p:sldIdLst>
    <p:sldId id="296" r:id="rId2"/>
    <p:sldId id="323" r:id="rId3"/>
    <p:sldId id="338" r:id="rId4"/>
    <p:sldId id="299" r:id="rId5"/>
    <p:sldId id="339" r:id="rId6"/>
    <p:sldId id="300" r:id="rId7"/>
    <p:sldId id="301" r:id="rId8"/>
    <p:sldId id="304" r:id="rId9"/>
    <p:sldId id="305" r:id="rId10"/>
    <p:sldId id="306" r:id="rId11"/>
    <p:sldId id="340" r:id="rId12"/>
    <p:sldId id="324" r:id="rId13"/>
    <p:sldId id="329" r:id="rId14"/>
    <p:sldId id="325" r:id="rId15"/>
    <p:sldId id="341" r:id="rId16"/>
    <p:sldId id="302" r:id="rId17"/>
    <p:sldId id="330" r:id="rId18"/>
    <p:sldId id="337" r:id="rId19"/>
    <p:sldId id="336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CC00"/>
    <a:srgbClr val="0000FF"/>
    <a:srgbClr val="000000"/>
    <a:srgbClr val="FF9900"/>
    <a:srgbClr val="FFFF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 autoAdjust="0"/>
    <p:restoredTop sz="94300" autoAdjust="0"/>
  </p:normalViewPr>
  <p:slideViewPr>
    <p:cSldViewPr>
      <p:cViewPr>
        <p:scale>
          <a:sx n="75" d="100"/>
          <a:sy n="75" d="100"/>
        </p:scale>
        <p:origin x="-1008" y="-72"/>
      </p:cViewPr>
      <p:guideLst>
        <p:guide orient="horz" pos="1071"/>
        <p:guide pos="1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72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18.wmf"/><Relationship Id="rId5" Type="http://schemas.openxmlformats.org/officeDocument/2006/relationships/image" Target="../media/image11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20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17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10871933-7370-445D-BF19-2AF9261D1D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0875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62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8262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8262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262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8263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8263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263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263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3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3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26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8263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8263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8264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71E7DA-8FC2-400E-9FC1-A75BF472D7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F1EA6-4155-438D-8C11-02B806E524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43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FDBCA8-5361-4F56-9509-D49698A089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2912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8061BED-C456-4C49-833C-4535C1A866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2774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88FCD18-59B7-4A4D-93E3-7FAFD9BF38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80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ECD80-ADBA-4DE4-A895-520B1BD953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27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5376D6-6060-4619-A6F6-8BAD8C2ADD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93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B3724-66C6-45CA-981E-E4B2C58888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101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DE0C1-DCC3-4892-819B-91015542F3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47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79C31-ED4F-479E-BD7E-58984D9E4C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930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99316A-98DD-43A8-B7C8-D0E484EB50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218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C48D73-8928-4903-925B-F7AD90AC62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71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CBCB5-FF0C-48CE-9B2F-7C0187FDC6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33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28160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28160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28160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28160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161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161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8161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816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86412F4-B84A-459D-B0C8-80DAE847E6D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5.bin"/><Relationship Id="rId18" Type="http://schemas.openxmlformats.org/officeDocument/2006/relationships/oleObject" Target="../embeddings/oleObject58.bin"/><Relationship Id="rId3" Type="http://schemas.openxmlformats.org/officeDocument/2006/relationships/oleObject" Target="../embeddings/oleObject50.bin"/><Relationship Id="rId21" Type="http://schemas.openxmlformats.org/officeDocument/2006/relationships/image" Target="../media/image54.wmf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0.wmf"/><Relationship Id="rId17" Type="http://schemas.openxmlformats.org/officeDocument/2006/relationships/image" Target="../media/image52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49.wmf"/><Relationship Id="rId19" Type="http://schemas.openxmlformats.org/officeDocument/2006/relationships/image" Target="../media/image53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7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30.bin"/><Relationship Id="rId25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7.bin"/><Relationship Id="rId24" Type="http://schemas.openxmlformats.org/officeDocument/2006/relationships/oleObject" Target="../embeddings/oleObject34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42988" y="908050"/>
            <a:ext cx="7416800" cy="809625"/>
          </a:xfrm>
        </p:spPr>
        <p:txBody>
          <a:bodyPr/>
          <a:lstStyle/>
          <a:p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7.5  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设计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FIR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滤波器的最优化方法</a:t>
            </a:r>
          </a:p>
        </p:txBody>
      </p:sp>
      <p:sp>
        <p:nvSpPr>
          <p:cNvPr id="18227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916113"/>
            <a:ext cx="5584825" cy="6048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、均方误差最小准则</a:t>
            </a:r>
          </a:p>
        </p:txBody>
      </p:sp>
      <p:graphicFrame>
        <p:nvGraphicFramePr>
          <p:cNvPr id="182289" name="Object 1041"/>
          <p:cNvGraphicFramePr>
            <a:graphicFrameLocks noChangeAspect="1"/>
          </p:cNvGraphicFramePr>
          <p:nvPr/>
        </p:nvGraphicFramePr>
        <p:xfrm>
          <a:off x="2843213" y="4549775"/>
          <a:ext cx="44227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2" name="Equation" r:id="rId3" imgW="4495680" imgH="914400" progId="Equation.DSMT4">
                  <p:embed/>
                </p:oleObj>
              </mc:Choice>
              <mc:Fallback>
                <p:oleObj name="Equation" r:id="rId3" imgW="4495680" imgH="914400" progId="Equation.DSMT4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549775"/>
                        <a:ext cx="4422775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91" name="Object 1043"/>
          <p:cNvGraphicFramePr>
            <a:graphicFrameLocks noChangeAspect="1"/>
          </p:cNvGraphicFramePr>
          <p:nvPr/>
        </p:nvGraphicFramePr>
        <p:xfrm>
          <a:off x="2843213" y="5583238"/>
          <a:ext cx="5881687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3" name="Equation" r:id="rId5" imgW="5981400" imgH="952200" progId="Equation.DSMT4">
                  <p:embed/>
                </p:oleObj>
              </mc:Choice>
              <mc:Fallback>
                <p:oleObj name="Equation" r:id="rId5" imgW="5981400" imgH="952200" progId="Equation.DSMT4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583238"/>
                        <a:ext cx="5881687" cy="94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2298" name="Group 1050"/>
          <p:cNvGrpSpPr>
            <a:grpSpLocks/>
          </p:cNvGrpSpPr>
          <p:nvPr/>
        </p:nvGrpSpPr>
        <p:grpSpPr bwMode="auto">
          <a:xfrm>
            <a:off x="1476375" y="2543175"/>
            <a:ext cx="5256213" cy="1822450"/>
            <a:chOff x="752" y="1257"/>
            <a:chExt cx="3716" cy="1410"/>
          </a:xfrm>
        </p:grpSpPr>
        <p:graphicFrame>
          <p:nvGraphicFramePr>
            <p:cNvPr id="182287" name="Object 1039"/>
            <p:cNvGraphicFramePr>
              <a:graphicFrameLocks noChangeAspect="1"/>
            </p:cNvGraphicFramePr>
            <p:nvPr/>
          </p:nvGraphicFramePr>
          <p:xfrm>
            <a:off x="1104" y="1747"/>
            <a:ext cx="2517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304" name="Equation" r:id="rId7" imgW="4000320" imgH="583920" progId="Equation.DSMT4">
                    <p:embed/>
                  </p:oleObj>
                </mc:Choice>
                <mc:Fallback>
                  <p:oleObj name="Equation" r:id="rId7" imgW="4000320" imgH="583920" progId="Equation.DSMT4">
                    <p:embed/>
                    <p:pic>
                      <p:nvPicPr>
                        <p:cNvPr id="0" name="Object 1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747"/>
                          <a:ext cx="2517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293" name="Rectangle 1045"/>
            <p:cNvSpPr>
              <a:spLocks noChangeArrowheads="1"/>
            </p:cNvSpPr>
            <p:nvPr/>
          </p:nvSpPr>
          <p:spPr bwMode="auto">
            <a:xfrm>
              <a:off x="752" y="1257"/>
              <a:ext cx="2033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频率响应误差：</a:t>
              </a:r>
            </a:p>
          </p:txBody>
        </p:sp>
        <p:sp>
          <p:nvSpPr>
            <p:cNvPr id="182294" name="Rectangle 1046"/>
            <p:cNvSpPr>
              <a:spLocks noChangeArrowheads="1"/>
            </p:cNvSpPr>
            <p:nvPr/>
          </p:nvSpPr>
          <p:spPr bwMode="auto">
            <a:xfrm>
              <a:off x="3072" y="2256"/>
              <a:ext cx="1396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实际频响</a:t>
              </a:r>
            </a:p>
          </p:txBody>
        </p:sp>
        <p:sp>
          <p:nvSpPr>
            <p:cNvPr id="182295" name="Rectangle 1047"/>
            <p:cNvSpPr>
              <a:spLocks noChangeArrowheads="1"/>
            </p:cNvSpPr>
            <p:nvPr/>
          </p:nvSpPr>
          <p:spPr bwMode="auto">
            <a:xfrm>
              <a:off x="1440" y="2265"/>
              <a:ext cx="1296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理想频响</a:t>
              </a:r>
            </a:p>
          </p:txBody>
        </p:sp>
        <p:sp>
          <p:nvSpPr>
            <p:cNvPr id="182296" name="Line 1048"/>
            <p:cNvSpPr>
              <a:spLocks noChangeShapeType="1"/>
            </p:cNvSpPr>
            <p:nvPr/>
          </p:nvSpPr>
          <p:spPr bwMode="auto">
            <a:xfrm flipH="1">
              <a:off x="2064" y="2112"/>
              <a:ext cx="192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2297" name="Line 1049"/>
            <p:cNvSpPr>
              <a:spLocks noChangeShapeType="1"/>
            </p:cNvSpPr>
            <p:nvPr/>
          </p:nvSpPr>
          <p:spPr bwMode="auto">
            <a:xfrm>
              <a:off x="3168" y="2112"/>
              <a:ext cx="192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utoUpdateAnimBg="0"/>
      <p:bldP spid="182275" grpId="0" build="p" autoUpdateAnimBg="0"/>
      <p:bldP spid="18228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081" name="Object 17"/>
          <p:cNvGraphicFramePr>
            <a:graphicFrameLocks noChangeAspect="1"/>
          </p:cNvGraphicFramePr>
          <p:nvPr/>
        </p:nvGraphicFramePr>
        <p:xfrm>
          <a:off x="2465388" y="4565650"/>
          <a:ext cx="462121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35" name="Equation" r:id="rId3" imgW="4622760" imgH="1091880" progId="Equation.DSMT4">
                  <p:embed/>
                </p:oleObj>
              </mc:Choice>
              <mc:Fallback>
                <p:oleObj name="Equation" r:id="rId3" imgW="4622760" imgH="10918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4565650"/>
                        <a:ext cx="4621212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6170" name="Group 106"/>
          <p:cNvGrpSpPr>
            <a:grpSpLocks/>
          </p:cNvGrpSpPr>
          <p:nvPr/>
        </p:nvGrpSpPr>
        <p:grpSpPr bwMode="auto">
          <a:xfrm>
            <a:off x="1066800" y="1974850"/>
            <a:ext cx="5929313" cy="1752600"/>
            <a:chOff x="672" y="192"/>
            <a:chExt cx="3735" cy="1104"/>
          </a:xfrm>
        </p:grpSpPr>
        <p:sp>
          <p:nvSpPr>
            <p:cNvPr id="216157" name="Rectangle 93"/>
            <p:cNvSpPr>
              <a:spLocks noChangeArrowheads="1"/>
            </p:cNvSpPr>
            <p:nvPr/>
          </p:nvSpPr>
          <p:spPr bwMode="auto">
            <a:xfrm>
              <a:off x="672" y="192"/>
              <a:ext cx="2369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加权逼近误差函数：</a:t>
              </a:r>
            </a:p>
          </p:txBody>
        </p:sp>
        <p:sp>
          <p:nvSpPr>
            <p:cNvPr id="216158" name="Rectangle 94"/>
            <p:cNvSpPr>
              <a:spLocks noChangeArrowheads="1"/>
            </p:cNvSpPr>
            <p:nvPr/>
          </p:nvSpPr>
          <p:spPr bwMode="auto">
            <a:xfrm>
              <a:off x="3137" y="961"/>
              <a:ext cx="1270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逼近函数 </a:t>
              </a:r>
            </a:p>
          </p:txBody>
        </p:sp>
        <p:graphicFrame>
          <p:nvGraphicFramePr>
            <p:cNvPr id="216159" name="Object 95"/>
            <p:cNvGraphicFramePr>
              <a:graphicFrameLocks noChangeAspect="1"/>
            </p:cNvGraphicFramePr>
            <p:nvPr/>
          </p:nvGraphicFramePr>
          <p:xfrm>
            <a:off x="977" y="509"/>
            <a:ext cx="2912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036" name="Equation" r:id="rId5" imgW="4622760" imgH="558720" progId="Equation.DSMT4">
                    <p:embed/>
                  </p:oleObj>
                </mc:Choice>
                <mc:Fallback>
                  <p:oleObj name="Equation" r:id="rId5" imgW="4622760" imgH="558720" progId="Equation.DSMT4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7" y="509"/>
                          <a:ext cx="2912" cy="3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6161" name="Rectangle 97"/>
            <p:cNvSpPr>
              <a:spLocks noChangeArrowheads="1"/>
            </p:cNvSpPr>
            <p:nvPr/>
          </p:nvSpPr>
          <p:spPr bwMode="auto">
            <a:xfrm>
              <a:off x="1501" y="969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加权函数</a:t>
              </a:r>
            </a:p>
          </p:txBody>
        </p:sp>
        <p:sp>
          <p:nvSpPr>
            <p:cNvPr id="216166" name="Line 102"/>
            <p:cNvSpPr>
              <a:spLocks noChangeShapeType="1"/>
            </p:cNvSpPr>
            <p:nvPr/>
          </p:nvSpPr>
          <p:spPr bwMode="auto">
            <a:xfrm flipV="1">
              <a:off x="1889" y="864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167" name="Line 103"/>
            <p:cNvSpPr>
              <a:spLocks noChangeShapeType="1"/>
            </p:cNvSpPr>
            <p:nvPr/>
          </p:nvSpPr>
          <p:spPr bwMode="auto">
            <a:xfrm flipV="1">
              <a:off x="3425" y="816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16169" name="Object 105"/>
          <p:cNvGraphicFramePr>
            <a:graphicFrameLocks noChangeAspect="1"/>
          </p:cNvGraphicFramePr>
          <p:nvPr/>
        </p:nvGraphicFramePr>
        <p:xfrm>
          <a:off x="2447925" y="3956050"/>
          <a:ext cx="4572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37" name="Equation" r:id="rId7" imgW="4572000" imgH="533160" progId="Equation.DSMT4">
                  <p:embed/>
                </p:oleObj>
              </mc:Choice>
              <mc:Fallback>
                <p:oleObj name="Equation" r:id="rId7" imgW="4572000" imgH="533160" progId="Equation.DSMT4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3956050"/>
                        <a:ext cx="4572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6177" name="Group 113"/>
          <p:cNvGrpSpPr>
            <a:grpSpLocks/>
          </p:cNvGrpSpPr>
          <p:nvPr/>
        </p:nvGrpSpPr>
        <p:grpSpPr bwMode="auto">
          <a:xfrm>
            <a:off x="1763713" y="5445125"/>
            <a:ext cx="4635500" cy="1193800"/>
            <a:chOff x="1016" y="2256"/>
            <a:chExt cx="2920" cy="752"/>
          </a:xfrm>
        </p:grpSpPr>
        <p:graphicFrame>
          <p:nvGraphicFramePr>
            <p:cNvPr id="216163" name="Object 99"/>
            <p:cNvGraphicFramePr>
              <a:graphicFrameLocks noChangeAspect="1"/>
            </p:cNvGraphicFramePr>
            <p:nvPr/>
          </p:nvGraphicFramePr>
          <p:xfrm>
            <a:off x="1016" y="2448"/>
            <a:ext cx="292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038" name="Equation" r:id="rId9" imgW="4635360" imgH="888840" progId="Equation.DSMT4">
                    <p:embed/>
                  </p:oleObj>
                </mc:Choice>
                <mc:Fallback>
                  <p:oleObj name="Equation" r:id="rId9" imgW="4635360" imgH="888840" progId="Equation.DSMT4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6" y="2448"/>
                          <a:ext cx="2920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6171" name="Line 107"/>
            <p:cNvSpPr>
              <a:spLocks noChangeShapeType="1"/>
            </p:cNvSpPr>
            <p:nvPr/>
          </p:nvSpPr>
          <p:spPr bwMode="auto">
            <a:xfrm flipH="1">
              <a:off x="2928" y="2448"/>
              <a:ext cx="144" cy="1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72" name="Line 108"/>
            <p:cNvSpPr>
              <a:spLocks noChangeShapeType="1"/>
            </p:cNvSpPr>
            <p:nvPr/>
          </p:nvSpPr>
          <p:spPr bwMode="auto">
            <a:xfrm flipH="1">
              <a:off x="1968" y="2256"/>
              <a:ext cx="144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73" name="Line 109"/>
            <p:cNvSpPr>
              <a:spLocks noChangeShapeType="1"/>
            </p:cNvSpPr>
            <p:nvPr/>
          </p:nvSpPr>
          <p:spPr bwMode="auto">
            <a:xfrm>
              <a:off x="1776" y="2256"/>
              <a:ext cx="81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74" name="Line 110"/>
            <p:cNvSpPr>
              <a:spLocks noChangeShapeType="1"/>
            </p:cNvSpPr>
            <p:nvPr/>
          </p:nvSpPr>
          <p:spPr bwMode="auto">
            <a:xfrm>
              <a:off x="3024" y="2400"/>
              <a:ext cx="52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0034" name="Rectangle 2"/>
          <p:cNvSpPr>
            <a:spLocks noChangeArrowheads="1"/>
          </p:cNvSpPr>
          <p:nvPr/>
        </p:nvSpPr>
        <p:spPr bwMode="auto">
          <a:xfrm>
            <a:off x="1403350" y="1149350"/>
            <a:ext cx="6310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7.5  </a:t>
            </a: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设计</a:t>
            </a: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FIR</a:t>
            </a: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滤波器的最优化方法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250825" y="2133600"/>
            <a:ext cx="81248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加权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chebyshev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等波纹逼近：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89796" name="Object 4"/>
          <p:cNvGraphicFramePr>
            <a:graphicFrameLocks noChangeAspect="1"/>
          </p:cNvGraphicFramePr>
          <p:nvPr/>
        </p:nvGraphicFramePr>
        <p:xfrm>
          <a:off x="1622425" y="3327400"/>
          <a:ext cx="39830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24" name="Equation" r:id="rId3" imgW="3987720" imgH="711000" progId="Equation.DSMT4">
                  <p:embed/>
                </p:oleObj>
              </mc:Choice>
              <mc:Fallback>
                <p:oleObj name="Equation" r:id="rId3" imgW="398772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3327400"/>
                        <a:ext cx="398303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9823" name="Group 31"/>
          <p:cNvGrpSpPr>
            <a:grpSpLocks/>
          </p:cNvGrpSpPr>
          <p:nvPr/>
        </p:nvGrpSpPr>
        <p:grpSpPr bwMode="auto">
          <a:xfrm>
            <a:off x="323850" y="2565400"/>
            <a:ext cx="9142413" cy="609600"/>
            <a:chOff x="204" y="1616"/>
            <a:chExt cx="5759" cy="384"/>
          </a:xfrm>
        </p:grpSpPr>
        <p:graphicFrame>
          <p:nvGraphicFramePr>
            <p:cNvPr id="289798" name="Object 6"/>
            <p:cNvGraphicFramePr>
              <a:graphicFrameLocks noChangeAspect="1"/>
            </p:cNvGraphicFramePr>
            <p:nvPr/>
          </p:nvGraphicFramePr>
          <p:xfrm>
            <a:off x="1456" y="1696"/>
            <a:ext cx="501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825" name="Equation" r:id="rId5" imgW="761760" imgH="482400" progId="Equation.DSMT4">
                    <p:embed/>
                  </p:oleObj>
                </mc:Choice>
                <mc:Fallback>
                  <p:oleObj name="Equation" r:id="rId5" imgW="761760" imgH="4824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6" y="1696"/>
                          <a:ext cx="501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9799" name="Rectangle 7"/>
            <p:cNvSpPr>
              <a:spLocks noChangeArrowheads="1"/>
            </p:cNvSpPr>
            <p:nvPr/>
          </p:nvSpPr>
          <p:spPr bwMode="auto">
            <a:xfrm>
              <a:off x="204" y="1664"/>
              <a:ext cx="355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求一组系数     使</a:t>
              </a:r>
              <a:r>
                <a:rPr lang="zh-CN" altLang="en-US" sz="2800" b="1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各频带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上</a:t>
              </a:r>
              <a:endParaRPr lang="zh-CN" altLang="en-US" sz="3200" b="1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89800" name="Object 8"/>
            <p:cNvGraphicFramePr>
              <a:graphicFrameLocks noChangeAspect="1"/>
            </p:cNvGraphicFramePr>
            <p:nvPr/>
          </p:nvGraphicFramePr>
          <p:xfrm>
            <a:off x="3061" y="1675"/>
            <a:ext cx="55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826" name="Equation" r:id="rId7" imgW="838080" imgH="482400" progId="Equation.DSMT4">
                    <p:embed/>
                  </p:oleObj>
                </mc:Choice>
                <mc:Fallback>
                  <p:oleObj name="Equation" r:id="rId7" imgW="838080" imgH="4824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675"/>
                          <a:ext cx="55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9801" name="Rectangle 9"/>
            <p:cNvSpPr>
              <a:spLocks noChangeArrowheads="1"/>
            </p:cNvSpPr>
            <p:nvPr/>
          </p:nvSpPr>
          <p:spPr bwMode="auto">
            <a:xfrm>
              <a:off x="3597" y="1616"/>
              <a:ext cx="2366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的最大绝对值最小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</p:grpSp>
      <p:sp>
        <p:nvSpPr>
          <p:cNvPr id="289816" name="Text Box 24"/>
          <p:cNvSpPr txBox="1">
            <a:spLocks noChangeArrowheads="1"/>
          </p:cNvSpPr>
          <p:nvPr/>
        </p:nvSpPr>
        <p:spPr bwMode="auto">
          <a:xfrm>
            <a:off x="5580063" y="34290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i="1">
                <a:latin typeface="楷体_GB2312" pitchFamily="49" charset="-122"/>
                <a:ea typeface="楷体_GB2312" pitchFamily="49" charset="-122"/>
              </a:rPr>
              <a:t>A </a:t>
            </a:r>
            <a:r>
              <a:rPr kumimoji="1" lang="en-US" altLang="zh-CN" sz="2400" b="1">
                <a:latin typeface="Times New Roman"/>
                <a:ea typeface="楷体_GB2312" pitchFamily="49" charset="-122"/>
              </a:rPr>
              <a:t>—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各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通带和阻带</a:t>
            </a:r>
          </a:p>
        </p:txBody>
      </p:sp>
      <p:grpSp>
        <p:nvGrpSpPr>
          <p:cNvPr id="289821" name="Group 29"/>
          <p:cNvGrpSpPr>
            <a:grpSpLocks/>
          </p:cNvGrpSpPr>
          <p:nvPr/>
        </p:nvGrpSpPr>
        <p:grpSpPr bwMode="auto">
          <a:xfrm>
            <a:off x="468313" y="4508500"/>
            <a:ext cx="8424862" cy="544513"/>
            <a:chOff x="295" y="2840"/>
            <a:chExt cx="5307" cy="343"/>
          </a:xfrm>
        </p:grpSpPr>
        <p:sp>
          <p:nvSpPr>
            <p:cNvPr id="289818" name="Rectangle 26"/>
            <p:cNvSpPr>
              <a:spLocks noChangeArrowheads="1"/>
            </p:cNvSpPr>
            <p:nvPr/>
          </p:nvSpPr>
          <p:spPr bwMode="auto">
            <a:xfrm>
              <a:off x="295" y="2840"/>
              <a:ext cx="53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</a:pPr>
              <a:r>
                <a:rPr kumimoji="1" lang="zh-CN" altLang="en-US"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交错定理：</a:t>
              </a: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若     是</a:t>
              </a:r>
              <a:r>
                <a:rPr kumimoji="1" lang="en-US" altLang="zh-CN" sz="2800" b="1" i="1">
                  <a:latin typeface="楷体_GB2312" pitchFamily="49" charset="-122"/>
                  <a:ea typeface="楷体_GB2312" pitchFamily="49" charset="-122"/>
                </a:rPr>
                <a:t>r</a:t>
              </a: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个余弦函数的线性组合。即    </a:t>
              </a:r>
            </a:p>
          </p:txBody>
        </p:sp>
        <p:graphicFrame>
          <p:nvGraphicFramePr>
            <p:cNvPr id="289819" name="Object 27"/>
            <p:cNvGraphicFramePr>
              <a:graphicFrameLocks noChangeAspect="1"/>
            </p:cNvGraphicFramePr>
            <p:nvPr/>
          </p:nvGraphicFramePr>
          <p:xfrm>
            <a:off x="1696" y="2879"/>
            <a:ext cx="50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827" name="Equation" r:id="rId9" imgW="825480" imgH="482400" progId="Equation.DSMT4">
                    <p:embed/>
                  </p:oleObj>
                </mc:Choice>
                <mc:Fallback>
                  <p:oleObj name="Equation" r:id="rId9" imgW="825480" imgH="4824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-9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6" y="2879"/>
                          <a:ext cx="504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9820" name="Object 28"/>
          <p:cNvGraphicFramePr>
            <a:graphicFrameLocks noChangeAspect="1"/>
          </p:cNvGraphicFramePr>
          <p:nvPr/>
        </p:nvGraphicFramePr>
        <p:xfrm>
          <a:off x="2325688" y="5041900"/>
          <a:ext cx="3598862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28" name="Equation" r:id="rId11" imgW="3593880" imgH="914400" progId="Equation.DSMT4">
                  <p:embed/>
                </p:oleObj>
              </mc:Choice>
              <mc:Fallback>
                <p:oleObj name="Equation" r:id="rId11" imgW="3593880" imgH="9144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5041900"/>
                        <a:ext cx="3598862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22" name="Rectangle 30"/>
          <p:cNvSpPr>
            <a:spLocks noChangeArrowheads="1"/>
          </p:cNvSpPr>
          <p:nvPr/>
        </p:nvSpPr>
        <p:spPr bwMode="auto">
          <a:xfrm>
            <a:off x="1403350" y="1149350"/>
            <a:ext cx="6310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7.5  </a:t>
            </a: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设计</a:t>
            </a: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FIR</a:t>
            </a: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滤波器的最优化方法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autoUpdateAnimBg="0"/>
      <p:bldP spid="28981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023" name="Group 71"/>
          <p:cNvGrpSpPr>
            <a:grpSpLocks/>
          </p:cNvGrpSpPr>
          <p:nvPr/>
        </p:nvGrpSpPr>
        <p:grpSpPr bwMode="auto">
          <a:xfrm>
            <a:off x="827088" y="1844675"/>
            <a:ext cx="8081962" cy="990600"/>
            <a:chOff x="521" y="1162"/>
            <a:chExt cx="5091" cy="624"/>
          </a:xfrm>
        </p:grpSpPr>
        <p:sp>
          <p:nvSpPr>
            <p:cNvPr id="253978" name="Rectangle 26"/>
            <p:cNvSpPr>
              <a:spLocks noChangeArrowheads="1"/>
            </p:cNvSpPr>
            <p:nvPr/>
          </p:nvSpPr>
          <p:spPr bwMode="auto">
            <a:xfrm>
              <a:off x="521" y="1162"/>
              <a:ext cx="509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</a:pPr>
              <a:r>
                <a:rPr kumimoji="1" lang="en-US" altLang="zh-CN" sz="2800" b="1"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是      内的一个闭区间</a:t>
              </a:r>
              <a:r>
                <a:rPr kumimoji="1" lang="en-US" altLang="zh-CN" sz="2800" b="1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包括各通带、阻带，但不包括过渡带</a:t>
              </a:r>
              <a:r>
                <a:rPr kumimoji="1" lang="en-US" altLang="zh-CN" sz="2800" b="1"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，       是</a:t>
              </a:r>
              <a:r>
                <a:rPr kumimoji="1" lang="en-US" altLang="zh-CN" sz="2800" b="1"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上的一个连续函数</a:t>
              </a:r>
              <a:r>
                <a:rPr kumimoji="1" lang="en-US" altLang="zh-CN" sz="2800" b="1">
                  <a:latin typeface="楷体_GB2312" pitchFamily="49" charset="-122"/>
                  <a:ea typeface="楷体_GB2312" pitchFamily="49" charset="-122"/>
                </a:rPr>
                <a:t>,</a:t>
              </a:r>
            </a:p>
          </p:txBody>
        </p:sp>
        <p:graphicFrame>
          <p:nvGraphicFramePr>
            <p:cNvPr id="253979" name="Object 27"/>
            <p:cNvGraphicFramePr>
              <a:graphicFrameLocks noChangeAspect="1"/>
            </p:cNvGraphicFramePr>
            <p:nvPr/>
          </p:nvGraphicFramePr>
          <p:xfrm>
            <a:off x="1004" y="1194"/>
            <a:ext cx="5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26" name="Equation" r:id="rId3" imgW="825480" imgH="482400" progId="Equation.DSMT4">
                    <p:embed/>
                  </p:oleObj>
                </mc:Choice>
                <mc:Fallback>
                  <p:oleObj name="Equation" r:id="rId3" imgW="825480" imgH="4824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" y="1194"/>
                          <a:ext cx="520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3982" name="Object 30"/>
            <p:cNvGraphicFramePr>
              <a:graphicFrameLocks noChangeAspect="1"/>
            </p:cNvGraphicFramePr>
            <p:nvPr/>
          </p:nvGraphicFramePr>
          <p:xfrm>
            <a:off x="2300" y="1447"/>
            <a:ext cx="656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27" name="Equation" r:id="rId5" imgW="1041120" imgH="533160" progId="Equation.DSMT4">
                    <p:embed/>
                  </p:oleObj>
                </mc:Choice>
                <mc:Fallback>
                  <p:oleObj name="Equation" r:id="rId5" imgW="1041120" imgH="53316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0" y="1447"/>
                          <a:ext cx="656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4024" name="Group 72"/>
          <p:cNvGrpSpPr>
            <a:grpSpLocks/>
          </p:cNvGrpSpPr>
          <p:nvPr/>
        </p:nvGrpSpPr>
        <p:grpSpPr bwMode="auto">
          <a:xfrm>
            <a:off x="755650" y="2781300"/>
            <a:ext cx="8235950" cy="952500"/>
            <a:chOff x="476" y="1752"/>
            <a:chExt cx="5188" cy="600"/>
          </a:xfrm>
        </p:grpSpPr>
        <p:sp>
          <p:nvSpPr>
            <p:cNvPr id="253987" name="Rectangle 35"/>
            <p:cNvSpPr>
              <a:spLocks noChangeArrowheads="1"/>
            </p:cNvSpPr>
            <p:nvPr/>
          </p:nvSpPr>
          <p:spPr bwMode="auto">
            <a:xfrm>
              <a:off x="476" y="1756"/>
              <a:ext cx="518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</a:pPr>
              <a:r>
                <a:rPr kumimoji="1" lang="en-US" altLang="zh-CN" sz="2800" b="1"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则      是       的唯一地和最佳的加权</a:t>
              </a:r>
              <a:r>
                <a:rPr kumimoji="1" lang="en-US" altLang="zh-CN" sz="2800" b="1">
                  <a:latin typeface="楷体_GB2312" pitchFamily="49" charset="-122"/>
                  <a:ea typeface="楷体_GB2312" pitchFamily="49" charset="-122"/>
                </a:rPr>
                <a:t>chebyshev</a:t>
              </a: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逼近的充分必要条件是：</a:t>
              </a:r>
            </a:p>
          </p:txBody>
        </p:sp>
        <p:graphicFrame>
          <p:nvGraphicFramePr>
            <p:cNvPr id="253988" name="Object 36"/>
            <p:cNvGraphicFramePr>
              <a:graphicFrameLocks noChangeAspect="1"/>
            </p:cNvGraphicFramePr>
            <p:nvPr/>
          </p:nvGraphicFramePr>
          <p:xfrm>
            <a:off x="1292" y="1811"/>
            <a:ext cx="53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28" name="Equation" r:id="rId7" imgW="825480" imgH="482400" progId="Equation.DSMT4">
                    <p:embed/>
                  </p:oleObj>
                </mc:Choice>
                <mc:Fallback>
                  <p:oleObj name="Equation" r:id="rId7" imgW="825480" imgH="48240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1811"/>
                          <a:ext cx="538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3990" name="Object 38"/>
            <p:cNvGraphicFramePr>
              <a:graphicFrameLocks noChangeAspect="1"/>
            </p:cNvGraphicFramePr>
            <p:nvPr/>
          </p:nvGraphicFramePr>
          <p:xfrm>
            <a:off x="2200" y="1752"/>
            <a:ext cx="68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29" name="Equation" r:id="rId9" imgW="1041120" imgH="533160" progId="Equation.DSMT4">
                    <p:embed/>
                  </p:oleObj>
                </mc:Choice>
                <mc:Fallback>
                  <p:oleObj name="Equation" r:id="rId9" imgW="1041120" imgH="53316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752"/>
                          <a:ext cx="681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4025" name="Group 73"/>
          <p:cNvGrpSpPr>
            <a:grpSpLocks/>
          </p:cNvGrpSpPr>
          <p:nvPr/>
        </p:nvGrpSpPr>
        <p:grpSpPr bwMode="auto">
          <a:xfrm>
            <a:off x="684213" y="3789363"/>
            <a:ext cx="8459787" cy="1438275"/>
            <a:chOff x="431" y="2387"/>
            <a:chExt cx="5329" cy="906"/>
          </a:xfrm>
        </p:grpSpPr>
        <p:sp>
          <p:nvSpPr>
            <p:cNvPr id="253994" name="Rectangle 42"/>
            <p:cNvSpPr>
              <a:spLocks noChangeArrowheads="1"/>
            </p:cNvSpPr>
            <p:nvPr/>
          </p:nvSpPr>
          <p:spPr bwMode="auto">
            <a:xfrm>
              <a:off x="431" y="2387"/>
              <a:ext cx="532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</a:pPr>
              <a:r>
                <a:rPr kumimoji="1" lang="en-US" altLang="zh-CN" sz="2800" b="1"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加权逼近误差函数     在</a:t>
              </a:r>
              <a:r>
                <a:rPr kumimoji="1" lang="en-US" altLang="zh-CN" sz="2800" b="1"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中至少有           个极值点，即</a:t>
              </a:r>
              <a:r>
                <a:rPr kumimoji="1" lang="en-US" altLang="zh-CN" sz="2800" b="1"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中至少有     个点，且</a:t>
              </a:r>
            </a:p>
          </p:txBody>
        </p:sp>
        <p:graphicFrame>
          <p:nvGraphicFramePr>
            <p:cNvPr id="253995" name="Object 43"/>
            <p:cNvGraphicFramePr>
              <a:graphicFrameLocks noChangeAspect="1"/>
            </p:cNvGraphicFramePr>
            <p:nvPr/>
          </p:nvGraphicFramePr>
          <p:xfrm>
            <a:off x="2789" y="2432"/>
            <a:ext cx="45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30" name="Equation" r:id="rId11" imgW="838080" imgH="482400" progId="Equation.DSMT4">
                    <p:embed/>
                  </p:oleObj>
                </mc:Choice>
                <mc:Fallback>
                  <p:oleObj name="Equation" r:id="rId11" imgW="838080" imgH="4824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2432"/>
                          <a:ext cx="45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3997" name="Object 45"/>
            <p:cNvGraphicFramePr>
              <a:graphicFrameLocks noChangeAspect="1"/>
            </p:cNvGraphicFramePr>
            <p:nvPr/>
          </p:nvGraphicFramePr>
          <p:xfrm>
            <a:off x="4558" y="2432"/>
            <a:ext cx="6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31" name="Equation" r:id="rId13" imgW="914400" imgH="482400" progId="Equation.DSMT4">
                    <p:embed/>
                  </p:oleObj>
                </mc:Choice>
                <mc:Fallback>
                  <p:oleObj name="Equation" r:id="rId13" imgW="914400" imgH="4824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2432"/>
                          <a:ext cx="68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3999" name="Object 47"/>
            <p:cNvGraphicFramePr>
              <a:graphicFrameLocks noChangeAspect="1"/>
            </p:cNvGraphicFramePr>
            <p:nvPr/>
          </p:nvGraphicFramePr>
          <p:xfrm>
            <a:off x="2835" y="2704"/>
            <a:ext cx="58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32" name="Equation" r:id="rId15" imgW="914400" imgH="482400" progId="Equation.DSMT4">
                    <p:embed/>
                  </p:oleObj>
                </mc:Choice>
                <mc:Fallback>
                  <p:oleObj name="Equation" r:id="rId15" imgW="914400" imgH="48240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2704"/>
                          <a:ext cx="58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ap="flat">
                              <a:solidFill>
                                <a:srgbClr val="000000"/>
                              </a:solidFill>
                              <a:miter lim="800000"/>
                              <a:headEnd type="none" w="med" len="med"/>
                              <a:tailEnd type="none" w="med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4003" name="Object 51"/>
            <p:cNvGraphicFramePr>
              <a:graphicFrameLocks noChangeAspect="1"/>
            </p:cNvGraphicFramePr>
            <p:nvPr/>
          </p:nvGraphicFramePr>
          <p:xfrm>
            <a:off x="1202" y="3022"/>
            <a:ext cx="322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33" name="Equation" r:id="rId16" imgW="4051080" imgH="431640" progId="Equation.DSMT4">
                    <p:embed/>
                  </p:oleObj>
                </mc:Choice>
                <mc:Fallback>
                  <p:oleObj name="Equation" r:id="rId16" imgW="4051080" imgH="43164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3022"/>
                          <a:ext cx="3220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4019" name="Group 67"/>
          <p:cNvGrpSpPr>
            <a:grpSpLocks/>
          </p:cNvGrpSpPr>
          <p:nvPr/>
        </p:nvGrpSpPr>
        <p:grpSpPr bwMode="auto">
          <a:xfrm>
            <a:off x="1066800" y="5334000"/>
            <a:ext cx="5761038" cy="558800"/>
            <a:chOff x="720" y="3408"/>
            <a:chExt cx="3629" cy="352"/>
          </a:xfrm>
        </p:grpSpPr>
        <p:sp>
          <p:nvSpPr>
            <p:cNvPr id="254008" name="Rectangle 56"/>
            <p:cNvSpPr>
              <a:spLocks noChangeArrowheads="1"/>
            </p:cNvSpPr>
            <p:nvPr/>
          </p:nvSpPr>
          <p:spPr bwMode="auto">
            <a:xfrm>
              <a:off x="720" y="3408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>
                  <a:latin typeface="Times New Roman" pitchFamily="18" charset="0"/>
                </a:rPr>
                <a:t>使得</a:t>
              </a:r>
            </a:p>
          </p:txBody>
        </p:sp>
        <p:graphicFrame>
          <p:nvGraphicFramePr>
            <p:cNvPr id="254011" name="Object 59"/>
            <p:cNvGraphicFramePr>
              <a:graphicFrameLocks noChangeAspect="1"/>
            </p:cNvGraphicFramePr>
            <p:nvPr/>
          </p:nvGraphicFramePr>
          <p:xfrm>
            <a:off x="1296" y="3456"/>
            <a:ext cx="305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34" name="Equation" r:id="rId18" imgW="4851360" imgH="482400" progId="Equation.DSMT4">
                    <p:embed/>
                  </p:oleObj>
                </mc:Choice>
                <mc:Fallback>
                  <p:oleObj name="Equation" r:id="rId18" imgW="4851360" imgH="48240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456"/>
                          <a:ext cx="3053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4021" name="Group 69"/>
          <p:cNvGrpSpPr>
            <a:grpSpLocks/>
          </p:cNvGrpSpPr>
          <p:nvPr/>
        </p:nvGrpSpPr>
        <p:grpSpPr bwMode="auto">
          <a:xfrm>
            <a:off x="1762125" y="6019800"/>
            <a:ext cx="3962400" cy="749300"/>
            <a:chOff x="912" y="3792"/>
            <a:chExt cx="2496" cy="472"/>
          </a:xfrm>
        </p:grpSpPr>
        <p:graphicFrame>
          <p:nvGraphicFramePr>
            <p:cNvPr id="254015" name="Object 63"/>
            <p:cNvGraphicFramePr>
              <a:graphicFrameLocks noChangeAspect="1"/>
            </p:cNvGraphicFramePr>
            <p:nvPr/>
          </p:nvGraphicFramePr>
          <p:xfrm>
            <a:off x="1390" y="3850"/>
            <a:ext cx="2018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35" name="Equation" r:id="rId20" imgW="3200400" imgH="596880" progId="Equation.DSMT4">
                    <p:embed/>
                  </p:oleObj>
                </mc:Choice>
                <mc:Fallback>
                  <p:oleObj name="Equation" r:id="rId20" imgW="3200400" imgH="59688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0" y="3850"/>
                          <a:ext cx="2018" cy="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4016" name="Rectangle 64"/>
            <p:cNvSpPr>
              <a:spLocks noChangeArrowheads="1"/>
            </p:cNvSpPr>
            <p:nvPr/>
          </p:nvSpPr>
          <p:spPr bwMode="auto">
            <a:xfrm>
              <a:off x="912" y="3792"/>
              <a:ext cx="388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/>
                <a:t>且 </a:t>
              </a:r>
            </a:p>
          </p:txBody>
        </p:sp>
      </p:grpSp>
      <p:sp>
        <p:nvSpPr>
          <p:cNvPr id="254022" name="Rectangle 70"/>
          <p:cNvSpPr>
            <a:spLocks noChangeArrowheads="1"/>
          </p:cNvSpPr>
          <p:nvPr/>
        </p:nvSpPr>
        <p:spPr bwMode="auto">
          <a:xfrm>
            <a:off x="1763713" y="1201738"/>
            <a:ext cx="5548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7.5  </a:t>
            </a: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设计</a:t>
            </a:r>
            <a:r>
              <a:rPr lang="en-US" altLang="zh-CN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FIR</a:t>
            </a: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滤波器的最优化方法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386" name="Picture 2" descr="tu7-022"/>
          <p:cNvPicPr>
            <a:picLocks noChangeAspect="1" noChangeArrowheads="1"/>
          </p:cNvPicPr>
          <p:nvPr/>
        </p:nvPicPr>
        <p:blipFill>
          <a:blip r:embed="rId2">
            <a:lum bright="-9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765175"/>
            <a:ext cx="586105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6" name="Rectangle 26"/>
          <p:cNvSpPr>
            <a:spLocks noChangeArrowheads="1"/>
          </p:cNvSpPr>
          <p:nvPr/>
        </p:nvSpPr>
        <p:spPr bwMode="auto">
          <a:xfrm>
            <a:off x="628650" y="2060575"/>
            <a:ext cx="487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设要求滤波器频率响应： </a:t>
            </a:r>
          </a:p>
        </p:txBody>
      </p:sp>
      <p:graphicFrame>
        <p:nvGraphicFramePr>
          <p:cNvPr id="256031" name="Object 31"/>
          <p:cNvGraphicFramePr>
            <a:graphicFrameLocks noChangeAspect="1"/>
          </p:cNvGraphicFramePr>
          <p:nvPr/>
        </p:nvGraphicFramePr>
        <p:xfrm>
          <a:off x="1916113" y="2746375"/>
          <a:ext cx="419893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3" name="Equation" r:id="rId3" imgW="4203360" imgH="1041120" progId="Equation.DSMT4">
                  <p:embed/>
                </p:oleObj>
              </mc:Choice>
              <mc:Fallback>
                <p:oleObj name="Equation" r:id="rId3" imgW="4203360" imgH="104112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2746375"/>
                        <a:ext cx="4198937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4" name="Rectangle 34"/>
          <p:cNvSpPr>
            <a:spLocks noChangeArrowheads="1"/>
          </p:cNvSpPr>
          <p:nvPr/>
        </p:nvSpPr>
        <p:spPr bwMode="auto">
          <a:xfrm>
            <a:off x="323850" y="4033838"/>
            <a:ext cx="1868488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3200"/>
          </a:p>
        </p:txBody>
      </p:sp>
      <p:grpSp>
        <p:nvGrpSpPr>
          <p:cNvPr id="256071" name="Group 71"/>
          <p:cNvGrpSpPr>
            <a:grpSpLocks/>
          </p:cNvGrpSpPr>
          <p:nvPr/>
        </p:nvGrpSpPr>
        <p:grpSpPr bwMode="auto">
          <a:xfrm>
            <a:off x="652463" y="3965575"/>
            <a:ext cx="7772400" cy="1195388"/>
            <a:chOff x="411" y="2498"/>
            <a:chExt cx="4896" cy="753"/>
          </a:xfrm>
        </p:grpSpPr>
        <p:sp>
          <p:nvSpPr>
            <p:cNvPr id="256035" name="Rectangle 35"/>
            <p:cNvSpPr>
              <a:spLocks noChangeArrowheads="1"/>
            </p:cNvSpPr>
            <p:nvPr/>
          </p:nvSpPr>
          <p:spPr bwMode="auto">
            <a:xfrm>
              <a:off x="411" y="2527"/>
              <a:ext cx="489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寻找一个             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使其在通带和阻带内最佳地一致逼近</a:t>
              </a:r>
            </a:p>
          </p:txBody>
        </p:sp>
        <p:graphicFrame>
          <p:nvGraphicFramePr>
            <p:cNvPr id="256036" name="Object 36"/>
            <p:cNvGraphicFramePr>
              <a:graphicFrameLocks noChangeAspect="1"/>
            </p:cNvGraphicFramePr>
            <p:nvPr/>
          </p:nvGraphicFramePr>
          <p:xfrm>
            <a:off x="1371" y="2498"/>
            <a:ext cx="696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74" name="Equation" r:id="rId5" imgW="1104840" imgH="583920" progId="Equation.DSMT4">
                    <p:embed/>
                  </p:oleObj>
                </mc:Choice>
                <mc:Fallback>
                  <p:oleObj name="Equation" r:id="rId5" imgW="1104840" imgH="58392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" y="2498"/>
                          <a:ext cx="696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40" name="Object 40"/>
            <p:cNvGraphicFramePr>
              <a:graphicFrameLocks noChangeAspect="1"/>
            </p:cNvGraphicFramePr>
            <p:nvPr/>
          </p:nvGraphicFramePr>
          <p:xfrm>
            <a:off x="4105" y="2886"/>
            <a:ext cx="78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75" name="Equation" r:id="rId7" imgW="1244520" imgH="583920" progId="Equation.DSMT4">
                    <p:embed/>
                  </p:oleObj>
                </mc:Choice>
                <mc:Fallback>
                  <p:oleObj name="Equation" r:id="rId7" imgW="1244520" imgH="58392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2886"/>
                          <a:ext cx="781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054" name="Group 54"/>
          <p:cNvGrpSpPr>
            <a:grpSpLocks/>
          </p:cNvGrpSpPr>
          <p:nvPr/>
        </p:nvGrpSpPr>
        <p:grpSpPr bwMode="auto">
          <a:xfrm>
            <a:off x="628650" y="5184775"/>
            <a:ext cx="4751388" cy="749300"/>
            <a:chOff x="703" y="2523"/>
            <a:chExt cx="2993" cy="472"/>
          </a:xfrm>
        </p:grpSpPr>
        <p:sp>
          <p:nvSpPr>
            <p:cNvPr id="256043" name="Rectangle 43"/>
            <p:cNvSpPr>
              <a:spLocks noChangeArrowheads="1"/>
            </p:cNvSpPr>
            <p:nvPr/>
          </p:nvSpPr>
          <p:spPr bwMode="auto">
            <a:xfrm>
              <a:off x="703" y="2523"/>
              <a:ext cx="951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参数： </a:t>
              </a:r>
            </a:p>
          </p:txBody>
        </p:sp>
        <p:sp>
          <p:nvSpPr>
            <p:cNvPr id="256044" name="Rectangle 44"/>
            <p:cNvSpPr>
              <a:spLocks noChangeArrowheads="1"/>
            </p:cNvSpPr>
            <p:nvPr/>
          </p:nvSpPr>
          <p:spPr bwMode="auto">
            <a:xfrm>
              <a:off x="1628" y="2523"/>
              <a:ext cx="2068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，   ， ，  ，</a:t>
              </a:r>
              <a:r>
                <a:rPr lang="en-US" altLang="zh-CN" sz="2800" b="1" i="1">
                  <a:latin typeface="楷体_GB2312" pitchFamily="49" charset="-122"/>
                  <a:ea typeface="楷体_GB2312" pitchFamily="49" charset="-122"/>
                </a:rPr>
                <a:t>N </a:t>
              </a:r>
            </a:p>
          </p:txBody>
        </p:sp>
        <p:graphicFrame>
          <p:nvGraphicFramePr>
            <p:cNvPr id="256048" name="Object 48"/>
            <p:cNvGraphicFramePr>
              <a:graphicFrameLocks noChangeAspect="1"/>
            </p:cNvGraphicFramePr>
            <p:nvPr/>
          </p:nvGraphicFramePr>
          <p:xfrm>
            <a:off x="1431" y="2568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76" name="Equation" r:id="rId9" imgW="355320" imgH="431640" progId="Equation.DSMT4">
                    <p:embed/>
                  </p:oleObj>
                </mc:Choice>
                <mc:Fallback>
                  <p:oleObj name="Equation" r:id="rId9" imgW="355320" imgH="43164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1" y="2568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47" name="Object 47"/>
            <p:cNvGraphicFramePr>
              <a:graphicFrameLocks noChangeAspect="1"/>
            </p:cNvGraphicFramePr>
            <p:nvPr/>
          </p:nvGraphicFramePr>
          <p:xfrm>
            <a:off x="1936" y="2568"/>
            <a:ext cx="2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77" name="Equation" r:id="rId11" imgW="419040" imgH="431640" progId="Equation.DSMT4">
                    <p:embed/>
                  </p:oleObj>
                </mc:Choice>
                <mc:Fallback>
                  <p:oleObj name="Equation" r:id="rId11" imgW="419040" imgH="43164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6" y="2568"/>
                          <a:ext cx="26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46" name="Object 46"/>
            <p:cNvGraphicFramePr>
              <a:graphicFrameLocks noChangeAspect="1"/>
            </p:cNvGraphicFramePr>
            <p:nvPr/>
          </p:nvGraphicFramePr>
          <p:xfrm>
            <a:off x="2426" y="2614"/>
            <a:ext cx="1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78" name="Equation" r:id="rId13" imgW="279360" imgH="431640" progId="Equation.DSMT4">
                    <p:embed/>
                  </p:oleObj>
                </mc:Choice>
                <mc:Fallback>
                  <p:oleObj name="Equation" r:id="rId13" imgW="279360" imgH="43164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614"/>
                          <a:ext cx="17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45" name="Object 45"/>
            <p:cNvGraphicFramePr>
              <a:graphicFrameLocks noChangeAspect="1"/>
            </p:cNvGraphicFramePr>
            <p:nvPr/>
          </p:nvGraphicFramePr>
          <p:xfrm>
            <a:off x="2789" y="2614"/>
            <a:ext cx="19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79" name="Equation" r:id="rId15" imgW="317160" imgH="431640" progId="Equation.DSMT4">
                    <p:embed/>
                  </p:oleObj>
                </mc:Choice>
                <mc:Fallback>
                  <p:oleObj name="Equation" r:id="rId15" imgW="317160" imgH="43164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2614"/>
                          <a:ext cx="197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72" name="Rectangle 72"/>
          <p:cNvSpPr>
            <a:spLocks noChangeArrowheads="1"/>
          </p:cNvSpPr>
          <p:nvPr/>
        </p:nvSpPr>
        <p:spPr bwMode="auto">
          <a:xfrm>
            <a:off x="1403350" y="1162050"/>
            <a:ext cx="6310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7.5  </a:t>
            </a: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设计</a:t>
            </a: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FIR</a:t>
            </a: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滤波器的最优化方法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832" name="Group 16"/>
          <p:cNvGrpSpPr>
            <a:grpSpLocks/>
          </p:cNvGrpSpPr>
          <p:nvPr/>
        </p:nvGrpSpPr>
        <p:grpSpPr bwMode="auto">
          <a:xfrm>
            <a:off x="939800" y="2689225"/>
            <a:ext cx="6119813" cy="638175"/>
            <a:chOff x="2241" y="2862"/>
            <a:chExt cx="3855" cy="402"/>
          </a:xfrm>
        </p:grpSpPr>
        <p:sp>
          <p:nvSpPr>
            <p:cNvPr id="290833" name="Rectangle 17"/>
            <p:cNvSpPr>
              <a:spLocks noChangeArrowheads="1"/>
            </p:cNvSpPr>
            <p:nvPr/>
          </p:nvSpPr>
          <p:spPr bwMode="auto">
            <a:xfrm>
              <a:off x="2241" y="2862"/>
              <a:ext cx="927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若 </a:t>
              </a:r>
            </a:p>
          </p:txBody>
        </p:sp>
        <p:sp>
          <p:nvSpPr>
            <p:cNvPr id="290834" name="Rectangle 18"/>
            <p:cNvSpPr>
              <a:spLocks noChangeArrowheads="1"/>
            </p:cNvSpPr>
            <p:nvPr/>
          </p:nvSpPr>
          <p:spPr bwMode="auto">
            <a:xfrm>
              <a:off x="4272" y="2880"/>
              <a:ext cx="182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最佳一致逼近</a:t>
              </a:r>
            </a:p>
          </p:txBody>
        </p:sp>
        <p:graphicFrame>
          <p:nvGraphicFramePr>
            <p:cNvPr id="290835" name="Object 19"/>
            <p:cNvGraphicFramePr>
              <a:graphicFrameLocks noChangeAspect="1"/>
            </p:cNvGraphicFramePr>
            <p:nvPr/>
          </p:nvGraphicFramePr>
          <p:xfrm>
            <a:off x="2544" y="2899"/>
            <a:ext cx="177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851" name="Equation" r:id="rId3" imgW="2819160" imgH="583920" progId="Equation.DSMT4">
                    <p:embed/>
                  </p:oleObj>
                </mc:Choice>
                <mc:Fallback>
                  <p:oleObj name="Equation" r:id="rId3" imgW="2819160" imgH="58392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899"/>
                          <a:ext cx="1779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0836" name="Group 20"/>
          <p:cNvGrpSpPr>
            <a:grpSpLocks/>
          </p:cNvGrpSpPr>
          <p:nvPr/>
        </p:nvGrpSpPr>
        <p:grpSpPr bwMode="auto">
          <a:xfrm>
            <a:off x="939800" y="3384550"/>
            <a:ext cx="6934200" cy="676275"/>
            <a:chOff x="720" y="3360"/>
            <a:chExt cx="4368" cy="426"/>
          </a:xfrm>
        </p:grpSpPr>
        <p:sp>
          <p:nvSpPr>
            <p:cNvPr id="290837" name="Rectangle 21"/>
            <p:cNvSpPr>
              <a:spLocks noChangeArrowheads="1"/>
            </p:cNvSpPr>
            <p:nvPr/>
          </p:nvSpPr>
          <p:spPr bwMode="auto">
            <a:xfrm>
              <a:off x="720" y="3360"/>
              <a:ext cx="43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则 </a:t>
              </a:r>
            </a:p>
          </p:txBody>
        </p:sp>
        <p:sp>
          <p:nvSpPr>
            <p:cNvPr id="290838" name="Rectangle 22"/>
            <p:cNvSpPr>
              <a:spLocks noChangeArrowheads="1"/>
            </p:cNvSpPr>
            <p:nvPr/>
          </p:nvSpPr>
          <p:spPr bwMode="auto">
            <a:xfrm>
              <a:off x="1694" y="3379"/>
              <a:ext cx="339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在通、阻带内具等波纹性</a:t>
              </a:r>
            </a:p>
          </p:txBody>
        </p:sp>
        <p:graphicFrame>
          <p:nvGraphicFramePr>
            <p:cNvPr id="290839" name="Object 23"/>
            <p:cNvGraphicFramePr>
              <a:graphicFrameLocks noChangeAspect="1"/>
            </p:cNvGraphicFramePr>
            <p:nvPr/>
          </p:nvGraphicFramePr>
          <p:xfrm>
            <a:off x="1032" y="3379"/>
            <a:ext cx="696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852" name="Equation" r:id="rId5" imgW="1104840" imgH="583920" progId="Equation.DSMT4">
                    <p:embed/>
                  </p:oleObj>
                </mc:Choice>
                <mc:Fallback>
                  <p:oleObj name="Equation" r:id="rId5" imgW="1104840" imgH="58392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" y="3379"/>
                          <a:ext cx="696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0840" name="Rectangle 24"/>
          <p:cNvSpPr>
            <a:spLocks noChangeArrowheads="1"/>
          </p:cNvSpPr>
          <p:nvPr/>
        </p:nvSpPr>
        <p:spPr bwMode="auto">
          <a:xfrm>
            <a:off x="1619250" y="4652963"/>
            <a:ext cx="4341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故又称等波纹逼近 </a:t>
            </a:r>
          </a:p>
        </p:txBody>
      </p:sp>
      <p:sp>
        <p:nvSpPr>
          <p:cNvPr id="290841" name="Rectangle 25"/>
          <p:cNvSpPr>
            <a:spLocks noChangeArrowheads="1"/>
          </p:cNvSpPr>
          <p:nvPr/>
        </p:nvSpPr>
        <p:spPr bwMode="auto">
          <a:xfrm>
            <a:off x="539750" y="2060575"/>
            <a:ext cx="314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根据交错定理：</a:t>
            </a:r>
          </a:p>
        </p:txBody>
      </p:sp>
      <p:sp>
        <p:nvSpPr>
          <p:cNvPr id="290850" name="Rectangle 34"/>
          <p:cNvSpPr>
            <a:spLocks noChangeArrowheads="1"/>
          </p:cNvSpPr>
          <p:nvPr/>
        </p:nvSpPr>
        <p:spPr bwMode="auto">
          <a:xfrm>
            <a:off x="1403350" y="1162050"/>
            <a:ext cx="6310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7.5  </a:t>
            </a: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设计</a:t>
            </a: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FIR</a:t>
            </a: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滤波器的最优化方法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40" grpId="0" autoUpdateAnimBg="0"/>
      <p:bldP spid="29084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323850" y="2060575"/>
            <a:ext cx="710088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最优线性相位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FIR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滤波器的设计步骤 </a:t>
            </a:r>
          </a:p>
        </p:txBody>
      </p:sp>
      <p:sp>
        <p:nvSpPr>
          <p:cNvPr id="212033" name="Rectangle 65"/>
          <p:cNvSpPr>
            <a:spLocks noChangeArrowheads="1"/>
          </p:cNvSpPr>
          <p:nvPr/>
        </p:nvSpPr>
        <p:spPr bwMode="auto">
          <a:xfrm>
            <a:off x="323850" y="2665413"/>
            <a:ext cx="802798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）输入数据，滤波器性能要求，滤波器类型</a:t>
            </a:r>
          </a:p>
        </p:txBody>
      </p:sp>
      <p:sp>
        <p:nvSpPr>
          <p:cNvPr id="212040" name="Rectangle 72"/>
          <p:cNvSpPr>
            <a:spLocks noChangeArrowheads="1"/>
          </p:cNvSpPr>
          <p:nvPr/>
        </p:nvSpPr>
        <p:spPr bwMode="auto">
          <a:xfrm>
            <a:off x="1403350" y="1162050"/>
            <a:ext cx="6310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7.5  </a:t>
            </a: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设计</a:t>
            </a: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FIR</a:t>
            </a: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滤波器的最优化方法</a:t>
            </a:r>
          </a:p>
        </p:txBody>
      </p:sp>
      <p:grpSp>
        <p:nvGrpSpPr>
          <p:cNvPr id="212042" name="Group 74"/>
          <p:cNvGrpSpPr>
            <a:grpSpLocks/>
          </p:cNvGrpSpPr>
          <p:nvPr/>
        </p:nvGrpSpPr>
        <p:grpSpPr bwMode="auto">
          <a:xfrm>
            <a:off x="1331913" y="3213100"/>
            <a:ext cx="4635500" cy="1193800"/>
            <a:chOff x="1016" y="2256"/>
            <a:chExt cx="2920" cy="752"/>
          </a:xfrm>
        </p:grpSpPr>
        <p:graphicFrame>
          <p:nvGraphicFramePr>
            <p:cNvPr id="212043" name="Object 75"/>
            <p:cNvGraphicFramePr>
              <a:graphicFrameLocks noChangeAspect="1"/>
            </p:cNvGraphicFramePr>
            <p:nvPr/>
          </p:nvGraphicFramePr>
          <p:xfrm>
            <a:off x="1016" y="2448"/>
            <a:ext cx="292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50" name="Equation" r:id="rId3" imgW="4635360" imgH="888840" progId="Equation.DSMT4">
                    <p:embed/>
                  </p:oleObj>
                </mc:Choice>
                <mc:Fallback>
                  <p:oleObj name="Equation" r:id="rId3" imgW="4635360" imgH="888840" progId="Equation.DSMT4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6" y="2448"/>
                          <a:ext cx="2920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2044" name="Line 76"/>
            <p:cNvSpPr>
              <a:spLocks noChangeShapeType="1"/>
            </p:cNvSpPr>
            <p:nvPr/>
          </p:nvSpPr>
          <p:spPr bwMode="auto">
            <a:xfrm flipH="1">
              <a:off x="2928" y="2448"/>
              <a:ext cx="144" cy="1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45" name="Line 77"/>
            <p:cNvSpPr>
              <a:spLocks noChangeShapeType="1"/>
            </p:cNvSpPr>
            <p:nvPr/>
          </p:nvSpPr>
          <p:spPr bwMode="auto">
            <a:xfrm flipH="1">
              <a:off x="1968" y="2256"/>
              <a:ext cx="144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46" name="Line 78"/>
            <p:cNvSpPr>
              <a:spLocks noChangeShapeType="1"/>
            </p:cNvSpPr>
            <p:nvPr/>
          </p:nvSpPr>
          <p:spPr bwMode="auto">
            <a:xfrm>
              <a:off x="1776" y="2256"/>
              <a:ext cx="81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47" name="Line 79"/>
            <p:cNvSpPr>
              <a:spLocks noChangeShapeType="1"/>
            </p:cNvSpPr>
            <p:nvPr/>
          </p:nvSpPr>
          <p:spPr bwMode="auto">
            <a:xfrm>
              <a:off x="3024" y="2400"/>
              <a:ext cx="52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2048" name="Rectangle 80"/>
          <p:cNvSpPr>
            <a:spLocks noChangeArrowheads="1"/>
          </p:cNvSpPr>
          <p:nvPr/>
        </p:nvSpPr>
        <p:spPr bwMode="auto">
          <a:xfrm>
            <a:off x="323850" y="364172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3200">
                <a:latin typeface="楷体" pitchFamily="49" charset="-122"/>
                <a:ea typeface="楷体" pitchFamily="49" charset="-122"/>
              </a:rPr>
              <a:t>）</a:t>
            </a:r>
          </a:p>
        </p:txBody>
      </p:sp>
      <p:sp>
        <p:nvSpPr>
          <p:cNvPr id="212049" name="Rectangle 81"/>
          <p:cNvSpPr>
            <a:spLocks noChangeArrowheads="1"/>
          </p:cNvSpPr>
          <p:nvPr/>
        </p:nvSpPr>
        <p:spPr bwMode="auto">
          <a:xfrm>
            <a:off x="423863" y="4868863"/>
            <a:ext cx="710088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Remez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算法，求逼近问解的解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6" grpId="0" autoUpdateAnimBg="0"/>
      <p:bldP spid="212033" grpId="0" autoUpdateAnimBg="0"/>
      <p:bldP spid="21204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410" name="Picture 2" descr="tu7-023"/>
          <p:cNvPicPr>
            <a:picLocks noChangeAspect="1" noChangeArrowheads="1"/>
          </p:cNvPicPr>
          <p:nvPr/>
        </p:nvPicPr>
        <p:blipFill>
          <a:blip r:embed="rId2">
            <a:lum bright="-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981075"/>
            <a:ext cx="4973638" cy="571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1120775"/>
            <a:ext cx="7772400" cy="685800"/>
          </a:xfrm>
        </p:spPr>
        <p:txBody>
          <a:bodyPr/>
          <a:lstStyle/>
          <a:p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7.6 IIR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FIR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数字滤波器的比较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6013" y="1958975"/>
            <a:ext cx="2214562" cy="561975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IIR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滤波器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534025" y="1965325"/>
            <a:ext cx="2274888" cy="566738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FIR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滤波器</a:t>
            </a:r>
          </a:p>
        </p:txBody>
      </p:sp>
      <p:sp>
        <p:nvSpPr>
          <p:cNvPr id="286725" name="Rectangle 5"/>
          <p:cNvSpPr>
            <a:spLocks noChangeArrowheads="1"/>
          </p:cNvSpPr>
          <p:nvPr/>
        </p:nvSpPr>
        <p:spPr bwMode="auto">
          <a:xfrm>
            <a:off x="542925" y="2647950"/>
            <a:ext cx="24511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无限长</a:t>
            </a:r>
          </a:p>
        </p:txBody>
      </p:sp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5076825" y="2638425"/>
            <a:ext cx="236220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有限长</a:t>
            </a:r>
          </a:p>
        </p:txBody>
      </p:sp>
      <p:sp>
        <p:nvSpPr>
          <p:cNvPr id="286727" name="Rectangle 7"/>
          <p:cNvSpPr>
            <a:spLocks noChangeArrowheads="1"/>
          </p:cNvSpPr>
          <p:nvPr/>
        </p:nvSpPr>
        <p:spPr bwMode="auto">
          <a:xfrm>
            <a:off x="542925" y="3303588"/>
            <a:ext cx="432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极点位于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平面任意位置</a:t>
            </a:r>
          </a:p>
        </p:txBody>
      </p:sp>
      <p:sp>
        <p:nvSpPr>
          <p:cNvPr id="286728" name="Rectangle 8"/>
          <p:cNvSpPr>
            <a:spLocks noChangeArrowheads="1"/>
          </p:cNvSpPr>
          <p:nvPr/>
        </p:nvSpPr>
        <p:spPr bwMode="auto">
          <a:xfrm>
            <a:off x="539750" y="3883025"/>
            <a:ext cx="3205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滤波器阶次低</a:t>
            </a:r>
          </a:p>
        </p:txBody>
      </p:sp>
      <p:sp>
        <p:nvSpPr>
          <p:cNvPr id="286729" name="Rectangle 9"/>
          <p:cNvSpPr>
            <a:spLocks noChangeArrowheads="1"/>
          </p:cNvSpPr>
          <p:nvPr/>
        </p:nvSpPr>
        <p:spPr bwMode="auto">
          <a:xfrm>
            <a:off x="542925" y="4465638"/>
            <a:ext cx="4325938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非线性相位</a:t>
            </a:r>
          </a:p>
        </p:txBody>
      </p:sp>
      <p:sp>
        <p:nvSpPr>
          <p:cNvPr id="286730" name="Rectangle 10"/>
          <p:cNvSpPr>
            <a:spLocks noChangeArrowheads="1"/>
          </p:cNvSpPr>
          <p:nvPr/>
        </p:nvSpPr>
        <p:spPr bwMode="auto">
          <a:xfrm>
            <a:off x="542925" y="5132388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递归结构 </a:t>
            </a:r>
          </a:p>
        </p:txBody>
      </p:sp>
      <p:sp>
        <p:nvSpPr>
          <p:cNvPr id="286734" name="Rectangle 14"/>
          <p:cNvSpPr>
            <a:spLocks noChangeArrowheads="1"/>
          </p:cNvSpPr>
          <p:nvPr/>
        </p:nvSpPr>
        <p:spPr bwMode="auto">
          <a:xfrm>
            <a:off x="5076825" y="3255963"/>
            <a:ext cx="3124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极点固定在原点</a:t>
            </a:r>
          </a:p>
        </p:txBody>
      </p:sp>
      <p:sp>
        <p:nvSpPr>
          <p:cNvPr id="286735" name="Rectangle 15"/>
          <p:cNvSpPr>
            <a:spLocks noChangeArrowheads="1"/>
          </p:cNvSpPr>
          <p:nvPr/>
        </p:nvSpPr>
        <p:spPr bwMode="auto">
          <a:xfrm>
            <a:off x="5076825" y="3865563"/>
            <a:ext cx="34274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滤波器阶次高得多</a:t>
            </a:r>
          </a:p>
        </p:txBody>
      </p:sp>
      <p:sp>
        <p:nvSpPr>
          <p:cNvPr id="286736" name="Rectangle 16"/>
          <p:cNvSpPr>
            <a:spLocks noChangeArrowheads="1"/>
          </p:cNvSpPr>
          <p:nvPr/>
        </p:nvSpPr>
        <p:spPr bwMode="auto">
          <a:xfrm>
            <a:off x="5076825" y="4475163"/>
            <a:ext cx="40386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可严格的线性相位</a:t>
            </a:r>
          </a:p>
        </p:txBody>
      </p:sp>
      <p:sp>
        <p:nvSpPr>
          <p:cNvPr id="286737" name="Rectangle 17"/>
          <p:cNvSpPr>
            <a:spLocks noChangeArrowheads="1"/>
          </p:cNvSpPr>
          <p:nvPr/>
        </p:nvSpPr>
        <p:spPr bwMode="auto">
          <a:xfrm>
            <a:off x="5076825" y="5084763"/>
            <a:ext cx="37877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一般采用非递归结构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2" grpId="0" autoUpdateAnimBg="0"/>
      <p:bldP spid="286723" grpId="0" build="p" autoUpdateAnimBg="0"/>
      <p:bldP spid="286724" grpId="0" build="p" autoUpdateAnimBg="0"/>
      <p:bldP spid="286725" grpId="0" autoUpdateAnimBg="0"/>
      <p:bldP spid="286726" grpId="0" autoUpdateAnimBg="0"/>
      <p:bldP spid="286727" grpId="0" autoUpdateAnimBg="0"/>
      <p:bldP spid="286728" grpId="0" autoUpdateAnimBg="0"/>
      <p:bldP spid="286729" grpId="0" autoUpdateAnimBg="0"/>
      <p:bldP spid="286730" grpId="0" autoUpdateAnimBg="0"/>
      <p:bldP spid="286734" grpId="0" autoUpdateAnimBg="0"/>
      <p:bldP spid="286735" grpId="0" autoUpdateAnimBg="0"/>
      <p:bldP spid="286736" grpId="0" autoUpdateAnimBg="0"/>
      <p:bldP spid="28673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7" name="Rectangle 11"/>
          <p:cNvSpPr>
            <a:spLocks noChangeArrowheads="1"/>
          </p:cNvSpPr>
          <p:nvPr/>
        </p:nvSpPr>
        <p:spPr bwMode="auto">
          <a:xfrm>
            <a:off x="755650" y="2060575"/>
            <a:ext cx="3095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不能用</a:t>
            </a:r>
            <a:r>
              <a:rPr lang="en-US" altLang="zh-CN" sz="2600" b="1" i="1">
                <a:latin typeface="楷体_GB2312" pitchFamily="49" charset="-122"/>
                <a:ea typeface="楷体_GB2312" pitchFamily="49" charset="-122"/>
              </a:rPr>
              <a:t>FFT</a:t>
            </a: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计算</a:t>
            </a:r>
          </a:p>
        </p:txBody>
      </p:sp>
      <p:sp>
        <p:nvSpPr>
          <p:cNvPr id="285708" name="Rectangle 12"/>
          <p:cNvSpPr>
            <a:spLocks noChangeArrowheads="1"/>
          </p:cNvSpPr>
          <p:nvPr/>
        </p:nvSpPr>
        <p:spPr bwMode="auto">
          <a:xfrm>
            <a:off x="755650" y="2641600"/>
            <a:ext cx="396081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可用模拟滤波器设计</a:t>
            </a:r>
          </a:p>
        </p:txBody>
      </p:sp>
      <p:sp>
        <p:nvSpPr>
          <p:cNvPr id="285709" name="Rectangle 13"/>
          <p:cNvSpPr>
            <a:spLocks noChangeArrowheads="1"/>
          </p:cNvSpPr>
          <p:nvPr/>
        </p:nvSpPr>
        <p:spPr bwMode="auto">
          <a:xfrm>
            <a:off x="736600" y="3222625"/>
            <a:ext cx="4057650" cy="89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600" b="1">
                <a:ea typeface="楷体_GB2312" pitchFamily="49" charset="-122"/>
              </a:rPr>
              <a:t>用于设计规格化的选频滤波器</a:t>
            </a:r>
          </a:p>
        </p:txBody>
      </p:sp>
      <p:sp>
        <p:nvSpPr>
          <p:cNvPr id="285712" name="Rectangle 16"/>
          <p:cNvSpPr>
            <a:spLocks noChangeArrowheads="1"/>
          </p:cNvSpPr>
          <p:nvPr/>
        </p:nvSpPr>
        <p:spPr bwMode="auto">
          <a:xfrm>
            <a:off x="4859338" y="4133850"/>
            <a:ext cx="40386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可严格的线性相位</a:t>
            </a:r>
          </a:p>
        </p:txBody>
      </p:sp>
      <p:sp>
        <p:nvSpPr>
          <p:cNvPr id="285714" name="Rectangle 18"/>
          <p:cNvSpPr>
            <a:spLocks noChangeArrowheads="1"/>
          </p:cNvSpPr>
          <p:nvPr/>
        </p:nvSpPr>
        <p:spPr bwMode="auto">
          <a:xfrm>
            <a:off x="4865688" y="2111375"/>
            <a:ext cx="2779712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可用</a:t>
            </a:r>
            <a:r>
              <a:rPr lang="en-US" altLang="zh-CN" sz="2600" b="1" i="1">
                <a:latin typeface="楷体_GB2312" pitchFamily="49" charset="-122"/>
                <a:ea typeface="楷体_GB2312" pitchFamily="49" charset="-122"/>
              </a:rPr>
              <a:t>FFT</a:t>
            </a: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计算</a:t>
            </a:r>
          </a:p>
        </p:txBody>
      </p:sp>
      <p:sp>
        <p:nvSpPr>
          <p:cNvPr id="285715" name="Rectangle 19"/>
          <p:cNvSpPr>
            <a:spLocks noChangeArrowheads="1"/>
          </p:cNvSpPr>
          <p:nvPr/>
        </p:nvSpPr>
        <p:spPr bwMode="auto">
          <a:xfrm>
            <a:off x="4865688" y="2667000"/>
            <a:ext cx="3498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设计借助于计算机</a:t>
            </a:r>
          </a:p>
        </p:txBody>
      </p:sp>
      <p:sp>
        <p:nvSpPr>
          <p:cNvPr id="285716" name="Rectangle 20"/>
          <p:cNvSpPr>
            <a:spLocks noChangeArrowheads="1"/>
          </p:cNvSpPr>
          <p:nvPr/>
        </p:nvSpPr>
        <p:spPr bwMode="auto">
          <a:xfrm>
            <a:off x="4865688" y="3125788"/>
            <a:ext cx="3859212" cy="188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可设计各种幅频特性和相频特性的滤波器</a:t>
            </a:r>
          </a:p>
        </p:txBody>
      </p:sp>
      <p:sp>
        <p:nvSpPr>
          <p:cNvPr id="285720" name="Rectangle 24"/>
          <p:cNvSpPr>
            <a:spLocks noGrp="1" noChangeArrowheads="1"/>
          </p:cNvSpPr>
          <p:nvPr>
            <p:ph type="title"/>
          </p:nvPr>
        </p:nvSpPr>
        <p:spPr>
          <a:xfrm>
            <a:off x="1047750" y="1120775"/>
            <a:ext cx="7772400" cy="685800"/>
          </a:xfrm>
          <a:noFill/>
          <a:ln/>
        </p:spPr>
        <p:txBody>
          <a:bodyPr/>
          <a:lstStyle/>
          <a:p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7.6 IIR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FIR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数字滤波器的比较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7" grpId="0" autoUpdateAnimBg="0"/>
      <p:bldP spid="285708" grpId="0" autoUpdateAnimBg="0"/>
      <p:bldP spid="285709" grpId="0" autoUpdateAnimBg="0"/>
      <p:bldP spid="285712" grpId="0" autoUpdateAnimBg="0"/>
      <p:bldP spid="285714" grpId="0" autoUpdateAnimBg="0"/>
      <p:bldP spid="285715" grpId="0" autoUpdateAnimBg="0"/>
      <p:bldP spid="285716" grpId="0" autoUpdateAnimBg="0"/>
      <p:bldP spid="28572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57225" y="1968500"/>
            <a:ext cx="2386013" cy="590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800" b="1">
                <a:ea typeface="楷体_GB2312" pitchFamily="49" charset="-122"/>
              </a:rPr>
              <a:t>均方误差</a:t>
            </a:r>
            <a:r>
              <a:rPr lang="zh-CN" altLang="en-US" sz="2800" b="1"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243724" name="Object 1036"/>
          <p:cNvGraphicFramePr>
            <a:graphicFrameLocks noChangeAspect="1"/>
          </p:cNvGraphicFramePr>
          <p:nvPr/>
        </p:nvGraphicFramePr>
        <p:xfrm>
          <a:off x="900113" y="2708275"/>
          <a:ext cx="77057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52" name="Equation" r:id="rId3" imgW="8153280" imgH="838080" progId="Equation.DSMT4">
                  <p:embed/>
                </p:oleObj>
              </mc:Choice>
              <mc:Fallback>
                <p:oleObj name="Equation" r:id="rId3" imgW="8153280" imgH="838080" progId="Equation.DSMT4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08275"/>
                        <a:ext cx="7705725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3749" name="Group 1061"/>
          <p:cNvGrpSpPr>
            <a:grpSpLocks/>
          </p:cNvGrpSpPr>
          <p:nvPr/>
        </p:nvGrpSpPr>
        <p:grpSpPr bwMode="auto">
          <a:xfrm>
            <a:off x="1233488" y="4989513"/>
            <a:ext cx="5786437" cy="600075"/>
            <a:chOff x="657" y="1536"/>
            <a:chExt cx="3720" cy="403"/>
          </a:xfrm>
        </p:grpSpPr>
        <p:sp>
          <p:nvSpPr>
            <p:cNvPr id="243716" name="Rectangle 1028"/>
            <p:cNvSpPr>
              <a:spLocks noChangeArrowheads="1"/>
            </p:cNvSpPr>
            <p:nvPr/>
          </p:nvSpPr>
          <p:spPr bwMode="auto">
            <a:xfrm>
              <a:off x="657" y="1555"/>
              <a:ext cx="363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/>
                <a:t>当</a:t>
              </a:r>
            </a:p>
          </p:txBody>
        </p:sp>
        <p:graphicFrame>
          <p:nvGraphicFramePr>
            <p:cNvPr id="243728" name="Object 1040"/>
            <p:cNvGraphicFramePr>
              <a:graphicFrameLocks noChangeAspect="1"/>
            </p:cNvGraphicFramePr>
            <p:nvPr/>
          </p:nvGraphicFramePr>
          <p:xfrm>
            <a:off x="1021" y="1584"/>
            <a:ext cx="1571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753" name="Equation" r:id="rId5" imgW="2489040" imgH="558720" progId="Equation.DSMT4">
                    <p:embed/>
                  </p:oleObj>
                </mc:Choice>
                <mc:Fallback>
                  <p:oleObj name="Equation" r:id="rId5" imgW="2489040" imgH="558720" progId="Equation.DSMT4">
                    <p:embed/>
                    <p:pic>
                      <p:nvPicPr>
                        <p:cNvPr id="0" name="Object 1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1" y="1584"/>
                          <a:ext cx="1571" cy="3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3730" name="Object 1042"/>
            <p:cNvGraphicFramePr>
              <a:graphicFrameLocks noChangeAspect="1"/>
            </p:cNvGraphicFramePr>
            <p:nvPr/>
          </p:nvGraphicFramePr>
          <p:xfrm>
            <a:off x="2880" y="1632"/>
            <a:ext cx="115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754" name="Equation" r:id="rId7" imgW="1841400" imgH="317160" progId="Equation.DSMT4">
                    <p:embed/>
                  </p:oleObj>
                </mc:Choice>
                <mc:Fallback>
                  <p:oleObj name="Equation" r:id="rId7" imgW="1841400" imgH="317160" progId="Equation.DSMT4">
                    <p:embed/>
                    <p:pic>
                      <p:nvPicPr>
                        <p:cNvPr id="0" name="Object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632"/>
                          <a:ext cx="1158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3732" name="Rectangle 1044"/>
            <p:cNvSpPr>
              <a:spLocks noChangeArrowheads="1"/>
            </p:cNvSpPr>
            <p:nvPr/>
          </p:nvSpPr>
          <p:spPr bwMode="auto">
            <a:xfrm>
              <a:off x="4014" y="1536"/>
              <a:ext cx="363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/>
                <a:t>时</a:t>
              </a:r>
            </a:p>
          </p:txBody>
        </p:sp>
      </p:grpSp>
      <p:graphicFrame>
        <p:nvGraphicFramePr>
          <p:cNvPr id="243733" name="Object 1045"/>
          <p:cNvGraphicFramePr>
            <a:graphicFrameLocks noChangeAspect="1"/>
          </p:cNvGraphicFramePr>
          <p:nvPr/>
        </p:nvGraphicFramePr>
        <p:xfrm>
          <a:off x="1476375" y="5918200"/>
          <a:ext cx="173513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55" name="Equation" r:id="rId9" imgW="1879560" imgH="583920" progId="Equation.DSMT4">
                  <p:embed/>
                </p:oleObj>
              </mc:Choice>
              <mc:Fallback>
                <p:oleObj name="Equation" r:id="rId9" imgW="1879560" imgH="583920" progId="Equation.DSMT4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918200"/>
                        <a:ext cx="1735138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50" name="Object 1062"/>
          <p:cNvGraphicFramePr>
            <a:graphicFrameLocks noChangeAspect="1"/>
          </p:cNvGraphicFramePr>
          <p:nvPr/>
        </p:nvGraphicFramePr>
        <p:xfrm>
          <a:off x="1290638" y="3732213"/>
          <a:ext cx="4813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56" name="Equation" r:id="rId11" imgW="4813200" imgH="939600" progId="Equation.DSMT4">
                  <p:embed/>
                </p:oleObj>
              </mc:Choice>
              <mc:Fallback>
                <p:oleObj name="Equation" r:id="rId11" imgW="4813200" imgH="939600" progId="Equation.DSMT4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3732213"/>
                        <a:ext cx="4813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51" name="Rectangle 1063"/>
          <p:cNvSpPr>
            <a:spLocks noGrp="1" noChangeArrowheads="1"/>
          </p:cNvSpPr>
          <p:nvPr>
            <p:ph type="title"/>
          </p:nvPr>
        </p:nvSpPr>
        <p:spPr>
          <a:xfrm>
            <a:off x="1042988" y="908050"/>
            <a:ext cx="7416800" cy="809625"/>
          </a:xfrm>
          <a:noFill/>
          <a:ln/>
        </p:spPr>
        <p:txBody>
          <a:bodyPr/>
          <a:lstStyle/>
          <a:p>
            <a:r>
              <a:rPr lang="en-US" altLang="zh-CN" sz="3200" b="1"/>
              <a:t>7.5  </a:t>
            </a:r>
            <a:r>
              <a:rPr lang="zh-CN" altLang="en-US" sz="3200" b="1"/>
              <a:t>设计</a:t>
            </a:r>
            <a:r>
              <a:rPr lang="en-US" altLang="zh-CN" sz="3200" b="1"/>
              <a:t>FIR</a:t>
            </a:r>
            <a:r>
              <a:rPr lang="zh-CN" altLang="en-US" sz="3200" b="1"/>
              <a:t>滤波器的最优化方法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 autoUpdateAnimBg="0"/>
      <p:bldP spid="24375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761" name="Group 17"/>
          <p:cNvGrpSpPr>
            <a:grpSpLocks/>
          </p:cNvGrpSpPr>
          <p:nvPr/>
        </p:nvGrpSpPr>
        <p:grpSpPr bwMode="auto">
          <a:xfrm>
            <a:off x="611188" y="2492375"/>
            <a:ext cx="7921625" cy="863600"/>
            <a:chOff x="681" y="2995"/>
            <a:chExt cx="5223" cy="688"/>
          </a:xfrm>
        </p:grpSpPr>
        <p:grpSp>
          <p:nvGrpSpPr>
            <p:cNvPr id="287754" name="Group 10"/>
            <p:cNvGrpSpPr>
              <a:grpSpLocks/>
            </p:cNvGrpSpPr>
            <p:nvPr/>
          </p:nvGrpSpPr>
          <p:grpSpPr bwMode="auto">
            <a:xfrm>
              <a:off x="681" y="2995"/>
              <a:ext cx="3246" cy="688"/>
              <a:chOff x="681" y="2192"/>
              <a:chExt cx="3246" cy="688"/>
            </a:xfrm>
          </p:grpSpPr>
          <p:sp>
            <p:nvSpPr>
              <p:cNvPr id="287755" name="Rectangle 11"/>
              <p:cNvSpPr>
                <a:spLocks noChangeArrowheads="1"/>
              </p:cNvSpPr>
              <p:nvPr/>
            </p:nvSpPr>
            <p:spPr bwMode="auto">
              <a:xfrm>
                <a:off x="681" y="2342"/>
                <a:ext cx="363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zh-CN" altLang="en-US" sz="2800"/>
                  <a:t>即</a:t>
                </a:r>
              </a:p>
            </p:txBody>
          </p:sp>
          <p:graphicFrame>
            <p:nvGraphicFramePr>
              <p:cNvPr id="287756" name="Object 12"/>
              <p:cNvGraphicFramePr>
                <a:graphicFrameLocks noChangeAspect="1"/>
              </p:cNvGraphicFramePr>
              <p:nvPr/>
            </p:nvGraphicFramePr>
            <p:xfrm>
              <a:off x="1044" y="2192"/>
              <a:ext cx="2883" cy="6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763" name="Equation" r:id="rId3" imgW="4572000" imgH="1091880" progId="Equation.DSMT4">
                      <p:embed/>
                    </p:oleObj>
                  </mc:Choice>
                  <mc:Fallback>
                    <p:oleObj name="Equation" r:id="rId3" imgW="4572000" imgH="109188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44" y="2192"/>
                            <a:ext cx="2883" cy="6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7757" name="Rectangle 13"/>
            <p:cNvSpPr>
              <a:spLocks noChangeArrowheads="1"/>
            </p:cNvSpPr>
            <p:nvPr/>
          </p:nvSpPr>
          <p:spPr bwMode="auto">
            <a:xfrm>
              <a:off x="4158" y="3187"/>
              <a:ext cx="174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400" b="1">
                  <a:ea typeface="楷体_GB2312" pitchFamily="49" charset="-122"/>
                </a:rPr>
                <a:t>这是矩形窗形式</a:t>
              </a:r>
            </a:p>
          </p:txBody>
        </p:sp>
      </p:grpSp>
      <p:sp>
        <p:nvSpPr>
          <p:cNvPr id="287758" name="Rectangle 14"/>
          <p:cNvSpPr>
            <a:spLocks noChangeArrowheads="1"/>
          </p:cNvSpPr>
          <p:nvPr/>
        </p:nvSpPr>
        <p:spPr bwMode="auto">
          <a:xfrm>
            <a:off x="323850" y="4149725"/>
            <a:ext cx="8424863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</a:rPr>
              <a:t>∴</a:t>
            </a:r>
            <a:r>
              <a:rPr lang="zh-CN" altLang="en-US" sz="2800" b="1">
                <a:ea typeface="楷体_GB2312" pitchFamily="49" charset="-122"/>
              </a:rPr>
              <a:t>矩形窗设计结果必满足最小均方误差准则。但，存在吉布斯，通带内纹波大</a:t>
            </a:r>
          </a:p>
        </p:txBody>
      </p:sp>
      <p:sp>
        <p:nvSpPr>
          <p:cNvPr id="287762" name="Rectangle 18"/>
          <p:cNvSpPr>
            <a:spLocks noGrp="1" noChangeArrowheads="1"/>
          </p:cNvSpPr>
          <p:nvPr>
            <p:ph type="title"/>
          </p:nvPr>
        </p:nvSpPr>
        <p:spPr>
          <a:xfrm>
            <a:off x="1042988" y="908050"/>
            <a:ext cx="7416800" cy="809625"/>
          </a:xfrm>
          <a:noFill/>
          <a:ln/>
        </p:spPr>
        <p:txBody>
          <a:bodyPr/>
          <a:lstStyle/>
          <a:p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7.5  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设计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FIR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滤波器的最优化方法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8" grpId="0" autoUpdateAnimBg="0"/>
      <p:bldP spid="28776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052513"/>
            <a:ext cx="8001000" cy="571500"/>
          </a:xfrm>
        </p:spPr>
        <p:txBody>
          <a:bodyPr/>
          <a:lstStyle/>
          <a:p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7.5  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设计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FIR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滤波器的最优化方法</a:t>
            </a:r>
          </a:p>
        </p:txBody>
      </p:sp>
      <p:grpSp>
        <p:nvGrpSpPr>
          <p:cNvPr id="196734" name="Group 126"/>
          <p:cNvGrpSpPr>
            <a:grpSpLocks/>
          </p:cNvGrpSpPr>
          <p:nvPr/>
        </p:nvGrpSpPr>
        <p:grpSpPr bwMode="auto">
          <a:xfrm>
            <a:off x="827088" y="2997200"/>
            <a:ext cx="7273925" cy="638175"/>
            <a:chOff x="385" y="1979"/>
            <a:chExt cx="4582" cy="402"/>
          </a:xfrm>
        </p:grpSpPr>
        <p:sp>
          <p:nvSpPr>
            <p:cNvPr id="196698" name="Rectangle 90"/>
            <p:cNvSpPr>
              <a:spLocks noChangeArrowheads="1"/>
            </p:cNvSpPr>
            <p:nvPr/>
          </p:nvSpPr>
          <p:spPr bwMode="auto">
            <a:xfrm>
              <a:off x="385" y="1979"/>
              <a:ext cx="476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当 </a:t>
              </a:r>
            </a:p>
          </p:txBody>
        </p:sp>
        <p:graphicFrame>
          <p:nvGraphicFramePr>
            <p:cNvPr id="196703" name="Object 95"/>
            <p:cNvGraphicFramePr>
              <a:graphicFrameLocks noChangeAspect="1"/>
            </p:cNvGraphicFramePr>
            <p:nvPr/>
          </p:nvGraphicFramePr>
          <p:xfrm>
            <a:off x="685" y="2045"/>
            <a:ext cx="44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738" name="Equation" r:id="rId3" imgW="711000" imgH="482400" progId="Equation.DSMT4">
                    <p:embed/>
                  </p:oleObj>
                </mc:Choice>
                <mc:Fallback>
                  <p:oleObj name="Equation" r:id="rId3" imgW="711000" imgH="482400" progId="Equation.DSMT4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" y="2045"/>
                          <a:ext cx="448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6705" name="Rectangle 97"/>
            <p:cNvSpPr>
              <a:spLocks noChangeArrowheads="1"/>
            </p:cNvSpPr>
            <p:nvPr/>
          </p:nvSpPr>
          <p:spPr bwMode="auto">
            <a:xfrm>
              <a:off x="1093" y="2027"/>
              <a:ext cx="3874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为偶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/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奇对称，</a:t>
              </a:r>
              <a:r>
                <a:rPr lang="en-US" altLang="zh-CN" sz="2800" b="1" i="1"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为奇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/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偶数的四种情况</a:t>
              </a:r>
            </a:p>
          </p:txBody>
        </p:sp>
      </p:grpSp>
      <p:sp>
        <p:nvSpPr>
          <p:cNvPr id="196707" name="Rectangle 99"/>
          <p:cNvSpPr>
            <a:spLocks noChangeArrowheads="1"/>
          </p:cNvSpPr>
          <p:nvPr/>
        </p:nvSpPr>
        <p:spPr bwMode="auto">
          <a:xfrm>
            <a:off x="827088" y="3716338"/>
            <a:ext cx="38608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其频响 </a:t>
            </a:r>
          </a:p>
        </p:txBody>
      </p:sp>
      <p:graphicFrame>
        <p:nvGraphicFramePr>
          <p:cNvPr id="196709" name="Object 101"/>
          <p:cNvGraphicFramePr>
            <a:graphicFrameLocks noChangeAspect="1"/>
          </p:cNvGraphicFramePr>
          <p:nvPr/>
        </p:nvGraphicFramePr>
        <p:xfrm>
          <a:off x="2484438" y="3789363"/>
          <a:ext cx="434816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39" name="Equation" r:id="rId5" imgW="4343400" imgH="787320" progId="Equation.DSMT4">
                  <p:embed/>
                </p:oleObj>
              </mc:Choice>
              <mc:Fallback>
                <p:oleObj name="Equation" r:id="rId5" imgW="4343400" imgH="787320" progId="Equation.DSMT4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789363"/>
                        <a:ext cx="4348162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6720" name="Group 112"/>
          <p:cNvGrpSpPr>
            <a:grpSpLocks/>
          </p:cNvGrpSpPr>
          <p:nvPr/>
        </p:nvGrpSpPr>
        <p:grpSpPr bwMode="auto">
          <a:xfrm>
            <a:off x="1331913" y="4724400"/>
            <a:ext cx="3524250" cy="554038"/>
            <a:chOff x="884" y="2433"/>
            <a:chExt cx="2220" cy="349"/>
          </a:xfrm>
        </p:grpSpPr>
        <p:sp>
          <p:nvSpPr>
            <p:cNvPr id="196701" name="Rectangle 93"/>
            <p:cNvSpPr>
              <a:spLocks noChangeArrowheads="1"/>
            </p:cNvSpPr>
            <p:nvPr/>
          </p:nvSpPr>
          <p:spPr bwMode="auto">
            <a:xfrm>
              <a:off x="1265" y="2433"/>
              <a:ext cx="161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为偶对称时 </a:t>
              </a:r>
            </a:p>
          </p:txBody>
        </p:sp>
        <p:graphicFrame>
          <p:nvGraphicFramePr>
            <p:cNvPr id="196711" name="Object 103"/>
            <p:cNvGraphicFramePr>
              <a:graphicFrameLocks noChangeAspect="1"/>
            </p:cNvGraphicFramePr>
            <p:nvPr/>
          </p:nvGraphicFramePr>
          <p:xfrm>
            <a:off x="884" y="2478"/>
            <a:ext cx="44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740" name="Equation" r:id="rId7" imgW="711000" imgH="482400" progId="Equation.DSMT4">
                    <p:embed/>
                  </p:oleObj>
                </mc:Choice>
                <mc:Fallback>
                  <p:oleObj name="Equation" r:id="rId7" imgW="711000" imgH="482400" progId="Equation.DSMT4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478"/>
                          <a:ext cx="448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713" name="Object 105"/>
            <p:cNvGraphicFramePr>
              <a:graphicFrameLocks noChangeAspect="1"/>
            </p:cNvGraphicFramePr>
            <p:nvPr/>
          </p:nvGraphicFramePr>
          <p:xfrm>
            <a:off x="2608" y="2523"/>
            <a:ext cx="4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741" name="Equation" r:id="rId9" imgW="787320" imgH="317160" progId="Equation.DSMT4">
                    <p:embed/>
                  </p:oleObj>
                </mc:Choice>
                <mc:Fallback>
                  <p:oleObj name="Equation" r:id="rId9" imgW="787320" imgH="317160" progId="Equation.DSMT4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2523"/>
                          <a:ext cx="496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6733" name="Rectangle 125"/>
          <p:cNvSpPr>
            <a:spLocks noChangeArrowheads="1"/>
          </p:cNvSpPr>
          <p:nvPr/>
        </p:nvSpPr>
        <p:spPr bwMode="auto">
          <a:xfrm>
            <a:off x="179388" y="2262188"/>
            <a:ext cx="8785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2、最大误差最小化准则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en-US" sz="2800" b="1">
                <a:latin typeface="楷体_GB2312" pitchFamily="49" charset="-122"/>
                <a:ea typeface="楷体_GB2312" pitchFamily="49" charset="-122"/>
              </a:rPr>
              <a:t>加权chebyshev等波纹逼近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grpSp>
        <p:nvGrpSpPr>
          <p:cNvPr id="196735" name="Group 127"/>
          <p:cNvGrpSpPr>
            <a:grpSpLocks/>
          </p:cNvGrpSpPr>
          <p:nvPr/>
        </p:nvGrpSpPr>
        <p:grpSpPr bwMode="auto">
          <a:xfrm>
            <a:off x="1116013" y="5445125"/>
            <a:ext cx="5360987" cy="1173163"/>
            <a:chOff x="703" y="3339"/>
            <a:chExt cx="3377" cy="739"/>
          </a:xfrm>
        </p:grpSpPr>
        <p:sp>
          <p:nvSpPr>
            <p:cNvPr id="196736" name="Rectangle 128"/>
            <p:cNvSpPr>
              <a:spLocks noChangeArrowheads="1"/>
            </p:cNvSpPr>
            <p:nvPr/>
          </p:nvSpPr>
          <p:spPr bwMode="auto">
            <a:xfrm>
              <a:off x="703" y="3565"/>
              <a:ext cx="131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 i="1"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为奇数： </a:t>
              </a:r>
            </a:p>
          </p:txBody>
        </p:sp>
        <p:graphicFrame>
          <p:nvGraphicFramePr>
            <p:cNvPr id="196737" name="Object 129"/>
            <p:cNvGraphicFramePr>
              <a:graphicFrameLocks noChangeAspect="1"/>
            </p:cNvGraphicFramePr>
            <p:nvPr/>
          </p:nvGraphicFramePr>
          <p:xfrm>
            <a:off x="1800" y="3339"/>
            <a:ext cx="2280" cy="7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742" name="Equation" r:id="rId11" imgW="3619440" imgH="1168200" progId="Equation.DSMT4">
                    <p:embed/>
                  </p:oleObj>
                </mc:Choice>
                <mc:Fallback>
                  <p:oleObj name="Equation" r:id="rId11" imgW="3619440" imgH="1168200" progId="Equation.DSMT4">
                    <p:embed/>
                    <p:pic>
                      <p:nvPicPr>
                        <p:cNvPr id="0" name="Object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0" y="3339"/>
                          <a:ext cx="2280" cy="7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 autoUpdateAnimBg="0"/>
      <p:bldP spid="19670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784" name="Group 16"/>
          <p:cNvGrpSpPr>
            <a:grpSpLocks/>
          </p:cNvGrpSpPr>
          <p:nvPr/>
        </p:nvGrpSpPr>
        <p:grpSpPr bwMode="auto">
          <a:xfrm>
            <a:off x="827088" y="1827213"/>
            <a:ext cx="6319837" cy="1201737"/>
            <a:chOff x="1155" y="3360"/>
            <a:chExt cx="3981" cy="757"/>
          </a:xfrm>
        </p:grpSpPr>
        <p:sp>
          <p:nvSpPr>
            <p:cNvPr id="288785" name="Rectangle 17"/>
            <p:cNvSpPr>
              <a:spLocks noChangeArrowheads="1"/>
            </p:cNvSpPr>
            <p:nvPr/>
          </p:nvSpPr>
          <p:spPr bwMode="auto">
            <a:xfrm>
              <a:off x="1155" y="3570"/>
              <a:ext cx="1426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 i="1"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为偶数：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288786" name="Object 18"/>
            <p:cNvGraphicFramePr>
              <a:graphicFrameLocks noChangeAspect="1"/>
            </p:cNvGraphicFramePr>
            <p:nvPr/>
          </p:nvGraphicFramePr>
          <p:xfrm>
            <a:off x="2245" y="3360"/>
            <a:ext cx="2891" cy="7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00" name="Equation" r:id="rId3" imgW="4584600" imgH="1206360" progId="Equation.DSMT4">
                    <p:embed/>
                  </p:oleObj>
                </mc:Choice>
                <mc:Fallback>
                  <p:oleObj name="Equation" r:id="rId3" imgW="4584600" imgH="120636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3360"/>
                          <a:ext cx="2891" cy="7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8787" name="Group 19"/>
          <p:cNvGrpSpPr>
            <a:grpSpLocks/>
          </p:cNvGrpSpPr>
          <p:nvPr/>
        </p:nvGrpSpPr>
        <p:grpSpPr bwMode="auto">
          <a:xfrm>
            <a:off x="1619250" y="4586288"/>
            <a:ext cx="5487988" cy="930275"/>
            <a:chOff x="703" y="1209"/>
            <a:chExt cx="3457" cy="586"/>
          </a:xfrm>
        </p:grpSpPr>
        <p:sp>
          <p:nvSpPr>
            <p:cNvPr id="288788" name="Rectangle 20"/>
            <p:cNvSpPr>
              <a:spLocks noChangeArrowheads="1"/>
            </p:cNvSpPr>
            <p:nvPr/>
          </p:nvSpPr>
          <p:spPr bwMode="auto">
            <a:xfrm>
              <a:off x="703" y="1365"/>
              <a:ext cx="1409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 i="1"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为奇数：</a:t>
              </a:r>
            </a:p>
          </p:txBody>
        </p:sp>
        <p:graphicFrame>
          <p:nvGraphicFramePr>
            <p:cNvPr id="288789" name="Object 21"/>
            <p:cNvGraphicFramePr>
              <a:graphicFrameLocks noChangeAspect="1"/>
            </p:cNvGraphicFramePr>
            <p:nvPr/>
          </p:nvGraphicFramePr>
          <p:xfrm>
            <a:off x="1720" y="1209"/>
            <a:ext cx="2440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01" name="Equation" r:id="rId5" imgW="3873240" imgH="927000" progId="Equation.DSMT4">
                    <p:embed/>
                  </p:oleObj>
                </mc:Choice>
                <mc:Fallback>
                  <p:oleObj name="Equation" r:id="rId5" imgW="3873240" imgH="9270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0" y="1209"/>
                          <a:ext cx="2440" cy="5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8790" name="Group 22"/>
          <p:cNvGrpSpPr>
            <a:grpSpLocks/>
          </p:cNvGrpSpPr>
          <p:nvPr/>
        </p:nvGrpSpPr>
        <p:grpSpPr bwMode="auto">
          <a:xfrm>
            <a:off x="900113" y="4027488"/>
            <a:ext cx="3455987" cy="552450"/>
            <a:chOff x="884" y="2796"/>
            <a:chExt cx="2177" cy="348"/>
          </a:xfrm>
        </p:grpSpPr>
        <p:graphicFrame>
          <p:nvGraphicFramePr>
            <p:cNvPr id="288791" name="Object 23"/>
            <p:cNvGraphicFramePr>
              <a:graphicFrameLocks noChangeAspect="1"/>
            </p:cNvGraphicFramePr>
            <p:nvPr/>
          </p:nvGraphicFramePr>
          <p:xfrm>
            <a:off x="884" y="2840"/>
            <a:ext cx="44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02" name="Equation" r:id="rId7" imgW="711000" imgH="482400" progId="Equation.DSMT4">
                    <p:embed/>
                  </p:oleObj>
                </mc:Choice>
                <mc:Fallback>
                  <p:oleObj name="Equation" r:id="rId7" imgW="711000" imgH="4824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840"/>
                          <a:ext cx="44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8792" name="Rectangle 24"/>
            <p:cNvSpPr>
              <a:spLocks noChangeArrowheads="1"/>
            </p:cNvSpPr>
            <p:nvPr/>
          </p:nvSpPr>
          <p:spPr bwMode="auto">
            <a:xfrm>
              <a:off x="1265" y="2796"/>
              <a:ext cx="161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为奇对称时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288793" name="Object 25"/>
            <p:cNvGraphicFramePr>
              <a:graphicFrameLocks noChangeAspect="1"/>
            </p:cNvGraphicFramePr>
            <p:nvPr/>
          </p:nvGraphicFramePr>
          <p:xfrm>
            <a:off x="2608" y="2872"/>
            <a:ext cx="453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03" name="Equation" r:id="rId9" imgW="723600" imgH="304560" progId="Equation.DSMT4">
                    <p:embed/>
                  </p:oleObj>
                </mc:Choice>
                <mc:Fallback>
                  <p:oleObj name="Equation" r:id="rId9" imgW="723600" imgH="30456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2872"/>
                          <a:ext cx="453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8794" name="Object 26"/>
          <p:cNvGraphicFramePr>
            <a:graphicFrameLocks noChangeAspect="1"/>
          </p:cNvGraphicFramePr>
          <p:nvPr/>
        </p:nvGraphicFramePr>
        <p:xfrm>
          <a:off x="2411413" y="3073400"/>
          <a:ext cx="434816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04" name="Equation" r:id="rId11" imgW="4343400" imgH="787320" progId="Equation.DSMT4">
                  <p:embed/>
                </p:oleObj>
              </mc:Choice>
              <mc:Fallback>
                <p:oleObj name="Equation" r:id="rId11" imgW="4343400" imgH="78732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073400"/>
                        <a:ext cx="4348162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8795" name="Group 27"/>
          <p:cNvGrpSpPr>
            <a:grpSpLocks/>
          </p:cNvGrpSpPr>
          <p:nvPr/>
        </p:nvGrpSpPr>
        <p:grpSpPr bwMode="auto">
          <a:xfrm>
            <a:off x="1476375" y="5575300"/>
            <a:ext cx="6351588" cy="985838"/>
            <a:chOff x="703" y="2084"/>
            <a:chExt cx="4001" cy="621"/>
          </a:xfrm>
        </p:grpSpPr>
        <p:graphicFrame>
          <p:nvGraphicFramePr>
            <p:cNvPr id="288796" name="Object 28"/>
            <p:cNvGraphicFramePr>
              <a:graphicFrameLocks noChangeAspect="1"/>
            </p:cNvGraphicFramePr>
            <p:nvPr/>
          </p:nvGraphicFramePr>
          <p:xfrm>
            <a:off x="1821" y="2084"/>
            <a:ext cx="2883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05" name="Equation" r:id="rId13" imgW="4572000" imgH="990360" progId="Equation.DSMT4">
                    <p:embed/>
                  </p:oleObj>
                </mc:Choice>
                <mc:Fallback>
                  <p:oleObj name="Equation" r:id="rId13" imgW="4572000" imgH="99036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1" y="2084"/>
                          <a:ext cx="2883" cy="6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8797" name="Rectangle 29"/>
            <p:cNvSpPr>
              <a:spLocks noChangeArrowheads="1"/>
            </p:cNvSpPr>
            <p:nvPr/>
          </p:nvSpPr>
          <p:spPr bwMode="auto">
            <a:xfrm>
              <a:off x="703" y="2256"/>
              <a:ext cx="1409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 i="1"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为偶数：</a:t>
              </a:r>
            </a:p>
          </p:txBody>
        </p:sp>
      </p:grpSp>
      <p:sp>
        <p:nvSpPr>
          <p:cNvPr id="288799" name="Rectangle 31"/>
          <p:cNvSpPr>
            <a:spLocks noGrp="1" noChangeArrowheads="1"/>
          </p:cNvSpPr>
          <p:nvPr>
            <p:ph type="title"/>
          </p:nvPr>
        </p:nvSpPr>
        <p:spPr>
          <a:xfrm>
            <a:off x="971550" y="1052513"/>
            <a:ext cx="8001000" cy="571500"/>
          </a:xfrm>
          <a:noFill/>
          <a:ln/>
        </p:spPr>
        <p:txBody>
          <a:bodyPr/>
          <a:lstStyle/>
          <a:p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7.5  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设计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FIR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滤波器的最优化方法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9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962" name="Group 42"/>
          <p:cNvGrpSpPr>
            <a:grpSpLocks/>
          </p:cNvGrpSpPr>
          <p:nvPr/>
        </p:nvGrpSpPr>
        <p:grpSpPr bwMode="auto">
          <a:xfrm>
            <a:off x="539750" y="2060575"/>
            <a:ext cx="7705725" cy="595313"/>
            <a:chOff x="657" y="3249"/>
            <a:chExt cx="4854" cy="375"/>
          </a:xfrm>
        </p:grpSpPr>
        <p:sp>
          <p:nvSpPr>
            <p:cNvPr id="209935" name="Rectangle 15"/>
            <p:cNvSpPr>
              <a:spLocks noChangeArrowheads="1"/>
            </p:cNvSpPr>
            <p:nvPr/>
          </p:nvSpPr>
          <p:spPr bwMode="auto">
            <a:xfrm>
              <a:off x="657" y="3249"/>
              <a:ext cx="4854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>
                  <a:latin typeface="楷体_GB2312" pitchFamily="49" charset="-122"/>
                  <a:ea typeface="楷体_GB2312" pitchFamily="49" charset="-122"/>
                </a:rPr>
                <a:t>利用三角恒等式将      表示成两项相乘形式</a:t>
              </a:r>
              <a:r>
                <a:rPr lang="zh-CN" altLang="en-US" sz="3200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209946" name="Object 26"/>
            <p:cNvGraphicFramePr>
              <a:graphicFrameLocks noChangeAspect="1"/>
            </p:cNvGraphicFramePr>
            <p:nvPr/>
          </p:nvGraphicFramePr>
          <p:xfrm>
            <a:off x="2536" y="3320"/>
            <a:ext cx="571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423" name="Equation" r:id="rId3" imgW="901440" imgH="482400" progId="Equation.DSMT4">
                    <p:embed/>
                  </p:oleObj>
                </mc:Choice>
                <mc:Fallback>
                  <p:oleObj name="Equation" r:id="rId3" imgW="901440" imgH="4824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6" y="3320"/>
                          <a:ext cx="571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9949" name="Object 29"/>
          <p:cNvGraphicFramePr>
            <a:graphicFrameLocks noChangeAspect="1"/>
          </p:cNvGraphicFramePr>
          <p:nvPr/>
        </p:nvGraphicFramePr>
        <p:xfrm>
          <a:off x="2484438" y="2708275"/>
          <a:ext cx="30527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24" name="Equation" r:id="rId5" imgW="3047760" imgH="482400" progId="Equation.DSMT4">
                  <p:embed/>
                </p:oleObj>
              </mc:Choice>
              <mc:Fallback>
                <p:oleObj name="Equation" r:id="rId5" imgW="3047760" imgH="4824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708275"/>
                        <a:ext cx="305276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63" name="Text Box 43"/>
          <p:cNvSpPr txBox="1">
            <a:spLocks noChangeArrowheads="1"/>
          </p:cNvSpPr>
          <p:nvPr/>
        </p:nvSpPr>
        <p:spPr bwMode="auto">
          <a:xfrm>
            <a:off x="600075" y="3429000"/>
            <a:ext cx="374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有关详细情况见下页。</a:t>
            </a:r>
          </a:p>
        </p:txBody>
      </p:sp>
      <p:sp>
        <p:nvSpPr>
          <p:cNvPr id="229422" name="Rectangle 2094"/>
          <p:cNvSpPr>
            <a:spLocks noChangeArrowheads="1"/>
          </p:cNvSpPr>
          <p:nvPr/>
        </p:nvSpPr>
        <p:spPr bwMode="auto">
          <a:xfrm>
            <a:off x="1403350" y="1076325"/>
            <a:ext cx="6310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7.5  </a:t>
            </a: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设计</a:t>
            </a: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FIR</a:t>
            </a: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滤波器的最优化方法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93" name="Group 49"/>
          <p:cNvGrpSpPr>
            <a:grpSpLocks/>
          </p:cNvGrpSpPr>
          <p:nvPr/>
        </p:nvGrpSpPr>
        <p:grpSpPr bwMode="auto">
          <a:xfrm>
            <a:off x="684213" y="1916113"/>
            <a:ext cx="7758112" cy="4681537"/>
            <a:chOff x="731" y="1207"/>
            <a:chExt cx="4887" cy="2949"/>
          </a:xfrm>
        </p:grpSpPr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2072" y="1715"/>
              <a:ext cx="1013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 i="1"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为奇数 </a:t>
              </a:r>
            </a:p>
          </p:txBody>
        </p:sp>
        <p:graphicFrame>
          <p:nvGraphicFramePr>
            <p:cNvPr id="210955" name="Object 11"/>
            <p:cNvGraphicFramePr>
              <a:graphicFrameLocks noChangeAspect="1"/>
            </p:cNvGraphicFramePr>
            <p:nvPr/>
          </p:nvGraphicFramePr>
          <p:xfrm>
            <a:off x="3251" y="1207"/>
            <a:ext cx="47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532" name="Equation" r:id="rId3" imgW="838080" imgH="482400" progId="Equation.DSMT4">
                    <p:embed/>
                  </p:oleObj>
                </mc:Choice>
                <mc:Fallback>
                  <p:oleObj name="Equation" r:id="rId3" imgW="838080" imgH="4824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1" y="1207"/>
                          <a:ext cx="477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0957" name="Object 13"/>
            <p:cNvGraphicFramePr>
              <a:graphicFrameLocks noChangeAspect="1"/>
            </p:cNvGraphicFramePr>
            <p:nvPr/>
          </p:nvGraphicFramePr>
          <p:xfrm>
            <a:off x="4678" y="1221"/>
            <a:ext cx="47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533" name="Equation" r:id="rId5" imgW="825480" imgH="482400" progId="Equation.DSMT4">
                    <p:embed/>
                  </p:oleObj>
                </mc:Choice>
                <mc:Fallback>
                  <p:oleObj name="Equation" r:id="rId5" imgW="825480" imgH="4824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8" y="1221"/>
                          <a:ext cx="47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961" name="Rectangle 17"/>
            <p:cNvSpPr>
              <a:spLocks noChangeArrowheads="1"/>
            </p:cNvSpPr>
            <p:nvPr/>
          </p:nvSpPr>
          <p:spPr bwMode="auto">
            <a:xfrm>
              <a:off x="2072" y="2338"/>
              <a:ext cx="12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 i="1"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为偶数 </a:t>
              </a:r>
            </a:p>
          </p:txBody>
        </p:sp>
        <p:sp>
          <p:nvSpPr>
            <p:cNvPr id="210962" name="Rectangle 18"/>
            <p:cNvSpPr>
              <a:spLocks noChangeArrowheads="1"/>
            </p:cNvSpPr>
            <p:nvPr/>
          </p:nvSpPr>
          <p:spPr bwMode="auto">
            <a:xfrm>
              <a:off x="3262" y="1715"/>
              <a:ext cx="260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/>
                <a:t>1 </a:t>
              </a:r>
            </a:p>
          </p:txBody>
        </p:sp>
        <p:graphicFrame>
          <p:nvGraphicFramePr>
            <p:cNvPr id="210963" name="Object 19"/>
            <p:cNvGraphicFramePr>
              <a:graphicFrameLocks noChangeAspect="1"/>
            </p:cNvGraphicFramePr>
            <p:nvPr/>
          </p:nvGraphicFramePr>
          <p:xfrm>
            <a:off x="3913" y="1522"/>
            <a:ext cx="1644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534" name="Equation" r:id="rId7" imgW="2730240" imgH="927000" progId="Equation.DSMT4">
                    <p:embed/>
                  </p:oleObj>
                </mc:Choice>
                <mc:Fallback>
                  <p:oleObj name="Equation" r:id="rId7" imgW="2730240" imgH="9270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3" y="1522"/>
                          <a:ext cx="1644" cy="5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0965" name="Object 21"/>
            <p:cNvGraphicFramePr>
              <a:graphicFrameLocks noChangeAspect="1"/>
            </p:cNvGraphicFramePr>
            <p:nvPr/>
          </p:nvGraphicFramePr>
          <p:xfrm>
            <a:off x="3177" y="2262"/>
            <a:ext cx="503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535" name="Equation" r:id="rId9" imgW="838080" imgH="825480" progId="Equation.DSMT4">
                    <p:embed/>
                  </p:oleObj>
                </mc:Choice>
                <mc:Fallback>
                  <p:oleObj name="Equation" r:id="rId9" imgW="838080" imgH="82548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7" y="2262"/>
                          <a:ext cx="503" cy="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0967" name="Object 23"/>
            <p:cNvGraphicFramePr>
              <a:graphicFrameLocks noChangeAspect="1"/>
            </p:cNvGraphicFramePr>
            <p:nvPr/>
          </p:nvGraphicFramePr>
          <p:xfrm>
            <a:off x="4009" y="2171"/>
            <a:ext cx="1544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536" name="Equation" r:id="rId11" imgW="2565360" imgH="914400" progId="Equation.DSMT4">
                    <p:embed/>
                  </p:oleObj>
                </mc:Choice>
                <mc:Fallback>
                  <p:oleObj name="Equation" r:id="rId11" imgW="2565360" imgH="9144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9" y="2171"/>
                          <a:ext cx="1544" cy="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970" name="Rectangle 26"/>
            <p:cNvSpPr>
              <a:spLocks noChangeArrowheads="1"/>
            </p:cNvSpPr>
            <p:nvPr/>
          </p:nvSpPr>
          <p:spPr bwMode="auto">
            <a:xfrm>
              <a:off x="2072" y="3094"/>
              <a:ext cx="1196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 i="1"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为奇数 </a:t>
              </a:r>
            </a:p>
          </p:txBody>
        </p:sp>
        <p:grpSp>
          <p:nvGrpSpPr>
            <p:cNvPr id="210985" name="Group 41"/>
            <p:cNvGrpSpPr>
              <a:grpSpLocks/>
            </p:cNvGrpSpPr>
            <p:nvPr/>
          </p:nvGrpSpPr>
          <p:grpSpPr bwMode="auto">
            <a:xfrm>
              <a:off x="731" y="3113"/>
              <a:ext cx="1514" cy="312"/>
              <a:chOff x="748" y="2888"/>
              <a:chExt cx="1588" cy="335"/>
            </a:xfrm>
          </p:grpSpPr>
          <p:sp>
            <p:nvSpPr>
              <p:cNvPr id="210969" name="Rectangle 25"/>
              <p:cNvSpPr>
                <a:spLocks noChangeArrowheads="1"/>
              </p:cNvSpPr>
              <p:nvPr/>
            </p:nvSpPr>
            <p:spPr bwMode="auto">
              <a:xfrm>
                <a:off x="1131" y="2888"/>
                <a:ext cx="1205" cy="3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342900" indent="-34290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zh-CN" altLang="en-US" sz="2800" b="1">
                    <a:latin typeface="楷体_GB2312" pitchFamily="49" charset="-122"/>
                    <a:ea typeface="楷体_GB2312" pitchFamily="49" charset="-122"/>
                  </a:rPr>
                  <a:t>奇对称 </a:t>
                </a:r>
              </a:p>
            </p:txBody>
          </p:sp>
          <p:graphicFrame>
            <p:nvGraphicFramePr>
              <p:cNvPr id="210971" name="Object 27"/>
              <p:cNvGraphicFramePr>
                <a:graphicFrameLocks noChangeAspect="1"/>
              </p:cNvGraphicFramePr>
              <p:nvPr/>
            </p:nvGraphicFramePr>
            <p:xfrm>
              <a:off x="748" y="2905"/>
              <a:ext cx="448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4537" name="Equation" r:id="rId13" imgW="711000" imgH="482400" progId="Equation.DSMT4">
                      <p:embed/>
                    </p:oleObj>
                  </mc:Choice>
                  <mc:Fallback>
                    <p:oleObj name="Equation" r:id="rId13" imgW="711000" imgH="482400" progId="Equation.DSMT4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8" y="2905"/>
                            <a:ext cx="448" cy="3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0972" name="Rectangle 28"/>
            <p:cNvSpPr>
              <a:spLocks noChangeArrowheads="1"/>
            </p:cNvSpPr>
            <p:nvPr/>
          </p:nvSpPr>
          <p:spPr bwMode="auto">
            <a:xfrm>
              <a:off x="2078" y="3707"/>
              <a:ext cx="1053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 i="1"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为偶数 </a:t>
              </a:r>
            </a:p>
          </p:txBody>
        </p:sp>
        <p:graphicFrame>
          <p:nvGraphicFramePr>
            <p:cNvPr id="210977" name="Object 33"/>
            <p:cNvGraphicFramePr>
              <a:graphicFrameLocks noChangeAspect="1"/>
            </p:cNvGraphicFramePr>
            <p:nvPr/>
          </p:nvGraphicFramePr>
          <p:xfrm>
            <a:off x="3195" y="3170"/>
            <a:ext cx="43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538" name="Equation" r:id="rId15" imgW="736560" imgH="317160" progId="Equation.DSMT4">
                    <p:embed/>
                  </p:oleObj>
                </mc:Choice>
                <mc:Fallback>
                  <p:oleObj name="Equation" r:id="rId15" imgW="736560" imgH="31716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5" y="3170"/>
                          <a:ext cx="439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0979" name="Object 35"/>
            <p:cNvGraphicFramePr>
              <a:graphicFrameLocks noChangeAspect="1"/>
            </p:cNvGraphicFramePr>
            <p:nvPr/>
          </p:nvGraphicFramePr>
          <p:xfrm>
            <a:off x="3967" y="2927"/>
            <a:ext cx="1651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539" name="Equation" r:id="rId17" imgW="2743200" imgH="927000" progId="Equation.DSMT4">
                    <p:embed/>
                  </p:oleObj>
                </mc:Choice>
                <mc:Fallback>
                  <p:oleObj name="Equation" r:id="rId17" imgW="2743200" imgH="9270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7" y="2927"/>
                          <a:ext cx="1651" cy="5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0981" name="Object 37"/>
            <p:cNvGraphicFramePr>
              <a:graphicFrameLocks noChangeAspect="1"/>
            </p:cNvGraphicFramePr>
            <p:nvPr/>
          </p:nvGraphicFramePr>
          <p:xfrm>
            <a:off x="3198" y="3612"/>
            <a:ext cx="470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540" name="Equation" r:id="rId19" imgW="787320" imgH="825480" progId="Equation.DSMT4">
                    <p:embed/>
                  </p:oleObj>
                </mc:Choice>
                <mc:Fallback>
                  <p:oleObj name="Equation" r:id="rId19" imgW="787320" imgH="82548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3612"/>
                          <a:ext cx="470" cy="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0983" name="Object 39"/>
            <p:cNvGraphicFramePr>
              <a:graphicFrameLocks noChangeAspect="1"/>
            </p:cNvGraphicFramePr>
            <p:nvPr/>
          </p:nvGraphicFramePr>
          <p:xfrm>
            <a:off x="3969" y="3617"/>
            <a:ext cx="1556" cy="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541" name="Equation" r:id="rId21" imgW="2590560" imgH="914400" progId="Equation.DSMT4">
                    <p:embed/>
                  </p:oleObj>
                </mc:Choice>
                <mc:Fallback>
                  <p:oleObj name="Equation" r:id="rId21" imgW="2590560" imgH="9144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3617"/>
                          <a:ext cx="1556" cy="5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0987" name="Group 43"/>
            <p:cNvGrpSpPr>
              <a:grpSpLocks/>
            </p:cNvGrpSpPr>
            <p:nvPr/>
          </p:nvGrpSpPr>
          <p:grpSpPr bwMode="auto">
            <a:xfrm>
              <a:off x="776" y="1752"/>
              <a:ext cx="1514" cy="313"/>
              <a:chOff x="748" y="2888"/>
              <a:chExt cx="1588" cy="335"/>
            </a:xfrm>
          </p:grpSpPr>
          <p:sp>
            <p:nvSpPr>
              <p:cNvPr id="210988" name="Rectangle 44"/>
              <p:cNvSpPr>
                <a:spLocks noChangeArrowheads="1"/>
              </p:cNvSpPr>
              <p:nvPr/>
            </p:nvSpPr>
            <p:spPr bwMode="auto">
              <a:xfrm>
                <a:off x="1131" y="2888"/>
                <a:ext cx="1205" cy="3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342900" indent="-34290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zh-CN" altLang="en-US" sz="2800" b="1">
                    <a:latin typeface="楷体_GB2312" pitchFamily="49" charset="-122"/>
                    <a:ea typeface="楷体_GB2312" pitchFamily="49" charset="-122"/>
                  </a:rPr>
                  <a:t>偶对称 </a:t>
                </a:r>
              </a:p>
            </p:txBody>
          </p:sp>
          <p:graphicFrame>
            <p:nvGraphicFramePr>
              <p:cNvPr id="210989" name="Object 45"/>
              <p:cNvGraphicFramePr>
                <a:graphicFrameLocks noChangeAspect="1"/>
              </p:cNvGraphicFramePr>
              <p:nvPr/>
            </p:nvGraphicFramePr>
            <p:xfrm>
              <a:off x="748" y="2905"/>
              <a:ext cx="448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4542" name="Equation" r:id="rId23" imgW="711000" imgH="482400" progId="Equation.DSMT4">
                      <p:embed/>
                    </p:oleObj>
                  </mc:Choice>
                  <mc:Fallback>
                    <p:oleObj name="Equation" r:id="rId23" imgW="711000" imgH="482400" progId="Equation.DSMT4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8" y="2905"/>
                            <a:ext cx="448" cy="3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0990" name="Object 46"/>
            <p:cNvGraphicFramePr>
              <a:graphicFrameLocks noChangeAspect="1"/>
            </p:cNvGraphicFramePr>
            <p:nvPr/>
          </p:nvGraphicFramePr>
          <p:xfrm>
            <a:off x="950" y="1207"/>
            <a:ext cx="1832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543" name="Equation" r:id="rId24" imgW="3047760" imgH="482400" progId="Equation.DSMT4">
                    <p:embed/>
                  </p:oleObj>
                </mc:Choice>
                <mc:Fallback>
                  <p:oleObj name="Equation" r:id="rId24" imgW="3047760" imgH="4824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0" y="1207"/>
                          <a:ext cx="1832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4531" name="Rectangle 2083"/>
          <p:cNvSpPr>
            <a:spLocks noChangeArrowheads="1"/>
          </p:cNvSpPr>
          <p:nvPr/>
        </p:nvSpPr>
        <p:spPr bwMode="auto">
          <a:xfrm>
            <a:off x="1403350" y="1149350"/>
            <a:ext cx="6310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7.5  </a:t>
            </a: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设计</a:t>
            </a: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FIR</a:t>
            </a: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滤波器的最优化方法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7" name="Rectangle 1035"/>
          <p:cNvSpPr>
            <a:spLocks noChangeArrowheads="1"/>
          </p:cNvSpPr>
          <p:nvPr/>
        </p:nvSpPr>
        <p:spPr bwMode="auto">
          <a:xfrm>
            <a:off x="539750" y="2060575"/>
            <a:ext cx="14398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/>
              <a:t>其中：</a:t>
            </a:r>
            <a:r>
              <a:rPr lang="zh-CN" altLang="en-US" sz="3200"/>
              <a:t> </a:t>
            </a:r>
          </a:p>
        </p:txBody>
      </p:sp>
      <p:graphicFrame>
        <p:nvGraphicFramePr>
          <p:cNvPr id="214028" name="Object 1036"/>
          <p:cNvGraphicFramePr>
            <a:graphicFrameLocks noChangeAspect="1"/>
          </p:cNvGraphicFramePr>
          <p:nvPr/>
        </p:nvGraphicFramePr>
        <p:xfrm>
          <a:off x="1258888" y="2852738"/>
          <a:ext cx="7027862" cy="294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2" name="Equation" r:id="rId3" imgW="7022880" imgH="2946240" progId="Equation.DSMT4">
                  <p:embed/>
                </p:oleObj>
              </mc:Choice>
              <mc:Fallback>
                <p:oleObj name="Equation" r:id="rId3" imgW="7022880" imgH="2946240" progId="Equation.DSMT4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852738"/>
                        <a:ext cx="7027862" cy="294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4041" name="Group 1049"/>
          <p:cNvGrpSpPr>
            <a:grpSpLocks/>
          </p:cNvGrpSpPr>
          <p:nvPr/>
        </p:nvGrpSpPr>
        <p:grpSpPr bwMode="auto">
          <a:xfrm>
            <a:off x="1547813" y="5732463"/>
            <a:ext cx="4105275" cy="581025"/>
            <a:chOff x="653" y="2023"/>
            <a:chExt cx="2419" cy="366"/>
          </a:xfrm>
        </p:grpSpPr>
        <p:sp>
          <p:nvSpPr>
            <p:cNvPr id="214032" name="Rectangle 1040"/>
            <p:cNvSpPr>
              <a:spLocks noChangeArrowheads="1"/>
            </p:cNvSpPr>
            <p:nvPr/>
          </p:nvSpPr>
          <p:spPr bwMode="auto">
            <a:xfrm>
              <a:off x="653" y="2023"/>
              <a:ext cx="240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/>
                <a:t>由下而上由         求 </a:t>
              </a:r>
            </a:p>
          </p:txBody>
        </p:sp>
        <p:graphicFrame>
          <p:nvGraphicFramePr>
            <p:cNvPr id="214034" name="Object 1042"/>
            <p:cNvGraphicFramePr>
              <a:graphicFrameLocks noChangeAspect="1"/>
            </p:cNvGraphicFramePr>
            <p:nvPr/>
          </p:nvGraphicFramePr>
          <p:xfrm>
            <a:off x="1864" y="2064"/>
            <a:ext cx="44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73" name="Equation" r:id="rId5" imgW="698400" imgH="482400" progId="Equation.DSMT4">
                    <p:embed/>
                  </p:oleObj>
                </mc:Choice>
                <mc:Fallback>
                  <p:oleObj name="Equation" r:id="rId5" imgW="698400" imgH="482400" progId="Equation.DSMT4">
                    <p:embed/>
                    <p:pic>
                      <p:nvPicPr>
                        <p:cNvPr id="0" name="Object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4" y="2064"/>
                          <a:ext cx="440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4036" name="Object 1044"/>
            <p:cNvGraphicFramePr>
              <a:graphicFrameLocks noChangeAspect="1"/>
            </p:cNvGraphicFramePr>
            <p:nvPr/>
          </p:nvGraphicFramePr>
          <p:xfrm>
            <a:off x="2624" y="2064"/>
            <a:ext cx="448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74" name="Equation" r:id="rId7" imgW="711000" imgH="520560" progId="Equation.DSMT4">
                    <p:embed/>
                  </p:oleObj>
                </mc:Choice>
                <mc:Fallback>
                  <p:oleObj name="Equation" r:id="rId7" imgW="711000" imgH="520560" progId="Equation.DSMT4">
                    <p:embed/>
                    <p:pic>
                      <p:nvPicPr>
                        <p:cNvPr id="0" name="Object 10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4" y="2064"/>
                          <a:ext cx="448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4042" name="Object 1050"/>
          <p:cNvGraphicFramePr>
            <a:graphicFrameLocks noChangeAspect="1"/>
          </p:cNvGraphicFramePr>
          <p:nvPr/>
        </p:nvGraphicFramePr>
        <p:xfrm>
          <a:off x="2266950" y="2060575"/>
          <a:ext cx="4508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5" name="Equation" r:id="rId9" imgW="4508280" imgH="825480" progId="Equation.DSMT4">
                  <p:embed/>
                </p:oleObj>
              </mc:Choice>
              <mc:Fallback>
                <p:oleObj name="Equation" r:id="rId9" imgW="4508280" imgH="825480" progId="Equation.DSMT4">
                  <p:embed/>
                  <p:pic>
                    <p:nvPicPr>
                      <p:cNvPr id="0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2060575"/>
                        <a:ext cx="4508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1" name="Rectangle 1055"/>
          <p:cNvSpPr>
            <a:spLocks noChangeArrowheads="1"/>
          </p:cNvSpPr>
          <p:nvPr/>
        </p:nvSpPr>
        <p:spPr bwMode="auto">
          <a:xfrm>
            <a:off x="1403350" y="1149350"/>
            <a:ext cx="6310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7.5  </a:t>
            </a: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设计</a:t>
            </a: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FIR</a:t>
            </a: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滤波器的最优化方法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56" name="Object 16"/>
          <p:cNvGraphicFramePr>
            <a:graphicFrameLocks noChangeAspect="1"/>
          </p:cNvGraphicFramePr>
          <p:nvPr/>
        </p:nvGraphicFramePr>
        <p:xfrm>
          <a:off x="1331913" y="4060825"/>
          <a:ext cx="5970587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9" name="Equation" r:id="rId3" imgW="7022880" imgH="2946240" progId="Equation.DSMT4">
                  <p:embed/>
                </p:oleObj>
              </mc:Choice>
              <mc:Fallback>
                <p:oleObj name="Equation" r:id="rId3" imgW="7022880" imgH="29462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60825"/>
                        <a:ext cx="5970587" cy="249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0" name="Object 30"/>
          <p:cNvGraphicFramePr>
            <a:graphicFrameLocks noChangeAspect="1"/>
          </p:cNvGraphicFramePr>
          <p:nvPr/>
        </p:nvGraphicFramePr>
        <p:xfrm>
          <a:off x="1331913" y="1635125"/>
          <a:ext cx="6519862" cy="244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80" name="Equation" r:id="rId5" imgW="7530840" imgH="2819160" progId="Equation.DSMT4">
                  <p:embed/>
                </p:oleObj>
              </mc:Choice>
              <mc:Fallback>
                <p:oleObj name="Equation" r:id="rId5" imgW="7530840" imgH="281916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635125"/>
                        <a:ext cx="6519862" cy="244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178" name="Rectangle 114"/>
          <p:cNvSpPr>
            <a:spLocks noChangeArrowheads="1"/>
          </p:cNvSpPr>
          <p:nvPr/>
        </p:nvSpPr>
        <p:spPr bwMode="auto">
          <a:xfrm>
            <a:off x="1403350" y="1149350"/>
            <a:ext cx="6310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7.5  </a:t>
            </a: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设计</a:t>
            </a: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FIR</a:t>
            </a: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滤波器的最优化方法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7098</TotalTime>
  <Words>498</Words>
  <Application>Microsoft Office PowerPoint</Application>
  <PresentationFormat>全屏显示(4:3)</PresentationFormat>
  <Paragraphs>95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Times New Roman</vt:lpstr>
      <vt:lpstr>宋体</vt:lpstr>
      <vt:lpstr>Tahoma</vt:lpstr>
      <vt:lpstr>Arial</vt:lpstr>
      <vt:lpstr>Wingdings</vt:lpstr>
      <vt:lpstr>黑体</vt:lpstr>
      <vt:lpstr>楷体_GB2312</vt:lpstr>
      <vt:lpstr>Symbol</vt:lpstr>
      <vt:lpstr>楷体</vt:lpstr>
      <vt:lpstr>Blends</vt:lpstr>
      <vt:lpstr>MathType 5.0 Equation</vt:lpstr>
      <vt:lpstr>MathType 4.0 Equation</vt:lpstr>
      <vt:lpstr>7.5  设计FIR滤波器的最优化方法</vt:lpstr>
      <vt:lpstr>7.5  设计FIR滤波器的最优化方法</vt:lpstr>
      <vt:lpstr>7.5  设计FIR滤波器的最优化方法</vt:lpstr>
      <vt:lpstr>7.5  设计FIR滤波器的最优化方法</vt:lpstr>
      <vt:lpstr>7.5  设计FIR滤波器的最优化方法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7.6 IIR和FIR数字滤波器的比较</vt:lpstr>
      <vt:lpstr>7.6 IIR和FIR数字滤波器的比较</vt:lpstr>
    </vt:vector>
  </TitlesOfParts>
  <Company>hlzx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7.5  设计FIR滤波器的最优化方法</dc:title>
  <dc:creator>Zhang Fang</dc:creator>
  <cp:lastModifiedBy>yuccx</cp:lastModifiedBy>
  <cp:revision>363</cp:revision>
  <dcterms:created xsi:type="dcterms:W3CDTF">2001-02-19T12:48:43Z</dcterms:created>
  <dcterms:modified xsi:type="dcterms:W3CDTF">2015-12-09T08:01:12Z</dcterms:modified>
</cp:coreProperties>
</file>