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CE73-923C-44B5-94F3-B827A9194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CE645-9BB0-4107-A6FA-080748E85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B1CA9-82A0-4219-994B-3471A66F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9621F-09C5-4F33-90FE-BDB7F5FA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E8BB-26C2-42D5-90EC-CE21E47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1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F1620-C3B7-4301-9604-4F810FE1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62339-3A74-4606-B5B0-F9E9852C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2850E-2B49-45E4-9145-9500788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6F59B-BAFF-4F96-ADDF-43F17245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55897-28DA-4941-B8B4-427FDC7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0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92CB21-3065-40B3-A824-BD31F75A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10425-F854-402D-AB76-EA7B6FAA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17506-F34C-45BF-9145-0C735085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A054A-CB50-4319-A702-0DB6D017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0DFEE-839A-42A4-ACC8-30247E2A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BE91-5990-4CCC-80EE-9970039E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3631D-1321-409D-94F7-09C81080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CFD9D-8697-4CEE-89FA-AFAB262A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F24E3-C23F-4BC5-A246-354B152D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CBF8B-F51B-4DF0-9F1F-EB925CE6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2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5EA87-502E-4944-85BB-EC2E07AB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0DB1A-730A-43F1-93DC-B5241C02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C6912-1682-4703-90B9-72EFECB9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7931C-B9A0-494B-9F5C-AF2A1C0C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C003F-D55E-4094-A995-854D7BF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DE860-9E6E-42E7-BA0E-036C5AD0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DAA6F-3B50-495F-853C-5CED70567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93D66B-1BCF-4AA5-AA8F-3DC17EDD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8E867-CA2A-4587-B937-DC02F43E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CCF9F-AD9B-4C1F-ACD3-76779568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228C1-FF91-4F2F-BE7F-3E72117D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8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F15-3FCB-4F99-A295-6EEC8B7C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DD8E5F-9C58-4ACA-8DB4-F8FE337E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DF563-35B2-4A91-A904-28C03FCE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54791A-8774-47BF-B1D2-E33352F12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F709A1-CC92-413D-B61D-5BFBB0E3B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F4DC0-7C55-4FAA-A2F2-7E5F4AFE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3717E1-0CE1-416B-94CD-15EFA00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303EBB-6E66-49C5-8650-6A3A1EC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73718-8D2E-4965-91D9-56C42B11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D64E3-CC78-43DE-97F5-1B5D0BC8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05EC2-90D2-4A76-9E4C-CD9F2F1D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2A728-97FB-46D7-B89D-2BDE0AF2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133D1-1FA9-4BE4-8E6F-DE13B7F6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626B7-E496-4B23-91F3-BC54B6B5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10472-8C08-4192-A430-79749B50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88909-E241-446B-9746-B6A5BD85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35123-4FBE-4F1C-BBF2-47DBD6FA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D62BD-FDA2-4C9D-A779-17ADE30E3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F4195-8A1F-4478-ABB2-A55B387A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1B2CC-889A-40DA-8FBE-0E8B7B1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8F9F2-BE46-4981-8543-25F15BED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10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5F19-CBE9-4218-B902-EB79E117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62B63-F29A-441B-A4C0-383BA893E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11C8C-06E7-4137-B396-F2AD2FF7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AAAC4-1EE7-4B1C-AA62-FE26D4B8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5E692-9D9F-427F-8E98-922E8B03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872D7-260B-467E-AFB5-883CA5D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7AEE0E-3CB0-4109-BA51-3531F553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A7801-7DC4-4FBA-B719-06EC30FD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3B5EA-6703-403D-9610-D91EF18B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35AD-B19B-4D68-ADAD-041DD758E772}" type="datetimeFigureOut">
              <a:rPr lang="zh-CN" altLang="en-US" smtClean="0"/>
              <a:t>2020/5/26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A985E-8D99-4BA0-B849-6580CABC7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FC7BB-ED72-41E9-AF34-1DDB2FD64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CCE4-3454-4E58-BCD7-145A27364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951253-F586-4F43-86B9-02DA91FBFB45}"/>
              </a:ext>
            </a:extLst>
          </p:cNvPr>
          <p:cNvSpPr/>
          <p:nvPr/>
        </p:nvSpPr>
        <p:spPr>
          <a:xfrm>
            <a:off x="1284118" y="632998"/>
            <a:ext cx="8572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可编程逻辑器件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Programmable Logic Devices)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6926E74-C3E1-49CD-998B-9E0E72F81569}"/>
              </a:ext>
            </a:extLst>
          </p:cNvPr>
          <p:cNvSpPr txBox="1">
            <a:spLocks noChangeArrowheads="1"/>
          </p:cNvSpPr>
          <p:nvPr/>
        </p:nvSpPr>
        <p:spPr>
          <a:xfrm>
            <a:off x="844138" y="1513114"/>
            <a:ext cx="978427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2800" dirty="0"/>
              <a:t>PLA:</a:t>
            </a:r>
            <a:r>
              <a:rPr lang="zh-CN" altLang="en-US" sz="2800" dirty="0"/>
              <a:t>可编程逻辑阵列 </a:t>
            </a:r>
            <a:r>
              <a:rPr lang="en-US" altLang="zh-CN" sz="2800" dirty="0"/>
              <a:t>Programming Logic Array</a:t>
            </a:r>
          </a:p>
          <a:p>
            <a:pPr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2800" dirty="0"/>
              <a:t>PAL:</a:t>
            </a:r>
            <a:r>
              <a:rPr lang="zh-CN" altLang="en-US" sz="2800" dirty="0"/>
              <a:t>可编程阵列逻辑 </a:t>
            </a:r>
            <a:r>
              <a:rPr lang="en-US" altLang="zh-CN" sz="2800" dirty="0"/>
              <a:t>Programming Array Logic</a:t>
            </a:r>
          </a:p>
          <a:p>
            <a:pPr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2800" dirty="0"/>
              <a:t>GAL:</a:t>
            </a:r>
            <a:r>
              <a:rPr lang="zh-CN" altLang="en-US" sz="2800" dirty="0"/>
              <a:t>通用阵列逻辑    </a:t>
            </a:r>
            <a:r>
              <a:rPr lang="en-US" altLang="zh-CN" sz="2800" dirty="0"/>
              <a:t>General Array Logic</a:t>
            </a:r>
          </a:p>
          <a:p>
            <a:pPr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2800" dirty="0"/>
              <a:t> PROM:</a:t>
            </a:r>
            <a:r>
              <a:rPr lang="zh-CN" altLang="en-US" sz="2800" dirty="0"/>
              <a:t>可编程只读存储器  </a:t>
            </a:r>
            <a:r>
              <a:rPr lang="en-US" altLang="zh-CN" sz="2800" dirty="0"/>
              <a:t>Programming Read Only Memory</a:t>
            </a:r>
          </a:p>
          <a:p>
            <a:pPr algn="l">
              <a:lnSpc>
                <a:spcPct val="130000"/>
              </a:lnSpc>
              <a:buClr>
                <a:srgbClr val="FF3300"/>
              </a:buClr>
            </a:pPr>
            <a:r>
              <a:rPr lang="en-US" altLang="zh-CN" sz="2800" dirty="0"/>
              <a:t> RAM</a:t>
            </a:r>
            <a:r>
              <a:rPr lang="zh-CN" altLang="en-US" sz="2800" dirty="0"/>
              <a:t>： 随机存取存储器  </a:t>
            </a:r>
            <a:r>
              <a:rPr lang="en-US" altLang="zh-CN" sz="2800" dirty="0"/>
              <a:t>Random Access Memory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552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9D74BA7-FDF8-4060-894F-3E930F31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7800"/>
            <a:ext cx="4036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/>
              <a:t>  </a:t>
            </a:r>
            <a:r>
              <a:rPr lang="zh-CN" altLang="en-US" sz="2800" b="1" dirty="0"/>
              <a:t>可编程器件的基本单元</a:t>
            </a:r>
            <a:r>
              <a:rPr lang="zh-CN" altLang="en-US" dirty="0"/>
              <a:t> </a:t>
            </a:r>
          </a:p>
        </p:txBody>
      </p:sp>
      <p:grpSp>
        <p:nvGrpSpPr>
          <p:cNvPr id="11275" name="Group 11">
            <a:extLst>
              <a:ext uri="{FF2B5EF4-FFF2-40B4-BE49-F238E27FC236}">
                <a16:creationId xmlns:a16="http://schemas.microsoft.com/office/drawing/2014/main" id="{C08FAA07-F294-4892-B115-5ED520714210}"/>
              </a:ext>
            </a:extLst>
          </p:cNvPr>
          <p:cNvGrpSpPr>
            <a:grpSpLocks/>
          </p:cNvGrpSpPr>
          <p:nvPr/>
        </p:nvGrpSpPr>
        <p:grpSpPr bwMode="auto">
          <a:xfrm>
            <a:off x="1889126" y="685800"/>
            <a:ext cx="8778875" cy="2057400"/>
            <a:chOff x="230" y="432"/>
            <a:chExt cx="5530" cy="1296"/>
          </a:xfrm>
        </p:grpSpPr>
        <p:sp>
          <p:nvSpPr>
            <p:cNvPr id="11267" name="Text Box 3">
              <a:extLst>
                <a:ext uri="{FF2B5EF4-FFF2-40B4-BE49-F238E27FC236}">
                  <a16:creationId xmlns:a16="http://schemas.microsoft.com/office/drawing/2014/main" id="{69B39A4C-495D-4228-9483-2675F0B8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432"/>
              <a:ext cx="553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l" eaLnBrk="1" hangingPunct="1"/>
              <a:r>
                <a:rPr lang="en-US" altLang="zh-CN"/>
                <a:t>1. </a:t>
              </a:r>
              <a:r>
                <a:rPr lang="zh-CN" altLang="en-US"/>
                <a:t>反馈缓冲器：缓冲器，采用互补输出形式，图符及功能表</a:t>
              </a:r>
            </a:p>
            <a:p>
              <a:pPr algn="l" eaLnBrk="1" hangingPunct="1"/>
              <a:r>
                <a:rPr lang="zh-CN" altLang="en-US"/>
                <a:t>    如下：</a:t>
              </a:r>
            </a:p>
          </p:txBody>
        </p:sp>
        <p:pic>
          <p:nvPicPr>
            <p:cNvPr id="11269" name="Picture 5">
              <a:extLst>
                <a:ext uri="{FF2B5EF4-FFF2-40B4-BE49-F238E27FC236}">
                  <a16:creationId xmlns:a16="http://schemas.microsoft.com/office/drawing/2014/main" id="{A4AD5734-8FD9-487E-81B0-EE37A392C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720"/>
              <a:ext cx="4032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544FD323-3872-4E23-9333-0225EDD6152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00350"/>
            <a:ext cx="8686800" cy="3752850"/>
            <a:chOff x="144" y="1728"/>
            <a:chExt cx="5472" cy="2364"/>
          </a:xfrm>
        </p:grpSpPr>
        <p:sp>
          <p:nvSpPr>
            <p:cNvPr id="11270" name="Text Box 6">
              <a:extLst>
                <a:ext uri="{FF2B5EF4-FFF2-40B4-BE49-F238E27FC236}">
                  <a16:creationId xmlns:a16="http://schemas.microsoft.com/office/drawing/2014/main" id="{11C10A22-8725-4925-9294-C60E8D66A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28"/>
              <a:ext cx="53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l" eaLnBrk="1" hangingPunct="1"/>
              <a:r>
                <a:rPr lang="en-US" altLang="zh-CN"/>
                <a:t>2. </a:t>
              </a:r>
              <a:r>
                <a:rPr lang="zh-CN" altLang="en-US"/>
                <a:t>三态输出缓冲器：三态输出（高电位、低电位、高阻态）。</a:t>
              </a:r>
            </a:p>
            <a:p>
              <a:pPr algn="l" eaLnBrk="1" hangingPunct="1"/>
              <a:r>
                <a:rPr lang="zh-CN" altLang="en-US"/>
                <a:t>    图符及功能表如下：</a:t>
              </a:r>
            </a:p>
          </p:txBody>
        </p:sp>
        <p:pic>
          <p:nvPicPr>
            <p:cNvPr id="11281" name="Picture 17">
              <a:extLst>
                <a:ext uri="{FF2B5EF4-FFF2-40B4-BE49-F238E27FC236}">
                  <a16:creationId xmlns:a16="http://schemas.microsoft.com/office/drawing/2014/main" id="{7F3B8E8F-2204-4EFB-91B6-5918F5BBE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256"/>
              <a:ext cx="5472" cy="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973481DA-554B-4413-9B39-636A3EB44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73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37F38B07-595D-430E-9607-4D330EA6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7E738057-5F05-4579-85F4-7538FF84E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4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2">
              <a:extLst>
                <a:ext uri="{FF2B5EF4-FFF2-40B4-BE49-F238E27FC236}">
                  <a16:creationId xmlns:a16="http://schemas.microsoft.com/office/drawing/2014/main" id="{9DDE53D6-7C82-4E48-8AFE-530A0191E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3" name="Group 15">
            <a:extLst>
              <a:ext uri="{FF2B5EF4-FFF2-40B4-BE49-F238E27FC236}">
                <a16:creationId xmlns:a16="http://schemas.microsoft.com/office/drawing/2014/main" id="{C47FBDE0-0A0A-4A12-8E25-7AFFF24B927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83000"/>
            <a:ext cx="8610600" cy="2882900"/>
            <a:chOff x="192" y="2320"/>
            <a:chExt cx="5424" cy="1816"/>
          </a:xfrm>
        </p:grpSpPr>
        <p:sp>
          <p:nvSpPr>
            <p:cNvPr id="12290" name="Text Box 2">
              <a:extLst>
                <a:ext uri="{FF2B5EF4-FFF2-40B4-BE49-F238E27FC236}">
                  <a16:creationId xmlns:a16="http://schemas.microsoft.com/office/drawing/2014/main" id="{EC84D671-E1DD-423E-BB4D-207C47682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320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/>
                <a:t>4.  PLD</a:t>
              </a:r>
              <a:r>
                <a:rPr lang="zh-CN" altLang="en-US" sz="2800" b="1"/>
                <a:t>与门</a:t>
              </a:r>
              <a:endParaRPr lang="zh-CN" altLang="en-US"/>
            </a:p>
          </p:txBody>
        </p:sp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E42459A9-0604-4234-AFF3-9CB9048C5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40"/>
              <a:ext cx="5424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2" name="Group 14">
            <a:extLst>
              <a:ext uri="{FF2B5EF4-FFF2-40B4-BE49-F238E27FC236}">
                <a16:creationId xmlns:a16="http://schemas.microsoft.com/office/drawing/2014/main" id="{C43EBD4E-00BB-491E-84B7-785D92FA6BB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1"/>
            <a:ext cx="5867400" cy="3209925"/>
            <a:chOff x="288" y="144"/>
            <a:chExt cx="3696" cy="2022"/>
          </a:xfrm>
        </p:grpSpPr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80A134CF-3502-4D35-B705-941FF9FBD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"/>
              <a:ext cx="2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/>
                <a:t>3.  PLD</a:t>
              </a:r>
              <a:r>
                <a:rPr lang="zh-CN" altLang="en-US" sz="2800" b="1"/>
                <a:t>的三种连接方式：</a:t>
              </a:r>
              <a:endParaRPr lang="zh-CN" altLang="en-US"/>
            </a:p>
          </p:txBody>
        </p:sp>
        <p:pic>
          <p:nvPicPr>
            <p:cNvPr id="12300" name="Picture 12">
              <a:extLst>
                <a:ext uri="{FF2B5EF4-FFF2-40B4-BE49-F238E27FC236}">
                  <a16:creationId xmlns:a16="http://schemas.microsoft.com/office/drawing/2014/main" id="{B11ED658-FD05-4278-94FB-DAE07F20E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480"/>
              <a:ext cx="297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013BA895-3C0D-477E-B1AA-F1CD51CB6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84"/>
              <a:ext cx="317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/>
                <a:t>硬线连接是一种不可编程的固定连接。</a:t>
              </a:r>
            </a:p>
            <a:p>
              <a:pPr algn="l" eaLnBrk="1" hangingPunct="1"/>
              <a:r>
                <a:rPr lang="zh-CN" altLang="en-US"/>
                <a:t>编程连接或不连接（断开）是靠编程来实现的。</a:t>
              </a:r>
            </a:p>
            <a:p>
              <a:pPr algn="l" eaLnBrk="1" hangingPunct="1"/>
              <a:r>
                <a:rPr lang="zh-CN" altLang="en-US"/>
                <a:t>不同工艺的</a:t>
              </a:r>
              <a:r>
                <a:rPr lang="en-US" altLang="zh-CN"/>
                <a:t>PLD</a:t>
              </a:r>
              <a:r>
                <a:rPr lang="zh-CN" altLang="en-US"/>
                <a:t>器件，其连接编程方式不同。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4" name="Group 12">
            <a:extLst>
              <a:ext uri="{FF2B5EF4-FFF2-40B4-BE49-F238E27FC236}">
                <a16:creationId xmlns:a16="http://schemas.microsoft.com/office/drawing/2014/main" id="{4D80D1E2-0486-4322-B150-4131E20218D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54000"/>
            <a:ext cx="6934200" cy="2641600"/>
            <a:chOff x="288" y="160"/>
            <a:chExt cx="4368" cy="1664"/>
          </a:xfrm>
        </p:grpSpPr>
        <p:pic>
          <p:nvPicPr>
            <p:cNvPr id="13316" name="Picture 4">
              <a:extLst>
                <a:ext uri="{FF2B5EF4-FFF2-40B4-BE49-F238E27FC236}">
                  <a16:creationId xmlns:a16="http://schemas.microsoft.com/office/drawing/2014/main" id="{1E0B3278-780D-45CC-8F60-EEC1C0D04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432"/>
              <a:ext cx="4272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4" name="Text Box 2">
              <a:extLst>
                <a:ext uri="{FF2B5EF4-FFF2-40B4-BE49-F238E27FC236}">
                  <a16:creationId xmlns:a16="http://schemas.microsoft.com/office/drawing/2014/main" id="{B1C8E76C-7732-4116-9501-AB53183B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0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/>
                <a:t>5.  PLD</a:t>
              </a:r>
              <a:r>
                <a:rPr lang="zh-CN" altLang="en-US" sz="2800" b="1"/>
                <a:t>或门</a:t>
              </a:r>
            </a:p>
          </p:txBody>
        </p:sp>
      </p:grpSp>
      <p:grpSp>
        <p:nvGrpSpPr>
          <p:cNvPr id="13325" name="Group 13">
            <a:extLst>
              <a:ext uri="{FF2B5EF4-FFF2-40B4-BE49-F238E27FC236}">
                <a16:creationId xmlns:a16="http://schemas.microsoft.com/office/drawing/2014/main" id="{9B6B4C63-78F3-4859-8216-4C6732850BA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921000"/>
            <a:ext cx="8153400" cy="3937000"/>
            <a:chOff x="336" y="1840"/>
            <a:chExt cx="5136" cy="2480"/>
          </a:xfrm>
        </p:grpSpPr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96B1D0ED-E024-4F10-A61B-B78E5E80F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840"/>
              <a:ext cx="37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/>
                <a:t>6.  </a:t>
              </a:r>
              <a:r>
                <a:rPr lang="zh-CN" altLang="en-US" sz="2800" b="1"/>
                <a:t>三种不执行任何功能的</a:t>
              </a:r>
              <a:r>
                <a:rPr lang="en-US" altLang="zh-CN" sz="2800" b="1"/>
                <a:t>PLD</a:t>
              </a:r>
              <a:r>
                <a:rPr lang="zh-CN" altLang="en-US" sz="2800" b="1"/>
                <a:t>连接：</a:t>
              </a:r>
              <a:endParaRPr lang="zh-CN" altLang="en-US"/>
            </a:p>
          </p:txBody>
        </p:sp>
        <p:pic>
          <p:nvPicPr>
            <p:cNvPr id="13322" name="Picture 10">
              <a:extLst>
                <a:ext uri="{FF2B5EF4-FFF2-40B4-BE49-F238E27FC236}">
                  <a16:creationId xmlns:a16="http://schemas.microsoft.com/office/drawing/2014/main" id="{F77E1F31-ADEA-47A3-8E82-60A05D131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188"/>
              <a:ext cx="2352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CBFACE96-D918-471D-9CD1-2107C52B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96"/>
              <a:ext cx="254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1" hangingPunct="1"/>
              <a:r>
                <a:rPr lang="en-US" altLang="zh-CN"/>
                <a:t>        Y1</a:t>
              </a:r>
              <a:r>
                <a:rPr lang="zh-CN" altLang="en-US"/>
                <a:t>是</a:t>
              </a:r>
              <a:r>
                <a:rPr lang="en-US" altLang="zh-CN"/>
                <a:t>Y0</a:t>
              </a:r>
              <a:r>
                <a:rPr lang="zh-CN" altLang="en-US"/>
                <a:t>的简单形式，是一种缺省状态。</a:t>
              </a:r>
            </a:p>
            <a:p>
              <a:pPr algn="l" eaLnBrk="1" hangingPunct="1"/>
              <a:r>
                <a:rPr lang="zh-CN" altLang="en-US"/>
                <a:t>        </a:t>
              </a:r>
              <a:r>
                <a:rPr lang="en-US" altLang="zh-CN"/>
                <a:t>Y2</a:t>
              </a:r>
              <a:r>
                <a:rPr lang="zh-CN" altLang="en-US"/>
                <a:t>表示该成积项与任何输入都不接，其值总为“</a:t>
              </a:r>
              <a:r>
                <a:rPr lang="en-US" altLang="zh-CN"/>
                <a:t>1”</a:t>
              </a:r>
              <a:r>
                <a:rPr lang="zh-CN" altLang="en-US"/>
                <a:t>。</a:t>
              </a:r>
            </a:p>
            <a:p>
              <a:pPr algn="l" eaLnBrk="1" hangingPunct="1"/>
              <a:r>
                <a:rPr lang="zh-CN" altLang="en-US"/>
                <a:t>        </a:t>
              </a:r>
              <a:r>
                <a:rPr lang="en-US" altLang="zh-CN"/>
                <a:t>PLD</a:t>
              </a:r>
              <a:r>
                <a:rPr lang="zh-CN" altLang="en-US"/>
                <a:t>或门可用类似方法表示。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6040807-9E65-49B3-8D0E-1ED34C12A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16000"/>
              </p:ext>
            </p:extLst>
          </p:nvPr>
        </p:nvGraphicFramePr>
        <p:xfrm>
          <a:off x="1230706" y="1457325"/>
          <a:ext cx="3424422" cy="345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3" imgW="2340909" imgH="2374526" progId="Visio.Drawing.11">
                  <p:embed/>
                </p:oleObj>
              </mc:Choice>
              <mc:Fallback>
                <p:oleObj r:id="rId3" imgW="2340909" imgH="2374526" progId="Visio.Drawing.11">
                  <p:embed/>
                  <p:pic>
                    <p:nvPicPr>
                      <p:cNvPr id="0" name="Picture 1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06" y="1457325"/>
                        <a:ext cx="3424422" cy="34508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1B6742-C696-4C84-A333-A361FCD16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C4372-29D0-4EE2-A690-889CEF1C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4" y="490062"/>
            <a:ext cx="8847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3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pt-BR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kumimoji="0" lang="pt-BR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下图所示可编程逻辑阵列实现的函数为</a:t>
            </a:r>
            <a:r>
              <a:rPr kumimoji="0" lang="zh-CN" altLang="en-US" sz="28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1CAFC69-C124-48F6-BADC-EBA0EA23D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2100"/>
              </p:ext>
            </p:extLst>
          </p:nvPr>
        </p:nvGraphicFramePr>
        <p:xfrm>
          <a:off x="5938127" y="1294396"/>
          <a:ext cx="3197493" cy="73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5" imgW="1117600" imgH="254000" progId="Equation.3">
                  <p:embed/>
                </p:oleObj>
              </mc:Choice>
              <mc:Fallback>
                <p:oleObj r:id="rId5" imgW="1117600" imgH="2540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127" y="1294396"/>
                        <a:ext cx="3197493" cy="737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E05FD1E-E755-4A66-B5F2-E7D7210C1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10937"/>
              </p:ext>
            </p:extLst>
          </p:nvPr>
        </p:nvGraphicFramePr>
        <p:xfrm>
          <a:off x="5883173" y="2266530"/>
          <a:ext cx="3621163" cy="85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7" imgW="1092200" imgH="254000" progId="Equation.3">
                  <p:embed/>
                </p:oleObj>
              </mc:Choice>
              <mc:Fallback>
                <p:oleObj r:id="rId7" imgW="1092200" imgH="2540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173" y="2266530"/>
                        <a:ext cx="3621163" cy="8501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144E90-11C3-46A4-A67D-C80BEC084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2594"/>
              </p:ext>
            </p:extLst>
          </p:nvPr>
        </p:nvGraphicFramePr>
        <p:xfrm>
          <a:off x="5938127" y="4500482"/>
          <a:ext cx="2989598" cy="81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9" imgW="838928" imgH="228799" progId="Equation.3">
                  <p:embed/>
                </p:oleObj>
              </mc:Choice>
              <mc:Fallback>
                <p:oleObj r:id="rId9" imgW="838928" imgH="22879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127" y="4500482"/>
                        <a:ext cx="2989598" cy="815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25CBF74-7D11-407D-BB0D-EDEFF5811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89926"/>
              </p:ext>
            </p:extLst>
          </p:nvPr>
        </p:nvGraphicFramePr>
        <p:xfrm>
          <a:off x="5839630" y="3321751"/>
          <a:ext cx="4009918" cy="94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r:id="rId11" imgW="1092200" imgH="254000" progId="Equation.3">
                  <p:embed/>
                </p:oleObj>
              </mc:Choice>
              <mc:Fallback>
                <p:oleObj r:id="rId11" imgW="1092200" imgH="254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630" y="3321751"/>
                        <a:ext cx="4009918" cy="941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04DEABDC-A690-45E2-8C90-E78CCE4E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661" y="33217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ACB38D-9DC8-42E2-AD4D-B79A91E7A1D9}"/>
              </a:ext>
            </a:extLst>
          </p:cNvPr>
          <p:cNvSpPr txBox="1"/>
          <p:nvPr/>
        </p:nvSpPr>
        <p:spPr>
          <a:xfrm>
            <a:off x="5247943" y="1294396"/>
            <a:ext cx="4512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</a:p>
          <a:p>
            <a:endParaRPr lang="en-US" altLang="zh-CN" sz="3600" dirty="0"/>
          </a:p>
          <a:p>
            <a:r>
              <a:rPr lang="en-US" altLang="zh-CN" sz="3600" dirty="0"/>
              <a:t>B</a:t>
            </a:r>
          </a:p>
          <a:p>
            <a:endParaRPr lang="en-US" altLang="zh-CN" sz="3600" dirty="0"/>
          </a:p>
          <a:p>
            <a:r>
              <a:rPr lang="en-US" altLang="zh-CN" sz="3600" dirty="0"/>
              <a:t>C</a:t>
            </a:r>
          </a:p>
          <a:p>
            <a:endParaRPr lang="en-US" altLang="zh-CN" sz="3600" dirty="0"/>
          </a:p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23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E5580B09-8BB8-4011-AA26-A0C89905D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1"/>
            <a:ext cx="8305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 b="1" dirty="0"/>
              <a:t>例</a:t>
            </a:r>
            <a:r>
              <a:rPr lang="en-US" altLang="zh-CN" sz="2800" b="1" dirty="0"/>
              <a:t>2  </a:t>
            </a:r>
            <a:r>
              <a:rPr lang="zh-CN" altLang="en-US" sz="2800" b="1" dirty="0"/>
              <a:t>可逆四位二进制计数器的</a:t>
            </a:r>
            <a:r>
              <a:rPr lang="en-US" altLang="zh-CN" sz="2800" b="1" dirty="0"/>
              <a:t>PLA</a:t>
            </a:r>
            <a:r>
              <a:rPr lang="zh-CN" altLang="en-US" sz="2800" b="1" dirty="0"/>
              <a:t>编程如图所示。</a:t>
            </a:r>
          </a:p>
          <a:p>
            <a:pPr algn="l" eaLnBrk="1" hangingPunct="1"/>
            <a:r>
              <a:rPr lang="zh-CN" altLang="en-US" sz="2800" b="1" dirty="0"/>
              <a:t>        二进制计数器各触发器激励如下：</a:t>
            </a:r>
            <a:endParaRPr lang="zh-CN" altLang="en-US" b="1" dirty="0"/>
          </a:p>
          <a:p>
            <a:pPr algn="l" eaLnBrk="1" hangingPunct="1"/>
            <a:endParaRPr lang="en-US" altLang="zh-CN" dirty="0"/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215657EF-AC8D-431D-A258-5C2FAAFDE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447801"/>
          <a:ext cx="57785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2552400" imgH="736560" progId="Equation.3">
                  <p:embed/>
                </p:oleObj>
              </mc:Choice>
              <mc:Fallback>
                <p:oleObj name="公式" r:id="rId3" imgW="2552400" imgH="736560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215657EF-AC8D-431D-A258-5C2FAAFDE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1"/>
                        <a:ext cx="57785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85677391-6A72-4149-8013-71D33C4C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3089276"/>
            <a:ext cx="3902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/>
              <a:t>式中，</a:t>
            </a:r>
            <a:r>
              <a:rPr lang="en-US" altLang="zh-CN" sz="2800"/>
              <a:t>X</a:t>
            </a:r>
            <a:r>
              <a:rPr lang="zh-CN" altLang="en-US" sz="2800"/>
              <a:t>为控制信号。</a:t>
            </a:r>
            <a:endParaRPr lang="zh-CN" altLang="en-US"/>
          </a:p>
        </p:txBody>
      </p:sp>
      <p:grpSp>
        <p:nvGrpSpPr>
          <p:cNvPr id="18446" name="Group 14">
            <a:extLst>
              <a:ext uri="{FF2B5EF4-FFF2-40B4-BE49-F238E27FC236}">
                <a16:creationId xmlns:a16="http://schemas.microsoft.com/office/drawing/2014/main" id="{ABE35256-9179-4D56-A220-6EC4C2A9554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683001"/>
            <a:ext cx="3124200" cy="2401888"/>
            <a:chOff x="3024" y="2272"/>
            <a:chExt cx="1968" cy="1513"/>
          </a:xfrm>
        </p:grpSpPr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314EF094-53E3-4872-B038-E9AE5E73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7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/>
                <a:t>X=0</a:t>
              </a:r>
              <a:r>
                <a:rPr lang="zh-CN" altLang="en-US" sz="2800"/>
                <a:t>时：</a:t>
              </a:r>
              <a:endParaRPr lang="zh-CN" altLang="en-US"/>
            </a:p>
          </p:txBody>
        </p:sp>
        <p:sp>
          <p:nvSpPr>
            <p:cNvPr id="18441" name="Text Box 9">
              <a:extLst>
                <a:ext uri="{FF2B5EF4-FFF2-40B4-BE49-F238E27FC236}">
                  <a16:creationId xmlns:a16="http://schemas.microsoft.com/office/drawing/2014/main" id="{CEA6BA8B-65F5-4DAF-9BB1-213C4B342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552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b="1">
                  <a:solidFill>
                    <a:srgbClr val="FF3300"/>
                  </a:solidFill>
                </a:rPr>
                <a:t>实现减计数功能</a:t>
              </a:r>
            </a:p>
          </p:txBody>
        </p:sp>
        <p:graphicFrame>
          <p:nvGraphicFramePr>
            <p:cNvPr id="18442" name="Object 10">
              <a:extLst>
                <a:ext uri="{FF2B5EF4-FFF2-40B4-BE49-F238E27FC236}">
                  <a16:creationId xmlns:a16="http://schemas.microsoft.com/office/drawing/2014/main" id="{664BEE04-3E7A-40E2-85E9-FC96BE6061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544"/>
            <a:ext cx="1968" cy="1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公式" r:id="rId5" imgW="1346040" imgH="736560" progId="Equation.3">
                    <p:embed/>
                  </p:oleObj>
                </mc:Choice>
                <mc:Fallback>
                  <p:oleObj name="公式" r:id="rId5" imgW="1346040" imgH="736560" progId="Equation.3">
                    <p:embed/>
                    <p:pic>
                      <p:nvPicPr>
                        <p:cNvPr id="18442" name="Object 10">
                          <a:extLst>
                            <a:ext uri="{FF2B5EF4-FFF2-40B4-BE49-F238E27FC236}">
                              <a16:creationId xmlns:a16="http://schemas.microsoft.com/office/drawing/2014/main" id="{664BEE04-3E7A-40E2-85E9-FC96BE6061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544"/>
                          <a:ext cx="1968" cy="1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5" name="Group 13">
            <a:extLst>
              <a:ext uri="{FF2B5EF4-FFF2-40B4-BE49-F238E27FC236}">
                <a16:creationId xmlns:a16="http://schemas.microsoft.com/office/drawing/2014/main" id="{79E739A2-ED06-4925-AE9B-D57DAE32E19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733800"/>
            <a:ext cx="3200400" cy="2270125"/>
            <a:chOff x="576" y="2272"/>
            <a:chExt cx="2016" cy="1430"/>
          </a:xfrm>
        </p:grpSpPr>
        <p:graphicFrame>
          <p:nvGraphicFramePr>
            <p:cNvPr id="18439" name="Object 7">
              <a:extLst>
                <a:ext uri="{FF2B5EF4-FFF2-40B4-BE49-F238E27FC236}">
                  <a16:creationId xmlns:a16="http://schemas.microsoft.com/office/drawing/2014/main" id="{4AC77172-8664-400B-B21A-B3A7C335E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544"/>
            <a:ext cx="2016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公式" r:id="rId7" imgW="1346040" imgH="660240" progId="Equation.3">
                    <p:embed/>
                  </p:oleObj>
                </mc:Choice>
                <mc:Fallback>
                  <p:oleObj name="公式" r:id="rId7" imgW="1346040" imgH="660240" progId="Equation.3">
                    <p:embed/>
                    <p:pic>
                      <p:nvPicPr>
                        <p:cNvPr id="18439" name="Object 7">
                          <a:extLst>
                            <a:ext uri="{FF2B5EF4-FFF2-40B4-BE49-F238E27FC236}">
                              <a16:creationId xmlns:a16="http://schemas.microsoft.com/office/drawing/2014/main" id="{4AC77172-8664-400B-B21A-B3A7C335E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44"/>
                          <a:ext cx="2016" cy="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Text Box 8">
              <a:extLst>
                <a:ext uri="{FF2B5EF4-FFF2-40B4-BE49-F238E27FC236}">
                  <a16:creationId xmlns:a16="http://schemas.microsoft.com/office/drawing/2014/main" id="{E4580F66-F64F-4F25-A903-E97AE183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469"/>
              <a:ext cx="11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 b="1">
                  <a:solidFill>
                    <a:srgbClr val="FF3300"/>
                  </a:solidFill>
                </a:rPr>
                <a:t>实现加计数功能</a:t>
              </a:r>
              <a:endParaRPr lang="zh-CN" altLang="en-US"/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3D1B75CF-158E-440C-B4E2-9050F2620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72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/>
                <a:t>X=1</a:t>
              </a:r>
              <a:r>
                <a:rPr lang="zh-CN" altLang="en-US" sz="2800"/>
                <a:t>时：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5" name="Group 19">
            <a:extLst>
              <a:ext uri="{FF2B5EF4-FFF2-40B4-BE49-F238E27FC236}">
                <a16:creationId xmlns:a16="http://schemas.microsoft.com/office/drawing/2014/main" id="{FFF774FA-0C7C-4908-A8D4-930896DF5BD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0"/>
            <a:ext cx="7069138" cy="6629400"/>
            <a:chOff x="432" y="144"/>
            <a:chExt cx="4453" cy="4176"/>
          </a:xfrm>
        </p:grpSpPr>
        <p:pic>
          <p:nvPicPr>
            <p:cNvPr id="19464" name="Picture 8">
              <a:extLst>
                <a:ext uri="{FF2B5EF4-FFF2-40B4-BE49-F238E27FC236}">
                  <a16:creationId xmlns:a16="http://schemas.microsoft.com/office/drawing/2014/main" id="{FC398748-244F-4BFC-8FC1-E70276EAB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88"/>
              <a:ext cx="3541" cy="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AutoShape 9">
              <a:extLst>
                <a:ext uri="{FF2B5EF4-FFF2-40B4-BE49-F238E27FC236}">
                  <a16:creationId xmlns:a16="http://schemas.microsoft.com/office/drawing/2014/main" id="{3E13AAE4-99F5-4652-B799-80611A90F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88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AutoShape 10">
              <a:extLst>
                <a:ext uri="{FF2B5EF4-FFF2-40B4-BE49-F238E27FC236}">
                  <a16:creationId xmlns:a16="http://schemas.microsoft.com/office/drawing/2014/main" id="{1F77D539-7489-4C83-A5AA-6511F3E17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76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Text Box 11">
              <a:extLst>
                <a:ext uri="{FF2B5EF4-FFF2-40B4-BE49-F238E27FC236}">
                  <a16:creationId xmlns:a16="http://schemas.microsoft.com/office/drawing/2014/main" id="{C678744E-4F99-4661-8F51-46BCF9C1D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84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/>
                <a:t>输入信号</a:t>
              </a:r>
            </a:p>
          </p:txBody>
        </p:sp>
        <p:sp>
          <p:nvSpPr>
            <p:cNvPr id="19468" name="Text Box 12">
              <a:extLst>
                <a:ext uri="{FF2B5EF4-FFF2-40B4-BE49-F238E27FC236}">
                  <a16:creationId xmlns:a16="http://schemas.microsoft.com/office/drawing/2014/main" id="{54D5CB58-A7DC-4851-A431-6F25C1951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08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/>
                <a:t>反馈信号</a:t>
              </a:r>
            </a:p>
          </p:txBody>
        </p:sp>
        <p:sp>
          <p:nvSpPr>
            <p:cNvPr id="19469" name="AutoShape 13">
              <a:extLst>
                <a:ext uri="{FF2B5EF4-FFF2-40B4-BE49-F238E27FC236}">
                  <a16:creationId xmlns:a16="http://schemas.microsoft.com/office/drawing/2014/main" id="{6DF08289-1027-452D-A822-880713548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776"/>
              <a:ext cx="288" cy="2544"/>
            </a:xfrm>
            <a:prstGeom prst="leftBrace">
              <a:avLst>
                <a:gd name="adj1" fmla="val 73611"/>
                <a:gd name="adj2" fmla="val 50000"/>
              </a:avLst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Text Box 14">
              <a:extLst>
                <a:ext uri="{FF2B5EF4-FFF2-40B4-BE49-F238E27FC236}">
                  <a16:creationId xmlns:a16="http://schemas.microsoft.com/office/drawing/2014/main" id="{83C54DD8-7504-4CB1-ADA1-A86F81EEB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/>
                <a:t>或阵列</a:t>
              </a:r>
            </a:p>
          </p:txBody>
        </p:sp>
        <p:sp>
          <p:nvSpPr>
            <p:cNvPr id="19472" name="AutoShape 16">
              <a:extLst>
                <a:ext uri="{FF2B5EF4-FFF2-40B4-BE49-F238E27FC236}">
                  <a16:creationId xmlns:a16="http://schemas.microsoft.com/office/drawing/2014/main" id="{58BDE355-4B27-40D6-A365-ACBA7678E0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568" y="-456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Text Box 17">
              <a:extLst>
                <a:ext uri="{FF2B5EF4-FFF2-40B4-BE49-F238E27FC236}">
                  <a16:creationId xmlns:a16="http://schemas.microsoft.com/office/drawing/2014/main" id="{D6F842EE-C3E6-4697-A138-264C6F50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92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zh-CN" altLang="en-US"/>
                <a:t>与阵列</a:t>
              </a:r>
            </a:p>
          </p:txBody>
        </p:sp>
      </p:grpSp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73CBEE83-E961-4156-8FB4-1B2D07C3DD98}"/>
              </a:ext>
            </a:extLst>
          </p:cNvPr>
          <p:cNvGraphicFramePr>
            <a:graphicFrameLocks noChangeAspect="1"/>
          </p:cNvGraphicFramePr>
          <p:nvPr/>
        </p:nvGraphicFramePr>
        <p:xfrm flipH="1">
          <a:off x="1524001" y="3429000"/>
          <a:ext cx="23225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剪辑" r:id="rId4" imgW="3793680" imgH="5600520" progId="MS_ClipArt_Gallery.2">
                  <p:embed/>
                </p:oleObj>
              </mc:Choice>
              <mc:Fallback>
                <p:oleObj name="剪辑" r:id="rId4" imgW="3793680" imgH="5600520" progId="MS_ClipArt_Gallery.2">
                  <p:embed/>
                  <p:pic>
                    <p:nvPicPr>
                      <p:cNvPr id="19480" name="Object 24">
                        <a:extLst>
                          <a:ext uri="{FF2B5EF4-FFF2-40B4-BE49-F238E27FC236}">
                            <a16:creationId xmlns:a16="http://schemas.microsoft.com/office/drawing/2014/main" id="{73CBEE83-E961-4156-8FB4-1B2D07C3D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524001" y="3429000"/>
                        <a:ext cx="232251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272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Microsoft Equation 3.0</vt:lpstr>
      <vt:lpstr>Microsoft Clip Gallery</vt:lpstr>
      <vt:lpstr>Visio.Drawing.11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2020-05-26T05:44:19Z</dcterms:created>
  <dcterms:modified xsi:type="dcterms:W3CDTF">2020-05-26T06:05:40Z</dcterms:modified>
</cp:coreProperties>
</file>