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1"/>
  </p:notesMasterIdLst>
  <p:sldIdLst>
    <p:sldId id="469" r:id="rId2"/>
    <p:sldId id="462" r:id="rId3"/>
    <p:sldId id="463" r:id="rId4"/>
    <p:sldId id="464" r:id="rId5"/>
    <p:sldId id="465" r:id="rId6"/>
    <p:sldId id="466" r:id="rId7"/>
    <p:sldId id="467" r:id="rId8"/>
    <p:sldId id="470" r:id="rId9"/>
    <p:sldId id="468" r:id="rId1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00FF"/>
    <a:srgbClr val="0000CC"/>
    <a:srgbClr val="339933"/>
    <a:srgbClr val="FF0000"/>
    <a:srgbClr val="0000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4" autoAdjust="0"/>
  </p:normalViewPr>
  <p:slideViewPr>
    <p:cSldViewPr>
      <p:cViewPr varScale="1">
        <p:scale>
          <a:sx n="44" d="100"/>
          <a:sy n="44" d="100"/>
        </p:scale>
        <p:origin x="1000" y="4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76D8FDCC-B767-4D4B-94D3-1F183A0220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E2443725-80AF-4A48-AFBA-168A05F61BC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82276" name="Rectangle 4">
            <a:extLst>
              <a:ext uri="{FF2B5EF4-FFF2-40B4-BE49-F238E27FC236}">
                <a16:creationId xmlns:a16="http://schemas.microsoft.com/office/drawing/2014/main" id="{683CB1ED-CEE3-45D4-932D-C622985080B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277" name="Rectangle 5">
            <a:extLst>
              <a:ext uri="{FF2B5EF4-FFF2-40B4-BE49-F238E27FC236}">
                <a16:creationId xmlns:a16="http://schemas.microsoft.com/office/drawing/2014/main" id="{667CC66C-DDE7-40AF-B2F4-B9EBCEA8D37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2278" name="Rectangle 6">
            <a:extLst>
              <a:ext uri="{FF2B5EF4-FFF2-40B4-BE49-F238E27FC236}">
                <a16:creationId xmlns:a16="http://schemas.microsoft.com/office/drawing/2014/main" id="{662F2D1B-402D-4779-ABF5-CDC959398FA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82279" name="Rectangle 7">
            <a:extLst>
              <a:ext uri="{FF2B5EF4-FFF2-40B4-BE49-F238E27FC236}">
                <a16:creationId xmlns:a16="http://schemas.microsoft.com/office/drawing/2014/main" id="{766F100B-878E-4984-8EDC-842DC9D992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39F6158F-C1F1-449E-8C71-2A66A8B37BF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D7CC2BD6-6EE5-43DF-AFB6-147F5C411A8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ea typeface="隶书" panose="02010509060101010101" pitchFamily="49" charset="-122"/>
              </a:defRPr>
            </a:lvl1pPr>
          </a:lstStyle>
          <a:p>
            <a:pPr lvl="0"/>
            <a:r>
              <a:rPr lang="en-US" altLang="zh-CN" noProof="0"/>
              <a:t>abcd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BBC0D5C3-6CBA-403C-964A-FF2A17E3EE6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zh-CN" noProof="0"/>
              <a:t>abcdefg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16E8C359-9A02-4B73-BAC3-88601BD7D51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8E6BCFA1-76DC-407A-8AFC-84DC289263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3190" name="Rectangle 6">
            <a:extLst>
              <a:ext uri="{FF2B5EF4-FFF2-40B4-BE49-F238E27FC236}">
                <a16:creationId xmlns:a16="http://schemas.microsoft.com/office/drawing/2014/main" id="{9074F2C5-9887-4E6E-87A9-A666D8BFDB9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410348-96F5-41F2-8F1E-395CFA854FF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3191" name="AutoShape 7">
            <a:extLst>
              <a:ext uri="{FF2B5EF4-FFF2-40B4-BE49-F238E27FC236}">
                <a16:creationId xmlns:a16="http://schemas.microsoft.com/office/drawing/2014/main" id="{E3A207EB-57CE-4DAD-9F55-203DB9133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3192" name="Pictur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701FCAF-3D9D-4D6E-BA68-40684A58F7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3" name="Picture 9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F9F7B42-CF69-4ECF-9522-B6178209D2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4" name="Pictur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5B4528D-CB11-4286-8FE5-33AA8CF4B0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62A51-87B6-4D38-83DF-3EF71868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955B7C-43D1-4CE2-AFFE-7BD9DC616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212FD-D946-4524-8697-60C19CBD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23C09B-0A4C-40D8-96F1-76DA6F0A98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B17212-220B-45E4-AE88-DF42C5204E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1502041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4C42C9-CFFE-46CD-B623-C63D474C0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04000" y="260350"/>
            <a:ext cx="2008188" cy="5635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DE74DD-7C9C-40CF-9476-11CBF723A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4675" y="260350"/>
            <a:ext cx="5876925" cy="5635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E4274-A3B5-4F46-A481-01669702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3CCEB2-9A8B-4BD7-BD6E-C19674871E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3FAB59-F1C5-4EA0-957E-A6082C87E9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012390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E751A-57AE-4E03-AD85-89DADF1C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B5A7B-4ECD-43A2-9F5E-C3420C6D2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4D6C3-D00D-457B-8FE4-98CE5596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53A7C9-88CE-4762-9F5E-F3A3E10E23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DC0FC1-538B-4359-A360-9978841279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34427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654EE-4DA3-4952-9D15-FA46A3E7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43D2D7-1991-428A-927B-49C3B314A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7ADAD-CCEF-4709-9220-060E245A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504B5D-46DD-426D-BD44-A05784CC02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F274BE-7C4A-464A-837A-0CB1A42F53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3707718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1FBB9-5825-44F5-8777-F0381878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C2311-81B0-451B-AED6-752B99DCB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10D35E-5B9A-4E68-B8EA-1D7E44E6E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7888" y="1628775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CDA520-443F-4931-A718-F26F49E5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090DB-63B1-47A2-831F-92780A5696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7D55A9-8BDC-4D86-9CC4-D4C645960E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191348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8AAB3-A0FD-4FF6-8FB3-54AAD17A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ED9C03-6D1C-4737-A84A-037803AE2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41ED66-6CA4-48B4-8070-5FAD943F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26CCAF-6CF1-4CE8-9E69-436B8F3C2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737B89-C0F3-4E45-95E3-B7E6E5F40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248231-99AD-4BBF-9EA4-5F54022B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0D6929B-193C-4DF7-8202-416E4D4D9C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997DB-C981-4B70-8663-35354B7F8E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9345358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58351-5ADE-4303-845E-82C8B4A7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2B3932-88E7-45DD-A4CA-4EE21390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BBFA08-7845-4FBF-9079-53D13655CA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776116-B273-4B57-A4A8-D71831E5B6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8221501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C341A7-050E-4E02-BBFA-99DFEA57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A06E5D4-6A39-455F-985F-2AC1344245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9B6F41-8477-40CE-B103-83063137DC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4256552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4AF5D-165B-4257-A54D-3E883A98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A25E0-8DF0-4DA2-900E-D12065E11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E554E0-B08E-4EFB-9650-87B103926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FAEEC4-58AD-4018-AFFB-DF944138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6555D-E284-43A9-82CB-41C822523F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CE250A-D4F2-4FFE-8279-2A2C992AD3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031898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7AB6F-9D83-4F2F-9054-46DECCD6B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E99413-4DF2-4DAC-BF6C-35DC6D915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B6A431-0BF7-44AD-8115-9A9D1A970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4DBB5F-7C4B-4D87-ADD6-109568F6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4BB89-EE16-4D8D-97E9-1687319789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73182D-88DA-42DC-B61F-D51162A8A1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685222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E0E0E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06DE64CE-5FB8-4C3A-B69F-83652D0F11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60350"/>
            <a:ext cx="80010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abcd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8164A12E-BA82-4A1C-B4D1-F9BE44AD7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abvd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164" name="AutoShape 4">
            <a:extLst>
              <a:ext uri="{FF2B5EF4-FFF2-40B4-BE49-F238E27FC236}">
                <a16:creationId xmlns:a16="http://schemas.microsoft.com/office/drawing/2014/main" id="{23880677-5FF9-4524-AE7E-09C4E2B0D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5" name="Line 5">
            <a:extLst>
              <a:ext uri="{FF2B5EF4-FFF2-40B4-BE49-F238E27FC236}">
                <a16:creationId xmlns:a16="http://schemas.microsoft.com/office/drawing/2014/main" id="{D64B3D20-4B8D-4713-962E-085BBA1551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A81C573A-24C8-4E5F-909A-27B34C476C9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BF6CD365-B18D-4D42-84F4-EAE74983391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5F364F68-D888-4580-971C-ED6165BBF714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92172" name="Picture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0F2F66C-4155-471F-B954-FE6127D2F3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3" name="Picture 13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411A0ED-B9FB-4002-89CA-5C708336A2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4" name="Picture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2946714-93B9-4995-B3FA-9BC730186C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>
    <p:random/>
  </p:transition>
  <p:txStyles>
    <p:titleStyle>
      <a:lvl1pPr algn="l" rtl="0" fontAlgn="base">
        <a:spcBef>
          <a:spcPct val="0"/>
        </a:spcBef>
        <a:spcAft>
          <a:spcPct val="0"/>
        </a:spcAft>
        <a:defRPr sz="3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0" name="Text Box 4">
            <a:extLst>
              <a:ext uri="{FF2B5EF4-FFF2-40B4-BE49-F238E27FC236}">
                <a16:creationId xmlns:a16="http://schemas.microsoft.com/office/drawing/2014/main" id="{5BA4EA9D-DAE7-4B31-AD8E-FE80E602C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7950" y="1241425"/>
            <a:ext cx="6553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4800">
                <a:solidFill>
                  <a:srgbClr val="000066"/>
                </a:solidFill>
                <a:latin typeface="Times New Roman" panose="02020603050405020304" pitchFamily="18" charset="0"/>
              </a:rPr>
              <a:t>　</a:t>
            </a:r>
            <a:r>
              <a:rPr kumimoji="1" lang="zh-CN" altLang="en-US" sz="4800">
                <a:solidFill>
                  <a:srgbClr val="FF0000"/>
                </a:solidFill>
                <a:latin typeface="Times New Roman" panose="02020603050405020304" pitchFamily="18" charset="0"/>
              </a:rPr>
              <a:t>　</a:t>
            </a:r>
            <a:r>
              <a:rPr kumimoji="1" lang="en-US" altLang="zh-CN" sz="3600">
                <a:solidFill>
                  <a:srgbClr val="CC0000"/>
                </a:solidFill>
                <a:latin typeface="Times New Roman" panose="02020603050405020304" pitchFamily="18" charset="0"/>
              </a:rPr>
              <a:t>1.4</a:t>
            </a:r>
            <a:r>
              <a:rPr kumimoji="1" lang="zh-CN" alt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　二进制代码</a:t>
            </a:r>
          </a:p>
        </p:txBody>
      </p:sp>
      <p:sp>
        <p:nvSpPr>
          <p:cNvPr id="429061" name="Rectangle 5">
            <a:extLst>
              <a:ext uri="{FF2B5EF4-FFF2-40B4-BE49-F238E27FC236}">
                <a16:creationId xmlns:a16="http://schemas.microsoft.com/office/drawing/2014/main" id="{447B50EE-BCAC-4B92-8C0D-8F7AFD41B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465388"/>
            <a:ext cx="38623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3200">
                <a:solidFill>
                  <a:srgbClr val="000066"/>
                </a:solidFill>
                <a:latin typeface="Garamond" panose="02020404030301010803" pitchFamily="18" charset="0"/>
                <a:ea typeface="宋体-方正超大字符集" pitchFamily="65" charset="-122"/>
                <a:hlinkClick r:id="rId2" action="ppaction://hlinksldjump"/>
              </a:rPr>
              <a:t>1.4.1  </a:t>
            </a:r>
            <a:r>
              <a:rPr kumimoji="1" lang="zh-CN" altLang="en-US" sz="3200">
                <a:solidFill>
                  <a:srgbClr val="000066"/>
                </a:solidFill>
                <a:latin typeface="楷体_GB2312" pitchFamily="49" charset="-122"/>
                <a:hlinkClick r:id="rId2" action="ppaction://hlinksldjump"/>
              </a:rPr>
              <a:t>二</a:t>
            </a:r>
            <a:r>
              <a:rPr kumimoji="1" lang="en-US" altLang="zh-CN" sz="3200">
                <a:solidFill>
                  <a:srgbClr val="000066"/>
                </a:solidFill>
                <a:latin typeface="楷体_GB2312" pitchFamily="49" charset="-122"/>
                <a:hlinkClick r:id="rId2" action="ppaction://hlinksldjump"/>
              </a:rPr>
              <a:t>-</a:t>
            </a:r>
            <a:r>
              <a:rPr kumimoji="1" lang="zh-CN" altLang="en-US" sz="3200">
                <a:solidFill>
                  <a:srgbClr val="000066"/>
                </a:solidFill>
                <a:latin typeface="楷体_GB2312" pitchFamily="49" charset="-122"/>
                <a:hlinkClick r:id="rId2" action="ppaction://hlinksldjump"/>
              </a:rPr>
              <a:t>十进制码</a:t>
            </a:r>
            <a:endParaRPr kumimoji="1" lang="zh-CN" altLang="en-US" sz="32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9062" name="Rectangle 6">
            <a:extLst>
              <a:ext uri="{FF2B5EF4-FFF2-40B4-BE49-F238E27FC236}">
                <a16:creationId xmlns:a16="http://schemas.microsoft.com/office/drawing/2014/main" id="{AA701D03-348E-417E-8268-B4B160667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402013"/>
            <a:ext cx="38623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3200">
                <a:solidFill>
                  <a:srgbClr val="000066"/>
                </a:solidFill>
                <a:latin typeface="Garamond" panose="02020404030301010803" pitchFamily="18" charset="0"/>
                <a:ea typeface="宋体-方正超大字符集" pitchFamily="65" charset="-122"/>
                <a:hlinkClick r:id="rId3" action="ppaction://hlinksldjump"/>
              </a:rPr>
              <a:t>1.4.2  </a:t>
            </a:r>
            <a:r>
              <a:rPr kumimoji="1" lang="zh-CN" altLang="en-US" sz="3200">
                <a:solidFill>
                  <a:srgbClr val="000066"/>
                </a:solidFill>
                <a:latin typeface="楷体_GB2312" pitchFamily="49" charset="-122"/>
                <a:hlinkClick r:id="rId3" action="ppaction://hlinksldjump"/>
              </a:rPr>
              <a:t>格雷码</a:t>
            </a:r>
            <a:endParaRPr kumimoji="1" lang="zh-CN" altLang="en-US" sz="32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9063" name="Rectangle 7">
            <a:extLst>
              <a:ext uri="{FF2B5EF4-FFF2-40B4-BE49-F238E27FC236}">
                <a16:creationId xmlns:a16="http://schemas.microsoft.com/office/drawing/2014/main" id="{8A7621A7-BCB2-4E9C-BB8A-1355F5F28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338638"/>
            <a:ext cx="38623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宋体-方正超大字符集" pitchFamily="65" charset="-122"/>
                <a:hlinkClick r:id="rId4" action="ppaction://hlinksldjump"/>
              </a:rPr>
              <a:t>1.4.3 </a:t>
            </a:r>
            <a:r>
              <a:rPr kumimoji="1" lang="en-US" altLang="zh-CN" sz="3200">
                <a:solidFill>
                  <a:srgbClr val="000066"/>
                </a:solidFill>
                <a:latin typeface="Times New Roman" panose="02020603050405020304" pitchFamily="18" charset="0"/>
                <a:hlinkClick r:id="rId4" action="ppaction://hlinksldjump"/>
              </a:rPr>
              <a:t>ASCII</a:t>
            </a:r>
            <a:r>
              <a:rPr kumimoji="1" lang="zh-CN" altLang="en-US" sz="3200">
                <a:solidFill>
                  <a:srgbClr val="000066"/>
                </a:solidFill>
                <a:latin typeface="Times New Roman" panose="02020603050405020304" pitchFamily="18" charset="0"/>
                <a:hlinkClick r:id="rId4" action="ppaction://hlinksldjump"/>
              </a:rPr>
              <a:t>码</a:t>
            </a:r>
            <a:endParaRPr kumimoji="1" lang="zh-CN" altLang="en-US" sz="32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4" name="Text Box 4">
            <a:extLst>
              <a:ext uri="{FF2B5EF4-FFF2-40B4-BE49-F238E27FC236}">
                <a16:creationId xmlns:a16="http://schemas.microsoft.com/office/drawing/2014/main" id="{7588195D-6CA0-401B-81AD-7267D9626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0350"/>
            <a:ext cx="45894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　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　</a:t>
            </a:r>
            <a:r>
              <a:rPr kumimoji="1" lang="en-US" altLang="zh-CN" sz="3600">
                <a:solidFill>
                  <a:srgbClr val="CC0000"/>
                </a:solidFill>
                <a:latin typeface="Times New Roman" panose="02020603050405020304" pitchFamily="18" charset="0"/>
              </a:rPr>
              <a:t>1.4</a:t>
            </a:r>
            <a:r>
              <a:rPr kumimoji="1" lang="zh-CN" alt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　二进制代码</a:t>
            </a:r>
          </a:p>
        </p:txBody>
      </p:sp>
      <p:sp>
        <p:nvSpPr>
          <p:cNvPr id="404485" name="Text Box 5">
            <a:extLst>
              <a:ext uri="{FF2B5EF4-FFF2-40B4-BE49-F238E27FC236}">
                <a16:creationId xmlns:a16="http://schemas.microsoft.com/office/drawing/2014/main" id="{EC4545C5-F1EF-4F74-A2F9-20529A3A0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1989138"/>
            <a:ext cx="8593137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　　二进制代码的位数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(n),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与需要编码的事件（或信息）的个   数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(N)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之间应满足以下关系：</a:t>
            </a:r>
          </a:p>
        </p:txBody>
      </p:sp>
      <p:sp>
        <p:nvSpPr>
          <p:cNvPr id="404486" name="Text Box 6">
            <a:extLst>
              <a:ext uri="{FF2B5EF4-FFF2-40B4-BE49-F238E27FC236}">
                <a16:creationId xmlns:a16="http://schemas.microsoft.com/office/drawing/2014/main" id="{BB5B8250-ED2C-4BBF-BB50-1E28C56A1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113" y="2498725"/>
            <a:ext cx="20828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i="1" baseline="42000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aseline="42000">
                <a:solidFill>
                  <a:srgbClr val="000066"/>
                </a:solidFill>
                <a:latin typeface="Times New Roman" panose="02020603050405020304" pitchFamily="18" charset="0"/>
              </a:rPr>
              <a:t>-1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≤</a:t>
            </a:r>
            <a:r>
              <a:rPr kumimoji="1" lang="en-US" altLang="zh-CN" i="1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≤2</a:t>
            </a:r>
            <a:r>
              <a:rPr kumimoji="1" lang="en-US" altLang="zh-CN" i="1" baseline="42000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404487" name="Rectangle 7">
            <a:extLst>
              <a:ext uri="{FF2B5EF4-FFF2-40B4-BE49-F238E27FC236}">
                <a16:creationId xmlns:a16="http://schemas.microsoft.com/office/drawing/2014/main" id="{43D91B36-BD2E-481D-B591-D74ECAB26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3119438"/>
            <a:ext cx="666908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二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—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十进制码 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数值编码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 algn="l">
              <a:lnSpc>
                <a:spcPct val="160000"/>
              </a:lnSpc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(BCD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码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----- Binary Code Decimal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404488" name="Rectangle 8">
            <a:extLst>
              <a:ext uri="{FF2B5EF4-FFF2-40B4-BE49-F238E27FC236}">
                <a16:creationId xmlns:a16="http://schemas.microsoft.com/office/drawing/2014/main" id="{B89A18EE-A60E-4BC2-BE52-B3EFD13DD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4549775"/>
            <a:ext cx="79232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　用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位二进制数来表示一位十进制数中的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0~9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十个数码。 </a:t>
            </a:r>
            <a:b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</a:br>
            <a:endParaRPr kumimoji="1" lang="zh-CN" altLang="en-US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4489" name="Rectangle 9">
            <a:extLst>
              <a:ext uri="{FF2B5EF4-FFF2-40B4-BE49-F238E27FC236}">
                <a16:creationId xmlns:a16="http://schemas.microsoft.com/office/drawing/2014/main" id="{50D08C75-C235-44DC-9581-A55F984B6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5141913"/>
            <a:ext cx="7853363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45000"/>
              </a:lnSpc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从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4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位二进制数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16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种代码中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选择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10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种来表示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0~9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个数码的方案有很多种。每种方案产生一种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BCD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码。 </a:t>
            </a:r>
          </a:p>
        </p:txBody>
      </p:sp>
      <p:sp>
        <p:nvSpPr>
          <p:cNvPr id="404490" name="Text Box 10">
            <a:extLst>
              <a:ext uri="{FF2B5EF4-FFF2-40B4-BE49-F238E27FC236}">
                <a16:creationId xmlns:a16="http://schemas.microsoft.com/office/drawing/2014/main" id="{210B74AD-1612-433C-BE4B-4EB9A87F3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3" y="1341438"/>
            <a:ext cx="8593137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　　码制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: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编制代码所要遵循的规则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40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404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404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404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40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5" grpId="0" autoUpdateAnimBg="0"/>
      <p:bldP spid="404486" grpId="0"/>
      <p:bldP spid="404489" grpId="0"/>
      <p:bldP spid="40449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5508" name="Group 4">
            <a:extLst>
              <a:ext uri="{FF2B5EF4-FFF2-40B4-BE49-F238E27FC236}">
                <a16:creationId xmlns:a16="http://schemas.microsoft.com/office/drawing/2014/main" id="{960591BB-6AE6-4A7B-94C7-F078C2D5C909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1519238"/>
          <a:ext cx="7089775" cy="4679950"/>
        </p:xfrm>
        <a:graphic>
          <a:graphicData uri="http://schemas.openxmlformats.org/drawingml/2006/table">
            <a:tbl>
              <a:tblPr/>
              <a:tblGrid>
                <a:gridCol w="1316037">
                  <a:extLst>
                    <a:ext uri="{9D8B030D-6E8A-4147-A177-3AD203B41FA5}">
                      <a16:colId xmlns:a16="http://schemas.microsoft.com/office/drawing/2014/main" val="1170157490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249862835"/>
                    </a:ext>
                  </a:extLst>
                </a:gridCol>
                <a:gridCol w="1236663">
                  <a:extLst>
                    <a:ext uri="{9D8B030D-6E8A-4147-A177-3AD203B41FA5}">
                      <a16:colId xmlns:a16="http://schemas.microsoft.com/office/drawing/2014/main" val="29871691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79938149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796132336"/>
                    </a:ext>
                  </a:extLst>
                </a:gridCol>
                <a:gridCol w="811213">
                  <a:extLst>
                    <a:ext uri="{9D8B030D-6E8A-4147-A177-3AD203B41FA5}">
                      <a16:colId xmlns:a16="http://schemas.microsoft.com/office/drawing/2014/main" val="9673902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BCD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码十进制数码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8421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2421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5421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余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余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循环码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788940"/>
                  </a:ext>
                </a:extLst>
              </a:tr>
              <a:tr h="368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73018"/>
                  </a:ext>
                </a:extLst>
              </a:tr>
              <a:tr h="439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99329"/>
                  </a:ext>
                </a:extLst>
              </a:tr>
              <a:tr h="3698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043352"/>
                  </a:ext>
                </a:extLst>
              </a:tr>
              <a:tr h="3698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035309"/>
                  </a:ext>
                </a:extLst>
              </a:tr>
              <a:tr h="368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054884"/>
                  </a:ext>
                </a:extLst>
              </a:tr>
              <a:tr h="361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869262"/>
                  </a:ext>
                </a:extLst>
              </a:tr>
              <a:tr h="3698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433725"/>
                  </a:ext>
                </a:extLst>
              </a:tr>
              <a:tr h="3698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925006"/>
                  </a:ext>
                </a:extLst>
              </a:tr>
              <a:tr h="368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626653"/>
                  </a:ext>
                </a:extLst>
              </a:tr>
              <a:tr h="339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073823"/>
                  </a:ext>
                </a:extLst>
              </a:tr>
            </a:tbl>
          </a:graphicData>
        </a:graphic>
      </p:graphicFrame>
      <p:sp>
        <p:nvSpPr>
          <p:cNvPr id="405663" name="Rectangle 159">
            <a:extLst>
              <a:ext uri="{FF2B5EF4-FFF2-40B4-BE49-F238E27FC236}">
                <a16:creationId xmlns:a16="http://schemas.microsoft.com/office/drawing/2014/main" id="{7444FD32-3B32-486F-A6E4-1E3F28626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1763713"/>
            <a:ext cx="909638" cy="4351337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5667" name="Rectangle 163">
            <a:extLst>
              <a:ext uri="{FF2B5EF4-FFF2-40B4-BE49-F238E27FC236}">
                <a16:creationId xmlns:a16="http://schemas.microsoft.com/office/drawing/2014/main" id="{73C96DB8-3FAC-4421-A8D6-0F52573EF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779588"/>
            <a:ext cx="852488" cy="43767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5668" name="Rectangle 164">
            <a:extLst>
              <a:ext uri="{FF2B5EF4-FFF2-40B4-BE49-F238E27FC236}">
                <a16:creationId xmlns:a16="http://schemas.microsoft.com/office/drawing/2014/main" id="{C41B94A0-8D28-4843-918E-2FF459995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563" y="1814513"/>
            <a:ext cx="852487" cy="4319587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5672" name="Rectangle 168">
            <a:extLst>
              <a:ext uri="{FF2B5EF4-FFF2-40B4-BE49-F238E27FC236}">
                <a16:creationId xmlns:a16="http://schemas.microsoft.com/office/drawing/2014/main" id="{38DD1838-6B45-42AB-B437-1CCEBC641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550" y="1047750"/>
            <a:ext cx="3862388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99"/>
                </a:solidFill>
                <a:latin typeface="楷体_GB2312" pitchFamily="49" charset="-122"/>
              </a:rPr>
              <a:t>（</a:t>
            </a:r>
            <a:r>
              <a:rPr kumimoji="1" lang="en-US" altLang="zh-CN">
                <a:solidFill>
                  <a:srgbClr val="000099"/>
                </a:solidFill>
                <a:latin typeface="楷体_GB2312" pitchFamily="49" charset="-122"/>
              </a:rPr>
              <a:t>1</a:t>
            </a:r>
            <a:r>
              <a:rPr kumimoji="1" lang="zh-CN" altLang="en-US">
                <a:solidFill>
                  <a:srgbClr val="000099"/>
                </a:solidFill>
                <a:latin typeface="楷体_GB2312" pitchFamily="49" charset="-122"/>
              </a:rPr>
              <a:t>）几种常用</a:t>
            </a:r>
            <a:r>
              <a:rPr kumimoji="1" lang="zh-CN" altLang="en-US">
                <a:solidFill>
                  <a:srgbClr val="000099"/>
                </a:solidFill>
                <a:latin typeface="Times New Roman" panose="02020603050405020304" pitchFamily="18" charset="0"/>
              </a:rPr>
              <a:t>的</a:t>
            </a:r>
            <a:r>
              <a:rPr kumimoji="1"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BCD</a:t>
            </a:r>
            <a:r>
              <a:rPr kumimoji="1" lang="zh-CN" altLang="en-US">
                <a:solidFill>
                  <a:srgbClr val="000099"/>
                </a:solidFill>
                <a:latin typeface="Times New Roman" panose="02020603050405020304" pitchFamily="18" charset="0"/>
              </a:rPr>
              <a:t>代码</a:t>
            </a:r>
          </a:p>
        </p:txBody>
      </p:sp>
      <p:sp>
        <p:nvSpPr>
          <p:cNvPr id="405674" name="Rectangle 170">
            <a:extLst>
              <a:ext uri="{FF2B5EF4-FFF2-40B4-BE49-F238E27FC236}">
                <a16:creationId xmlns:a16="http://schemas.microsoft.com/office/drawing/2014/main" id="{37DA6D68-B065-4A95-B8AC-CCBEF93CF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1781175"/>
            <a:ext cx="838200" cy="4360863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5684" name="Rectangle 180">
            <a:extLst>
              <a:ext uri="{FF2B5EF4-FFF2-40B4-BE49-F238E27FC236}">
                <a16:creationId xmlns:a16="http://schemas.microsoft.com/office/drawing/2014/main" id="{20A1463E-E864-49DB-9A07-19CDA1C4B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04813"/>
            <a:ext cx="38623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CC0000"/>
                </a:solidFill>
                <a:latin typeface="Garamond" panose="02020404030301010803" pitchFamily="18" charset="0"/>
                <a:ea typeface="宋体-方正超大字符集" pitchFamily="65" charset="-122"/>
              </a:rPr>
              <a:t>1.4.1</a:t>
            </a:r>
            <a:r>
              <a:rPr kumimoji="1" lang="zh-CN" altLang="en-US" sz="2800">
                <a:solidFill>
                  <a:srgbClr val="CC0000"/>
                </a:solidFill>
                <a:latin typeface="楷体_GB2312" pitchFamily="49" charset="-122"/>
              </a:rPr>
              <a:t>二</a:t>
            </a:r>
            <a:r>
              <a:rPr kumimoji="1" lang="en-US" altLang="zh-CN" sz="2800">
                <a:solidFill>
                  <a:srgbClr val="CC0000"/>
                </a:solidFill>
                <a:latin typeface="楷体_GB2312" pitchFamily="49" charset="-122"/>
              </a:rPr>
              <a:t>-</a:t>
            </a:r>
            <a:r>
              <a:rPr kumimoji="1" lang="zh-CN" altLang="en-US" sz="2800">
                <a:solidFill>
                  <a:srgbClr val="CC0000"/>
                </a:solidFill>
                <a:latin typeface="楷体_GB2312" pitchFamily="49" charset="-122"/>
              </a:rPr>
              <a:t>十进制码</a:t>
            </a:r>
            <a:endParaRPr kumimoji="1" lang="zh-CN" altLang="en-US" sz="280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2" name="Text Box 4">
            <a:extLst>
              <a:ext uri="{FF2B5EF4-FFF2-40B4-BE49-F238E27FC236}">
                <a16:creationId xmlns:a16="http://schemas.microsoft.com/office/drawing/2014/main" id="{62421E08-6067-4962-A265-5A963C52F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76250"/>
            <a:ext cx="8593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>
                <a:solidFill>
                  <a:srgbClr val="CC0099"/>
                </a:solidFill>
                <a:latin typeface="Times New Roman" panose="02020603050405020304" pitchFamily="18" charset="0"/>
              </a:rPr>
              <a:t>　</a:t>
            </a:r>
            <a:r>
              <a:rPr kumimoji="1" lang="zh-CN" altLang="en-US">
                <a:solidFill>
                  <a:srgbClr val="CC0066"/>
                </a:solidFill>
                <a:latin typeface="Times New Roman" panose="02020603050405020304" pitchFamily="18" charset="0"/>
              </a:rPr>
              <a:t>　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）各种编码的特点</a:t>
            </a:r>
          </a:p>
        </p:txBody>
      </p:sp>
      <p:sp>
        <p:nvSpPr>
          <p:cNvPr id="406533" name="Rectangle 5">
            <a:extLst>
              <a:ext uri="{FF2B5EF4-FFF2-40B4-BE49-F238E27FC236}">
                <a16:creationId xmlns:a16="http://schemas.microsoft.com/office/drawing/2014/main" id="{FCB27E69-3ED3-41BF-9AA7-68408D90A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8" y="2492375"/>
            <a:ext cx="8848725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   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余３码的特点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: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当两个十进制的和是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10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时，相应的二进制正好是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16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，于是可自动产生进位信号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而不需修正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.1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9, 2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8,…..6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的余３码。便于求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10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的补码。</a:t>
            </a:r>
          </a:p>
        </p:txBody>
      </p:sp>
      <p:sp>
        <p:nvSpPr>
          <p:cNvPr id="406534" name="Rectangle 6">
            <a:extLst>
              <a:ext uri="{FF2B5EF4-FFF2-40B4-BE49-F238E27FC236}">
                <a16:creationId xmlns:a16="http://schemas.microsoft.com/office/drawing/2014/main" id="{C3D49BB7-DDB8-4543-BD90-CE0772D43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379913"/>
            <a:ext cx="8770937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余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码循环码：相邻的两个代码之间仅一位的状态不同。按余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码循环码组成计数器时，每次转换过程只有一个触发器翻转，译码时不会发生竞争－冒险现象。</a:t>
            </a:r>
          </a:p>
        </p:txBody>
      </p:sp>
      <p:sp>
        <p:nvSpPr>
          <p:cNvPr id="406537" name="Text Box 9">
            <a:extLst>
              <a:ext uri="{FF2B5EF4-FFF2-40B4-BE49-F238E27FC236}">
                <a16:creationId xmlns:a16="http://schemas.microsoft.com/office/drawing/2014/main" id="{044F3A74-5EC1-4638-A9E9-CEB92D19B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412875"/>
            <a:ext cx="84137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>
                <a:solidFill>
                  <a:srgbClr val="CC0099"/>
                </a:solidFill>
                <a:latin typeface="Times New Roman" panose="02020603050405020304" pitchFamily="18" charset="0"/>
              </a:rPr>
              <a:t>　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　　有权码：编码与所表示的十进制数之间的转换容易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           如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(10010000) </a:t>
            </a:r>
            <a:r>
              <a:rPr kumimoji="1"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8421BCD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=(90)</a:t>
            </a:r>
            <a:r>
              <a:rPr kumimoji="1" lang="zh-CN" altLang="en-US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Ｄ</a:t>
            </a:r>
            <a:endParaRPr kumimoji="1" lang="zh-CN" altLang="en-US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4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3" grpId="0"/>
      <p:bldP spid="406534" grpId="0"/>
      <p:bldP spid="40653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6" name="Text Box 4">
            <a:extLst>
              <a:ext uri="{FF2B5EF4-FFF2-40B4-BE49-F238E27FC236}">
                <a16:creationId xmlns:a16="http://schemas.microsoft.com/office/drawing/2014/main" id="{191E5CFF-1E11-471E-AF5C-D70E4ABC0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060575"/>
            <a:ext cx="7926388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　　对于有权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BCD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码，可以根据位权展开求得所代表的十进制数。例如：</a:t>
            </a:r>
          </a:p>
        </p:txBody>
      </p:sp>
      <p:grpSp>
        <p:nvGrpSpPr>
          <p:cNvPr id="407557" name="Group 5">
            <a:extLst>
              <a:ext uri="{FF2B5EF4-FFF2-40B4-BE49-F238E27FC236}">
                <a16:creationId xmlns:a16="http://schemas.microsoft.com/office/drawing/2014/main" id="{05BC24EA-C7D7-4A1F-813F-575CA67B7419}"/>
              </a:ext>
            </a:extLst>
          </p:cNvPr>
          <p:cNvGrpSpPr>
            <a:grpSpLocks/>
          </p:cNvGrpSpPr>
          <p:nvPr/>
        </p:nvGrpSpPr>
        <p:grpSpPr bwMode="auto">
          <a:xfrm>
            <a:off x="1365250" y="3662363"/>
            <a:ext cx="2074863" cy="596900"/>
            <a:chOff x="860" y="2174"/>
            <a:chExt cx="1307" cy="376"/>
          </a:xfrm>
        </p:grpSpPr>
        <p:sp>
          <p:nvSpPr>
            <p:cNvPr id="407558" name="Rectangle 6">
              <a:extLst>
                <a:ext uri="{FF2B5EF4-FFF2-40B4-BE49-F238E27FC236}">
                  <a16:creationId xmlns:a16="http://schemas.microsoft.com/office/drawing/2014/main" id="{00C7BB98-B50E-4460-9CFA-01F829D59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" y="2176"/>
              <a:ext cx="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[</a:t>
              </a:r>
              <a:endParaRPr lang="en-US" altLang="zh-CN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559" name="Rectangle 7">
              <a:extLst>
                <a:ext uri="{FF2B5EF4-FFF2-40B4-BE49-F238E27FC236}">
                  <a16:creationId xmlns:a16="http://schemas.microsoft.com/office/drawing/2014/main" id="{888B71DB-6BB5-4F00-85C5-51A27DCA1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2176"/>
              <a:ext cx="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]</a:t>
              </a:r>
              <a:endParaRPr lang="en-US" altLang="zh-CN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560" name="Rectangle 8">
              <a:extLst>
                <a:ext uri="{FF2B5EF4-FFF2-40B4-BE49-F238E27FC236}">
                  <a16:creationId xmlns:a16="http://schemas.microsoft.com/office/drawing/2014/main" id="{E68A1137-13BC-4F3A-8B95-B3781F9C1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2320"/>
              <a:ext cx="3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BCD</a:t>
              </a:r>
              <a:endParaRPr lang="en-US" altLang="zh-CN" sz="20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561" name="Rectangle 9">
              <a:extLst>
                <a:ext uri="{FF2B5EF4-FFF2-40B4-BE49-F238E27FC236}">
                  <a16:creationId xmlns:a16="http://schemas.microsoft.com/office/drawing/2014/main" id="{EE9603A1-FFAD-4555-AA70-6D80E481E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2320"/>
              <a:ext cx="3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8421</a:t>
              </a:r>
              <a:endParaRPr lang="en-US" altLang="zh-CN" sz="20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562" name="Rectangle 10">
              <a:extLst>
                <a:ext uri="{FF2B5EF4-FFF2-40B4-BE49-F238E27FC236}">
                  <a16:creationId xmlns:a16="http://schemas.microsoft.com/office/drawing/2014/main" id="{FA810AAE-238A-48D1-B033-7EF9E7D79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2320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563" name="Rectangle 11">
              <a:extLst>
                <a:ext uri="{FF2B5EF4-FFF2-40B4-BE49-F238E27FC236}">
                  <a16:creationId xmlns:a16="http://schemas.microsoft.com/office/drawing/2014/main" id="{109FE97D-B6D1-4004-8A40-D4C79932B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" y="2174"/>
              <a:ext cx="63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</a:rPr>
                <a:t>   0111</a:t>
              </a:r>
              <a:endParaRPr lang="en-US" altLang="zh-CN" sz="2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07564" name="Group 12">
            <a:extLst>
              <a:ext uri="{FF2B5EF4-FFF2-40B4-BE49-F238E27FC236}">
                <a16:creationId xmlns:a16="http://schemas.microsoft.com/office/drawing/2014/main" id="{E8A44D78-AA74-4491-85FF-0B3D30D3B570}"/>
              </a:ext>
            </a:extLst>
          </p:cNvPr>
          <p:cNvGrpSpPr>
            <a:grpSpLocks/>
          </p:cNvGrpSpPr>
          <p:nvPr/>
        </p:nvGrpSpPr>
        <p:grpSpPr bwMode="auto">
          <a:xfrm>
            <a:off x="6842125" y="3556000"/>
            <a:ext cx="890588" cy="949325"/>
            <a:chOff x="4310" y="2107"/>
            <a:chExt cx="561" cy="598"/>
          </a:xfrm>
        </p:grpSpPr>
        <p:sp>
          <p:nvSpPr>
            <p:cNvPr id="407565" name="Rectangle 13">
              <a:extLst>
                <a:ext uri="{FF2B5EF4-FFF2-40B4-BE49-F238E27FC236}">
                  <a16:creationId xmlns:a16="http://schemas.microsoft.com/office/drawing/2014/main" id="{9D803BEA-A08B-4F30-A74D-31974CFCF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116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 sz="2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566" name="Rectangle 14">
              <a:extLst>
                <a:ext uri="{FF2B5EF4-FFF2-40B4-BE49-F238E27FC236}">
                  <a16:creationId xmlns:a16="http://schemas.microsoft.com/office/drawing/2014/main" id="{723C8FEF-CF64-489E-B6B2-0D07DEFD0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107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2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567" name="Rectangle 15">
              <a:extLst>
                <a:ext uri="{FF2B5EF4-FFF2-40B4-BE49-F238E27FC236}">
                  <a16:creationId xmlns:a16="http://schemas.microsoft.com/office/drawing/2014/main" id="{619C402E-040F-4B33-BC26-73F6D4C21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5" y="2236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0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568" name="Rectangle 16">
              <a:extLst>
                <a:ext uri="{FF2B5EF4-FFF2-40B4-BE49-F238E27FC236}">
                  <a16:creationId xmlns:a16="http://schemas.microsoft.com/office/drawing/2014/main" id="{94F693FC-F709-492F-8A8B-BDDFBF8B0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" y="2436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569" name="Rectangle 17">
              <a:extLst>
                <a:ext uri="{FF2B5EF4-FFF2-40B4-BE49-F238E27FC236}">
                  <a16:creationId xmlns:a16="http://schemas.microsoft.com/office/drawing/2014/main" id="{ACAA621B-4459-47E6-8581-43717BA52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" y="212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2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570" name="Rectangle 18">
              <a:extLst>
                <a:ext uri="{FF2B5EF4-FFF2-40B4-BE49-F238E27FC236}">
                  <a16:creationId xmlns:a16="http://schemas.microsoft.com/office/drawing/2014/main" id="{75CCE17D-3531-411A-A9B5-07E771CBE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133"/>
              <a:ext cx="1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</a:rPr>
                <a:t>=</a:t>
              </a:r>
              <a:endParaRPr lang="en-US" altLang="zh-CN" sz="2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07571" name="Group 19">
            <a:extLst>
              <a:ext uri="{FF2B5EF4-FFF2-40B4-BE49-F238E27FC236}">
                <a16:creationId xmlns:a16="http://schemas.microsoft.com/office/drawing/2014/main" id="{6FAB5D64-D76B-489B-BA56-ADF31F7EAD0B}"/>
              </a:ext>
            </a:extLst>
          </p:cNvPr>
          <p:cNvGrpSpPr>
            <a:grpSpLocks/>
          </p:cNvGrpSpPr>
          <p:nvPr/>
        </p:nvGrpSpPr>
        <p:grpSpPr bwMode="auto">
          <a:xfrm>
            <a:off x="3530600" y="3549650"/>
            <a:ext cx="3271838" cy="528638"/>
            <a:chOff x="2224" y="2103"/>
            <a:chExt cx="2061" cy="333"/>
          </a:xfrm>
        </p:grpSpPr>
        <p:sp>
          <p:nvSpPr>
            <p:cNvPr id="407572" name="Rectangle 20">
              <a:extLst>
                <a:ext uri="{FF2B5EF4-FFF2-40B4-BE49-F238E27FC236}">
                  <a16:creationId xmlns:a16="http://schemas.microsoft.com/office/drawing/2014/main" id="{EF8FF97C-498F-44DA-B1B7-FEC3243D9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216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CC0099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b="0">
                <a:solidFill>
                  <a:srgbClr val="CC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573" name="Rectangle 21">
              <a:extLst>
                <a:ext uri="{FF2B5EF4-FFF2-40B4-BE49-F238E27FC236}">
                  <a16:creationId xmlns:a16="http://schemas.microsoft.com/office/drawing/2014/main" id="{26F232AE-6F67-440A-B003-54E86261C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216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574" name="Rectangle 22">
              <a:extLst>
                <a:ext uri="{FF2B5EF4-FFF2-40B4-BE49-F238E27FC236}">
                  <a16:creationId xmlns:a16="http://schemas.microsoft.com/office/drawing/2014/main" id="{61F3FCE5-3908-4B43-BCE5-5D072EBCA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" y="216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CC0099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800" b="0">
                <a:solidFill>
                  <a:srgbClr val="CC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575" name="Rectangle 23">
              <a:extLst>
                <a:ext uri="{FF2B5EF4-FFF2-40B4-BE49-F238E27FC236}">
                  <a16:creationId xmlns:a16="http://schemas.microsoft.com/office/drawing/2014/main" id="{4BC04630-6EA8-4C2A-AE63-E9B696938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" y="216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576" name="Rectangle 24">
              <a:extLst>
                <a:ext uri="{FF2B5EF4-FFF2-40B4-BE49-F238E27FC236}">
                  <a16:creationId xmlns:a16="http://schemas.microsoft.com/office/drawing/2014/main" id="{1FBEA76C-7917-4825-9F26-F7208742F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9" y="216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CC0099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800" b="0">
                <a:solidFill>
                  <a:srgbClr val="CC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577" name="Rectangle 25">
              <a:extLst>
                <a:ext uri="{FF2B5EF4-FFF2-40B4-BE49-F238E27FC236}">
                  <a16:creationId xmlns:a16="http://schemas.microsoft.com/office/drawing/2014/main" id="{B874D109-5825-4FBE-9FF8-851670046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216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578" name="Rectangle 26">
              <a:extLst>
                <a:ext uri="{FF2B5EF4-FFF2-40B4-BE49-F238E27FC236}">
                  <a16:creationId xmlns:a16="http://schemas.microsoft.com/office/drawing/2014/main" id="{DEF6473E-161F-4BF5-B608-7D748DA1A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216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CC0099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2800" b="0">
                <a:solidFill>
                  <a:srgbClr val="CC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579" name="Rectangle 27">
              <a:extLst>
                <a:ext uri="{FF2B5EF4-FFF2-40B4-BE49-F238E27FC236}">
                  <a16:creationId xmlns:a16="http://schemas.microsoft.com/office/drawing/2014/main" id="{1E9D8DD6-CC8C-471E-B321-0814A4E4C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216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580" name="Rectangle 28">
              <a:extLst>
                <a:ext uri="{FF2B5EF4-FFF2-40B4-BE49-F238E27FC236}">
                  <a16:creationId xmlns:a16="http://schemas.microsoft.com/office/drawing/2014/main" id="{E3A732C6-B528-4254-8A40-43121DE00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115"/>
              <a:ext cx="1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581" name="Rectangle 29">
              <a:extLst>
                <a:ext uri="{FF2B5EF4-FFF2-40B4-BE49-F238E27FC236}">
                  <a16:creationId xmlns:a16="http://schemas.microsoft.com/office/drawing/2014/main" id="{54F1C37A-BCD5-4EF5-8102-B768B8B80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" y="2115"/>
              <a:ext cx="1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582" name="Rectangle 30">
              <a:extLst>
                <a:ext uri="{FF2B5EF4-FFF2-40B4-BE49-F238E27FC236}">
                  <a16:creationId xmlns:a16="http://schemas.microsoft.com/office/drawing/2014/main" id="{5B5063A6-745A-4B4B-A1AD-97365FC3A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" y="2115"/>
              <a:ext cx="1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583" name="Rectangle 31">
              <a:extLst>
                <a:ext uri="{FF2B5EF4-FFF2-40B4-BE49-F238E27FC236}">
                  <a16:creationId xmlns:a16="http://schemas.microsoft.com/office/drawing/2014/main" id="{10898978-8A7A-475D-8E65-11B913B5A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2161"/>
              <a:ext cx="1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407584" name="Rectangle 32">
              <a:extLst>
                <a:ext uri="{FF2B5EF4-FFF2-40B4-BE49-F238E27FC236}">
                  <a16:creationId xmlns:a16="http://schemas.microsoft.com/office/drawing/2014/main" id="{6C8B58CA-89EC-4BBA-8234-681418ABD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" y="2127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800" b="0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07585" name="Rectangle 33">
              <a:extLst>
                <a:ext uri="{FF2B5EF4-FFF2-40B4-BE49-F238E27FC236}">
                  <a16:creationId xmlns:a16="http://schemas.microsoft.com/office/drawing/2014/main" id="{FA9ACB0D-DA2B-44BC-9EAC-0DAC6B5EA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5" y="2148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800" b="0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07586" name="Rectangle 34">
              <a:extLst>
                <a:ext uri="{FF2B5EF4-FFF2-40B4-BE49-F238E27FC236}">
                  <a16:creationId xmlns:a16="http://schemas.microsoft.com/office/drawing/2014/main" id="{44833DF0-9C17-4244-A248-E78C00732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2103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800" b="0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07587" name="Rectangle 35">
              <a:extLst>
                <a:ext uri="{FF2B5EF4-FFF2-40B4-BE49-F238E27FC236}">
                  <a16:creationId xmlns:a16="http://schemas.microsoft.com/office/drawing/2014/main" id="{C1127175-5929-43E9-924D-46960E0C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" y="2143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2800" b="0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407588" name="Group 36">
            <a:extLst>
              <a:ext uri="{FF2B5EF4-FFF2-40B4-BE49-F238E27FC236}">
                <a16:creationId xmlns:a16="http://schemas.microsoft.com/office/drawing/2014/main" id="{2A4787B6-3116-4C07-86A7-CAAED9D93905}"/>
              </a:ext>
            </a:extLst>
          </p:cNvPr>
          <p:cNvGrpSpPr>
            <a:grpSpLocks/>
          </p:cNvGrpSpPr>
          <p:nvPr/>
        </p:nvGrpSpPr>
        <p:grpSpPr bwMode="auto">
          <a:xfrm>
            <a:off x="1597025" y="4414838"/>
            <a:ext cx="6532563" cy="1606550"/>
            <a:chOff x="1006" y="2648"/>
            <a:chExt cx="4115" cy="1012"/>
          </a:xfrm>
        </p:grpSpPr>
        <p:sp>
          <p:nvSpPr>
            <p:cNvPr id="407589" name="AutoShape 37">
              <a:extLst>
                <a:ext uri="{FF2B5EF4-FFF2-40B4-BE49-F238E27FC236}">
                  <a16:creationId xmlns:a16="http://schemas.microsoft.com/office/drawing/2014/main" id="{BA0FAFFD-BBFF-4CA8-A8F5-B117660D11C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06" y="2648"/>
              <a:ext cx="4115" cy="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90" name="Rectangle 38">
              <a:extLst>
                <a:ext uri="{FF2B5EF4-FFF2-40B4-BE49-F238E27FC236}">
                  <a16:creationId xmlns:a16="http://schemas.microsoft.com/office/drawing/2014/main" id="{47B95DA8-98B7-4510-9BB4-69BC389B5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" y="2941"/>
              <a:ext cx="83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100">
                  <a:solidFill>
                    <a:srgbClr val="000066"/>
                  </a:solidFill>
                  <a:latin typeface="Times New Roman" panose="02020603050405020304" pitchFamily="18" charset="0"/>
                </a:rPr>
                <a:t>[</a:t>
              </a:r>
              <a:endParaRPr lang="en-US" altLang="zh-CN" sz="1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591" name="Rectangle 39">
              <a:extLst>
                <a:ext uri="{FF2B5EF4-FFF2-40B4-BE49-F238E27FC236}">
                  <a16:creationId xmlns:a16="http://schemas.microsoft.com/office/drawing/2014/main" id="{261EA22E-0584-49F3-9B30-A9CD578F8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2941"/>
              <a:ext cx="83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100">
                  <a:solidFill>
                    <a:srgbClr val="000066"/>
                  </a:solidFill>
                  <a:latin typeface="Times New Roman" panose="02020603050405020304" pitchFamily="18" charset="0"/>
                </a:rPr>
                <a:t>]</a:t>
              </a:r>
              <a:endParaRPr lang="en-US" altLang="zh-CN" sz="1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592" name="Rectangle 40">
              <a:extLst>
                <a:ext uri="{FF2B5EF4-FFF2-40B4-BE49-F238E27FC236}">
                  <a16:creationId xmlns:a16="http://schemas.microsoft.com/office/drawing/2014/main" id="{32BBDFA7-8290-47F4-9D39-9B4322167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" y="2950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>
                  <a:solidFill>
                    <a:srgbClr val="000066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 sz="1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593" name="Rectangle 41">
              <a:extLst>
                <a:ext uri="{FF2B5EF4-FFF2-40B4-BE49-F238E27FC236}">
                  <a16:creationId xmlns:a16="http://schemas.microsoft.com/office/drawing/2014/main" id="{531D1732-6569-4EFF-B762-C25B042F6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2950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>
                  <a:solidFill>
                    <a:srgbClr val="000066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1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594" name="Rectangle 42">
              <a:extLst>
                <a:ext uri="{FF2B5EF4-FFF2-40B4-BE49-F238E27FC236}">
                  <a16:creationId xmlns:a16="http://schemas.microsoft.com/office/drawing/2014/main" id="{7D00B5DC-C26F-4CFC-BAF8-57B17CE23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" y="3130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66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1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595" name="Rectangle 43">
              <a:extLst>
                <a:ext uri="{FF2B5EF4-FFF2-40B4-BE49-F238E27FC236}">
                  <a16:creationId xmlns:a16="http://schemas.microsoft.com/office/drawing/2014/main" id="{4735F98C-1308-4955-944C-098E4C89A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3130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66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596" name="Rectangle 44">
              <a:extLst>
                <a:ext uri="{FF2B5EF4-FFF2-40B4-BE49-F238E27FC236}">
                  <a16:creationId xmlns:a16="http://schemas.microsoft.com/office/drawing/2014/main" id="{F3C0E724-4DCF-41EC-A417-EED4BB5B5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3127"/>
              <a:ext cx="31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66"/>
                  </a:solidFill>
                  <a:latin typeface="Times New Roman" panose="02020603050405020304" pitchFamily="18" charset="0"/>
                </a:rPr>
                <a:t>BCD</a:t>
              </a:r>
              <a:endParaRPr lang="en-US" altLang="zh-CN" sz="1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597" name="Rectangle 45">
              <a:extLst>
                <a:ext uri="{FF2B5EF4-FFF2-40B4-BE49-F238E27FC236}">
                  <a16:creationId xmlns:a16="http://schemas.microsoft.com/office/drawing/2014/main" id="{549D6FAF-80CB-48BD-897B-D78FE1DBF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3127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66"/>
                  </a:solidFill>
                  <a:latin typeface="Times New Roman" panose="02020603050405020304" pitchFamily="18" charset="0"/>
                </a:rPr>
                <a:t>2421</a:t>
              </a:r>
              <a:endParaRPr lang="en-US" altLang="zh-CN" sz="1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598" name="Rectangle 46">
              <a:extLst>
                <a:ext uri="{FF2B5EF4-FFF2-40B4-BE49-F238E27FC236}">
                  <a16:creationId xmlns:a16="http://schemas.microsoft.com/office/drawing/2014/main" id="{2B57792C-CADF-4084-9D26-E637E50EC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" y="3127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66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599" name="Rectangle 47">
              <a:extLst>
                <a:ext uri="{FF2B5EF4-FFF2-40B4-BE49-F238E27FC236}">
                  <a16:creationId xmlns:a16="http://schemas.microsoft.com/office/drawing/2014/main" id="{60725C66-3E60-428A-BF5F-E7CB1C37E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302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600" name="Rectangle 48">
              <a:extLst>
                <a:ext uri="{FF2B5EF4-FFF2-40B4-BE49-F238E27FC236}">
                  <a16:creationId xmlns:a16="http://schemas.microsoft.com/office/drawing/2014/main" id="{A8263B41-6DDD-42CA-A966-B71E995C8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7" y="302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CC0099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b="0">
                <a:solidFill>
                  <a:srgbClr val="CC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601" name="Rectangle 49">
              <a:extLst>
                <a:ext uri="{FF2B5EF4-FFF2-40B4-BE49-F238E27FC236}">
                  <a16:creationId xmlns:a16="http://schemas.microsoft.com/office/drawing/2014/main" id="{78077121-56D5-4068-A7D1-7E89908AE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1" y="302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602" name="Rectangle 50">
              <a:extLst>
                <a:ext uri="{FF2B5EF4-FFF2-40B4-BE49-F238E27FC236}">
                  <a16:creationId xmlns:a16="http://schemas.microsoft.com/office/drawing/2014/main" id="{C59D1642-7EAE-483D-8C18-5CACE3EB1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302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CC0099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800" b="0">
                <a:solidFill>
                  <a:srgbClr val="CC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603" name="Rectangle 51">
              <a:extLst>
                <a:ext uri="{FF2B5EF4-FFF2-40B4-BE49-F238E27FC236}">
                  <a16:creationId xmlns:a16="http://schemas.microsoft.com/office/drawing/2014/main" id="{7A7AA4C6-F4E8-4D74-884E-A1ED793D2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3" y="302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604" name="Rectangle 52">
              <a:extLst>
                <a:ext uri="{FF2B5EF4-FFF2-40B4-BE49-F238E27FC236}">
                  <a16:creationId xmlns:a16="http://schemas.microsoft.com/office/drawing/2014/main" id="{A54FC641-7156-4DB1-9693-443F6EA22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0" y="302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CC0099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800" b="0">
                <a:solidFill>
                  <a:srgbClr val="CC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605" name="Rectangle 53">
              <a:extLst>
                <a:ext uri="{FF2B5EF4-FFF2-40B4-BE49-F238E27FC236}">
                  <a16:creationId xmlns:a16="http://schemas.microsoft.com/office/drawing/2014/main" id="{95F83EE2-FD65-40E1-9C3E-464F31EC1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4" y="302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606" name="Rectangle 54">
              <a:extLst>
                <a:ext uri="{FF2B5EF4-FFF2-40B4-BE49-F238E27FC236}">
                  <a16:creationId xmlns:a16="http://schemas.microsoft.com/office/drawing/2014/main" id="{F70DAC98-760F-4AB3-839F-65F0ECC94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" y="302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CC0099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800" b="0">
                <a:solidFill>
                  <a:srgbClr val="CC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607" name="Rectangle 55">
              <a:extLst>
                <a:ext uri="{FF2B5EF4-FFF2-40B4-BE49-F238E27FC236}">
                  <a16:creationId xmlns:a16="http://schemas.microsoft.com/office/drawing/2014/main" id="{DC32A29E-903E-4009-9C73-D48E76FC8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02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608" name="Rectangle 56">
              <a:extLst>
                <a:ext uri="{FF2B5EF4-FFF2-40B4-BE49-F238E27FC236}">
                  <a16:creationId xmlns:a16="http://schemas.microsoft.com/office/drawing/2014/main" id="{A34D5620-899A-40E6-A1E9-26DBCF9FD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" y="3026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1101</a:t>
              </a:r>
              <a:endParaRPr lang="en-US" altLang="zh-CN" sz="1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609" name="Rectangle 57">
              <a:extLst>
                <a:ext uri="{FF2B5EF4-FFF2-40B4-BE49-F238E27FC236}">
                  <a16:creationId xmlns:a16="http://schemas.microsoft.com/office/drawing/2014/main" id="{1557D6C2-1530-47D4-9488-8F7A87BA4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004"/>
              <a:ext cx="1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=</a:t>
              </a:r>
              <a:endParaRPr lang="en-US" altLang="zh-CN" sz="1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610" name="Rectangle 58">
              <a:extLst>
                <a:ext uri="{FF2B5EF4-FFF2-40B4-BE49-F238E27FC236}">
                  <a16:creationId xmlns:a16="http://schemas.microsoft.com/office/drawing/2014/main" id="{70B9A12E-4EB1-4BBC-9A8F-41C0AAFE2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6" y="3004"/>
              <a:ext cx="1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1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611" name="Rectangle 59">
              <a:extLst>
                <a:ext uri="{FF2B5EF4-FFF2-40B4-BE49-F238E27FC236}">
                  <a16:creationId xmlns:a16="http://schemas.microsoft.com/office/drawing/2014/main" id="{A059C040-6CF3-4E57-A6E9-0108429F6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3004"/>
              <a:ext cx="1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1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612" name="Rectangle 60">
              <a:extLst>
                <a:ext uri="{FF2B5EF4-FFF2-40B4-BE49-F238E27FC236}">
                  <a16:creationId xmlns:a16="http://schemas.microsoft.com/office/drawing/2014/main" id="{FED1AD6C-DBE9-4822-8999-93ED67EB0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3004"/>
              <a:ext cx="1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1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613" name="Rectangle 61">
              <a:extLst>
                <a:ext uri="{FF2B5EF4-FFF2-40B4-BE49-F238E27FC236}">
                  <a16:creationId xmlns:a16="http://schemas.microsoft.com/office/drawing/2014/main" id="{B176CC2D-DE4C-45B7-ACEA-B8738E337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04"/>
              <a:ext cx="1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</a:rPr>
                <a:t>=</a:t>
              </a:r>
              <a:endParaRPr lang="en-US" altLang="zh-CN" sz="1800" b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7614" name="Rectangle 62">
              <a:extLst>
                <a:ext uri="{FF2B5EF4-FFF2-40B4-BE49-F238E27FC236}">
                  <a16:creationId xmlns:a16="http://schemas.microsoft.com/office/drawing/2014/main" id="{AA3173B8-2BCC-41AA-98DE-B3F811A24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3003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1800" b="0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07615" name="Rectangle 63">
              <a:extLst>
                <a:ext uri="{FF2B5EF4-FFF2-40B4-BE49-F238E27FC236}">
                  <a16:creationId xmlns:a16="http://schemas.microsoft.com/office/drawing/2014/main" id="{994D2B14-1479-4CBC-8DEC-9D8AD94E9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3003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1800" b="0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07616" name="Rectangle 64">
              <a:extLst>
                <a:ext uri="{FF2B5EF4-FFF2-40B4-BE49-F238E27FC236}">
                  <a16:creationId xmlns:a16="http://schemas.microsoft.com/office/drawing/2014/main" id="{3C19C6C6-0DD6-442C-9A51-9D1865916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3003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1800" b="0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07617" name="Rectangle 65">
              <a:extLst>
                <a:ext uri="{FF2B5EF4-FFF2-40B4-BE49-F238E27FC236}">
                  <a16:creationId xmlns:a16="http://schemas.microsoft.com/office/drawing/2014/main" id="{E8263B5D-815C-40F1-8D4C-903AC85D1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4" y="3012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en-US" altLang="zh-CN" sz="1800" b="0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407618" name="Rectangle 66">
            <a:extLst>
              <a:ext uri="{FF2B5EF4-FFF2-40B4-BE49-F238E27FC236}">
                <a16:creationId xmlns:a16="http://schemas.microsoft.com/office/drawing/2014/main" id="{027D8C6F-D69D-4EB7-B5B9-D0D301537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254125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(4)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求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BCD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代码表示的十进制数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0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0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0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6" grpId="0" autoUpdateAnimBg="0"/>
      <p:bldP spid="4076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80" name="Text Box 4">
            <a:extLst>
              <a:ext uri="{FF2B5EF4-FFF2-40B4-BE49-F238E27FC236}">
                <a16:creationId xmlns:a16="http://schemas.microsoft.com/office/drawing/2014/main" id="{125CADE0-1A9A-4732-8631-593DF5A83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060575"/>
            <a:ext cx="8686800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</a:rPr>
              <a:t>　　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对于一个多位的十进制数，需要有与十进制位数相同的几组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BCD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代码来表示。例如：</a:t>
            </a:r>
          </a:p>
        </p:txBody>
      </p:sp>
      <p:graphicFrame>
        <p:nvGraphicFramePr>
          <p:cNvPr id="408581" name="Object 5">
            <a:extLst>
              <a:ext uri="{FF2B5EF4-FFF2-40B4-BE49-F238E27FC236}">
                <a16:creationId xmlns:a16="http://schemas.microsoft.com/office/drawing/2014/main" id="{19CF8E81-62F3-47D1-8967-ACB257FC18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9438" y="3532188"/>
          <a:ext cx="58674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91" name="公式" r:id="rId3" imgW="5867280" imgH="1841400" progId="Equation.3">
                  <p:embed/>
                </p:oleObj>
              </mc:Choice>
              <mc:Fallback>
                <p:oleObj name="公式" r:id="rId3" imgW="5867280" imgH="1841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3532188"/>
                        <a:ext cx="58674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8582" name="Group 6">
            <a:extLst>
              <a:ext uri="{FF2B5EF4-FFF2-40B4-BE49-F238E27FC236}">
                <a16:creationId xmlns:a16="http://schemas.microsoft.com/office/drawing/2014/main" id="{09832CDD-038F-440F-9530-8BF22ADA6C1D}"/>
              </a:ext>
            </a:extLst>
          </p:cNvPr>
          <p:cNvGrpSpPr>
            <a:grpSpLocks/>
          </p:cNvGrpSpPr>
          <p:nvPr/>
        </p:nvGrpSpPr>
        <p:grpSpPr bwMode="auto">
          <a:xfrm>
            <a:off x="501650" y="3754438"/>
            <a:ext cx="3240088" cy="947737"/>
            <a:chOff x="215" y="3072"/>
            <a:chExt cx="2041" cy="597"/>
          </a:xfrm>
        </p:grpSpPr>
        <p:sp>
          <p:nvSpPr>
            <p:cNvPr id="408583" name="Oval 7">
              <a:extLst>
                <a:ext uri="{FF2B5EF4-FFF2-40B4-BE49-F238E27FC236}">
                  <a16:creationId xmlns:a16="http://schemas.microsoft.com/office/drawing/2014/main" id="{E66936CC-255C-4DBF-AD1F-E72AD4C70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072"/>
              <a:ext cx="192" cy="1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8584" name="Line 8">
              <a:extLst>
                <a:ext uri="{FF2B5EF4-FFF2-40B4-BE49-F238E27FC236}">
                  <a16:creationId xmlns:a16="http://schemas.microsoft.com/office/drawing/2014/main" id="{854C1FA1-80A0-499A-90F8-FE0434828F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3250"/>
              <a:ext cx="1008" cy="1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8585" name="Text Box 9">
              <a:extLst>
                <a:ext uri="{FF2B5EF4-FFF2-40B4-BE49-F238E27FC236}">
                  <a16:creationId xmlns:a16="http://schemas.microsoft.com/office/drawing/2014/main" id="{7E2CAD77-CA46-466A-B654-0323492B9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" y="3407"/>
              <a:ext cx="933" cy="2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不能省略！</a:t>
              </a:r>
            </a:p>
          </p:txBody>
        </p:sp>
      </p:grpSp>
      <p:grpSp>
        <p:nvGrpSpPr>
          <p:cNvPr id="408586" name="Group 10">
            <a:extLst>
              <a:ext uri="{FF2B5EF4-FFF2-40B4-BE49-F238E27FC236}">
                <a16:creationId xmlns:a16="http://schemas.microsoft.com/office/drawing/2014/main" id="{7D060E67-CE7B-4E32-882E-7E032192E16E}"/>
              </a:ext>
            </a:extLst>
          </p:cNvPr>
          <p:cNvGrpSpPr>
            <a:grpSpLocks/>
          </p:cNvGrpSpPr>
          <p:nvPr/>
        </p:nvGrpSpPr>
        <p:grpSpPr bwMode="auto">
          <a:xfrm>
            <a:off x="6238875" y="4381500"/>
            <a:ext cx="2755900" cy="655638"/>
            <a:chOff x="3805" y="3523"/>
            <a:chExt cx="1736" cy="413"/>
          </a:xfrm>
        </p:grpSpPr>
        <p:sp>
          <p:nvSpPr>
            <p:cNvPr id="408587" name="Oval 11">
              <a:extLst>
                <a:ext uri="{FF2B5EF4-FFF2-40B4-BE49-F238E27FC236}">
                  <a16:creationId xmlns:a16="http://schemas.microsoft.com/office/drawing/2014/main" id="{F5CEF0E6-D82B-4718-B5DF-8539B1994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3744"/>
              <a:ext cx="192" cy="1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8588" name="Line 12">
              <a:extLst>
                <a:ext uri="{FF2B5EF4-FFF2-40B4-BE49-F238E27FC236}">
                  <a16:creationId xmlns:a16="http://schemas.microsoft.com/office/drawing/2014/main" id="{6B3CA288-44C2-467B-8C41-2CB29353D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6" y="3648"/>
              <a:ext cx="692" cy="10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8589" name="Text Box 13">
              <a:extLst>
                <a:ext uri="{FF2B5EF4-FFF2-40B4-BE49-F238E27FC236}">
                  <a16:creationId xmlns:a16="http://schemas.microsoft.com/office/drawing/2014/main" id="{2E5DAFCF-98A4-4340-ADCC-C9134C470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523"/>
              <a:ext cx="933" cy="2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不能省略！</a:t>
              </a:r>
            </a:p>
          </p:txBody>
        </p:sp>
      </p:grpSp>
      <p:sp>
        <p:nvSpPr>
          <p:cNvPr id="408590" name="Rectangle 14">
            <a:extLst>
              <a:ext uri="{FF2B5EF4-FFF2-40B4-BE49-F238E27FC236}">
                <a16:creationId xmlns:a16="http://schemas.microsoft.com/office/drawing/2014/main" id="{546F3CBD-3180-4830-812D-F6AED4B2B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1350963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　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(3)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用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BCD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代码表示十进制数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4" name="Rectangle 4">
            <a:extLst>
              <a:ext uri="{FF2B5EF4-FFF2-40B4-BE49-F238E27FC236}">
                <a16:creationId xmlns:a16="http://schemas.microsoft.com/office/drawing/2014/main" id="{BCBD332B-4552-4E51-BDE1-3DFB1B689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04813"/>
            <a:ext cx="4529138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1.4.2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格 雷 码</a:t>
            </a:r>
          </a:p>
        </p:txBody>
      </p:sp>
      <p:sp>
        <p:nvSpPr>
          <p:cNvPr id="409605" name="Text Box 5">
            <a:extLst>
              <a:ext uri="{FF2B5EF4-FFF2-40B4-BE49-F238E27FC236}">
                <a16:creationId xmlns:a16="http://schemas.microsoft.com/office/drawing/2014/main" id="{B1FFB6F2-9AC9-4031-ABA0-0D4ABC6A6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1412875"/>
            <a:ext cx="437832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格雷码是一种无权码。</a:t>
            </a:r>
            <a:endParaRPr lang="zh-CN" altLang="en-US" baseline="-250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09628" name="Group 28">
            <a:extLst>
              <a:ext uri="{FF2B5EF4-FFF2-40B4-BE49-F238E27FC236}">
                <a16:creationId xmlns:a16="http://schemas.microsoft.com/office/drawing/2014/main" id="{95012E57-B21E-4B19-B24E-35FBA3910C57}"/>
              </a:ext>
            </a:extLst>
          </p:cNvPr>
          <p:cNvGraphicFramePr>
            <a:graphicFrameLocks noGrp="1"/>
          </p:cNvGraphicFramePr>
          <p:nvPr/>
        </p:nvGraphicFramePr>
        <p:xfrm>
          <a:off x="5219700" y="769938"/>
          <a:ext cx="3817938" cy="5383212"/>
        </p:xfrm>
        <a:graphic>
          <a:graphicData uri="http://schemas.openxmlformats.org/drawingml/2006/table">
            <a:tbl>
              <a:tblPr/>
              <a:tblGrid>
                <a:gridCol w="1924050">
                  <a:extLst>
                    <a:ext uri="{9D8B030D-6E8A-4147-A177-3AD203B41FA5}">
                      <a16:colId xmlns:a16="http://schemas.microsoft.com/office/drawing/2014/main" val="2206122151"/>
                    </a:ext>
                  </a:extLst>
                </a:gridCol>
                <a:gridCol w="1893888">
                  <a:extLst>
                    <a:ext uri="{9D8B030D-6E8A-4147-A177-3AD203B41FA5}">
                      <a16:colId xmlns:a16="http://schemas.microsoft.com/office/drawing/2014/main" val="3276104460"/>
                    </a:ext>
                  </a:extLst>
                </a:gridCol>
              </a:tblGrid>
              <a:tr h="642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二进制码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格雷码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G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G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G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G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241177"/>
                  </a:ext>
                </a:extLst>
              </a:tr>
              <a:tr h="1674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0111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0111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1111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32235"/>
                  </a:ext>
                </a:extLst>
              </a:tr>
            </a:tbl>
          </a:graphicData>
        </a:graphic>
      </p:graphicFrame>
      <p:sp>
        <p:nvSpPr>
          <p:cNvPr id="409617" name="Text Box 17">
            <a:extLst>
              <a:ext uri="{FF2B5EF4-FFF2-40B4-BE49-F238E27FC236}">
                <a16:creationId xmlns:a16="http://schemas.microsoft.com/office/drawing/2014/main" id="{84ED1E0A-1A8D-45E2-AA89-9A9963CF7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2047875"/>
            <a:ext cx="43783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编码特点是：任何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两个相邻代码之间仅有一位不同。</a:t>
            </a:r>
          </a:p>
        </p:txBody>
      </p:sp>
      <p:sp>
        <p:nvSpPr>
          <p:cNvPr id="409618" name="Text Box 18">
            <a:extLst>
              <a:ext uri="{FF2B5EF4-FFF2-40B4-BE49-F238E27FC236}">
                <a16:creationId xmlns:a16="http://schemas.microsoft.com/office/drawing/2014/main" id="{25E68769-AD9B-487A-88DE-0893D252F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3328988"/>
            <a:ext cx="4713287" cy="283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该特点常用于模拟量的转换。当模拟量发生微小变化，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格雷码仅仅改变一位，这与其它码同时改变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位或更多的情况相比，更加可靠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且容易检错。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17" grpId="0"/>
      <p:bldP spid="40961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28635523-50D1-4B5B-9FAA-5A4ECC216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04813"/>
            <a:ext cx="4752975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rgbClr val="CC0000"/>
                </a:solidFill>
              </a:rPr>
              <a:t>二进制码到格雷码的转换</a:t>
            </a:r>
          </a:p>
        </p:txBody>
      </p:sp>
      <p:sp>
        <p:nvSpPr>
          <p:cNvPr id="433155" name="Text Box 3">
            <a:extLst>
              <a:ext uri="{FF2B5EF4-FFF2-40B4-BE49-F238E27FC236}">
                <a16:creationId xmlns:a16="http://schemas.microsoft.com/office/drawing/2014/main" id="{02053F0A-2984-4411-AB8B-D8EC2B7D1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89025"/>
            <a:ext cx="84534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000066"/>
                </a:solidFill>
              </a:rPr>
              <a:t>（</a:t>
            </a:r>
            <a:r>
              <a:rPr lang="en-US" altLang="zh-CN">
                <a:solidFill>
                  <a:srgbClr val="000066"/>
                </a:solidFill>
              </a:rPr>
              <a:t>1</a:t>
            </a:r>
            <a:r>
              <a:rPr lang="zh-CN" altLang="en-US">
                <a:solidFill>
                  <a:srgbClr val="000066"/>
                </a:solidFill>
              </a:rPr>
              <a:t>）格雷码的最高位（最左边）与二进制码的最高位相同。</a:t>
            </a:r>
          </a:p>
          <a:p>
            <a:pPr algn="l"/>
            <a:r>
              <a:rPr lang="zh-CN" altLang="en-US">
                <a:solidFill>
                  <a:srgbClr val="000066"/>
                </a:solidFill>
              </a:rPr>
              <a:t>（</a:t>
            </a:r>
            <a:r>
              <a:rPr lang="en-US" altLang="zh-CN">
                <a:solidFill>
                  <a:srgbClr val="000066"/>
                </a:solidFill>
              </a:rPr>
              <a:t>2</a:t>
            </a:r>
            <a:r>
              <a:rPr lang="zh-CN" altLang="en-US">
                <a:solidFill>
                  <a:srgbClr val="000066"/>
                </a:solidFill>
              </a:rPr>
              <a:t>）从左到右，逐一将二进制码相邻的两位相加（舍去进位），作为格雷码的下一位。</a:t>
            </a:r>
          </a:p>
        </p:txBody>
      </p:sp>
      <p:sp>
        <p:nvSpPr>
          <p:cNvPr id="433168" name="Text Box 16">
            <a:extLst>
              <a:ext uri="{FF2B5EF4-FFF2-40B4-BE49-F238E27FC236}">
                <a16:creationId xmlns:a16="http://schemas.microsoft.com/office/drawing/2014/main" id="{78E48942-83AA-4995-9C4E-14450DE55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276475"/>
            <a:ext cx="61531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0066"/>
                </a:solidFill>
              </a:rPr>
              <a:t> 1—</a:t>
            </a:r>
            <a:r>
              <a:rPr lang="en-US" altLang="zh-CN">
                <a:solidFill>
                  <a:srgbClr val="000066"/>
                </a:solidFill>
                <a:sym typeface="Symbol" panose="05050102010706020507" pitchFamily="18" charset="2"/>
              </a:rPr>
              <a:t></a:t>
            </a:r>
            <a:r>
              <a:rPr lang="en-US" altLang="zh-CN">
                <a:solidFill>
                  <a:srgbClr val="000066"/>
                </a:solidFill>
              </a:rPr>
              <a:t>0—</a:t>
            </a:r>
            <a:r>
              <a:rPr lang="en-US" altLang="zh-CN">
                <a:solidFill>
                  <a:srgbClr val="000066"/>
                </a:solidFill>
                <a:sym typeface="Symbol" panose="05050102010706020507" pitchFamily="18" charset="2"/>
              </a:rPr>
              <a:t></a:t>
            </a:r>
            <a:r>
              <a:rPr lang="en-US" altLang="zh-CN">
                <a:solidFill>
                  <a:srgbClr val="000066"/>
                </a:solidFill>
              </a:rPr>
              <a:t>1—</a:t>
            </a:r>
            <a:r>
              <a:rPr lang="en-US" altLang="zh-CN">
                <a:solidFill>
                  <a:srgbClr val="000066"/>
                </a:solidFill>
                <a:sym typeface="Symbol" panose="05050102010706020507" pitchFamily="18" charset="2"/>
              </a:rPr>
              <a:t></a:t>
            </a:r>
            <a:r>
              <a:rPr lang="en-US" altLang="zh-CN">
                <a:solidFill>
                  <a:srgbClr val="000066"/>
                </a:solidFill>
              </a:rPr>
              <a:t>1       </a:t>
            </a:r>
            <a:r>
              <a:rPr lang="zh-CN" altLang="en-US">
                <a:solidFill>
                  <a:srgbClr val="000066"/>
                </a:solidFill>
              </a:rPr>
              <a:t>二进制码</a:t>
            </a:r>
          </a:p>
          <a:p>
            <a:pPr algn="l"/>
            <a:r>
              <a:rPr lang="zh-CN" altLang="en-US">
                <a:solidFill>
                  <a:srgbClr val="000066"/>
                </a:solidFill>
              </a:rPr>
              <a:t>  </a:t>
            </a:r>
            <a:r>
              <a:rPr lang="zh-CN" altLang="en-US">
                <a:solidFill>
                  <a:srgbClr val="000066"/>
                </a:solidFill>
                <a:sym typeface="Symbol" panose="05050102010706020507" pitchFamily="18" charset="2"/>
              </a:rPr>
              <a:t></a:t>
            </a:r>
            <a:r>
              <a:rPr lang="zh-CN" altLang="en-US">
                <a:solidFill>
                  <a:srgbClr val="000066"/>
                </a:solidFill>
              </a:rPr>
              <a:t>         </a:t>
            </a:r>
            <a:r>
              <a:rPr lang="zh-CN" altLang="en-US">
                <a:solidFill>
                  <a:srgbClr val="000066"/>
                </a:solidFill>
                <a:sym typeface="Symbol" panose="05050102010706020507" pitchFamily="18" charset="2"/>
              </a:rPr>
              <a:t></a:t>
            </a:r>
            <a:r>
              <a:rPr lang="zh-CN" altLang="en-US">
                <a:solidFill>
                  <a:srgbClr val="000066"/>
                </a:solidFill>
              </a:rPr>
              <a:t>          </a:t>
            </a:r>
            <a:r>
              <a:rPr lang="zh-CN" altLang="en-US">
                <a:solidFill>
                  <a:srgbClr val="000066"/>
                </a:solidFill>
                <a:sym typeface="Symbol" panose="05050102010706020507" pitchFamily="18" charset="2"/>
              </a:rPr>
              <a:t></a:t>
            </a:r>
            <a:r>
              <a:rPr lang="zh-CN" altLang="en-US">
                <a:solidFill>
                  <a:srgbClr val="000066"/>
                </a:solidFill>
              </a:rPr>
              <a:t>          </a:t>
            </a:r>
            <a:r>
              <a:rPr lang="zh-CN" altLang="en-US">
                <a:solidFill>
                  <a:srgbClr val="000066"/>
                </a:solidFill>
                <a:sym typeface="Symbol" panose="05050102010706020507" pitchFamily="18" charset="2"/>
              </a:rPr>
              <a:t></a:t>
            </a:r>
            <a:endParaRPr lang="zh-CN" altLang="en-US">
              <a:solidFill>
                <a:srgbClr val="000066"/>
              </a:solidFill>
            </a:endParaRPr>
          </a:p>
          <a:p>
            <a:pPr algn="l"/>
            <a:r>
              <a:rPr lang="zh-CN" altLang="en-US">
                <a:solidFill>
                  <a:srgbClr val="000066"/>
                </a:solidFill>
              </a:rPr>
              <a:t>  </a:t>
            </a:r>
            <a:r>
              <a:rPr lang="en-US" altLang="zh-CN">
                <a:solidFill>
                  <a:srgbClr val="000066"/>
                </a:solidFill>
              </a:rPr>
              <a:t>1          1           1            0      </a:t>
            </a:r>
            <a:r>
              <a:rPr lang="zh-CN" altLang="en-US">
                <a:solidFill>
                  <a:srgbClr val="000066"/>
                </a:solidFill>
              </a:rPr>
              <a:t>格雷码</a:t>
            </a:r>
          </a:p>
        </p:txBody>
      </p:sp>
      <p:sp>
        <p:nvSpPr>
          <p:cNvPr id="433169" name="Rectangle 17">
            <a:extLst>
              <a:ext uri="{FF2B5EF4-FFF2-40B4-BE49-F238E27FC236}">
                <a16:creationId xmlns:a16="http://schemas.microsoft.com/office/drawing/2014/main" id="{7C7807D6-40D3-4EC2-AADE-8990186D3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429000"/>
            <a:ext cx="4752975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rgbClr val="CC0000"/>
                </a:solidFill>
              </a:rPr>
              <a:t>格雷码到二进制码的转换</a:t>
            </a:r>
          </a:p>
        </p:txBody>
      </p:sp>
      <p:sp>
        <p:nvSpPr>
          <p:cNvPr id="433170" name="Text Box 18">
            <a:extLst>
              <a:ext uri="{FF2B5EF4-FFF2-40B4-BE49-F238E27FC236}">
                <a16:creationId xmlns:a16="http://schemas.microsoft.com/office/drawing/2014/main" id="{75FCE2D8-4321-46BD-941E-0E338B7AF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4076700"/>
            <a:ext cx="84534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000066"/>
                </a:solidFill>
              </a:rPr>
              <a:t>（</a:t>
            </a:r>
            <a:r>
              <a:rPr lang="en-US" altLang="zh-CN">
                <a:solidFill>
                  <a:srgbClr val="000066"/>
                </a:solidFill>
              </a:rPr>
              <a:t>1</a:t>
            </a:r>
            <a:r>
              <a:rPr lang="zh-CN" altLang="en-US">
                <a:solidFill>
                  <a:srgbClr val="000066"/>
                </a:solidFill>
              </a:rPr>
              <a:t>）二进制码的最高位（最左边）与格雷码的最高位相同。</a:t>
            </a:r>
          </a:p>
          <a:p>
            <a:pPr algn="l"/>
            <a:r>
              <a:rPr lang="zh-CN" altLang="en-US">
                <a:solidFill>
                  <a:srgbClr val="000066"/>
                </a:solidFill>
              </a:rPr>
              <a:t>（</a:t>
            </a:r>
            <a:r>
              <a:rPr lang="en-US" altLang="zh-CN">
                <a:solidFill>
                  <a:srgbClr val="000066"/>
                </a:solidFill>
              </a:rPr>
              <a:t>2</a:t>
            </a:r>
            <a:r>
              <a:rPr lang="zh-CN" altLang="en-US">
                <a:solidFill>
                  <a:srgbClr val="000066"/>
                </a:solidFill>
              </a:rPr>
              <a:t>）将产生的每一位二进制码，与下一位相邻的格雷码相加（舍去进位），作为二进制码的下一位。</a:t>
            </a:r>
          </a:p>
        </p:txBody>
      </p:sp>
      <p:sp>
        <p:nvSpPr>
          <p:cNvPr id="433173" name="Rectangle 21">
            <a:extLst>
              <a:ext uri="{FF2B5EF4-FFF2-40B4-BE49-F238E27FC236}">
                <a16:creationId xmlns:a16="http://schemas.microsoft.com/office/drawing/2014/main" id="{CA617ED1-B3A3-4638-BC53-9FE042827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3172" name="Object 20">
            <a:extLst>
              <a:ext uri="{FF2B5EF4-FFF2-40B4-BE49-F238E27FC236}">
                <a16:creationId xmlns:a16="http://schemas.microsoft.com/office/drawing/2014/main" id="{DC5927FC-99B6-40BB-8BF3-A098953FBA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370513"/>
          <a:ext cx="4932363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74" name="图片" r:id="rId3" imgW="2629080" imgH="781920" progId="Word.Picture.8">
                  <p:embed/>
                </p:oleObj>
              </mc:Choice>
              <mc:Fallback>
                <p:oleObj name="图片" r:id="rId3" imgW="2629080" imgH="781920" progId="Word.Picture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370513"/>
                        <a:ext cx="4932363" cy="148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3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3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/>
      <p:bldP spid="433168" grpId="1"/>
      <p:bldP spid="433169" grpId="0"/>
      <p:bldP spid="4331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8" name="Rectangle 4">
            <a:extLst>
              <a:ext uri="{FF2B5EF4-FFF2-40B4-BE49-F238E27FC236}">
                <a16:creationId xmlns:a16="http://schemas.microsoft.com/office/drawing/2014/main" id="{928B6F35-86A1-4843-A342-00146C71C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2886075"/>
            <a:ext cx="752475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38200" indent="-838200"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838200" indent="-838200"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838200" indent="-838200"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838200" indent="-838200"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838200" indent="-838200"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1295400" indent="-838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1752600" indent="-838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2209800" indent="-838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2667000" indent="-838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br>
              <a:rPr lang="en-US" altLang="zh-CN" sz="2100">
                <a:solidFill>
                  <a:srgbClr val="000066"/>
                </a:solidFill>
                <a:latin typeface="Times New Roman" panose="02020603050405020304" pitchFamily="18" charset="0"/>
              </a:rPr>
            </a:br>
            <a:br>
              <a:rPr lang="en-US" altLang="zh-CN" sz="2100">
                <a:solidFill>
                  <a:srgbClr val="000066"/>
                </a:solidFill>
                <a:latin typeface="Times New Roman" panose="02020603050405020304" pitchFamily="18" charset="0"/>
              </a:rPr>
            </a:br>
            <a:r>
              <a:rPr lang="en-US" altLang="zh-CN" sz="21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10629" name="Rectangle 5">
            <a:extLst>
              <a:ext uri="{FF2B5EF4-FFF2-40B4-BE49-F238E27FC236}">
                <a16:creationId xmlns:a16="http://schemas.microsoft.com/office/drawing/2014/main" id="{866EA689-F0B4-4F29-9F3C-20B96387C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3" y="476250"/>
            <a:ext cx="54943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1.4.3   ASCII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码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字符编码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10630" name="Text Box 6">
            <a:extLst>
              <a:ext uri="{FF2B5EF4-FFF2-40B4-BE49-F238E27FC236}">
                <a16:creationId xmlns:a16="http://schemas.microsoft.com/office/drawing/2014/main" id="{54E63D64-3177-4EA4-9F23-84762C47E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1477963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 ASCII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码即美国标准信息交换码。</a:t>
            </a:r>
          </a:p>
        </p:txBody>
      </p:sp>
      <p:sp>
        <p:nvSpPr>
          <p:cNvPr id="410631" name="Text Box 7">
            <a:extLst>
              <a:ext uri="{FF2B5EF4-FFF2-40B4-BE49-F238E27FC236}">
                <a16:creationId xmlns:a16="http://schemas.microsoft.com/office/drawing/2014/main" id="{2C00EED8-0B4E-4B8B-9507-EC8180F0B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2101850"/>
            <a:ext cx="7848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它共有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128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个代码，可以表示大、小写英文字母、十进制数、标点符号、运算符号、控制符号等，普遍用于计算机的键盘指令输入和数据等</a:t>
            </a: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15805</TotalTime>
  <Words>808</Words>
  <Application>Microsoft Office PowerPoint</Application>
  <PresentationFormat>全屏显示(4:3)</PresentationFormat>
  <Paragraphs>200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Times New Roman</vt:lpstr>
      <vt:lpstr>宋体</vt:lpstr>
      <vt:lpstr>Arial Narrow</vt:lpstr>
      <vt:lpstr>楷体_GB2312</vt:lpstr>
      <vt:lpstr>Wingdings</vt:lpstr>
      <vt:lpstr>Arial</vt:lpstr>
      <vt:lpstr>隶书</vt:lpstr>
      <vt:lpstr>Verdana</vt:lpstr>
      <vt:lpstr>Garamond</vt:lpstr>
      <vt:lpstr>宋体-方正超大字符集</vt:lpstr>
      <vt:lpstr>Symbol</vt:lpstr>
      <vt:lpstr>Profile</vt:lpstr>
      <vt:lpstr>Microsoft 公式 3.0</vt:lpstr>
      <vt:lpstr>Microsoft Word 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luojie</dc:creator>
  <cp:lastModifiedBy>Wang Moby</cp:lastModifiedBy>
  <cp:revision>1702</cp:revision>
  <dcterms:created xsi:type="dcterms:W3CDTF">2004-08-29T02:51:05Z</dcterms:created>
  <dcterms:modified xsi:type="dcterms:W3CDTF">2020-04-25T08:31:24Z</dcterms:modified>
</cp:coreProperties>
</file>