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9"/>
  </p:notesMasterIdLst>
  <p:sldIdLst>
    <p:sldId id="480" r:id="rId2"/>
    <p:sldId id="481" r:id="rId3"/>
    <p:sldId id="482" r:id="rId4"/>
    <p:sldId id="483" r:id="rId5"/>
    <p:sldId id="486" r:id="rId6"/>
    <p:sldId id="487" r:id="rId7"/>
    <p:sldId id="485" r:id="rId8"/>
  </p:sldIdLst>
  <p:sldSz cx="9144000" cy="6858000" type="screen4x3"/>
  <p:notesSz cx="6858000" cy="9144000"/>
  <p:defaultTextStyle>
    <a:defPPr>
      <a:defRPr lang="zh-CN"/>
    </a:defPPr>
    <a:lvl1pPr algn="ctr" rtl="0" fontAlgn="base">
      <a:spcBef>
        <a:spcPct val="0"/>
      </a:spcBef>
      <a:spcAft>
        <a:spcPct val="0"/>
      </a:spcAft>
      <a:defRPr sz="2400" b="1" kern="1200">
        <a:solidFill>
          <a:schemeClr val="tx1"/>
        </a:solidFill>
        <a:latin typeface="Arial Narrow" panose="020B0606020202030204" pitchFamily="34" charset="0"/>
        <a:ea typeface="楷体_GB2312" pitchFamily="49" charset="-122"/>
        <a:cs typeface="+mn-cs"/>
      </a:defRPr>
    </a:lvl1pPr>
    <a:lvl2pPr marL="457200" algn="ctr" rtl="0" fontAlgn="base">
      <a:spcBef>
        <a:spcPct val="0"/>
      </a:spcBef>
      <a:spcAft>
        <a:spcPct val="0"/>
      </a:spcAft>
      <a:defRPr sz="2400" b="1" kern="1200">
        <a:solidFill>
          <a:schemeClr val="tx1"/>
        </a:solidFill>
        <a:latin typeface="Arial Narrow" panose="020B0606020202030204" pitchFamily="34" charset="0"/>
        <a:ea typeface="楷体_GB2312" pitchFamily="49" charset="-122"/>
        <a:cs typeface="+mn-cs"/>
      </a:defRPr>
    </a:lvl2pPr>
    <a:lvl3pPr marL="914400" algn="ctr" rtl="0" fontAlgn="base">
      <a:spcBef>
        <a:spcPct val="0"/>
      </a:spcBef>
      <a:spcAft>
        <a:spcPct val="0"/>
      </a:spcAft>
      <a:defRPr sz="2400" b="1" kern="1200">
        <a:solidFill>
          <a:schemeClr val="tx1"/>
        </a:solidFill>
        <a:latin typeface="Arial Narrow" panose="020B0606020202030204" pitchFamily="34" charset="0"/>
        <a:ea typeface="楷体_GB2312" pitchFamily="49" charset="-122"/>
        <a:cs typeface="+mn-cs"/>
      </a:defRPr>
    </a:lvl3pPr>
    <a:lvl4pPr marL="1371600" algn="ctr" rtl="0" fontAlgn="base">
      <a:spcBef>
        <a:spcPct val="0"/>
      </a:spcBef>
      <a:spcAft>
        <a:spcPct val="0"/>
      </a:spcAft>
      <a:defRPr sz="2400" b="1" kern="1200">
        <a:solidFill>
          <a:schemeClr val="tx1"/>
        </a:solidFill>
        <a:latin typeface="Arial Narrow" panose="020B0606020202030204" pitchFamily="34" charset="0"/>
        <a:ea typeface="楷体_GB2312" pitchFamily="49" charset="-122"/>
        <a:cs typeface="+mn-cs"/>
      </a:defRPr>
    </a:lvl4pPr>
    <a:lvl5pPr marL="1828800" algn="ctr" rtl="0" fontAlgn="base">
      <a:spcBef>
        <a:spcPct val="0"/>
      </a:spcBef>
      <a:spcAft>
        <a:spcPct val="0"/>
      </a:spcAft>
      <a:defRPr sz="2400" b="1" kern="1200">
        <a:solidFill>
          <a:schemeClr val="tx1"/>
        </a:solidFill>
        <a:latin typeface="Arial Narrow" panose="020B0606020202030204" pitchFamily="34" charset="0"/>
        <a:ea typeface="楷体_GB2312" pitchFamily="49" charset="-122"/>
        <a:cs typeface="+mn-cs"/>
      </a:defRPr>
    </a:lvl5pPr>
    <a:lvl6pPr marL="2286000" algn="l" defTabSz="914400" rtl="0" eaLnBrk="1" latinLnBrk="0" hangingPunct="1">
      <a:defRPr sz="2400" b="1" kern="1200">
        <a:solidFill>
          <a:schemeClr val="tx1"/>
        </a:solidFill>
        <a:latin typeface="Arial Narrow" panose="020B0606020202030204" pitchFamily="34" charset="0"/>
        <a:ea typeface="楷体_GB2312" pitchFamily="49" charset="-122"/>
        <a:cs typeface="+mn-cs"/>
      </a:defRPr>
    </a:lvl6pPr>
    <a:lvl7pPr marL="2743200" algn="l" defTabSz="914400" rtl="0" eaLnBrk="1" latinLnBrk="0" hangingPunct="1">
      <a:defRPr sz="2400" b="1" kern="1200">
        <a:solidFill>
          <a:schemeClr val="tx1"/>
        </a:solidFill>
        <a:latin typeface="Arial Narrow" panose="020B0606020202030204" pitchFamily="34" charset="0"/>
        <a:ea typeface="楷体_GB2312" pitchFamily="49" charset="-122"/>
        <a:cs typeface="+mn-cs"/>
      </a:defRPr>
    </a:lvl7pPr>
    <a:lvl8pPr marL="3200400" algn="l" defTabSz="914400" rtl="0" eaLnBrk="1" latinLnBrk="0" hangingPunct="1">
      <a:defRPr sz="2400" b="1" kern="1200">
        <a:solidFill>
          <a:schemeClr val="tx1"/>
        </a:solidFill>
        <a:latin typeface="Arial Narrow" panose="020B0606020202030204" pitchFamily="34" charset="0"/>
        <a:ea typeface="楷体_GB2312" pitchFamily="49" charset="-122"/>
        <a:cs typeface="+mn-cs"/>
      </a:defRPr>
    </a:lvl8pPr>
    <a:lvl9pPr marL="3657600" algn="l" defTabSz="914400" rtl="0" eaLnBrk="1" latinLnBrk="0" hangingPunct="1">
      <a:defRPr sz="2400" b="1" kern="1200">
        <a:solidFill>
          <a:schemeClr val="tx1"/>
        </a:solidFill>
        <a:latin typeface="Arial Narrow" panose="020B060602020203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FF"/>
    <a:srgbClr val="0000CC"/>
    <a:srgbClr val="339933"/>
    <a:srgbClr val="FF0000"/>
    <a:srgbClr val="0000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4" autoAdjust="0"/>
  </p:normalViewPr>
  <p:slideViewPr>
    <p:cSldViewPr>
      <p:cViewPr varScale="1">
        <p:scale>
          <a:sx n="44" d="100"/>
          <a:sy n="44" d="100"/>
        </p:scale>
        <p:origin x="1000" y="4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BC91B226-85BB-4A5C-9C8A-D0C0EC8A62C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atin typeface="Verdana" panose="020B0604030504040204" pitchFamily="34" charset="0"/>
                <a:ea typeface="宋体" panose="02010600030101010101" pitchFamily="2" charset="-122"/>
              </a:defRPr>
            </a:lvl1pPr>
          </a:lstStyle>
          <a:p>
            <a:endParaRPr lang="en-US" altLang="zh-CN"/>
          </a:p>
        </p:txBody>
      </p:sp>
      <p:sp>
        <p:nvSpPr>
          <p:cNvPr id="182275" name="Rectangle 3">
            <a:extLst>
              <a:ext uri="{FF2B5EF4-FFF2-40B4-BE49-F238E27FC236}">
                <a16:creationId xmlns:a16="http://schemas.microsoft.com/office/drawing/2014/main" id="{8F2CF6CE-9E2F-4E6F-B2CF-576AA7152BD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Verdana" panose="020B0604030504040204" pitchFamily="34" charset="0"/>
                <a:ea typeface="宋体" panose="02010600030101010101" pitchFamily="2" charset="-122"/>
              </a:defRPr>
            </a:lvl1pPr>
          </a:lstStyle>
          <a:p>
            <a:endParaRPr lang="en-US" altLang="zh-CN"/>
          </a:p>
        </p:txBody>
      </p:sp>
      <p:sp>
        <p:nvSpPr>
          <p:cNvPr id="182276" name="Rectangle 4">
            <a:extLst>
              <a:ext uri="{FF2B5EF4-FFF2-40B4-BE49-F238E27FC236}">
                <a16:creationId xmlns:a16="http://schemas.microsoft.com/office/drawing/2014/main" id="{3889D011-F500-476F-8246-11B5D1BFCD9B}"/>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a:extLst>
              <a:ext uri="{FF2B5EF4-FFF2-40B4-BE49-F238E27FC236}">
                <a16:creationId xmlns:a16="http://schemas.microsoft.com/office/drawing/2014/main" id="{7A6A21C6-405B-4CFB-B9F7-02958C168FE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2278" name="Rectangle 6">
            <a:extLst>
              <a:ext uri="{FF2B5EF4-FFF2-40B4-BE49-F238E27FC236}">
                <a16:creationId xmlns:a16="http://schemas.microsoft.com/office/drawing/2014/main" id="{F509C6CD-7F80-4D14-9A19-9FCD6DB7E8F1}"/>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atin typeface="Verdana" panose="020B0604030504040204" pitchFamily="34" charset="0"/>
                <a:ea typeface="宋体" panose="02010600030101010101" pitchFamily="2" charset="-122"/>
              </a:defRPr>
            </a:lvl1pPr>
          </a:lstStyle>
          <a:p>
            <a:endParaRPr lang="en-US" altLang="zh-CN"/>
          </a:p>
        </p:txBody>
      </p:sp>
      <p:sp>
        <p:nvSpPr>
          <p:cNvPr id="182279" name="Rectangle 7">
            <a:extLst>
              <a:ext uri="{FF2B5EF4-FFF2-40B4-BE49-F238E27FC236}">
                <a16:creationId xmlns:a16="http://schemas.microsoft.com/office/drawing/2014/main" id="{EE331FAF-3FA6-4E85-875B-4D5CD8A8D8E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Verdana" panose="020B0604030504040204" pitchFamily="34" charset="0"/>
                <a:ea typeface="宋体" panose="02010600030101010101" pitchFamily="2" charset="-122"/>
              </a:defRPr>
            </a:lvl1pPr>
          </a:lstStyle>
          <a:p>
            <a:fld id="{1B4B7383-EB2C-4A16-AFA9-4C17A128F31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3EE3693-E11D-4237-A471-7C08C555BCBB}"/>
              </a:ext>
            </a:extLst>
          </p:cNvPr>
          <p:cNvSpPr>
            <a:spLocks noGrp="1" noChangeArrowheads="1"/>
          </p:cNvSpPr>
          <p:nvPr>
            <p:ph type="ctrTitle"/>
          </p:nvPr>
        </p:nvSpPr>
        <p:spPr>
          <a:xfrm>
            <a:off x="685800" y="990600"/>
            <a:ext cx="7772400" cy="1371600"/>
          </a:xfrm>
        </p:spPr>
        <p:txBody>
          <a:bodyPr/>
          <a:lstStyle>
            <a:lvl1pPr>
              <a:defRPr sz="4000">
                <a:ea typeface="隶书" panose="02010509060101010101" pitchFamily="49" charset="-122"/>
              </a:defRPr>
            </a:lvl1pPr>
          </a:lstStyle>
          <a:p>
            <a:pPr lvl="0"/>
            <a:r>
              <a:rPr lang="en-US" altLang="zh-CN" noProof="0"/>
              <a:t>abcd</a:t>
            </a:r>
          </a:p>
        </p:txBody>
      </p:sp>
      <p:sp>
        <p:nvSpPr>
          <p:cNvPr id="93187" name="Rectangle 3">
            <a:extLst>
              <a:ext uri="{FF2B5EF4-FFF2-40B4-BE49-F238E27FC236}">
                <a16:creationId xmlns:a16="http://schemas.microsoft.com/office/drawing/2014/main" id="{FE948443-6873-44F1-8E0F-9E809C94FC64}"/>
              </a:ext>
            </a:extLst>
          </p:cNvPr>
          <p:cNvSpPr>
            <a:spLocks noGrp="1" noChangeArrowheads="1"/>
          </p:cNvSpPr>
          <p:nvPr>
            <p:ph type="subTitle" idx="1"/>
          </p:nvPr>
        </p:nvSpPr>
        <p:spPr>
          <a:xfrm>
            <a:off x="684213" y="3141663"/>
            <a:ext cx="7010400" cy="1600200"/>
          </a:xfrm>
        </p:spPr>
        <p:txBody>
          <a:bodyPr/>
          <a:lstStyle>
            <a:lvl1pPr marL="0" indent="0">
              <a:buFont typeface="Wingdings" panose="05000000000000000000" pitchFamily="2" charset="2"/>
              <a:buNone/>
              <a:defRPr sz="2800"/>
            </a:lvl1pPr>
          </a:lstStyle>
          <a:p>
            <a:pPr lvl="0"/>
            <a:r>
              <a:rPr lang="en-US" altLang="zh-CN" noProof="0"/>
              <a:t>abcdefg</a:t>
            </a:r>
          </a:p>
        </p:txBody>
      </p:sp>
      <p:sp>
        <p:nvSpPr>
          <p:cNvPr id="93188" name="Rectangle 4">
            <a:extLst>
              <a:ext uri="{FF2B5EF4-FFF2-40B4-BE49-F238E27FC236}">
                <a16:creationId xmlns:a16="http://schemas.microsoft.com/office/drawing/2014/main" id="{C9FF9719-9793-4914-A286-1B893AEF6345}"/>
              </a:ext>
            </a:extLst>
          </p:cNvPr>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93189" name="Rectangle 5">
            <a:extLst>
              <a:ext uri="{FF2B5EF4-FFF2-40B4-BE49-F238E27FC236}">
                <a16:creationId xmlns:a16="http://schemas.microsoft.com/office/drawing/2014/main" id="{F2DCA53C-CD62-4097-80EC-336BAA73AF32}"/>
              </a:ext>
            </a:extLst>
          </p:cNvPr>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Verdana" panose="020B0604030504040204" pitchFamily="34" charset="0"/>
                <a:ea typeface="宋体" panose="02010600030101010101" pitchFamily="2" charset="-122"/>
              </a:defRPr>
            </a:lvl1pPr>
          </a:lstStyle>
          <a:p>
            <a:endParaRPr lang="en-US" altLang="zh-CN"/>
          </a:p>
        </p:txBody>
      </p:sp>
      <p:sp>
        <p:nvSpPr>
          <p:cNvPr id="93190" name="Rectangle 6">
            <a:extLst>
              <a:ext uri="{FF2B5EF4-FFF2-40B4-BE49-F238E27FC236}">
                <a16:creationId xmlns:a16="http://schemas.microsoft.com/office/drawing/2014/main" id="{A459247D-EC0F-4110-819F-A345E6E71AD4}"/>
              </a:ext>
            </a:extLst>
          </p:cNvPr>
          <p:cNvSpPr>
            <a:spLocks noGrp="1" noChangeArrowheads="1"/>
          </p:cNvSpPr>
          <p:nvPr>
            <p:ph type="sldNum" sz="quarter" idx="4"/>
          </p:nvPr>
        </p:nvSpPr>
        <p:spPr>
          <a:xfrm>
            <a:off x="6553200" y="6248400"/>
            <a:ext cx="1905000" cy="457200"/>
          </a:xfrm>
        </p:spPr>
        <p:txBody>
          <a:bodyPr/>
          <a:lstStyle>
            <a:lvl1pPr>
              <a:defRPr/>
            </a:lvl1pPr>
          </a:lstStyle>
          <a:p>
            <a:fld id="{1A104684-6247-4974-84EC-12D82FC8CED4}" type="slidenum">
              <a:rPr lang="en-US" altLang="zh-CN"/>
              <a:pPr/>
              <a:t>‹#›</a:t>
            </a:fld>
            <a:endParaRPr lang="en-US" altLang="zh-CN"/>
          </a:p>
        </p:txBody>
      </p:sp>
      <p:sp>
        <p:nvSpPr>
          <p:cNvPr id="93191" name="AutoShape 7">
            <a:extLst>
              <a:ext uri="{FF2B5EF4-FFF2-40B4-BE49-F238E27FC236}">
                <a16:creationId xmlns:a16="http://schemas.microsoft.com/office/drawing/2014/main" id="{0C0A1EDB-F060-40E8-BEDB-4AEA2217F4CC}"/>
              </a:ext>
            </a:extLst>
          </p:cNvPr>
          <p:cNvSpPr>
            <a:spLocks noChangeArrowheads="1"/>
          </p:cNvSpPr>
          <p:nvPr/>
        </p:nvSpPr>
        <p:spPr bwMode="auto">
          <a:xfrm>
            <a:off x="685800" y="213360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endParaRPr lang="zh-CN" altLang="zh-CN" b="0">
              <a:latin typeface="Times New Roman" panose="02020603050405020304" pitchFamily="18" charset="0"/>
              <a:ea typeface="宋体" panose="02010600030101010101" pitchFamily="2" charset="-122"/>
            </a:endParaRPr>
          </a:p>
        </p:txBody>
      </p:sp>
      <p:pic>
        <p:nvPicPr>
          <p:cNvPr id="93192" name="Picture 8">
            <a:hlinkClick r:id="" action="ppaction://hlinkshowjump?jump=nextslide"/>
            <a:extLst>
              <a:ext uri="{FF2B5EF4-FFF2-40B4-BE49-F238E27FC236}">
                <a16:creationId xmlns:a16="http://schemas.microsoft.com/office/drawing/2014/main" id="{2C10F538-BA33-4FB9-B9FF-45967939E6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3" name="Picture 9">
            <a:hlinkClick r:id="" action="ppaction://hlinkshowjump?jump=endshow"/>
            <a:extLst>
              <a:ext uri="{FF2B5EF4-FFF2-40B4-BE49-F238E27FC236}">
                <a16:creationId xmlns:a16="http://schemas.microsoft.com/office/drawing/2014/main" id="{49571A30-32EF-4879-951B-3C89FEB7CCD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4" name="Picture 10">
            <a:hlinkClick r:id="" action="ppaction://hlinkshowjump?jump=previousslide"/>
            <a:extLst>
              <a:ext uri="{FF2B5EF4-FFF2-40B4-BE49-F238E27FC236}">
                <a16:creationId xmlns:a16="http://schemas.microsoft.com/office/drawing/2014/main" id="{3A1A5BA2-0E72-418B-BB9F-9E16284B6A3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5" name="Picture 11">
            <a:hlinkClick r:id="" action="ppaction://hlinkshowjump?jump=firstslide"/>
            <a:extLst>
              <a:ext uri="{FF2B5EF4-FFF2-40B4-BE49-F238E27FC236}">
                <a16:creationId xmlns:a16="http://schemas.microsoft.com/office/drawing/2014/main" id="{7CD85F0E-A886-4FFB-87FB-5E5C5D7EEC7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334125" y="6594475"/>
            <a:ext cx="619125" cy="171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87F95-6528-44B4-8CED-EB15B592B97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937DAAF-04AA-4B66-967E-9A4A4851C25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E33C1E-62BC-4B74-9E2A-EEEB6C38D066}"/>
              </a:ext>
            </a:extLst>
          </p:cNvPr>
          <p:cNvSpPr>
            <a:spLocks noGrp="1"/>
          </p:cNvSpPr>
          <p:nvPr>
            <p:ph type="dt" sz="half"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C9E886D-12C4-42B6-945F-CEE4911880D8}"/>
              </a:ext>
            </a:extLst>
          </p:cNvPr>
          <p:cNvSpPr>
            <a:spLocks noGrp="1"/>
          </p:cNvSpPr>
          <p:nvPr>
            <p:ph type="sldNum" sz="quarter" idx="11"/>
          </p:nvPr>
        </p:nvSpPr>
        <p:spPr/>
        <p:txBody>
          <a:bodyPr/>
          <a:lstStyle>
            <a:lvl1pPr>
              <a:defRPr/>
            </a:lvl1pPr>
          </a:lstStyle>
          <a:p>
            <a:fld id="{7952124A-F0E2-422A-A062-32B6D148A84F}" type="slidenum">
              <a:rPr lang="en-US" altLang="zh-CN"/>
              <a:pPr/>
              <a:t>‹#›</a:t>
            </a:fld>
            <a:endParaRPr lang="en-US" altLang="zh-CN"/>
          </a:p>
        </p:txBody>
      </p:sp>
    </p:spTree>
    <p:extLst>
      <p:ext uri="{BB962C8B-B14F-4D97-AF65-F5344CB8AC3E}">
        <p14:creationId xmlns:p14="http://schemas.microsoft.com/office/powerpoint/2010/main" val="410828657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637A3D-2D09-4375-A4EC-3CC005CF0B1D}"/>
              </a:ext>
            </a:extLst>
          </p:cNvPr>
          <p:cNvSpPr>
            <a:spLocks noGrp="1"/>
          </p:cNvSpPr>
          <p:nvPr>
            <p:ph type="title" orient="vert"/>
          </p:nvPr>
        </p:nvSpPr>
        <p:spPr>
          <a:xfrm>
            <a:off x="6604000" y="260350"/>
            <a:ext cx="2008188" cy="56356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3174D4-2645-48FC-BCEF-47C94FC8FC87}"/>
              </a:ext>
            </a:extLst>
          </p:cNvPr>
          <p:cNvSpPr>
            <a:spLocks noGrp="1"/>
          </p:cNvSpPr>
          <p:nvPr>
            <p:ph type="body" orient="vert" idx="1"/>
          </p:nvPr>
        </p:nvSpPr>
        <p:spPr>
          <a:xfrm>
            <a:off x="574675" y="260350"/>
            <a:ext cx="5876925" cy="56356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D6B017-5528-4EC7-A65F-6088D4A1C83E}"/>
              </a:ext>
            </a:extLst>
          </p:cNvPr>
          <p:cNvSpPr>
            <a:spLocks noGrp="1"/>
          </p:cNvSpPr>
          <p:nvPr>
            <p:ph type="dt" sz="half"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066EA44-C2B1-45B5-B08C-0FACCAE5FDFB}"/>
              </a:ext>
            </a:extLst>
          </p:cNvPr>
          <p:cNvSpPr>
            <a:spLocks noGrp="1"/>
          </p:cNvSpPr>
          <p:nvPr>
            <p:ph type="sldNum" sz="quarter" idx="11"/>
          </p:nvPr>
        </p:nvSpPr>
        <p:spPr/>
        <p:txBody>
          <a:bodyPr/>
          <a:lstStyle>
            <a:lvl1pPr>
              <a:defRPr/>
            </a:lvl1pPr>
          </a:lstStyle>
          <a:p>
            <a:fld id="{5696F5D2-F2D7-4064-BD5F-ABDC732739CD}" type="slidenum">
              <a:rPr lang="en-US" altLang="zh-CN"/>
              <a:pPr/>
              <a:t>‹#›</a:t>
            </a:fld>
            <a:endParaRPr lang="en-US" altLang="zh-CN"/>
          </a:p>
        </p:txBody>
      </p:sp>
    </p:spTree>
    <p:extLst>
      <p:ext uri="{BB962C8B-B14F-4D97-AF65-F5344CB8AC3E}">
        <p14:creationId xmlns:p14="http://schemas.microsoft.com/office/powerpoint/2010/main" val="427561430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519AB-34F2-478B-9D49-5099B88531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98E2A4-1411-41F6-8589-A1BDE00871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F0738D-7254-4435-A996-26DC1C2F4296}"/>
              </a:ext>
            </a:extLst>
          </p:cNvPr>
          <p:cNvSpPr>
            <a:spLocks noGrp="1"/>
          </p:cNvSpPr>
          <p:nvPr>
            <p:ph type="dt" sz="half"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25775BC-7049-47E0-A5AE-9B079063F14A}"/>
              </a:ext>
            </a:extLst>
          </p:cNvPr>
          <p:cNvSpPr>
            <a:spLocks noGrp="1"/>
          </p:cNvSpPr>
          <p:nvPr>
            <p:ph type="sldNum" sz="quarter" idx="11"/>
          </p:nvPr>
        </p:nvSpPr>
        <p:spPr/>
        <p:txBody>
          <a:bodyPr/>
          <a:lstStyle>
            <a:lvl1pPr>
              <a:defRPr/>
            </a:lvl1pPr>
          </a:lstStyle>
          <a:p>
            <a:fld id="{75B8E30B-C30F-4DE7-82BE-E403F3795D33}" type="slidenum">
              <a:rPr lang="en-US" altLang="zh-CN"/>
              <a:pPr/>
              <a:t>‹#›</a:t>
            </a:fld>
            <a:endParaRPr lang="en-US" altLang="zh-CN"/>
          </a:p>
        </p:txBody>
      </p:sp>
    </p:spTree>
    <p:extLst>
      <p:ext uri="{BB962C8B-B14F-4D97-AF65-F5344CB8AC3E}">
        <p14:creationId xmlns:p14="http://schemas.microsoft.com/office/powerpoint/2010/main" val="136797049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53681-B242-4505-88BE-57605C8FC0BE}"/>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791BBD-E9C7-48F2-B21F-3A7D70990F4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6B5FFEA-5BB2-4F57-A921-D40C6CC5AB01}"/>
              </a:ext>
            </a:extLst>
          </p:cNvPr>
          <p:cNvSpPr>
            <a:spLocks noGrp="1"/>
          </p:cNvSpPr>
          <p:nvPr>
            <p:ph type="dt" sz="half"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EAE014B-5D74-450F-B88C-B16513ED5A4F}"/>
              </a:ext>
            </a:extLst>
          </p:cNvPr>
          <p:cNvSpPr>
            <a:spLocks noGrp="1"/>
          </p:cNvSpPr>
          <p:nvPr>
            <p:ph type="sldNum" sz="quarter" idx="11"/>
          </p:nvPr>
        </p:nvSpPr>
        <p:spPr/>
        <p:txBody>
          <a:bodyPr/>
          <a:lstStyle>
            <a:lvl1pPr>
              <a:defRPr/>
            </a:lvl1pPr>
          </a:lstStyle>
          <a:p>
            <a:fld id="{A1E84385-D4F1-4E67-8F9A-3BE8557F22CD}" type="slidenum">
              <a:rPr lang="en-US" altLang="zh-CN"/>
              <a:pPr/>
              <a:t>‹#›</a:t>
            </a:fld>
            <a:endParaRPr lang="en-US" altLang="zh-CN"/>
          </a:p>
        </p:txBody>
      </p:sp>
    </p:spTree>
    <p:extLst>
      <p:ext uri="{BB962C8B-B14F-4D97-AF65-F5344CB8AC3E}">
        <p14:creationId xmlns:p14="http://schemas.microsoft.com/office/powerpoint/2010/main" val="96520911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0DCC5-5554-48F8-B373-1EF8423BEA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3FA47B-0821-486C-9717-0C97F14300ED}"/>
              </a:ext>
            </a:extLst>
          </p:cNvPr>
          <p:cNvSpPr>
            <a:spLocks noGrp="1"/>
          </p:cNvSpPr>
          <p:nvPr>
            <p:ph sz="half" idx="1"/>
          </p:nvPr>
        </p:nvSpPr>
        <p:spPr>
          <a:xfrm>
            <a:off x="611188" y="1628775"/>
            <a:ext cx="39243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42893C-D0BA-46CF-91A1-2F31831C8095}"/>
              </a:ext>
            </a:extLst>
          </p:cNvPr>
          <p:cNvSpPr>
            <a:spLocks noGrp="1"/>
          </p:cNvSpPr>
          <p:nvPr>
            <p:ph sz="half" idx="2"/>
          </p:nvPr>
        </p:nvSpPr>
        <p:spPr>
          <a:xfrm>
            <a:off x="4687888" y="1628775"/>
            <a:ext cx="39243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4C9069F-5597-44FB-B302-2C0AB703CF79}"/>
              </a:ext>
            </a:extLst>
          </p:cNvPr>
          <p:cNvSpPr>
            <a:spLocks noGrp="1"/>
          </p:cNvSpPr>
          <p:nvPr>
            <p:ph type="dt" sz="half"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60CF7E1-9EBB-41EB-BF70-DF53FFDF4F90}"/>
              </a:ext>
            </a:extLst>
          </p:cNvPr>
          <p:cNvSpPr>
            <a:spLocks noGrp="1"/>
          </p:cNvSpPr>
          <p:nvPr>
            <p:ph type="sldNum" sz="quarter" idx="11"/>
          </p:nvPr>
        </p:nvSpPr>
        <p:spPr/>
        <p:txBody>
          <a:bodyPr/>
          <a:lstStyle>
            <a:lvl1pPr>
              <a:defRPr/>
            </a:lvl1pPr>
          </a:lstStyle>
          <a:p>
            <a:fld id="{829D1447-8BF6-456C-A159-041B10DED584}" type="slidenum">
              <a:rPr lang="en-US" altLang="zh-CN"/>
              <a:pPr/>
              <a:t>‹#›</a:t>
            </a:fld>
            <a:endParaRPr lang="en-US" altLang="zh-CN"/>
          </a:p>
        </p:txBody>
      </p:sp>
    </p:spTree>
    <p:extLst>
      <p:ext uri="{BB962C8B-B14F-4D97-AF65-F5344CB8AC3E}">
        <p14:creationId xmlns:p14="http://schemas.microsoft.com/office/powerpoint/2010/main" val="202509955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A5A01-C230-438B-96F7-8213CE8275E4}"/>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DC36B6-FFAD-4EC6-AFC9-E49CC536306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994400F-D552-44D5-A878-72D59C0E8552}"/>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D8D4E87-167C-4BDA-8D77-D1AB104B56F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3F9DEF-FDD8-4F7E-9FE5-D37CCC33A524}"/>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AE3071-91DF-404C-8869-B0F791722E3D}"/>
              </a:ext>
            </a:extLst>
          </p:cNvPr>
          <p:cNvSpPr>
            <a:spLocks noGrp="1"/>
          </p:cNvSpPr>
          <p:nvPr>
            <p:ph type="dt" sz="half"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6EDD99AB-4B36-4F0B-8A34-D1A4EC2F85FB}"/>
              </a:ext>
            </a:extLst>
          </p:cNvPr>
          <p:cNvSpPr>
            <a:spLocks noGrp="1"/>
          </p:cNvSpPr>
          <p:nvPr>
            <p:ph type="sldNum" sz="quarter" idx="11"/>
          </p:nvPr>
        </p:nvSpPr>
        <p:spPr/>
        <p:txBody>
          <a:bodyPr/>
          <a:lstStyle>
            <a:lvl1pPr>
              <a:defRPr/>
            </a:lvl1pPr>
          </a:lstStyle>
          <a:p>
            <a:fld id="{461AD63A-BF15-4567-9267-508BB614A584}" type="slidenum">
              <a:rPr lang="en-US" altLang="zh-CN"/>
              <a:pPr/>
              <a:t>‹#›</a:t>
            </a:fld>
            <a:endParaRPr lang="en-US" altLang="zh-CN"/>
          </a:p>
        </p:txBody>
      </p:sp>
    </p:spTree>
    <p:extLst>
      <p:ext uri="{BB962C8B-B14F-4D97-AF65-F5344CB8AC3E}">
        <p14:creationId xmlns:p14="http://schemas.microsoft.com/office/powerpoint/2010/main" val="1898217508"/>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442E9-4D80-42B4-8468-41501D5E27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4493FDB-38F2-4E77-A8D7-2B5A4F23862C}"/>
              </a:ext>
            </a:extLst>
          </p:cNvPr>
          <p:cNvSpPr>
            <a:spLocks noGrp="1"/>
          </p:cNvSpPr>
          <p:nvPr>
            <p:ph type="dt" sz="half"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AD2686D8-84CB-4B7B-B496-64F7E8F3E014}"/>
              </a:ext>
            </a:extLst>
          </p:cNvPr>
          <p:cNvSpPr>
            <a:spLocks noGrp="1"/>
          </p:cNvSpPr>
          <p:nvPr>
            <p:ph type="sldNum" sz="quarter" idx="11"/>
          </p:nvPr>
        </p:nvSpPr>
        <p:spPr/>
        <p:txBody>
          <a:bodyPr/>
          <a:lstStyle>
            <a:lvl1pPr>
              <a:defRPr/>
            </a:lvl1pPr>
          </a:lstStyle>
          <a:p>
            <a:fld id="{7E7D32CC-6FCB-403C-AF08-F758F0E9DDD6}" type="slidenum">
              <a:rPr lang="en-US" altLang="zh-CN"/>
              <a:pPr/>
              <a:t>‹#›</a:t>
            </a:fld>
            <a:endParaRPr lang="en-US" altLang="zh-CN"/>
          </a:p>
        </p:txBody>
      </p:sp>
    </p:spTree>
    <p:extLst>
      <p:ext uri="{BB962C8B-B14F-4D97-AF65-F5344CB8AC3E}">
        <p14:creationId xmlns:p14="http://schemas.microsoft.com/office/powerpoint/2010/main" val="366080757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5F9E77D-A78C-4C3A-8737-179D75888B92}"/>
              </a:ext>
            </a:extLst>
          </p:cNvPr>
          <p:cNvSpPr>
            <a:spLocks noGrp="1"/>
          </p:cNvSpPr>
          <p:nvPr>
            <p:ph type="dt" sz="half"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0BDCA975-98A2-4A26-A094-8E234714FAA3}"/>
              </a:ext>
            </a:extLst>
          </p:cNvPr>
          <p:cNvSpPr>
            <a:spLocks noGrp="1"/>
          </p:cNvSpPr>
          <p:nvPr>
            <p:ph type="sldNum" sz="quarter" idx="11"/>
          </p:nvPr>
        </p:nvSpPr>
        <p:spPr/>
        <p:txBody>
          <a:bodyPr/>
          <a:lstStyle>
            <a:lvl1pPr>
              <a:defRPr/>
            </a:lvl1pPr>
          </a:lstStyle>
          <a:p>
            <a:fld id="{8551187E-13E5-4CE5-8269-38BAE825AEA0}" type="slidenum">
              <a:rPr lang="en-US" altLang="zh-CN"/>
              <a:pPr/>
              <a:t>‹#›</a:t>
            </a:fld>
            <a:endParaRPr lang="en-US" altLang="zh-CN"/>
          </a:p>
        </p:txBody>
      </p:sp>
    </p:spTree>
    <p:extLst>
      <p:ext uri="{BB962C8B-B14F-4D97-AF65-F5344CB8AC3E}">
        <p14:creationId xmlns:p14="http://schemas.microsoft.com/office/powerpoint/2010/main" val="191925541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6827A-DDF2-4ECE-9D6F-AF1B687BE715}"/>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347E85-47A8-4E5C-9303-AD919EB9DC0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2FD594-B720-4957-B021-5A748373234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D7C67F-8B98-4A9E-8AC9-32F04FD8766C}"/>
              </a:ext>
            </a:extLst>
          </p:cNvPr>
          <p:cNvSpPr>
            <a:spLocks noGrp="1"/>
          </p:cNvSpPr>
          <p:nvPr>
            <p:ph type="dt" sz="half"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4552519-43BD-4233-BC66-5500691CD129}"/>
              </a:ext>
            </a:extLst>
          </p:cNvPr>
          <p:cNvSpPr>
            <a:spLocks noGrp="1"/>
          </p:cNvSpPr>
          <p:nvPr>
            <p:ph type="sldNum" sz="quarter" idx="11"/>
          </p:nvPr>
        </p:nvSpPr>
        <p:spPr/>
        <p:txBody>
          <a:bodyPr/>
          <a:lstStyle>
            <a:lvl1pPr>
              <a:defRPr/>
            </a:lvl1pPr>
          </a:lstStyle>
          <a:p>
            <a:fld id="{236A3478-46DE-4930-A696-E7B8757D554A}" type="slidenum">
              <a:rPr lang="en-US" altLang="zh-CN"/>
              <a:pPr/>
              <a:t>‹#›</a:t>
            </a:fld>
            <a:endParaRPr lang="en-US" altLang="zh-CN"/>
          </a:p>
        </p:txBody>
      </p:sp>
    </p:spTree>
    <p:extLst>
      <p:ext uri="{BB962C8B-B14F-4D97-AF65-F5344CB8AC3E}">
        <p14:creationId xmlns:p14="http://schemas.microsoft.com/office/powerpoint/2010/main" val="3716380823"/>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26869-5BE2-4C3B-BDF5-8E2501D3120A}"/>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ED8C4D-DFC0-49FB-9C36-E5DB1958CEC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F5B70E6-7946-408C-99B8-D4F2AC83B7A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761763-840F-4524-A232-48F64A2A67B8}"/>
              </a:ext>
            </a:extLst>
          </p:cNvPr>
          <p:cNvSpPr>
            <a:spLocks noGrp="1"/>
          </p:cNvSpPr>
          <p:nvPr>
            <p:ph type="dt" sz="half"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1D4E758-0821-44BF-A0B0-5649F97BA0F6}"/>
              </a:ext>
            </a:extLst>
          </p:cNvPr>
          <p:cNvSpPr>
            <a:spLocks noGrp="1"/>
          </p:cNvSpPr>
          <p:nvPr>
            <p:ph type="sldNum" sz="quarter" idx="11"/>
          </p:nvPr>
        </p:nvSpPr>
        <p:spPr/>
        <p:txBody>
          <a:bodyPr/>
          <a:lstStyle>
            <a:lvl1pPr>
              <a:defRPr/>
            </a:lvl1pPr>
          </a:lstStyle>
          <a:p>
            <a:fld id="{97F9D5D2-83F4-4436-8BD5-62F52D5CABEF}" type="slidenum">
              <a:rPr lang="en-US" altLang="zh-CN"/>
              <a:pPr/>
              <a:t>‹#›</a:t>
            </a:fld>
            <a:endParaRPr lang="en-US" altLang="zh-CN"/>
          </a:p>
        </p:txBody>
      </p:sp>
    </p:spTree>
    <p:extLst>
      <p:ext uri="{BB962C8B-B14F-4D97-AF65-F5344CB8AC3E}">
        <p14:creationId xmlns:p14="http://schemas.microsoft.com/office/powerpoint/2010/main" val="407303715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0E0E0"/>
          </a:fgClr>
          <a:bgClr>
            <a:schemeClr val="bg1"/>
          </a:bgClr>
        </a:patt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E0DAD52-C6DE-4C43-95D4-B9BE2A272D6C}"/>
              </a:ext>
            </a:extLst>
          </p:cNvPr>
          <p:cNvSpPr>
            <a:spLocks noGrp="1" noChangeArrowheads="1"/>
          </p:cNvSpPr>
          <p:nvPr>
            <p:ph type="title"/>
          </p:nvPr>
        </p:nvSpPr>
        <p:spPr bwMode="auto">
          <a:xfrm>
            <a:off x="574675" y="260350"/>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92163" name="Rectangle 3">
            <a:extLst>
              <a:ext uri="{FF2B5EF4-FFF2-40B4-BE49-F238E27FC236}">
                <a16:creationId xmlns:a16="http://schemas.microsoft.com/office/drawing/2014/main" id="{C2554DE2-9D09-4072-8375-5BF0055F3A3A}"/>
              </a:ext>
            </a:extLst>
          </p:cNvPr>
          <p:cNvSpPr>
            <a:spLocks noGrp="1" noChangeArrowheads="1"/>
          </p:cNvSpPr>
          <p:nvPr>
            <p:ph type="body" idx="1"/>
          </p:nvPr>
        </p:nvSpPr>
        <p:spPr bwMode="auto">
          <a:xfrm>
            <a:off x="611188" y="1628775"/>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164" name="AutoShape 4">
            <a:extLst>
              <a:ext uri="{FF2B5EF4-FFF2-40B4-BE49-F238E27FC236}">
                <a16:creationId xmlns:a16="http://schemas.microsoft.com/office/drawing/2014/main" id="{0EC94019-9033-4EA0-AA40-CCF6C5FAB33A}"/>
              </a:ext>
            </a:extLst>
          </p:cNvPr>
          <p:cNvSpPr>
            <a:spLocks noChangeArrowheads="1"/>
          </p:cNvSpPr>
          <p:nvPr/>
        </p:nvSpPr>
        <p:spPr bwMode="auto">
          <a:xfrm>
            <a:off x="609600" y="105251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endParaRPr lang="zh-CN" altLang="zh-CN" b="0">
              <a:latin typeface="Times New Roman" panose="02020603050405020304" pitchFamily="18" charset="0"/>
              <a:ea typeface="宋体" panose="02010600030101010101" pitchFamily="2" charset="-122"/>
            </a:endParaRPr>
          </a:p>
        </p:txBody>
      </p:sp>
      <p:sp>
        <p:nvSpPr>
          <p:cNvPr id="92165" name="Line 5">
            <a:extLst>
              <a:ext uri="{FF2B5EF4-FFF2-40B4-BE49-F238E27FC236}">
                <a16:creationId xmlns:a16="http://schemas.microsoft.com/office/drawing/2014/main" id="{F8472443-3060-41EA-8307-BF2A3AE39B3C}"/>
              </a:ext>
            </a:extLst>
          </p:cNvPr>
          <p:cNvSpPr>
            <a:spLocks noChangeShapeType="1"/>
          </p:cNvSpPr>
          <p:nvPr/>
        </p:nvSpPr>
        <p:spPr bwMode="auto">
          <a:xfrm flipV="1">
            <a:off x="609600" y="6308725"/>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a:extLst>
              <a:ext uri="{FF2B5EF4-FFF2-40B4-BE49-F238E27FC236}">
                <a16:creationId xmlns:a16="http://schemas.microsoft.com/office/drawing/2014/main" id="{93304A65-36CA-4F8B-A32D-AD11D6B110C6}"/>
              </a:ext>
            </a:extLst>
          </p:cNvPr>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atin typeface="Verdana" panose="020B0604030504040204" pitchFamily="34" charset="0"/>
                <a:ea typeface="宋体" panose="02010600030101010101" pitchFamily="2" charset="-122"/>
              </a:defRPr>
            </a:lvl1pPr>
          </a:lstStyle>
          <a:p>
            <a:endParaRPr lang="en-US" altLang="zh-CN"/>
          </a:p>
        </p:txBody>
      </p:sp>
      <p:sp>
        <p:nvSpPr>
          <p:cNvPr id="92168" name="Rectangle 8">
            <a:extLst>
              <a:ext uri="{FF2B5EF4-FFF2-40B4-BE49-F238E27FC236}">
                <a16:creationId xmlns:a16="http://schemas.microsoft.com/office/drawing/2014/main" id="{7A7E12C1-91FD-4675-99FD-DD14C38F5C52}"/>
              </a:ext>
            </a:extLst>
          </p:cNvPr>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Verdana" panose="020B0604030504040204" pitchFamily="34" charset="0"/>
                <a:ea typeface="宋体" panose="02010600030101010101" pitchFamily="2" charset="-122"/>
              </a:defRPr>
            </a:lvl1pPr>
          </a:lstStyle>
          <a:p>
            <a:fld id="{F4A5C8BA-968A-4C14-9F1A-75D8DB4E560E}" type="slidenum">
              <a:rPr lang="en-US" altLang="zh-CN"/>
              <a:pPr/>
              <a:t>‹#›</a:t>
            </a:fld>
            <a:endParaRPr lang="en-US" altLang="zh-CN"/>
          </a:p>
        </p:txBody>
      </p:sp>
      <p:pic>
        <p:nvPicPr>
          <p:cNvPr id="92172" name="Picture 12">
            <a:hlinkClick r:id="" action="ppaction://hlinkshowjump?jump=nextslide"/>
            <a:extLst>
              <a:ext uri="{FF2B5EF4-FFF2-40B4-BE49-F238E27FC236}">
                <a16:creationId xmlns:a16="http://schemas.microsoft.com/office/drawing/2014/main" id="{5E7D39F4-CD45-4B03-8C20-A975F56F9A7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3" name="Picture 13">
            <a:hlinkClick r:id="" action="ppaction://hlinkshowjump?jump=endshow"/>
            <a:extLst>
              <a:ext uri="{FF2B5EF4-FFF2-40B4-BE49-F238E27FC236}">
                <a16:creationId xmlns:a16="http://schemas.microsoft.com/office/drawing/2014/main" id="{0CF1D312-483C-4B05-A13A-3AE5A975C57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4" name="Picture 14">
            <a:hlinkClick r:id="" action="ppaction://hlinkshowjump?jump=previousslide"/>
            <a:extLst>
              <a:ext uri="{FF2B5EF4-FFF2-40B4-BE49-F238E27FC236}">
                <a16:creationId xmlns:a16="http://schemas.microsoft.com/office/drawing/2014/main" id="{9E4B9D99-54BB-4F7A-B99B-DA86A5F6DFF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random/>
  </p:transition>
  <p:txStyles>
    <p:titleStyle>
      <a:lvl1pPr algn="l" rtl="0" fontAlgn="base">
        <a:spcBef>
          <a:spcPct val="0"/>
        </a:spcBef>
        <a:spcAft>
          <a:spcPct val="0"/>
        </a:spcAft>
        <a:defRPr sz="3800" b="1" kern="1200">
          <a:solidFill>
            <a:schemeClr val="tx2"/>
          </a:solidFill>
          <a:latin typeface="+mj-lt"/>
          <a:ea typeface="+mj-ea"/>
          <a:cs typeface="+mj-cs"/>
        </a:defRPr>
      </a:lvl1pPr>
      <a:lvl2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Text Box 4">
            <a:extLst>
              <a:ext uri="{FF2B5EF4-FFF2-40B4-BE49-F238E27FC236}">
                <a16:creationId xmlns:a16="http://schemas.microsoft.com/office/drawing/2014/main" id="{130334C0-F49F-4DB6-A6E6-51063F384ABE}"/>
              </a:ext>
            </a:extLst>
          </p:cNvPr>
          <p:cNvSpPr txBox="1">
            <a:spLocks noChangeArrowheads="1"/>
          </p:cNvSpPr>
          <p:nvPr/>
        </p:nvSpPr>
        <p:spPr bwMode="auto">
          <a:xfrm>
            <a:off x="430213" y="342900"/>
            <a:ext cx="7921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a:solidFill>
                  <a:srgbClr val="CC0000"/>
                </a:solidFill>
                <a:latin typeface="Times New Roman" panose="02020603050405020304" pitchFamily="18" charset="0"/>
              </a:rPr>
              <a:t>　　</a:t>
            </a:r>
            <a:r>
              <a:rPr kumimoji="1" lang="en-US" altLang="zh-CN" sz="3200">
                <a:solidFill>
                  <a:srgbClr val="CC0000"/>
                </a:solidFill>
                <a:latin typeface="Times New Roman" panose="02020603050405020304" pitchFamily="18" charset="0"/>
              </a:rPr>
              <a:t>1.6</a:t>
            </a:r>
            <a:r>
              <a:rPr kumimoji="1" lang="zh-CN" altLang="en-US" sz="3200">
                <a:solidFill>
                  <a:srgbClr val="CC0000"/>
                </a:solidFill>
                <a:latin typeface="楷体_GB2312" pitchFamily="49" charset="-122"/>
              </a:rPr>
              <a:t>　逻辑函数的建立及其表示方法</a:t>
            </a:r>
          </a:p>
        </p:txBody>
      </p:sp>
      <p:grpSp>
        <p:nvGrpSpPr>
          <p:cNvPr id="422917" name="Group 5">
            <a:extLst>
              <a:ext uri="{FF2B5EF4-FFF2-40B4-BE49-F238E27FC236}">
                <a16:creationId xmlns:a16="http://schemas.microsoft.com/office/drawing/2014/main" id="{0ECFDD93-78B7-49A8-8F81-0BFC1BBA906D}"/>
              </a:ext>
            </a:extLst>
          </p:cNvPr>
          <p:cNvGrpSpPr>
            <a:grpSpLocks/>
          </p:cNvGrpSpPr>
          <p:nvPr/>
        </p:nvGrpSpPr>
        <p:grpSpPr bwMode="auto">
          <a:xfrm>
            <a:off x="1116013" y="2527300"/>
            <a:ext cx="2414587" cy="1912938"/>
            <a:chOff x="3627" y="927"/>
            <a:chExt cx="1935" cy="1624"/>
          </a:xfrm>
        </p:grpSpPr>
        <p:sp>
          <p:nvSpPr>
            <p:cNvPr id="422918" name="Text Box 6">
              <a:extLst>
                <a:ext uri="{FF2B5EF4-FFF2-40B4-BE49-F238E27FC236}">
                  <a16:creationId xmlns:a16="http://schemas.microsoft.com/office/drawing/2014/main" id="{C6744DB8-72A1-46FA-A12F-3055E5405411}"/>
                </a:ext>
              </a:extLst>
            </p:cNvPr>
            <p:cNvSpPr txBox="1">
              <a:spLocks noChangeArrowheads="1"/>
            </p:cNvSpPr>
            <p:nvPr/>
          </p:nvSpPr>
          <p:spPr bwMode="auto">
            <a:xfrm>
              <a:off x="4325" y="2209"/>
              <a:ext cx="121"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endParaRPr kumimoji="1" lang="en-GB" altLang="zh-CN" sz="2000" baseline="-25000">
                <a:latin typeface="Times New Roman" panose="02020603050405020304" pitchFamily="18" charset="0"/>
                <a:ea typeface="宋体-方正超大字符集" pitchFamily="65" charset="-122"/>
              </a:endParaRPr>
            </a:p>
          </p:txBody>
        </p:sp>
        <p:sp>
          <p:nvSpPr>
            <p:cNvPr id="422919" name="Oval 7">
              <a:extLst>
                <a:ext uri="{FF2B5EF4-FFF2-40B4-BE49-F238E27FC236}">
                  <a16:creationId xmlns:a16="http://schemas.microsoft.com/office/drawing/2014/main" id="{FD4D2725-D350-4E4D-B05A-18D21370961E}"/>
                </a:ext>
              </a:extLst>
            </p:cNvPr>
            <p:cNvSpPr>
              <a:spLocks noChangeArrowheads="1"/>
            </p:cNvSpPr>
            <p:nvPr/>
          </p:nvSpPr>
          <p:spPr bwMode="auto">
            <a:xfrm>
              <a:off x="4342" y="1615"/>
              <a:ext cx="50"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0" name="Oval 8">
              <a:extLst>
                <a:ext uri="{FF2B5EF4-FFF2-40B4-BE49-F238E27FC236}">
                  <a16:creationId xmlns:a16="http://schemas.microsoft.com/office/drawing/2014/main" id="{A22F1A63-0307-48F5-80C8-ABBF858DC777}"/>
                </a:ext>
              </a:extLst>
            </p:cNvPr>
            <p:cNvSpPr>
              <a:spLocks noChangeArrowheads="1"/>
            </p:cNvSpPr>
            <p:nvPr/>
          </p:nvSpPr>
          <p:spPr bwMode="auto">
            <a:xfrm>
              <a:off x="4979" y="1615"/>
              <a:ext cx="49"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1" name="Line 9">
              <a:extLst>
                <a:ext uri="{FF2B5EF4-FFF2-40B4-BE49-F238E27FC236}">
                  <a16:creationId xmlns:a16="http://schemas.microsoft.com/office/drawing/2014/main" id="{80719A21-83A6-4003-9BFA-FBC867B2436B}"/>
                </a:ext>
              </a:extLst>
            </p:cNvPr>
            <p:cNvSpPr>
              <a:spLocks noChangeShapeType="1"/>
            </p:cNvSpPr>
            <p:nvPr/>
          </p:nvSpPr>
          <p:spPr bwMode="auto">
            <a:xfrm>
              <a:off x="4395" y="1646"/>
              <a:ext cx="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2" name="Oval 10">
              <a:extLst>
                <a:ext uri="{FF2B5EF4-FFF2-40B4-BE49-F238E27FC236}">
                  <a16:creationId xmlns:a16="http://schemas.microsoft.com/office/drawing/2014/main" id="{66A691BA-5EA5-4476-822F-E13EC70E4B2F}"/>
                </a:ext>
              </a:extLst>
            </p:cNvPr>
            <p:cNvSpPr>
              <a:spLocks noChangeArrowheads="1"/>
            </p:cNvSpPr>
            <p:nvPr/>
          </p:nvSpPr>
          <p:spPr bwMode="auto">
            <a:xfrm>
              <a:off x="4342" y="1922"/>
              <a:ext cx="50"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3" name="Oval 11">
              <a:extLst>
                <a:ext uri="{FF2B5EF4-FFF2-40B4-BE49-F238E27FC236}">
                  <a16:creationId xmlns:a16="http://schemas.microsoft.com/office/drawing/2014/main" id="{5B19A868-3497-4D5E-AFC2-5C1B75E8B518}"/>
                </a:ext>
              </a:extLst>
            </p:cNvPr>
            <p:cNvSpPr>
              <a:spLocks noChangeArrowheads="1"/>
            </p:cNvSpPr>
            <p:nvPr/>
          </p:nvSpPr>
          <p:spPr bwMode="auto">
            <a:xfrm>
              <a:off x="4979" y="1922"/>
              <a:ext cx="49"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4" name="Line 12">
              <a:extLst>
                <a:ext uri="{FF2B5EF4-FFF2-40B4-BE49-F238E27FC236}">
                  <a16:creationId xmlns:a16="http://schemas.microsoft.com/office/drawing/2014/main" id="{3CE64A46-E722-4537-8C39-C05996BDD921}"/>
                </a:ext>
              </a:extLst>
            </p:cNvPr>
            <p:cNvSpPr>
              <a:spLocks noChangeShapeType="1"/>
            </p:cNvSpPr>
            <p:nvPr/>
          </p:nvSpPr>
          <p:spPr bwMode="auto">
            <a:xfrm>
              <a:off x="4395" y="1953"/>
              <a:ext cx="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2925" name="Line 13">
              <a:extLst>
                <a:ext uri="{FF2B5EF4-FFF2-40B4-BE49-F238E27FC236}">
                  <a16:creationId xmlns:a16="http://schemas.microsoft.com/office/drawing/2014/main" id="{D7C2ED36-331E-4C27-9A2A-5B8EC34DA45B}"/>
                </a:ext>
              </a:extLst>
            </p:cNvPr>
            <p:cNvSpPr>
              <a:spLocks noChangeShapeType="1"/>
            </p:cNvSpPr>
            <p:nvPr/>
          </p:nvSpPr>
          <p:spPr bwMode="auto">
            <a:xfrm flipH="1">
              <a:off x="3865" y="1797"/>
              <a:ext cx="2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6" name="Line 14">
              <a:extLst>
                <a:ext uri="{FF2B5EF4-FFF2-40B4-BE49-F238E27FC236}">
                  <a16:creationId xmlns:a16="http://schemas.microsoft.com/office/drawing/2014/main" id="{6E949B95-7D2B-4B81-A93F-0877041B30FD}"/>
                </a:ext>
              </a:extLst>
            </p:cNvPr>
            <p:cNvSpPr>
              <a:spLocks noChangeShapeType="1"/>
            </p:cNvSpPr>
            <p:nvPr/>
          </p:nvSpPr>
          <p:spPr bwMode="auto">
            <a:xfrm>
              <a:off x="3865" y="1797"/>
              <a:ext cx="0" cy="5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7" name="Line 15">
              <a:extLst>
                <a:ext uri="{FF2B5EF4-FFF2-40B4-BE49-F238E27FC236}">
                  <a16:creationId xmlns:a16="http://schemas.microsoft.com/office/drawing/2014/main" id="{FCAE5C8F-AEA7-4E5D-85AE-D0D6B6543DCF}"/>
                </a:ext>
              </a:extLst>
            </p:cNvPr>
            <p:cNvSpPr>
              <a:spLocks noChangeShapeType="1"/>
            </p:cNvSpPr>
            <p:nvPr/>
          </p:nvSpPr>
          <p:spPr bwMode="auto">
            <a:xfrm>
              <a:off x="3653" y="1052"/>
              <a:ext cx="0" cy="130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2928" name="Line 16">
              <a:extLst>
                <a:ext uri="{FF2B5EF4-FFF2-40B4-BE49-F238E27FC236}">
                  <a16:creationId xmlns:a16="http://schemas.microsoft.com/office/drawing/2014/main" id="{AD75F733-1AC3-46FD-96DC-B01A4CFD0888}"/>
                </a:ext>
              </a:extLst>
            </p:cNvPr>
            <p:cNvSpPr>
              <a:spLocks noChangeShapeType="1"/>
            </p:cNvSpPr>
            <p:nvPr/>
          </p:nvSpPr>
          <p:spPr bwMode="auto">
            <a:xfrm flipH="1">
              <a:off x="3653" y="1052"/>
              <a:ext cx="8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2929" name="Line 17">
              <a:extLst>
                <a:ext uri="{FF2B5EF4-FFF2-40B4-BE49-F238E27FC236}">
                  <a16:creationId xmlns:a16="http://schemas.microsoft.com/office/drawing/2014/main" id="{E76EFC06-C525-482A-A6A8-07F3E2FE37CD}"/>
                </a:ext>
              </a:extLst>
            </p:cNvPr>
            <p:cNvSpPr>
              <a:spLocks noChangeShapeType="1"/>
            </p:cNvSpPr>
            <p:nvPr/>
          </p:nvSpPr>
          <p:spPr bwMode="auto">
            <a:xfrm flipH="1">
              <a:off x="4714" y="1052"/>
              <a:ext cx="8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2930" name="Line 18">
              <a:extLst>
                <a:ext uri="{FF2B5EF4-FFF2-40B4-BE49-F238E27FC236}">
                  <a16:creationId xmlns:a16="http://schemas.microsoft.com/office/drawing/2014/main" id="{D0DBB52D-4174-4FCE-99B8-92A77A4D8D56}"/>
                </a:ext>
              </a:extLst>
            </p:cNvPr>
            <p:cNvSpPr>
              <a:spLocks noChangeShapeType="1"/>
            </p:cNvSpPr>
            <p:nvPr/>
          </p:nvSpPr>
          <p:spPr bwMode="auto">
            <a:xfrm>
              <a:off x="5562" y="1052"/>
              <a:ext cx="0" cy="7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2931" name="Line 19">
              <a:extLst>
                <a:ext uri="{FF2B5EF4-FFF2-40B4-BE49-F238E27FC236}">
                  <a16:creationId xmlns:a16="http://schemas.microsoft.com/office/drawing/2014/main" id="{5608BAB4-7875-4897-8F64-12B9C7E18EA0}"/>
                </a:ext>
              </a:extLst>
            </p:cNvPr>
            <p:cNvSpPr>
              <a:spLocks noChangeShapeType="1"/>
            </p:cNvSpPr>
            <p:nvPr/>
          </p:nvSpPr>
          <p:spPr bwMode="auto">
            <a:xfrm flipH="1">
              <a:off x="5297" y="1797"/>
              <a:ext cx="2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2932" name="Line 20">
              <a:extLst>
                <a:ext uri="{FF2B5EF4-FFF2-40B4-BE49-F238E27FC236}">
                  <a16:creationId xmlns:a16="http://schemas.microsoft.com/office/drawing/2014/main" id="{DA2706CA-8EF0-4803-940B-1D4C1C951E2A}"/>
                </a:ext>
              </a:extLst>
            </p:cNvPr>
            <p:cNvSpPr>
              <a:spLocks noChangeShapeType="1"/>
            </p:cNvSpPr>
            <p:nvPr/>
          </p:nvSpPr>
          <p:spPr bwMode="auto">
            <a:xfrm flipV="1">
              <a:off x="4077" y="1611"/>
              <a:ext cx="265" cy="1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2933" name="Line 21">
              <a:extLst>
                <a:ext uri="{FF2B5EF4-FFF2-40B4-BE49-F238E27FC236}">
                  <a16:creationId xmlns:a16="http://schemas.microsoft.com/office/drawing/2014/main" id="{C25666FB-4C54-4AFE-ABD1-DDD6A9386F08}"/>
                </a:ext>
              </a:extLst>
            </p:cNvPr>
            <p:cNvSpPr>
              <a:spLocks noChangeShapeType="1"/>
            </p:cNvSpPr>
            <p:nvPr/>
          </p:nvSpPr>
          <p:spPr bwMode="auto">
            <a:xfrm flipV="1">
              <a:off x="5032" y="1797"/>
              <a:ext cx="265" cy="1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2934" name="Oval 22">
              <a:extLst>
                <a:ext uri="{FF2B5EF4-FFF2-40B4-BE49-F238E27FC236}">
                  <a16:creationId xmlns:a16="http://schemas.microsoft.com/office/drawing/2014/main" id="{6EB495CE-FD5D-4DAC-9D44-EF9162D61D6B}"/>
                </a:ext>
              </a:extLst>
            </p:cNvPr>
            <p:cNvSpPr>
              <a:spLocks noChangeArrowheads="1"/>
            </p:cNvSpPr>
            <p:nvPr/>
          </p:nvSpPr>
          <p:spPr bwMode="auto">
            <a:xfrm>
              <a:off x="3627" y="2357"/>
              <a:ext cx="49"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5" name="Oval 23">
              <a:extLst>
                <a:ext uri="{FF2B5EF4-FFF2-40B4-BE49-F238E27FC236}">
                  <a16:creationId xmlns:a16="http://schemas.microsoft.com/office/drawing/2014/main" id="{FA30111F-5CDB-46D1-B7C5-3001C1E63AC8}"/>
                </a:ext>
              </a:extLst>
            </p:cNvPr>
            <p:cNvSpPr>
              <a:spLocks noChangeArrowheads="1"/>
            </p:cNvSpPr>
            <p:nvPr/>
          </p:nvSpPr>
          <p:spPr bwMode="auto">
            <a:xfrm>
              <a:off x="3839" y="2357"/>
              <a:ext cx="49"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6" name="AutoShape 24">
              <a:extLst>
                <a:ext uri="{FF2B5EF4-FFF2-40B4-BE49-F238E27FC236}">
                  <a16:creationId xmlns:a16="http://schemas.microsoft.com/office/drawing/2014/main" id="{F44758F8-ED84-47F0-9818-623D87D05B4D}"/>
                </a:ext>
              </a:extLst>
            </p:cNvPr>
            <p:cNvSpPr>
              <a:spLocks noChangeArrowheads="1"/>
            </p:cNvSpPr>
            <p:nvPr/>
          </p:nvSpPr>
          <p:spPr bwMode="auto">
            <a:xfrm>
              <a:off x="4501" y="927"/>
              <a:ext cx="213" cy="249"/>
            </a:xfrm>
            <a:prstGeom prst="flowChartSummingJunction">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7" name="Text Box 25">
              <a:extLst>
                <a:ext uri="{FF2B5EF4-FFF2-40B4-BE49-F238E27FC236}">
                  <a16:creationId xmlns:a16="http://schemas.microsoft.com/office/drawing/2014/main" id="{D1A5DAC1-F2F3-4C64-A877-C9EAA71C9B5F}"/>
                </a:ext>
              </a:extLst>
            </p:cNvPr>
            <p:cNvSpPr txBox="1">
              <a:spLocks noChangeArrowheads="1"/>
            </p:cNvSpPr>
            <p:nvPr/>
          </p:nvSpPr>
          <p:spPr bwMode="auto">
            <a:xfrm>
              <a:off x="4332" y="1361"/>
              <a:ext cx="102"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000" i="1">
                  <a:latin typeface="Times New Roman" panose="02020603050405020304" pitchFamily="18" charset="0"/>
                  <a:ea typeface="宋体-方正超大字符集" pitchFamily="65" charset="-122"/>
                </a:rPr>
                <a:t>a</a:t>
              </a:r>
            </a:p>
          </p:txBody>
        </p:sp>
        <p:sp>
          <p:nvSpPr>
            <p:cNvPr id="422938" name="Text Box 26">
              <a:extLst>
                <a:ext uri="{FF2B5EF4-FFF2-40B4-BE49-F238E27FC236}">
                  <a16:creationId xmlns:a16="http://schemas.microsoft.com/office/drawing/2014/main" id="{134D7998-D16C-42AF-8CDD-10DB39B894C2}"/>
                </a:ext>
              </a:extLst>
            </p:cNvPr>
            <p:cNvSpPr txBox="1">
              <a:spLocks noChangeArrowheads="1"/>
            </p:cNvSpPr>
            <p:nvPr/>
          </p:nvSpPr>
          <p:spPr bwMode="auto">
            <a:xfrm>
              <a:off x="4967" y="1361"/>
              <a:ext cx="101"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000" i="1">
                  <a:latin typeface="Times New Roman" panose="02020603050405020304" pitchFamily="18" charset="0"/>
                  <a:ea typeface="宋体-方正超大字符集" pitchFamily="65" charset="-122"/>
                </a:rPr>
                <a:t>b</a:t>
              </a:r>
            </a:p>
          </p:txBody>
        </p:sp>
        <p:sp>
          <p:nvSpPr>
            <p:cNvPr id="422939" name="Text Box 27">
              <a:extLst>
                <a:ext uri="{FF2B5EF4-FFF2-40B4-BE49-F238E27FC236}">
                  <a16:creationId xmlns:a16="http://schemas.microsoft.com/office/drawing/2014/main" id="{4FA5B363-16F4-4DDE-AD84-8AC9FD8D39C5}"/>
                </a:ext>
              </a:extLst>
            </p:cNvPr>
            <p:cNvSpPr txBox="1">
              <a:spLocks noChangeArrowheads="1"/>
            </p:cNvSpPr>
            <p:nvPr/>
          </p:nvSpPr>
          <p:spPr bwMode="auto">
            <a:xfrm>
              <a:off x="4337" y="1984"/>
              <a:ext cx="9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000" i="1">
                  <a:latin typeface="Times New Roman" panose="02020603050405020304" pitchFamily="18" charset="0"/>
                  <a:ea typeface="宋体-方正超大字符集" pitchFamily="65" charset="-122"/>
                </a:rPr>
                <a:t>c</a:t>
              </a:r>
            </a:p>
          </p:txBody>
        </p:sp>
        <p:sp>
          <p:nvSpPr>
            <p:cNvPr id="422940" name="Text Box 28">
              <a:extLst>
                <a:ext uri="{FF2B5EF4-FFF2-40B4-BE49-F238E27FC236}">
                  <a16:creationId xmlns:a16="http://schemas.microsoft.com/office/drawing/2014/main" id="{93CF5512-516C-41C0-BBC1-8DFC64241A5E}"/>
                </a:ext>
              </a:extLst>
            </p:cNvPr>
            <p:cNvSpPr txBox="1">
              <a:spLocks noChangeArrowheads="1"/>
            </p:cNvSpPr>
            <p:nvPr/>
          </p:nvSpPr>
          <p:spPr bwMode="auto">
            <a:xfrm>
              <a:off x="4967" y="1984"/>
              <a:ext cx="10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000" i="1">
                  <a:latin typeface="Times New Roman" panose="02020603050405020304" pitchFamily="18" charset="0"/>
                  <a:ea typeface="宋体-方正超大字符集" pitchFamily="65" charset="-122"/>
                </a:rPr>
                <a:t>d</a:t>
              </a:r>
            </a:p>
          </p:txBody>
        </p:sp>
        <p:sp>
          <p:nvSpPr>
            <p:cNvPr id="422941" name="Text Box 29">
              <a:extLst>
                <a:ext uri="{FF2B5EF4-FFF2-40B4-BE49-F238E27FC236}">
                  <a16:creationId xmlns:a16="http://schemas.microsoft.com/office/drawing/2014/main" id="{93A09311-38FE-4424-B166-42A9D2B3471F}"/>
                </a:ext>
              </a:extLst>
            </p:cNvPr>
            <p:cNvSpPr txBox="1">
              <a:spLocks noChangeArrowheads="1"/>
            </p:cNvSpPr>
            <p:nvPr/>
          </p:nvSpPr>
          <p:spPr bwMode="auto">
            <a:xfrm>
              <a:off x="3901" y="1550"/>
              <a:ext cx="10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1600" i="1">
                  <a:latin typeface="Times New Roman" panose="02020603050405020304" pitchFamily="18" charset="0"/>
                  <a:ea typeface="宋体-方正超大字符集" pitchFamily="65" charset="-122"/>
                </a:rPr>
                <a:t>A</a:t>
              </a:r>
            </a:p>
          </p:txBody>
        </p:sp>
        <p:sp>
          <p:nvSpPr>
            <p:cNvPr id="422942" name="Text Box 30">
              <a:extLst>
                <a:ext uri="{FF2B5EF4-FFF2-40B4-BE49-F238E27FC236}">
                  <a16:creationId xmlns:a16="http://schemas.microsoft.com/office/drawing/2014/main" id="{DD214CB2-DB0D-4A2C-972F-F69F6579152D}"/>
                </a:ext>
              </a:extLst>
            </p:cNvPr>
            <p:cNvSpPr txBox="1">
              <a:spLocks noChangeArrowheads="1"/>
            </p:cNvSpPr>
            <p:nvPr/>
          </p:nvSpPr>
          <p:spPr bwMode="auto">
            <a:xfrm>
              <a:off x="5288" y="1550"/>
              <a:ext cx="137"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000" i="1">
                  <a:latin typeface="Times New Roman" panose="02020603050405020304" pitchFamily="18" charset="0"/>
                  <a:ea typeface="宋体-方正超大字符集" pitchFamily="65" charset="-122"/>
                </a:rPr>
                <a:t>B</a:t>
              </a:r>
            </a:p>
          </p:txBody>
        </p:sp>
        <p:sp>
          <p:nvSpPr>
            <p:cNvPr id="422943" name="Text Box 31">
              <a:extLst>
                <a:ext uri="{FF2B5EF4-FFF2-40B4-BE49-F238E27FC236}">
                  <a16:creationId xmlns:a16="http://schemas.microsoft.com/office/drawing/2014/main" id="{175D84FC-F17E-43F2-9F2A-B0ABB22219C1}"/>
                </a:ext>
              </a:extLst>
            </p:cNvPr>
            <p:cNvSpPr txBox="1">
              <a:spLocks noChangeArrowheads="1"/>
            </p:cNvSpPr>
            <p:nvPr/>
          </p:nvSpPr>
          <p:spPr bwMode="auto">
            <a:xfrm>
              <a:off x="3684" y="2370"/>
              <a:ext cx="143"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1400">
                  <a:latin typeface="Times New Roman" panose="02020603050405020304" pitchFamily="18" charset="0"/>
                  <a:ea typeface="宋体-方正超大字符集" pitchFamily="65" charset="-122"/>
                </a:rPr>
                <a:t>～</a:t>
              </a:r>
            </a:p>
          </p:txBody>
        </p:sp>
      </p:grpSp>
      <p:sp>
        <p:nvSpPr>
          <p:cNvPr id="422944" name="Text Box 32">
            <a:extLst>
              <a:ext uri="{FF2B5EF4-FFF2-40B4-BE49-F238E27FC236}">
                <a16:creationId xmlns:a16="http://schemas.microsoft.com/office/drawing/2014/main" id="{5C656152-FC3F-423D-B409-9A2CFB2329B4}"/>
              </a:ext>
            </a:extLst>
          </p:cNvPr>
          <p:cNvSpPr txBox="1">
            <a:spLocks noChangeArrowheads="1"/>
          </p:cNvSpPr>
          <p:nvPr/>
        </p:nvSpPr>
        <p:spPr bwMode="auto">
          <a:xfrm>
            <a:off x="1447800" y="2133600"/>
            <a:ext cx="22447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solidFill>
                  <a:srgbClr val="000066"/>
                </a:solidFill>
                <a:latin typeface="楷体_GB2312" pitchFamily="49" charset="-122"/>
              </a:rPr>
              <a:t>楼道灯开关示意图</a:t>
            </a:r>
            <a:endParaRPr kumimoji="1" lang="zh-CN" altLang="en-US" sz="2000" baseline="-25000">
              <a:solidFill>
                <a:srgbClr val="000066"/>
              </a:solidFill>
              <a:latin typeface="楷体_GB2312" pitchFamily="49" charset="-122"/>
            </a:endParaRPr>
          </a:p>
        </p:txBody>
      </p:sp>
      <p:sp>
        <p:nvSpPr>
          <p:cNvPr id="422945" name="Text Box 33">
            <a:extLst>
              <a:ext uri="{FF2B5EF4-FFF2-40B4-BE49-F238E27FC236}">
                <a16:creationId xmlns:a16="http://schemas.microsoft.com/office/drawing/2014/main" id="{58F6DC12-CDD3-4E4F-ACA4-332425CED1EB}"/>
              </a:ext>
            </a:extLst>
          </p:cNvPr>
          <p:cNvSpPr txBox="1">
            <a:spLocks noChangeArrowheads="1"/>
          </p:cNvSpPr>
          <p:nvPr/>
        </p:nvSpPr>
        <p:spPr bwMode="auto">
          <a:xfrm>
            <a:off x="0" y="1412875"/>
            <a:ext cx="48482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50000"/>
              </a:spcBef>
            </a:pPr>
            <a:r>
              <a:rPr lang="zh-CN" altLang="en-US">
                <a:solidFill>
                  <a:srgbClr val="000066"/>
                </a:solidFill>
                <a:latin typeface="楷体_GB2312" pitchFamily="49" charset="-122"/>
                <a:ea typeface="楷体_GB2312" pitchFamily="49" charset="-122"/>
              </a:rPr>
              <a:t>　　</a:t>
            </a:r>
            <a:r>
              <a:rPr lang="en-US" altLang="zh-CN">
                <a:solidFill>
                  <a:srgbClr val="000066"/>
                </a:solidFill>
                <a:latin typeface="楷体_GB2312" pitchFamily="49" charset="-122"/>
                <a:ea typeface="楷体_GB2312" pitchFamily="49" charset="-122"/>
              </a:rPr>
              <a:t>1. </a:t>
            </a:r>
            <a:r>
              <a:rPr lang="zh-CN" altLang="en-US">
                <a:solidFill>
                  <a:srgbClr val="000066"/>
                </a:solidFill>
                <a:latin typeface="楷体_GB2312" pitchFamily="49" charset="-122"/>
                <a:ea typeface="楷体_GB2312" pitchFamily="49" charset="-122"/>
              </a:rPr>
              <a:t>真值表表示</a:t>
            </a:r>
          </a:p>
        </p:txBody>
      </p:sp>
      <p:grpSp>
        <p:nvGrpSpPr>
          <p:cNvPr id="422946" name="Group 34">
            <a:extLst>
              <a:ext uri="{FF2B5EF4-FFF2-40B4-BE49-F238E27FC236}">
                <a16:creationId xmlns:a16="http://schemas.microsoft.com/office/drawing/2014/main" id="{6905584D-667B-4C6F-8AFB-042DA313D4ED}"/>
              </a:ext>
            </a:extLst>
          </p:cNvPr>
          <p:cNvGrpSpPr>
            <a:grpSpLocks/>
          </p:cNvGrpSpPr>
          <p:nvPr/>
        </p:nvGrpSpPr>
        <p:grpSpPr bwMode="auto">
          <a:xfrm>
            <a:off x="5310188" y="1614488"/>
            <a:ext cx="3576637" cy="2246312"/>
            <a:chOff x="663" y="1112"/>
            <a:chExt cx="2253" cy="1415"/>
          </a:xfrm>
        </p:grpSpPr>
        <p:grpSp>
          <p:nvGrpSpPr>
            <p:cNvPr id="422947" name="Group 35">
              <a:extLst>
                <a:ext uri="{FF2B5EF4-FFF2-40B4-BE49-F238E27FC236}">
                  <a16:creationId xmlns:a16="http://schemas.microsoft.com/office/drawing/2014/main" id="{DE1F1D04-9666-49B4-B7CB-46573267D406}"/>
                </a:ext>
              </a:extLst>
            </p:cNvPr>
            <p:cNvGrpSpPr>
              <a:grpSpLocks/>
            </p:cNvGrpSpPr>
            <p:nvPr/>
          </p:nvGrpSpPr>
          <p:grpSpPr bwMode="auto">
            <a:xfrm>
              <a:off x="663" y="1178"/>
              <a:ext cx="2253" cy="1349"/>
              <a:chOff x="654" y="1286"/>
              <a:chExt cx="2253" cy="1349"/>
            </a:xfrm>
          </p:grpSpPr>
          <p:sp>
            <p:nvSpPr>
              <p:cNvPr id="422948" name="Line 36">
                <a:extLst>
                  <a:ext uri="{FF2B5EF4-FFF2-40B4-BE49-F238E27FC236}">
                    <a16:creationId xmlns:a16="http://schemas.microsoft.com/office/drawing/2014/main" id="{87AE1D38-3228-4F8B-8B11-860046C4C14C}"/>
                  </a:ext>
                </a:extLst>
              </p:cNvPr>
              <p:cNvSpPr>
                <a:spLocks noChangeShapeType="1"/>
              </p:cNvSpPr>
              <p:nvPr/>
            </p:nvSpPr>
            <p:spPr bwMode="auto">
              <a:xfrm>
                <a:off x="654" y="1478"/>
                <a:ext cx="2253" cy="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49" name="Line 37">
                <a:extLst>
                  <a:ext uri="{FF2B5EF4-FFF2-40B4-BE49-F238E27FC236}">
                    <a16:creationId xmlns:a16="http://schemas.microsoft.com/office/drawing/2014/main" id="{538D0029-9F4E-4810-9DB6-1B2EC10DA41D}"/>
                  </a:ext>
                </a:extLst>
              </p:cNvPr>
              <p:cNvSpPr>
                <a:spLocks noChangeShapeType="1"/>
              </p:cNvSpPr>
              <p:nvPr/>
            </p:nvSpPr>
            <p:spPr bwMode="auto">
              <a:xfrm>
                <a:off x="654" y="1718"/>
                <a:ext cx="2217"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50" name="Line 38">
                <a:extLst>
                  <a:ext uri="{FF2B5EF4-FFF2-40B4-BE49-F238E27FC236}">
                    <a16:creationId xmlns:a16="http://schemas.microsoft.com/office/drawing/2014/main" id="{AB84D040-59F8-4784-B526-50F84B9BB1FF}"/>
                  </a:ext>
                </a:extLst>
              </p:cNvPr>
              <p:cNvSpPr>
                <a:spLocks noChangeShapeType="1"/>
              </p:cNvSpPr>
              <p:nvPr/>
            </p:nvSpPr>
            <p:spPr bwMode="auto">
              <a:xfrm>
                <a:off x="654" y="2625"/>
                <a:ext cx="2208" cy="1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51" name="Line 39">
                <a:extLst>
                  <a:ext uri="{FF2B5EF4-FFF2-40B4-BE49-F238E27FC236}">
                    <a16:creationId xmlns:a16="http://schemas.microsoft.com/office/drawing/2014/main" id="{133A261E-4835-48ED-8929-0442B5A857F7}"/>
                  </a:ext>
                </a:extLst>
              </p:cNvPr>
              <p:cNvSpPr>
                <a:spLocks noChangeShapeType="1"/>
              </p:cNvSpPr>
              <p:nvPr/>
            </p:nvSpPr>
            <p:spPr bwMode="auto">
              <a:xfrm>
                <a:off x="2131" y="1478"/>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52" name="Text Box 40">
                <a:extLst>
                  <a:ext uri="{FF2B5EF4-FFF2-40B4-BE49-F238E27FC236}">
                    <a16:creationId xmlns:a16="http://schemas.microsoft.com/office/drawing/2014/main" id="{DD01DFF2-8418-40FC-8793-CBA3AC2315D9}"/>
                  </a:ext>
                </a:extLst>
              </p:cNvPr>
              <p:cNvSpPr txBox="1">
                <a:spLocks noChangeArrowheads="1"/>
              </p:cNvSpPr>
              <p:nvPr/>
            </p:nvSpPr>
            <p:spPr bwMode="auto">
              <a:xfrm>
                <a:off x="834" y="1526"/>
                <a:ext cx="51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solidFill>
                      <a:srgbClr val="000066"/>
                    </a:solidFill>
                    <a:latin typeface="Times New Roman" panose="02020603050405020304" pitchFamily="18" charset="0"/>
                  </a:rPr>
                  <a:t>开关</a:t>
                </a:r>
                <a:r>
                  <a:rPr kumimoji="1" lang="zh-CN" altLang="en-US" sz="2000">
                    <a:solidFill>
                      <a:srgbClr val="000066"/>
                    </a:solidFill>
                    <a:latin typeface="Times New Roman" panose="02020603050405020304" pitchFamily="18" charset="0"/>
                    <a:ea typeface="宋体-方正超大字符集" pitchFamily="65" charset="-122"/>
                  </a:rPr>
                  <a:t> </a:t>
                </a:r>
                <a:r>
                  <a:rPr kumimoji="1" lang="en-US" altLang="zh-CN" sz="2000" i="1">
                    <a:solidFill>
                      <a:srgbClr val="000066"/>
                    </a:solidFill>
                    <a:latin typeface="Times New Roman" panose="02020603050405020304" pitchFamily="18" charset="0"/>
                    <a:ea typeface="宋体-方正超大字符集" pitchFamily="65" charset="-122"/>
                  </a:rPr>
                  <a:t>A</a:t>
                </a:r>
                <a:endParaRPr kumimoji="1" lang="en-US" altLang="zh-CN" sz="2000" i="1" baseline="-25000">
                  <a:solidFill>
                    <a:srgbClr val="000066"/>
                  </a:solidFill>
                  <a:latin typeface="Times New Roman" panose="02020603050405020304" pitchFamily="18" charset="0"/>
                  <a:ea typeface="宋体-方正超大字符集" pitchFamily="65" charset="-122"/>
                </a:endParaRPr>
              </a:p>
            </p:txBody>
          </p:sp>
          <p:sp>
            <p:nvSpPr>
              <p:cNvPr id="422953" name="Text Box 41">
                <a:extLst>
                  <a:ext uri="{FF2B5EF4-FFF2-40B4-BE49-F238E27FC236}">
                    <a16:creationId xmlns:a16="http://schemas.microsoft.com/office/drawing/2014/main" id="{C92A1326-088D-4723-BBB0-7B17299E1678}"/>
                  </a:ext>
                </a:extLst>
              </p:cNvPr>
              <p:cNvSpPr txBox="1">
                <a:spLocks noChangeArrowheads="1"/>
              </p:cNvSpPr>
              <p:nvPr/>
            </p:nvSpPr>
            <p:spPr bwMode="auto">
              <a:xfrm>
                <a:off x="2344" y="152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solidFill>
                      <a:srgbClr val="000066"/>
                    </a:solidFill>
                    <a:latin typeface="Times New Roman" panose="02020603050405020304" pitchFamily="18" charset="0"/>
                  </a:rPr>
                  <a:t>灯</a:t>
                </a:r>
                <a:endParaRPr kumimoji="1" lang="zh-CN" altLang="en-US" sz="2000" baseline="-25000">
                  <a:solidFill>
                    <a:srgbClr val="000066"/>
                  </a:solidFill>
                  <a:latin typeface="Times New Roman" panose="02020603050405020304" pitchFamily="18" charset="0"/>
                </a:endParaRPr>
              </a:p>
            </p:txBody>
          </p:sp>
          <p:sp>
            <p:nvSpPr>
              <p:cNvPr id="422954" name="Text Box 42">
                <a:extLst>
                  <a:ext uri="{FF2B5EF4-FFF2-40B4-BE49-F238E27FC236}">
                    <a16:creationId xmlns:a16="http://schemas.microsoft.com/office/drawing/2014/main" id="{48607BE0-0017-4B61-A76F-C6A95226873B}"/>
                  </a:ext>
                </a:extLst>
              </p:cNvPr>
              <p:cNvSpPr txBox="1">
                <a:spLocks noChangeArrowheads="1"/>
              </p:cNvSpPr>
              <p:nvPr/>
            </p:nvSpPr>
            <p:spPr bwMode="auto">
              <a:xfrm>
                <a:off x="952" y="176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422955" name="Text Box 43">
                <a:extLst>
                  <a:ext uri="{FF2B5EF4-FFF2-40B4-BE49-F238E27FC236}">
                    <a16:creationId xmlns:a16="http://schemas.microsoft.com/office/drawing/2014/main" id="{CCBA9AEC-15F1-4456-A8F2-EF34C5BAE986}"/>
                  </a:ext>
                </a:extLst>
              </p:cNvPr>
              <p:cNvSpPr txBox="1">
                <a:spLocks noChangeArrowheads="1"/>
              </p:cNvSpPr>
              <p:nvPr/>
            </p:nvSpPr>
            <p:spPr bwMode="auto">
              <a:xfrm>
                <a:off x="1673" y="176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422956" name="Text Box 44">
                <a:extLst>
                  <a:ext uri="{FF2B5EF4-FFF2-40B4-BE49-F238E27FC236}">
                    <a16:creationId xmlns:a16="http://schemas.microsoft.com/office/drawing/2014/main" id="{8944FEC2-4742-40FE-9117-DD3C2F70D707}"/>
                  </a:ext>
                </a:extLst>
              </p:cNvPr>
              <p:cNvSpPr txBox="1">
                <a:spLocks noChangeArrowheads="1"/>
              </p:cNvSpPr>
              <p:nvPr/>
            </p:nvSpPr>
            <p:spPr bwMode="auto">
              <a:xfrm>
                <a:off x="1673" y="198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422957" name="Text Box 45">
                <a:extLst>
                  <a:ext uri="{FF2B5EF4-FFF2-40B4-BE49-F238E27FC236}">
                    <a16:creationId xmlns:a16="http://schemas.microsoft.com/office/drawing/2014/main" id="{D1D2857A-7C12-428E-89C1-EC94C14D3794}"/>
                  </a:ext>
                </a:extLst>
              </p:cNvPr>
              <p:cNvSpPr txBox="1">
                <a:spLocks noChangeArrowheads="1"/>
              </p:cNvSpPr>
              <p:nvPr/>
            </p:nvSpPr>
            <p:spPr bwMode="auto">
              <a:xfrm>
                <a:off x="1673" y="2214"/>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422958" name="Text Box 46">
                <a:extLst>
                  <a:ext uri="{FF2B5EF4-FFF2-40B4-BE49-F238E27FC236}">
                    <a16:creationId xmlns:a16="http://schemas.microsoft.com/office/drawing/2014/main" id="{B82D95AE-E80F-49CB-817F-12F7AAE8A933}"/>
                  </a:ext>
                </a:extLst>
              </p:cNvPr>
              <p:cNvSpPr txBox="1">
                <a:spLocks noChangeArrowheads="1"/>
              </p:cNvSpPr>
              <p:nvPr/>
            </p:nvSpPr>
            <p:spPr bwMode="auto">
              <a:xfrm>
                <a:off x="1673" y="244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422959" name="Text Box 47">
                <a:extLst>
                  <a:ext uri="{FF2B5EF4-FFF2-40B4-BE49-F238E27FC236}">
                    <a16:creationId xmlns:a16="http://schemas.microsoft.com/office/drawing/2014/main" id="{1FD0400B-1E30-4032-8FC8-9F8CA6C1AAF6}"/>
                  </a:ext>
                </a:extLst>
              </p:cNvPr>
              <p:cNvSpPr txBox="1">
                <a:spLocks noChangeArrowheads="1"/>
              </p:cNvSpPr>
              <p:nvPr/>
            </p:nvSpPr>
            <p:spPr bwMode="auto">
              <a:xfrm>
                <a:off x="952" y="1993"/>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422960" name="Text Box 48">
                <a:extLst>
                  <a:ext uri="{FF2B5EF4-FFF2-40B4-BE49-F238E27FC236}">
                    <a16:creationId xmlns:a16="http://schemas.microsoft.com/office/drawing/2014/main" id="{BA6EF5BB-1AF1-4204-AE26-1661EB615B42}"/>
                  </a:ext>
                </a:extLst>
              </p:cNvPr>
              <p:cNvSpPr txBox="1">
                <a:spLocks noChangeArrowheads="1"/>
              </p:cNvSpPr>
              <p:nvPr/>
            </p:nvSpPr>
            <p:spPr bwMode="auto">
              <a:xfrm>
                <a:off x="952" y="2220"/>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422961" name="Text Box 49">
                <a:extLst>
                  <a:ext uri="{FF2B5EF4-FFF2-40B4-BE49-F238E27FC236}">
                    <a16:creationId xmlns:a16="http://schemas.microsoft.com/office/drawing/2014/main" id="{E369DB61-F9E9-4005-8E61-8BE5FC80556D}"/>
                  </a:ext>
                </a:extLst>
              </p:cNvPr>
              <p:cNvSpPr txBox="1">
                <a:spLocks noChangeArrowheads="1"/>
              </p:cNvSpPr>
              <p:nvPr/>
            </p:nvSpPr>
            <p:spPr bwMode="auto">
              <a:xfrm>
                <a:off x="953" y="244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422962" name="Text Box 50">
                <a:extLst>
                  <a:ext uri="{FF2B5EF4-FFF2-40B4-BE49-F238E27FC236}">
                    <a16:creationId xmlns:a16="http://schemas.microsoft.com/office/drawing/2014/main" id="{ABEF306A-1EEB-4DD4-B582-F92E0CE50E73}"/>
                  </a:ext>
                </a:extLst>
              </p:cNvPr>
              <p:cNvSpPr txBox="1">
                <a:spLocks noChangeArrowheads="1"/>
              </p:cNvSpPr>
              <p:nvPr/>
            </p:nvSpPr>
            <p:spPr bwMode="auto">
              <a:xfrm>
                <a:off x="2345" y="176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solidFill>
                      <a:srgbClr val="000066"/>
                    </a:solidFill>
                    <a:latin typeface="Times New Roman" panose="02020603050405020304" pitchFamily="18" charset="0"/>
                  </a:rPr>
                  <a:t>亮</a:t>
                </a:r>
                <a:endParaRPr kumimoji="1" lang="zh-CN" altLang="en-US" sz="2000" baseline="-25000">
                  <a:solidFill>
                    <a:srgbClr val="000066"/>
                  </a:solidFill>
                  <a:latin typeface="Times New Roman" panose="02020603050405020304" pitchFamily="18" charset="0"/>
                </a:endParaRPr>
              </a:p>
            </p:txBody>
          </p:sp>
          <p:sp>
            <p:nvSpPr>
              <p:cNvPr id="422963" name="Text Box 51">
                <a:extLst>
                  <a:ext uri="{FF2B5EF4-FFF2-40B4-BE49-F238E27FC236}">
                    <a16:creationId xmlns:a16="http://schemas.microsoft.com/office/drawing/2014/main" id="{E7CAC301-9A0E-406C-BBEC-2D9FADCF8042}"/>
                  </a:ext>
                </a:extLst>
              </p:cNvPr>
              <p:cNvSpPr txBox="1">
                <a:spLocks noChangeArrowheads="1"/>
              </p:cNvSpPr>
              <p:nvPr/>
            </p:nvSpPr>
            <p:spPr bwMode="auto">
              <a:xfrm>
                <a:off x="2345" y="198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solidFill>
                      <a:srgbClr val="000066"/>
                    </a:solidFill>
                    <a:latin typeface="Times New Roman" panose="02020603050405020304" pitchFamily="18" charset="0"/>
                  </a:rPr>
                  <a:t>灭</a:t>
                </a:r>
                <a:endParaRPr kumimoji="1" lang="zh-CN" altLang="en-US" sz="2000" baseline="-25000">
                  <a:solidFill>
                    <a:srgbClr val="000066"/>
                  </a:solidFill>
                  <a:latin typeface="Times New Roman" panose="02020603050405020304" pitchFamily="18" charset="0"/>
                </a:endParaRPr>
              </a:p>
            </p:txBody>
          </p:sp>
          <p:sp>
            <p:nvSpPr>
              <p:cNvPr id="422964" name="Text Box 52">
                <a:extLst>
                  <a:ext uri="{FF2B5EF4-FFF2-40B4-BE49-F238E27FC236}">
                    <a16:creationId xmlns:a16="http://schemas.microsoft.com/office/drawing/2014/main" id="{501A9B52-6A69-4AA6-A066-00704E3A51A9}"/>
                  </a:ext>
                </a:extLst>
              </p:cNvPr>
              <p:cNvSpPr txBox="1">
                <a:spLocks noChangeArrowheads="1"/>
              </p:cNvSpPr>
              <p:nvPr/>
            </p:nvSpPr>
            <p:spPr bwMode="auto">
              <a:xfrm>
                <a:off x="2345" y="2214"/>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solidFill>
                      <a:srgbClr val="000066"/>
                    </a:solidFill>
                    <a:latin typeface="Times New Roman" panose="02020603050405020304" pitchFamily="18" charset="0"/>
                  </a:rPr>
                  <a:t>灭</a:t>
                </a:r>
                <a:endParaRPr kumimoji="1" lang="zh-CN" altLang="en-US" sz="2000" baseline="-25000">
                  <a:solidFill>
                    <a:srgbClr val="000066"/>
                  </a:solidFill>
                  <a:latin typeface="Times New Roman" panose="02020603050405020304" pitchFamily="18" charset="0"/>
                </a:endParaRPr>
              </a:p>
            </p:txBody>
          </p:sp>
          <p:sp>
            <p:nvSpPr>
              <p:cNvPr id="422965" name="Text Box 53">
                <a:extLst>
                  <a:ext uri="{FF2B5EF4-FFF2-40B4-BE49-F238E27FC236}">
                    <a16:creationId xmlns:a16="http://schemas.microsoft.com/office/drawing/2014/main" id="{3B3A458B-98B5-4DDB-B4EB-C2E0644AF8F0}"/>
                  </a:ext>
                </a:extLst>
              </p:cNvPr>
              <p:cNvSpPr txBox="1">
                <a:spLocks noChangeArrowheads="1"/>
              </p:cNvSpPr>
              <p:nvPr/>
            </p:nvSpPr>
            <p:spPr bwMode="auto">
              <a:xfrm>
                <a:off x="2345" y="244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solidFill>
                      <a:srgbClr val="000066"/>
                    </a:solidFill>
                    <a:latin typeface="Times New Roman" panose="02020603050405020304" pitchFamily="18" charset="0"/>
                  </a:rPr>
                  <a:t>亮</a:t>
                </a:r>
                <a:endParaRPr kumimoji="1" lang="zh-CN" altLang="en-US" sz="2000" baseline="-25000">
                  <a:solidFill>
                    <a:srgbClr val="000066"/>
                  </a:solidFill>
                  <a:latin typeface="Times New Roman" panose="02020603050405020304" pitchFamily="18" charset="0"/>
                </a:endParaRPr>
              </a:p>
            </p:txBody>
          </p:sp>
          <p:sp>
            <p:nvSpPr>
              <p:cNvPr id="422966" name="Text Box 54">
                <a:extLst>
                  <a:ext uri="{FF2B5EF4-FFF2-40B4-BE49-F238E27FC236}">
                    <a16:creationId xmlns:a16="http://schemas.microsoft.com/office/drawing/2014/main" id="{23D23E6B-C3F2-440E-87F4-7CB70A0593AF}"/>
                  </a:ext>
                </a:extLst>
              </p:cNvPr>
              <p:cNvSpPr txBox="1">
                <a:spLocks noChangeArrowheads="1"/>
              </p:cNvSpPr>
              <p:nvPr/>
            </p:nvSpPr>
            <p:spPr bwMode="auto">
              <a:xfrm>
                <a:off x="1602" y="1286"/>
                <a:ext cx="121"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endParaRPr kumimoji="1" lang="en-GB" altLang="zh-CN" sz="1600" baseline="-25000">
                  <a:latin typeface="Times New Roman" panose="02020603050405020304" pitchFamily="18" charset="0"/>
                  <a:ea typeface="宋体-方正超大字符集" pitchFamily="65" charset="-122"/>
                </a:endParaRPr>
              </a:p>
            </p:txBody>
          </p:sp>
          <p:sp>
            <p:nvSpPr>
              <p:cNvPr id="422967" name="Text Box 55">
                <a:extLst>
                  <a:ext uri="{FF2B5EF4-FFF2-40B4-BE49-F238E27FC236}">
                    <a16:creationId xmlns:a16="http://schemas.microsoft.com/office/drawing/2014/main" id="{507EA4F3-DB61-4339-8964-332F3CFE84F7}"/>
                  </a:ext>
                </a:extLst>
              </p:cNvPr>
              <p:cNvSpPr txBox="1">
                <a:spLocks noChangeArrowheads="1"/>
              </p:cNvSpPr>
              <p:nvPr/>
            </p:nvSpPr>
            <p:spPr bwMode="auto">
              <a:xfrm>
                <a:off x="1543" y="1526"/>
                <a:ext cx="51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zh-CN" altLang="en-US" sz="2000">
                    <a:solidFill>
                      <a:srgbClr val="000066"/>
                    </a:solidFill>
                    <a:latin typeface="Times New Roman" panose="02020603050405020304" pitchFamily="18" charset="0"/>
                  </a:rPr>
                  <a:t>开关</a:t>
                </a:r>
                <a:r>
                  <a:rPr kumimoji="1" lang="zh-CN" altLang="en-US" sz="2000">
                    <a:solidFill>
                      <a:srgbClr val="000066"/>
                    </a:solidFill>
                    <a:latin typeface="Times New Roman" panose="02020603050405020304" pitchFamily="18" charset="0"/>
                    <a:ea typeface="宋体-方正超大字符集" pitchFamily="65" charset="-122"/>
                  </a:rPr>
                  <a:t> </a:t>
                </a:r>
                <a:r>
                  <a:rPr kumimoji="1" lang="en-US" altLang="zh-CN" sz="2000" i="1">
                    <a:solidFill>
                      <a:srgbClr val="000066"/>
                    </a:solidFill>
                    <a:latin typeface="Times New Roman" panose="02020603050405020304" pitchFamily="18" charset="0"/>
                    <a:ea typeface="宋体-方正超大字符集" pitchFamily="65" charset="-122"/>
                  </a:rPr>
                  <a:t>B</a:t>
                </a:r>
                <a:endParaRPr kumimoji="1" lang="en-US" altLang="zh-CN" sz="2000" i="1" baseline="-25000">
                  <a:solidFill>
                    <a:srgbClr val="000066"/>
                  </a:solidFill>
                  <a:latin typeface="Times New Roman" panose="02020603050405020304" pitchFamily="18" charset="0"/>
                  <a:ea typeface="宋体-方正超大字符集" pitchFamily="65" charset="-122"/>
                </a:endParaRPr>
              </a:p>
            </p:txBody>
          </p:sp>
        </p:grpSp>
        <p:sp>
          <p:nvSpPr>
            <p:cNvPr id="422968" name="Rectangle 56">
              <a:extLst>
                <a:ext uri="{FF2B5EF4-FFF2-40B4-BE49-F238E27FC236}">
                  <a16:creationId xmlns:a16="http://schemas.microsoft.com/office/drawing/2014/main" id="{93E2E453-0985-4FA3-A75C-24E6EF42C3B1}"/>
                </a:ext>
              </a:extLst>
            </p:cNvPr>
            <p:cNvSpPr>
              <a:spLocks noChangeArrowheads="1"/>
            </p:cNvSpPr>
            <p:nvPr/>
          </p:nvSpPr>
          <p:spPr bwMode="auto">
            <a:xfrm>
              <a:off x="1179" y="1112"/>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66"/>
                  </a:solidFill>
                  <a:latin typeface="Garamond" panose="02020404030301010803" pitchFamily="18" charset="0"/>
                </a:rPr>
                <a:t>开关状态表</a:t>
              </a:r>
            </a:p>
          </p:txBody>
        </p:sp>
      </p:grpSp>
      <p:grpSp>
        <p:nvGrpSpPr>
          <p:cNvPr id="422969" name="Group 57">
            <a:extLst>
              <a:ext uri="{FF2B5EF4-FFF2-40B4-BE49-F238E27FC236}">
                <a16:creationId xmlns:a16="http://schemas.microsoft.com/office/drawing/2014/main" id="{7A37F4C1-184F-41F9-BCB2-548D88805703}"/>
              </a:ext>
            </a:extLst>
          </p:cNvPr>
          <p:cNvGrpSpPr>
            <a:grpSpLocks/>
          </p:cNvGrpSpPr>
          <p:nvPr/>
        </p:nvGrpSpPr>
        <p:grpSpPr bwMode="auto">
          <a:xfrm>
            <a:off x="5873750" y="3905250"/>
            <a:ext cx="3008313" cy="2640013"/>
            <a:chOff x="676" y="1524"/>
            <a:chExt cx="1895" cy="1663"/>
          </a:xfrm>
        </p:grpSpPr>
        <p:sp>
          <p:nvSpPr>
            <p:cNvPr id="422970" name="Text Box 58">
              <a:extLst>
                <a:ext uri="{FF2B5EF4-FFF2-40B4-BE49-F238E27FC236}">
                  <a16:creationId xmlns:a16="http://schemas.microsoft.com/office/drawing/2014/main" id="{0FDA65D9-53F5-4EDD-AC70-292E4CB811D2}"/>
                </a:ext>
              </a:extLst>
            </p:cNvPr>
            <p:cNvSpPr txBox="1">
              <a:spLocks noChangeArrowheads="1"/>
            </p:cNvSpPr>
            <p:nvPr/>
          </p:nvSpPr>
          <p:spPr bwMode="auto">
            <a:xfrm>
              <a:off x="719" y="1524"/>
              <a:ext cx="180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lnSpc>
                  <a:spcPct val="90000"/>
                </a:lnSpc>
                <a:spcBef>
                  <a:spcPct val="50000"/>
                </a:spcBef>
              </a:pPr>
              <a:r>
                <a:rPr kumimoji="1" lang="en-US" altLang="zh-CN">
                  <a:latin typeface="黑体" panose="02010609060101010101" pitchFamily="49" charset="-122"/>
                  <a:ea typeface="黑体" panose="02010609060101010101" pitchFamily="49" charset="-122"/>
                </a:rPr>
                <a:t>     </a:t>
              </a:r>
              <a:r>
                <a:rPr kumimoji="1" lang="zh-CN" altLang="en-US">
                  <a:solidFill>
                    <a:srgbClr val="000066"/>
                  </a:solidFill>
                  <a:latin typeface="楷体_GB2312" pitchFamily="49" charset="-122"/>
                </a:rPr>
                <a:t>逻辑真值表</a:t>
              </a:r>
            </a:p>
          </p:txBody>
        </p:sp>
        <p:grpSp>
          <p:nvGrpSpPr>
            <p:cNvPr id="422971" name="Group 59">
              <a:extLst>
                <a:ext uri="{FF2B5EF4-FFF2-40B4-BE49-F238E27FC236}">
                  <a16:creationId xmlns:a16="http://schemas.microsoft.com/office/drawing/2014/main" id="{AD4FDB25-266A-42D6-8936-D069CB7F6805}"/>
                </a:ext>
              </a:extLst>
            </p:cNvPr>
            <p:cNvGrpSpPr>
              <a:grpSpLocks/>
            </p:cNvGrpSpPr>
            <p:nvPr/>
          </p:nvGrpSpPr>
          <p:grpSpPr bwMode="auto">
            <a:xfrm>
              <a:off x="676" y="1799"/>
              <a:ext cx="1895" cy="1382"/>
              <a:chOff x="3157" y="1392"/>
              <a:chExt cx="2100" cy="1147"/>
            </a:xfrm>
          </p:grpSpPr>
          <p:sp>
            <p:nvSpPr>
              <p:cNvPr id="422972" name="Line 60">
                <a:extLst>
                  <a:ext uri="{FF2B5EF4-FFF2-40B4-BE49-F238E27FC236}">
                    <a16:creationId xmlns:a16="http://schemas.microsoft.com/office/drawing/2014/main" id="{6BD71EC2-E0A8-4904-BC25-D7E8ED9DAABE}"/>
                  </a:ext>
                </a:extLst>
              </p:cNvPr>
              <p:cNvSpPr>
                <a:spLocks noChangeShapeType="1"/>
              </p:cNvSpPr>
              <p:nvPr/>
            </p:nvSpPr>
            <p:spPr bwMode="auto">
              <a:xfrm>
                <a:off x="3157"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73" name="Line 61">
                <a:extLst>
                  <a:ext uri="{FF2B5EF4-FFF2-40B4-BE49-F238E27FC236}">
                    <a16:creationId xmlns:a16="http://schemas.microsoft.com/office/drawing/2014/main" id="{E6EB8DDE-59E1-448F-A9CF-472E3429F7A0}"/>
                  </a:ext>
                </a:extLst>
              </p:cNvPr>
              <p:cNvSpPr>
                <a:spLocks noChangeShapeType="1"/>
              </p:cNvSpPr>
              <p:nvPr/>
            </p:nvSpPr>
            <p:spPr bwMode="auto">
              <a:xfrm>
                <a:off x="3157"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74" name="Line 62">
                <a:extLst>
                  <a:ext uri="{FF2B5EF4-FFF2-40B4-BE49-F238E27FC236}">
                    <a16:creationId xmlns:a16="http://schemas.microsoft.com/office/drawing/2014/main" id="{5D32E557-CDE5-46E9-B5FD-CB968DC12878}"/>
                  </a:ext>
                </a:extLst>
              </p:cNvPr>
              <p:cNvSpPr>
                <a:spLocks noChangeShapeType="1"/>
              </p:cNvSpPr>
              <p:nvPr/>
            </p:nvSpPr>
            <p:spPr bwMode="auto">
              <a:xfrm>
                <a:off x="3157"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2975" name="Line 63">
              <a:extLst>
                <a:ext uri="{FF2B5EF4-FFF2-40B4-BE49-F238E27FC236}">
                  <a16:creationId xmlns:a16="http://schemas.microsoft.com/office/drawing/2014/main" id="{EBFF0FE0-23EB-4B25-B212-1D6470C8472D}"/>
                </a:ext>
              </a:extLst>
            </p:cNvPr>
            <p:cNvSpPr>
              <a:spLocks noChangeShapeType="1"/>
            </p:cNvSpPr>
            <p:nvPr/>
          </p:nvSpPr>
          <p:spPr bwMode="auto">
            <a:xfrm>
              <a:off x="1984" y="1799"/>
              <a:ext cx="0" cy="1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76" name="Text Box 64">
              <a:extLst>
                <a:ext uri="{FF2B5EF4-FFF2-40B4-BE49-F238E27FC236}">
                  <a16:creationId xmlns:a16="http://schemas.microsoft.com/office/drawing/2014/main" id="{4B8406B3-ADE7-4EC6-AFCC-DFF787AA3111}"/>
                </a:ext>
              </a:extLst>
            </p:cNvPr>
            <p:cNvSpPr txBox="1">
              <a:spLocks noChangeArrowheads="1"/>
            </p:cNvSpPr>
            <p:nvPr/>
          </p:nvSpPr>
          <p:spPr bwMode="auto">
            <a:xfrm>
              <a:off x="880" y="1857"/>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sp>
          <p:nvSpPr>
            <p:cNvPr id="422977" name="Text Box 65">
              <a:extLst>
                <a:ext uri="{FF2B5EF4-FFF2-40B4-BE49-F238E27FC236}">
                  <a16:creationId xmlns:a16="http://schemas.microsoft.com/office/drawing/2014/main" id="{AD67E60E-3DE9-4C6D-AFBD-54DA022462CD}"/>
                </a:ext>
              </a:extLst>
            </p:cNvPr>
            <p:cNvSpPr txBox="1">
              <a:spLocks noChangeArrowheads="1"/>
            </p:cNvSpPr>
            <p:nvPr/>
          </p:nvSpPr>
          <p:spPr bwMode="auto">
            <a:xfrm>
              <a:off x="1495"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B</a:t>
              </a:r>
              <a:endParaRPr kumimoji="1" lang="en-US" altLang="zh-CN" i="1" baseline="-25000">
                <a:latin typeface="Times New Roman" panose="02020603050405020304" pitchFamily="18" charset="0"/>
                <a:ea typeface="宋体-方正超大字符集" pitchFamily="65" charset="-122"/>
              </a:endParaRPr>
            </a:p>
          </p:txBody>
        </p:sp>
        <p:sp>
          <p:nvSpPr>
            <p:cNvPr id="422978" name="Text Box 66">
              <a:extLst>
                <a:ext uri="{FF2B5EF4-FFF2-40B4-BE49-F238E27FC236}">
                  <a16:creationId xmlns:a16="http://schemas.microsoft.com/office/drawing/2014/main" id="{0FF6CAAD-033E-45DA-933B-8ADC2B7D04EC}"/>
                </a:ext>
              </a:extLst>
            </p:cNvPr>
            <p:cNvSpPr txBox="1">
              <a:spLocks noChangeArrowheads="1"/>
            </p:cNvSpPr>
            <p:nvPr/>
          </p:nvSpPr>
          <p:spPr bwMode="auto">
            <a:xfrm>
              <a:off x="2211"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L</a:t>
              </a:r>
              <a:endParaRPr kumimoji="1" lang="en-US" altLang="zh-CN" i="1" baseline="-25000">
                <a:latin typeface="Times New Roman" panose="02020603050405020304" pitchFamily="18" charset="0"/>
                <a:ea typeface="宋体-方正超大字符集" pitchFamily="65" charset="-122"/>
              </a:endParaRPr>
            </a:p>
          </p:txBody>
        </p:sp>
      </p:grpSp>
      <p:grpSp>
        <p:nvGrpSpPr>
          <p:cNvPr id="422979" name="Group 67">
            <a:extLst>
              <a:ext uri="{FF2B5EF4-FFF2-40B4-BE49-F238E27FC236}">
                <a16:creationId xmlns:a16="http://schemas.microsoft.com/office/drawing/2014/main" id="{89EA3EF3-59B3-45C2-9328-264F5D65D1D9}"/>
              </a:ext>
            </a:extLst>
          </p:cNvPr>
          <p:cNvGrpSpPr>
            <a:grpSpLocks/>
          </p:cNvGrpSpPr>
          <p:nvPr/>
        </p:nvGrpSpPr>
        <p:grpSpPr bwMode="auto">
          <a:xfrm>
            <a:off x="6211888" y="4892675"/>
            <a:ext cx="2320925" cy="328613"/>
            <a:chOff x="880" y="2146"/>
            <a:chExt cx="1462" cy="207"/>
          </a:xfrm>
        </p:grpSpPr>
        <p:sp>
          <p:nvSpPr>
            <p:cNvPr id="422980" name="Text Box 68">
              <a:extLst>
                <a:ext uri="{FF2B5EF4-FFF2-40B4-BE49-F238E27FC236}">
                  <a16:creationId xmlns:a16="http://schemas.microsoft.com/office/drawing/2014/main" id="{B7E1C2C9-0F25-4E89-BC1B-E7442835275F}"/>
                </a:ext>
              </a:extLst>
            </p:cNvPr>
            <p:cNvSpPr txBox="1">
              <a:spLocks noChangeArrowheads="1"/>
            </p:cNvSpPr>
            <p:nvPr/>
          </p:nvSpPr>
          <p:spPr bwMode="auto">
            <a:xfrm>
              <a:off x="880" y="214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2981" name="Text Box 69">
              <a:extLst>
                <a:ext uri="{FF2B5EF4-FFF2-40B4-BE49-F238E27FC236}">
                  <a16:creationId xmlns:a16="http://schemas.microsoft.com/office/drawing/2014/main" id="{302198EB-77F1-4F15-90F2-D64C50322CDF}"/>
                </a:ext>
              </a:extLst>
            </p:cNvPr>
            <p:cNvSpPr txBox="1">
              <a:spLocks noChangeArrowheads="1"/>
            </p:cNvSpPr>
            <p:nvPr/>
          </p:nvSpPr>
          <p:spPr bwMode="auto">
            <a:xfrm>
              <a:off x="1495"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2982" name="Text Box 70">
              <a:extLst>
                <a:ext uri="{FF2B5EF4-FFF2-40B4-BE49-F238E27FC236}">
                  <a16:creationId xmlns:a16="http://schemas.microsoft.com/office/drawing/2014/main" id="{FBA94018-EE96-49AE-A1F6-F19FB27F2348}"/>
                </a:ext>
              </a:extLst>
            </p:cNvPr>
            <p:cNvSpPr txBox="1">
              <a:spLocks noChangeArrowheads="1"/>
            </p:cNvSpPr>
            <p:nvPr/>
          </p:nvSpPr>
          <p:spPr bwMode="auto">
            <a:xfrm>
              <a:off x="2212"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nvGrpSpPr>
          <p:cNvPr id="422983" name="Group 71">
            <a:extLst>
              <a:ext uri="{FF2B5EF4-FFF2-40B4-BE49-F238E27FC236}">
                <a16:creationId xmlns:a16="http://schemas.microsoft.com/office/drawing/2014/main" id="{481DA058-3B1F-4124-AE11-63AD04F7D42C}"/>
              </a:ext>
            </a:extLst>
          </p:cNvPr>
          <p:cNvGrpSpPr>
            <a:grpSpLocks/>
          </p:cNvGrpSpPr>
          <p:nvPr/>
        </p:nvGrpSpPr>
        <p:grpSpPr bwMode="auto">
          <a:xfrm>
            <a:off x="6211888" y="5314950"/>
            <a:ext cx="2320925" cy="338138"/>
            <a:chOff x="880" y="2412"/>
            <a:chExt cx="1462" cy="213"/>
          </a:xfrm>
        </p:grpSpPr>
        <p:sp>
          <p:nvSpPr>
            <p:cNvPr id="422984" name="Text Box 72">
              <a:extLst>
                <a:ext uri="{FF2B5EF4-FFF2-40B4-BE49-F238E27FC236}">
                  <a16:creationId xmlns:a16="http://schemas.microsoft.com/office/drawing/2014/main" id="{2C3B9BE4-F2C4-4CE7-9805-70BC726784B7}"/>
                </a:ext>
              </a:extLst>
            </p:cNvPr>
            <p:cNvSpPr txBox="1">
              <a:spLocks noChangeArrowheads="1"/>
            </p:cNvSpPr>
            <p:nvPr/>
          </p:nvSpPr>
          <p:spPr bwMode="auto">
            <a:xfrm>
              <a:off x="1495"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2985" name="Text Box 73">
              <a:extLst>
                <a:ext uri="{FF2B5EF4-FFF2-40B4-BE49-F238E27FC236}">
                  <a16:creationId xmlns:a16="http://schemas.microsoft.com/office/drawing/2014/main" id="{FF31D2CB-4AF6-468B-A27F-A9C8CB4B4047}"/>
                </a:ext>
              </a:extLst>
            </p:cNvPr>
            <p:cNvSpPr txBox="1">
              <a:spLocks noChangeArrowheads="1"/>
            </p:cNvSpPr>
            <p:nvPr/>
          </p:nvSpPr>
          <p:spPr bwMode="auto">
            <a:xfrm>
              <a:off x="880" y="2419"/>
              <a:ext cx="12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2986" name="Text Box 74">
              <a:extLst>
                <a:ext uri="{FF2B5EF4-FFF2-40B4-BE49-F238E27FC236}">
                  <a16:creationId xmlns:a16="http://schemas.microsoft.com/office/drawing/2014/main" id="{ED595124-70A6-462A-8216-FE55822B8361}"/>
                </a:ext>
              </a:extLst>
            </p:cNvPr>
            <p:cNvSpPr txBox="1">
              <a:spLocks noChangeArrowheads="1"/>
            </p:cNvSpPr>
            <p:nvPr/>
          </p:nvSpPr>
          <p:spPr bwMode="auto">
            <a:xfrm>
              <a:off x="2212"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422987" name="Group 75">
            <a:extLst>
              <a:ext uri="{FF2B5EF4-FFF2-40B4-BE49-F238E27FC236}">
                <a16:creationId xmlns:a16="http://schemas.microsoft.com/office/drawing/2014/main" id="{2E3B9EA0-5FAC-43D8-A27C-EE5A98D46FBB}"/>
              </a:ext>
            </a:extLst>
          </p:cNvPr>
          <p:cNvGrpSpPr>
            <a:grpSpLocks/>
          </p:cNvGrpSpPr>
          <p:nvPr/>
        </p:nvGrpSpPr>
        <p:grpSpPr bwMode="auto">
          <a:xfrm>
            <a:off x="6211888" y="5749925"/>
            <a:ext cx="2320925" cy="339725"/>
            <a:chOff x="880" y="2686"/>
            <a:chExt cx="1462" cy="214"/>
          </a:xfrm>
        </p:grpSpPr>
        <p:sp>
          <p:nvSpPr>
            <p:cNvPr id="422988" name="Text Box 76">
              <a:extLst>
                <a:ext uri="{FF2B5EF4-FFF2-40B4-BE49-F238E27FC236}">
                  <a16:creationId xmlns:a16="http://schemas.microsoft.com/office/drawing/2014/main" id="{D8D5B151-1AFC-4B77-90E2-0E209961368B}"/>
                </a:ext>
              </a:extLst>
            </p:cNvPr>
            <p:cNvSpPr txBox="1">
              <a:spLocks noChangeArrowheads="1"/>
            </p:cNvSpPr>
            <p:nvPr/>
          </p:nvSpPr>
          <p:spPr bwMode="auto">
            <a:xfrm>
              <a:off x="1495"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2989" name="Text Box 77">
              <a:extLst>
                <a:ext uri="{FF2B5EF4-FFF2-40B4-BE49-F238E27FC236}">
                  <a16:creationId xmlns:a16="http://schemas.microsoft.com/office/drawing/2014/main" id="{16C18A7E-564A-4729-AA8A-EDF875B7C0EB}"/>
                </a:ext>
              </a:extLst>
            </p:cNvPr>
            <p:cNvSpPr txBox="1">
              <a:spLocks noChangeArrowheads="1"/>
            </p:cNvSpPr>
            <p:nvPr/>
          </p:nvSpPr>
          <p:spPr bwMode="auto">
            <a:xfrm>
              <a:off x="880" y="2693"/>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2990" name="Text Box 78">
              <a:extLst>
                <a:ext uri="{FF2B5EF4-FFF2-40B4-BE49-F238E27FC236}">
                  <a16:creationId xmlns:a16="http://schemas.microsoft.com/office/drawing/2014/main" id="{C8B363D4-D976-4471-9735-90F8AAD7B389}"/>
                </a:ext>
              </a:extLst>
            </p:cNvPr>
            <p:cNvSpPr txBox="1">
              <a:spLocks noChangeArrowheads="1"/>
            </p:cNvSpPr>
            <p:nvPr/>
          </p:nvSpPr>
          <p:spPr bwMode="auto">
            <a:xfrm>
              <a:off x="2212"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422991" name="Group 79">
            <a:extLst>
              <a:ext uri="{FF2B5EF4-FFF2-40B4-BE49-F238E27FC236}">
                <a16:creationId xmlns:a16="http://schemas.microsoft.com/office/drawing/2014/main" id="{C161E1ED-8A8F-4519-8286-2B522FD6CAEE}"/>
              </a:ext>
            </a:extLst>
          </p:cNvPr>
          <p:cNvGrpSpPr>
            <a:grpSpLocks/>
          </p:cNvGrpSpPr>
          <p:nvPr/>
        </p:nvGrpSpPr>
        <p:grpSpPr bwMode="auto">
          <a:xfrm>
            <a:off x="6213475" y="6194425"/>
            <a:ext cx="2319338" cy="328613"/>
            <a:chOff x="881" y="2966"/>
            <a:chExt cx="1461" cy="207"/>
          </a:xfrm>
        </p:grpSpPr>
        <p:sp>
          <p:nvSpPr>
            <p:cNvPr id="422992" name="Text Box 80">
              <a:extLst>
                <a:ext uri="{FF2B5EF4-FFF2-40B4-BE49-F238E27FC236}">
                  <a16:creationId xmlns:a16="http://schemas.microsoft.com/office/drawing/2014/main" id="{12309623-1D1D-4ECA-8A31-DB640C5CFCFC}"/>
                </a:ext>
              </a:extLst>
            </p:cNvPr>
            <p:cNvSpPr txBox="1">
              <a:spLocks noChangeArrowheads="1"/>
            </p:cNvSpPr>
            <p:nvPr/>
          </p:nvSpPr>
          <p:spPr bwMode="auto">
            <a:xfrm>
              <a:off x="1495"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2993" name="Text Box 81">
              <a:extLst>
                <a:ext uri="{FF2B5EF4-FFF2-40B4-BE49-F238E27FC236}">
                  <a16:creationId xmlns:a16="http://schemas.microsoft.com/office/drawing/2014/main" id="{F2DD699F-5436-4EA9-930D-65DEADF2AC32}"/>
                </a:ext>
              </a:extLst>
            </p:cNvPr>
            <p:cNvSpPr txBox="1">
              <a:spLocks noChangeArrowheads="1"/>
            </p:cNvSpPr>
            <p:nvPr/>
          </p:nvSpPr>
          <p:spPr bwMode="auto">
            <a:xfrm>
              <a:off x="881" y="296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2994" name="Text Box 82">
              <a:extLst>
                <a:ext uri="{FF2B5EF4-FFF2-40B4-BE49-F238E27FC236}">
                  <a16:creationId xmlns:a16="http://schemas.microsoft.com/office/drawing/2014/main" id="{07AED53B-2EE2-4E68-B378-13D9A488C160}"/>
                </a:ext>
              </a:extLst>
            </p:cNvPr>
            <p:cNvSpPr txBox="1">
              <a:spLocks noChangeArrowheads="1"/>
            </p:cNvSpPr>
            <p:nvPr/>
          </p:nvSpPr>
          <p:spPr bwMode="auto">
            <a:xfrm>
              <a:off x="2212"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nvGrpSpPr>
          <p:cNvPr id="422995" name="Group 83">
            <a:extLst>
              <a:ext uri="{FF2B5EF4-FFF2-40B4-BE49-F238E27FC236}">
                <a16:creationId xmlns:a16="http://schemas.microsoft.com/office/drawing/2014/main" id="{ABFB3E3F-CD7C-4AB2-A931-2C5F0EF1E13D}"/>
              </a:ext>
            </a:extLst>
          </p:cNvPr>
          <p:cNvGrpSpPr>
            <a:grpSpLocks/>
          </p:cNvGrpSpPr>
          <p:nvPr/>
        </p:nvGrpSpPr>
        <p:grpSpPr bwMode="auto">
          <a:xfrm>
            <a:off x="884238" y="4295775"/>
            <a:ext cx="3598862" cy="2308225"/>
            <a:chOff x="776" y="2716"/>
            <a:chExt cx="2267" cy="1454"/>
          </a:xfrm>
        </p:grpSpPr>
        <p:sp>
          <p:nvSpPr>
            <p:cNvPr id="422996" name="Rectangle 84">
              <a:extLst>
                <a:ext uri="{FF2B5EF4-FFF2-40B4-BE49-F238E27FC236}">
                  <a16:creationId xmlns:a16="http://schemas.microsoft.com/office/drawing/2014/main" id="{EB27B544-0840-4A91-B618-B53E998B59C4}"/>
                </a:ext>
              </a:extLst>
            </p:cNvPr>
            <p:cNvSpPr>
              <a:spLocks noChangeArrowheads="1"/>
            </p:cNvSpPr>
            <p:nvPr/>
          </p:nvSpPr>
          <p:spPr bwMode="auto">
            <a:xfrm>
              <a:off x="786" y="3634"/>
              <a:ext cx="2180" cy="536"/>
            </a:xfrm>
            <a:prstGeom prst="rect">
              <a:avLst/>
            </a:prstGeom>
            <a:noFill/>
            <a:ln w="2857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a:solidFill>
                    <a:srgbClr val="000066"/>
                  </a:solidFill>
                  <a:latin typeface="Garamond" panose="02020404030301010803" pitchFamily="18" charset="0"/>
                  <a:ea typeface="宋体-方正超大字符集" pitchFamily="65" charset="-122"/>
                </a:rPr>
                <a:t>A</a:t>
              </a:r>
              <a:r>
                <a:rPr kumimoji="1" lang="zh-CN" altLang="en-US">
                  <a:solidFill>
                    <a:srgbClr val="000066"/>
                  </a:solidFill>
                  <a:latin typeface="Garamond" panose="02020404030301010803" pitchFamily="18" charset="0"/>
                  <a:ea typeface="宋体-方正超大字符集" pitchFamily="65" charset="-122"/>
                </a:rPr>
                <a:t>、</a:t>
              </a:r>
              <a:r>
                <a:rPr kumimoji="1" lang="en-US" altLang="zh-CN">
                  <a:solidFill>
                    <a:srgbClr val="000066"/>
                  </a:solidFill>
                  <a:latin typeface="Garamond" panose="02020404030301010803" pitchFamily="18" charset="0"/>
                  <a:ea typeface="宋体-方正超大字符集" pitchFamily="65" charset="-122"/>
                </a:rPr>
                <a:t>B:  </a:t>
              </a:r>
              <a:r>
                <a:rPr kumimoji="1" lang="zh-CN" altLang="en-US">
                  <a:solidFill>
                    <a:srgbClr val="000066"/>
                  </a:solidFill>
                  <a:latin typeface="Times New Roman" panose="02020603050405020304" pitchFamily="18" charset="0"/>
                </a:rPr>
                <a:t>向上</a:t>
              </a:r>
              <a:r>
                <a:rPr kumimoji="1" lang="en-US" altLang="zh-CN">
                  <a:solidFill>
                    <a:srgbClr val="000066"/>
                  </a:solidFill>
                  <a:latin typeface="Times New Roman" panose="02020603050405020304" pitchFamily="18" charset="0"/>
                </a:rPr>
                <a:t>—1 </a:t>
              </a:r>
              <a:r>
                <a:rPr kumimoji="1" lang="zh-CN" altLang="en-US">
                  <a:solidFill>
                    <a:srgbClr val="000066"/>
                  </a:solidFill>
                  <a:latin typeface="Times New Roman" panose="02020603050405020304" pitchFamily="18" charset="0"/>
                </a:rPr>
                <a:t>向下</a:t>
              </a:r>
              <a:r>
                <a:rPr kumimoji="1" lang="en-US" altLang="zh-CN">
                  <a:solidFill>
                    <a:srgbClr val="000066"/>
                  </a:solidFill>
                  <a:latin typeface="Times New Roman" panose="02020603050405020304" pitchFamily="18" charset="0"/>
                </a:rPr>
                <a:t>--0</a:t>
              </a:r>
            </a:p>
            <a:p>
              <a:pPr algn="l"/>
              <a:r>
                <a:rPr kumimoji="1" lang="en-US" altLang="zh-CN">
                  <a:solidFill>
                    <a:srgbClr val="000066"/>
                  </a:solidFill>
                  <a:latin typeface="Times New Roman" panose="02020603050405020304" pitchFamily="18" charset="0"/>
                </a:rPr>
                <a:t> L      :  </a:t>
              </a:r>
              <a:r>
                <a:rPr kumimoji="1" lang="zh-CN" altLang="en-US">
                  <a:solidFill>
                    <a:srgbClr val="000066"/>
                  </a:solidFill>
                  <a:latin typeface="Times New Roman" panose="02020603050405020304" pitchFamily="18" charset="0"/>
                </a:rPr>
                <a:t>亮</a:t>
              </a:r>
              <a:r>
                <a:rPr kumimoji="1" lang="en-US" altLang="zh-CN">
                  <a:solidFill>
                    <a:srgbClr val="000066"/>
                  </a:solidFill>
                  <a:latin typeface="Times New Roman" panose="02020603050405020304" pitchFamily="18" charset="0"/>
                </a:rPr>
                <a:t>---1;      </a:t>
              </a:r>
              <a:r>
                <a:rPr kumimoji="1" lang="zh-CN" altLang="en-US">
                  <a:solidFill>
                    <a:srgbClr val="000066"/>
                  </a:solidFill>
                  <a:latin typeface="Times New Roman" panose="02020603050405020304" pitchFamily="18" charset="0"/>
                </a:rPr>
                <a:t>灭</a:t>
              </a:r>
              <a:r>
                <a:rPr kumimoji="1" lang="en-US" altLang="zh-CN">
                  <a:solidFill>
                    <a:srgbClr val="000066"/>
                  </a:solidFill>
                  <a:latin typeface="Times New Roman" panose="02020603050405020304" pitchFamily="18" charset="0"/>
                </a:rPr>
                <a:t>---0</a:t>
              </a:r>
            </a:p>
          </p:txBody>
        </p:sp>
        <p:sp>
          <p:nvSpPr>
            <p:cNvPr id="422997" name="Rectangle 85">
              <a:extLst>
                <a:ext uri="{FF2B5EF4-FFF2-40B4-BE49-F238E27FC236}">
                  <a16:creationId xmlns:a16="http://schemas.microsoft.com/office/drawing/2014/main" id="{15AC4879-4E12-433F-ACDC-6CF67F93D0B1}"/>
                </a:ext>
              </a:extLst>
            </p:cNvPr>
            <p:cNvSpPr>
              <a:spLocks noChangeArrowheads="1"/>
            </p:cNvSpPr>
            <p:nvPr/>
          </p:nvSpPr>
          <p:spPr bwMode="auto">
            <a:xfrm>
              <a:off x="804" y="2716"/>
              <a:ext cx="2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a:solidFill>
                    <a:srgbClr val="000066"/>
                  </a:solidFill>
                  <a:latin typeface="Garamond" panose="02020404030301010803" pitchFamily="18" charset="0"/>
                </a:rPr>
                <a:t>确定变量、函数，并赋值</a:t>
              </a:r>
            </a:p>
          </p:txBody>
        </p:sp>
        <p:sp>
          <p:nvSpPr>
            <p:cNvPr id="422998" name="Rectangle 86">
              <a:extLst>
                <a:ext uri="{FF2B5EF4-FFF2-40B4-BE49-F238E27FC236}">
                  <a16:creationId xmlns:a16="http://schemas.microsoft.com/office/drawing/2014/main" id="{5DE1EA2F-6E0D-41FF-BD13-B5051E1DAF8D}"/>
                </a:ext>
              </a:extLst>
            </p:cNvPr>
            <p:cNvSpPr>
              <a:spLocks noChangeArrowheads="1"/>
            </p:cNvSpPr>
            <p:nvPr/>
          </p:nvSpPr>
          <p:spPr bwMode="auto">
            <a:xfrm>
              <a:off x="776" y="3113"/>
              <a:ext cx="2180" cy="536"/>
            </a:xfrm>
            <a:prstGeom prst="rect">
              <a:avLst/>
            </a:prstGeom>
            <a:noFill/>
            <a:ln w="2857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a:solidFill>
                    <a:srgbClr val="000066"/>
                  </a:solidFill>
                  <a:latin typeface="楷体_GB2312" pitchFamily="49" charset="-122"/>
                </a:rPr>
                <a:t>开关</a:t>
              </a:r>
              <a:r>
                <a:rPr kumimoji="1" lang="en-US" altLang="zh-CN">
                  <a:solidFill>
                    <a:srgbClr val="000066"/>
                  </a:solidFill>
                  <a:latin typeface="楷体_GB2312" pitchFamily="49" charset="-122"/>
                </a:rPr>
                <a:t>:  </a:t>
              </a:r>
              <a:r>
                <a:rPr kumimoji="1" lang="zh-CN" altLang="en-US">
                  <a:solidFill>
                    <a:srgbClr val="000066"/>
                  </a:solidFill>
                  <a:latin typeface="楷体_GB2312" pitchFamily="49" charset="-122"/>
                </a:rPr>
                <a:t>变量</a:t>
              </a:r>
              <a:r>
                <a:rPr kumimoji="1" lang="zh-CN" altLang="en-US">
                  <a:solidFill>
                    <a:srgbClr val="000066"/>
                  </a:solidFill>
                  <a:latin typeface="Garamond" panose="02020404030301010803" pitchFamily="18" charset="0"/>
                  <a:ea typeface="宋体-方正超大字符集" pitchFamily="65" charset="-122"/>
                </a:rPr>
                <a:t>  </a:t>
              </a:r>
              <a:r>
                <a:rPr kumimoji="1" lang="en-US" altLang="zh-CN">
                  <a:solidFill>
                    <a:srgbClr val="000066"/>
                  </a:solidFill>
                  <a:latin typeface="Garamond" panose="02020404030301010803" pitchFamily="18" charset="0"/>
                  <a:ea typeface="宋体-方正超大字符集" pitchFamily="65" charset="-122"/>
                </a:rPr>
                <a:t>A</a:t>
              </a:r>
              <a:r>
                <a:rPr kumimoji="1" lang="zh-CN" altLang="en-US">
                  <a:solidFill>
                    <a:srgbClr val="000066"/>
                  </a:solidFill>
                  <a:latin typeface="Garamond" panose="02020404030301010803" pitchFamily="18" charset="0"/>
                  <a:ea typeface="宋体-方正超大字符集" pitchFamily="65" charset="-122"/>
                </a:rPr>
                <a:t>、</a:t>
              </a:r>
              <a:r>
                <a:rPr kumimoji="1" lang="en-US" altLang="zh-CN">
                  <a:solidFill>
                    <a:srgbClr val="000066"/>
                  </a:solidFill>
                  <a:latin typeface="Garamond" panose="02020404030301010803" pitchFamily="18" charset="0"/>
                  <a:ea typeface="宋体-方正超大字符集" pitchFamily="65" charset="-122"/>
                </a:rPr>
                <a:t>B</a:t>
              </a:r>
            </a:p>
            <a:p>
              <a:pPr algn="l"/>
              <a:r>
                <a:rPr kumimoji="1" lang="zh-CN" altLang="en-US">
                  <a:solidFill>
                    <a:srgbClr val="000066"/>
                  </a:solidFill>
                  <a:latin typeface="楷体_GB2312" pitchFamily="49" charset="-122"/>
                </a:rPr>
                <a:t>灯  </a:t>
              </a:r>
              <a:r>
                <a:rPr kumimoji="1" lang="en-US" altLang="zh-CN">
                  <a:solidFill>
                    <a:srgbClr val="000066"/>
                  </a:solidFill>
                  <a:latin typeface="楷体_GB2312" pitchFamily="49" charset="-122"/>
                </a:rPr>
                <a:t>:  </a:t>
              </a:r>
              <a:r>
                <a:rPr kumimoji="1" lang="zh-CN" altLang="en-US">
                  <a:solidFill>
                    <a:srgbClr val="000066"/>
                  </a:solidFill>
                  <a:latin typeface="楷体_GB2312" pitchFamily="49" charset="-122"/>
                </a:rPr>
                <a:t>函数</a:t>
              </a:r>
              <a:r>
                <a:rPr kumimoji="1" lang="zh-CN" altLang="en-US">
                  <a:solidFill>
                    <a:srgbClr val="000066"/>
                  </a:solidFill>
                  <a:latin typeface="Garamond" panose="02020404030301010803" pitchFamily="18" charset="0"/>
                  <a:ea typeface="宋体-方正超大字符集" pitchFamily="65" charset="-122"/>
                </a:rPr>
                <a:t>  </a:t>
              </a:r>
              <a:r>
                <a:rPr kumimoji="1" lang="en-US" altLang="zh-CN">
                  <a:solidFill>
                    <a:srgbClr val="000066"/>
                  </a:solidFill>
                  <a:latin typeface="Garamond" panose="02020404030301010803" pitchFamily="18" charset="0"/>
                  <a:ea typeface="宋体-方正超大字符集" pitchFamily="65" charset="-122"/>
                </a:rPr>
                <a:t>L</a:t>
              </a:r>
            </a:p>
          </p:txBody>
        </p:sp>
      </p:grpSp>
      <p:sp>
        <p:nvSpPr>
          <p:cNvPr id="422999" name="AutoShape 87">
            <a:extLst>
              <a:ext uri="{FF2B5EF4-FFF2-40B4-BE49-F238E27FC236}">
                <a16:creationId xmlns:a16="http://schemas.microsoft.com/office/drawing/2014/main" id="{1B5EE3B8-E089-4FE5-8AB4-B198282B846A}"/>
              </a:ext>
            </a:extLst>
          </p:cNvPr>
          <p:cNvSpPr>
            <a:spLocks noChangeArrowheads="1"/>
          </p:cNvSpPr>
          <p:nvPr/>
        </p:nvSpPr>
        <p:spPr bwMode="auto">
          <a:xfrm>
            <a:off x="4567238" y="5149850"/>
            <a:ext cx="1054100" cy="1058863"/>
          </a:xfrm>
          <a:prstGeom prst="rightArrow">
            <a:avLst>
              <a:gd name="adj1" fmla="val 50000"/>
              <a:gd name="adj2" fmla="val 25000"/>
            </a:avLst>
          </a:prstGeom>
          <a:solidFill>
            <a:srgbClr val="CCECFF"/>
          </a:solidFill>
          <a:ln w="38100">
            <a:solidFill>
              <a:srgbClr val="FF33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423000" name="Text Box 88">
            <a:extLst>
              <a:ext uri="{FF2B5EF4-FFF2-40B4-BE49-F238E27FC236}">
                <a16:creationId xmlns:a16="http://schemas.microsoft.com/office/drawing/2014/main" id="{8044FF64-C928-40E4-8C8E-14197E92ED22}"/>
              </a:ext>
            </a:extLst>
          </p:cNvPr>
          <p:cNvSpPr txBox="1">
            <a:spLocks noChangeArrowheads="1"/>
          </p:cNvSpPr>
          <p:nvPr/>
        </p:nvSpPr>
        <p:spPr bwMode="auto">
          <a:xfrm>
            <a:off x="5435600" y="1123950"/>
            <a:ext cx="36242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0"/>
              </a:spcBef>
            </a:pPr>
            <a:r>
              <a:rPr lang="zh-CN" altLang="en-US">
                <a:solidFill>
                  <a:srgbClr val="000066"/>
                </a:solidFill>
                <a:latin typeface="楷体_GB2312" pitchFamily="49" charset="-122"/>
                <a:ea typeface="楷体_GB2312" pitchFamily="49" charset="-122"/>
              </a:rPr>
              <a:t>逻辑抽象，列出真值表</a:t>
            </a:r>
          </a:p>
        </p:txBody>
      </p:sp>
      <p:sp>
        <p:nvSpPr>
          <p:cNvPr id="423001" name="Text Box 89">
            <a:extLst>
              <a:ext uri="{FF2B5EF4-FFF2-40B4-BE49-F238E27FC236}">
                <a16:creationId xmlns:a16="http://schemas.microsoft.com/office/drawing/2014/main" id="{F6FA8039-E166-4622-BD76-28CFEB78935B}"/>
              </a:ext>
            </a:extLst>
          </p:cNvPr>
          <p:cNvSpPr txBox="1">
            <a:spLocks noChangeArrowheads="1"/>
          </p:cNvSpPr>
          <p:nvPr/>
        </p:nvSpPr>
        <p:spPr bwMode="auto">
          <a:xfrm>
            <a:off x="539750" y="1123950"/>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CC0000"/>
                </a:solidFill>
                <a:latin typeface="Times New Roman" panose="02020603050405020304" pitchFamily="18" charset="0"/>
              </a:rPr>
              <a:t>1.6.1</a:t>
            </a:r>
            <a:r>
              <a:rPr kumimoji="1" lang="en-US" altLang="zh-CN">
                <a:solidFill>
                  <a:srgbClr val="CC0000"/>
                </a:solidFill>
                <a:latin typeface="楷体_GB2312" pitchFamily="49" charset="-122"/>
              </a:rPr>
              <a:t> </a:t>
            </a:r>
            <a:r>
              <a:rPr kumimoji="1" lang="zh-CN" altLang="en-US">
                <a:solidFill>
                  <a:srgbClr val="CC0000"/>
                </a:solidFill>
                <a:latin typeface="楷体_GB2312" pitchFamily="49" charset="-122"/>
              </a:rPr>
              <a:t>逻辑函数几种表示方法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2944"/>
                                        </p:tgtEl>
                                        <p:attrNameLst>
                                          <p:attrName>style.visibility</p:attrName>
                                        </p:attrNameLst>
                                      </p:cBhvr>
                                      <p:to>
                                        <p:strVal val="visible"/>
                                      </p:to>
                                    </p:set>
                                    <p:animEffect transition="in" filter="strips(downRight)">
                                      <p:cBhvr>
                                        <p:cTn id="7" dur="500"/>
                                        <p:tgtEl>
                                          <p:spTgt spid="422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2917"/>
                                        </p:tgtEl>
                                        <p:attrNameLst>
                                          <p:attrName>style.visibility</p:attrName>
                                        </p:attrNameLst>
                                      </p:cBhvr>
                                      <p:to>
                                        <p:strVal val="visible"/>
                                      </p:to>
                                    </p:set>
                                    <p:animEffect transition="in" filter="wipe(up)">
                                      <p:cBhvr>
                                        <p:cTn id="12" dur="1000"/>
                                        <p:tgtEl>
                                          <p:spTgt spid="422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3000"/>
                                        </p:tgtEl>
                                        <p:attrNameLst>
                                          <p:attrName>style.visibility</p:attrName>
                                        </p:attrNameLst>
                                      </p:cBhvr>
                                      <p:to>
                                        <p:strVal val="visible"/>
                                      </p:to>
                                    </p:set>
                                    <p:animEffect transition="in" filter="wipe(left)">
                                      <p:cBhvr>
                                        <p:cTn id="17" dur="500"/>
                                        <p:tgtEl>
                                          <p:spTgt spid="4230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22946"/>
                                        </p:tgtEl>
                                        <p:attrNameLst>
                                          <p:attrName>style.visibility</p:attrName>
                                        </p:attrNameLst>
                                      </p:cBhvr>
                                      <p:to>
                                        <p:strVal val="visible"/>
                                      </p:to>
                                    </p:set>
                                    <p:animEffect transition="in" filter="wipe(up)">
                                      <p:cBhvr>
                                        <p:cTn id="22" dur="500"/>
                                        <p:tgtEl>
                                          <p:spTgt spid="4229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22995"/>
                                        </p:tgtEl>
                                        <p:attrNameLst>
                                          <p:attrName>style.visibility</p:attrName>
                                        </p:attrNameLst>
                                      </p:cBhvr>
                                      <p:to>
                                        <p:strVal val="visible"/>
                                      </p:to>
                                    </p:set>
                                    <p:animEffect transition="in" filter="wipe(up)">
                                      <p:cBhvr>
                                        <p:cTn id="27" dur="500"/>
                                        <p:tgtEl>
                                          <p:spTgt spid="4229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22999"/>
                                        </p:tgtEl>
                                        <p:attrNameLst>
                                          <p:attrName>style.visibility</p:attrName>
                                        </p:attrNameLst>
                                      </p:cBhvr>
                                      <p:to>
                                        <p:strVal val="visible"/>
                                      </p:to>
                                    </p:set>
                                    <p:animEffect transition="in" filter="wipe(left)">
                                      <p:cBhvr>
                                        <p:cTn id="32" dur="500"/>
                                        <p:tgtEl>
                                          <p:spTgt spid="4229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22969"/>
                                        </p:tgtEl>
                                        <p:attrNameLst>
                                          <p:attrName>style.visibility</p:attrName>
                                        </p:attrNameLst>
                                      </p:cBhvr>
                                      <p:to>
                                        <p:strVal val="visible"/>
                                      </p:to>
                                    </p:set>
                                    <p:animEffect transition="in" filter="wipe(up)">
                                      <p:cBhvr>
                                        <p:cTn id="37" dur="500"/>
                                        <p:tgtEl>
                                          <p:spTgt spid="4229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422979"/>
                                        </p:tgtEl>
                                        <p:attrNameLst>
                                          <p:attrName>style.visibility</p:attrName>
                                        </p:attrNameLst>
                                      </p:cBhvr>
                                      <p:to>
                                        <p:strVal val="visible"/>
                                      </p:to>
                                    </p:set>
                                    <p:animEffect transition="in" filter="strips(downRight)">
                                      <p:cBhvr>
                                        <p:cTn id="42" dur="500"/>
                                        <p:tgtEl>
                                          <p:spTgt spid="4229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422983"/>
                                        </p:tgtEl>
                                        <p:attrNameLst>
                                          <p:attrName>style.visibility</p:attrName>
                                        </p:attrNameLst>
                                      </p:cBhvr>
                                      <p:to>
                                        <p:strVal val="visible"/>
                                      </p:to>
                                    </p:set>
                                    <p:animEffect transition="in" filter="strips(downRight)">
                                      <p:cBhvr>
                                        <p:cTn id="47" dur="500"/>
                                        <p:tgtEl>
                                          <p:spTgt spid="4229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422987"/>
                                        </p:tgtEl>
                                        <p:attrNameLst>
                                          <p:attrName>style.visibility</p:attrName>
                                        </p:attrNameLst>
                                      </p:cBhvr>
                                      <p:to>
                                        <p:strVal val="visible"/>
                                      </p:to>
                                    </p:set>
                                    <p:animEffect transition="in" filter="strips(downRight)">
                                      <p:cBhvr>
                                        <p:cTn id="52" dur="500"/>
                                        <p:tgtEl>
                                          <p:spTgt spid="4229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422991"/>
                                        </p:tgtEl>
                                        <p:attrNameLst>
                                          <p:attrName>style.visibility</p:attrName>
                                        </p:attrNameLst>
                                      </p:cBhvr>
                                      <p:to>
                                        <p:strVal val="visible"/>
                                      </p:to>
                                    </p:set>
                                    <p:animEffect transition="in" filter="strips(downRight)">
                                      <p:cBhvr>
                                        <p:cTn id="57" dur="500"/>
                                        <p:tgtEl>
                                          <p:spTgt spid="422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44" grpId="0"/>
      <p:bldP spid="4230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Text Box 4">
            <a:extLst>
              <a:ext uri="{FF2B5EF4-FFF2-40B4-BE49-F238E27FC236}">
                <a16:creationId xmlns:a16="http://schemas.microsoft.com/office/drawing/2014/main" id="{6B9A3370-6433-49A5-B581-D2389509F465}"/>
              </a:ext>
            </a:extLst>
          </p:cNvPr>
          <p:cNvSpPr txBox="1">
            <a:spLocks noChangeArrowheads="1"/>
          </p:cNvSpPr>
          <p:nvPr/>
        </p:nvSpPr>
        <p:spPr bwMode="auto">
          <a:xfrm>
            <a:off x="0" y="404813"/>
            <a:ext cx="6988175"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kumimoji="1" lang="zh-CN" altLang="en-US">
                <a:solidFill>
                  <a:srgbClr val="000066"/>
                </a:solidFill>
                <a:latin typeface="Times New Roman" panose="02020603050405020304" pitchFamily="18" charset="0"/>
              </a:rPr>
              <a:t>　　</a:t>
            </a:r>
            <a:r>
              <a:rPr kumimoji="1" lang="en-US" altLang="zh-CN">
                <a:solidFill>
                  <a:srgbClr val="000066"/>
                </a:solidFill>
                <a:latin typeface="Times New Roman" panose="02020603050405020304" pitchFamily="18" charset="0"/>
              </a:rPr>
              <a:t>2</a:t>
            </a:r>
            <a:r>
              <a:rPr kumimoji="1" lang="zh-CN" altLang="en-US">
                <a:solidFill>
                  <a:srgbClr val="000066"/>
                </a:solidFill>
                <a:latin typeface="Times New Roman" panose="02020603050405020304" pitchFamily="18" charset="0"/>
              </a:rPr>
              <a:t>、逻辑函数表达式表示。</a:t>
            </a:r>
          </a:p>
        </p:txBody>
      </p:sp>
      <p:graphicFrame>
        <p:nvGraphicFramePr>
          <p:cNvPr id="423942" name="Object 6">
            <a:extLst>
              <a:ext uri="{FF2B5EF4-FFF2-40B4-BE49-F238E27FC236}">
                <a16:creationId xmlns:a16="http://schemas.microsoft.com/office/drawing/2014/main" id="{2A7F10A5-6654-4860-A2F3-0735487BE041}"/>
              </a:ext>
            </a:extLst>
          </p:cNvPr>
          <p:cNvGraphicFramePr>
            <a:graphicFrameLocks noChangeAspect="1"/>
          </p:cNvGraphicFramePr>
          <p:nvPr/>
        </p:nvGraphicFramePr>
        <p:xfrm>
          <a:off x="1116013" y="3644900"/>
          <a:ext cx="2478087" cy="596900"/>
        </p:xfrm>
        <a:graphic>
          <a:graphicData uri="http://schemas.openxmlformats.org/presentationml/2006/ole">
            <mc:AlternateContent xmlns:mc="http://schemas.openxmlformats.org/markup-compatibility/2006">
              <mc:Choice xmlns:v="urn:schemas-microsoft-com:vml" Requires="v">
                <p:oleObj spid="_x0000_s423973" name="公式" r:id="rId3" imgW="787320" imgH="190440" progId="Equation.3">
                  <p:embed/>
                </p:oleObj>
              </mc:Choice>
              <mc:Fallback>
                <p:oleObj name="公式" r:id="rId3" imgW="787320" imgH="1904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644900"/>
                        <a:ext cx="2478087"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3943" name="Group 7">
            <a:extLst>
              <a:ext uri="{FF2B5EF4-FFF2-40B4-BE49-F238E27FC236}">
                <a16:creationId xmlns:a16="http://schemas.microsoft.com/office/drawing/2014/main" id="{55C57FDD-DCA5-4F4A-92CD-B02A4894D36F}"/>
              </a:ext>
            </a:extLst>
          </p:cNvPr>
          <p:cNvGrpSpPr>
            <a:grpSpLocks/>
          </p:cNvGrpSpPr>
          <p:nvPr/>
        </p:nvGrpSpPr>
        <p:grpSpPr bwMode="auto">
          <a:xfrm>
            <a:off x="5219700" y="3597275"/>
            <a:ext cx="3008313" cy="2640013"/>
            <a:chOff x="464" y="2100"/>
            <a:chExt cx="1895" cy="1663"/>
          </a:xfrm>
        </p:grpSpPr>
        <p:grpSp>
          <p:nvGrpSpPr>
            <p:cNvPr id="423944" name="Group 8">
              <a:extLst>
                <a:ext uri="{FF2B5EF4-FFF2-40B4-BE49-F238E27FC236}">
                  <a16:creationId xmlns:a16="http://schemas.microsoft.com/office/drawing/2014/main" id="{4AE09981-DD1B-46AE-9F52-4048E1472DB5}"/>
                </a:ext>
              </a:extLst>
            </p:cNvPr>
            <p:cNvGrpSpPr>
              <a:grpSpLocks/>
            </p:cNvGrpSpPr>
            <p:nvPr/>
          </p:nvGrpSpPr>
          <p:grpSpPr bwMode="auto">
            <a:xfrm>
              <a:off x="464" y="2100"/>
              <a:ext cx="1895" cy="1663"/>
              <a:chOff x="676" y="1524"/>
              <a:chExt cx="1895" cy="1663"/>
            </a:xfrm>
          </p:grpSpPr>
          <p:sp>
            <p:nvSpPr>
              <p:cNvPr id="423945" name="Text Box 9">
                <a:extLst>
                  <a:ext uri="{FF2B5EF4-FFF2-40B4-BE49-F238E27FC236}">
                    <a16:creationId xmlns:a16="http://schemas.microsoft.com/office/drawing/2014/main" id="{6202401F-75B0-40EF-8DA4-E07E91B6601D}"/>
                  </a:ext>
                </a:extLst>
              </p:cNvPr>
              <p:cNvSpPr txBox="1">
                <a:spLocks noChangeArrowheads="1"/>
              </p:cNvSpPr>
              <p:nvPr/>
            </p:nvSpPr>
            <p:spPr bwMode="auto">
              <a:xfrm>
                <a:off x="719" y="1524"/>
                <a:ext cx="180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lnSpc>
                    <a:spcPct val="90000"/>
                  </a:lnSpc>
                  <a:spcBef>
                    <a:spcPct val="50000"/>
                  </a:spcBef>
                </a:pPr>
                <a:r>
                  <a:rPr kumimoji="1" lang="en-US" altLang="zh-CN">
                    <a:solidFill>
                      <a:srgbClr val="000066"/>
                    </a:solidFill>
                    <a:latin typeface="楷体_GB2312" pitchFamily="49" charset="-122"/>
                  </a:rPr>
                  <a:t>     </a:t>
                </a:r>
                <a:r>
                  <a:rPr kumimoji="1" lang="zh-CN" altLang="en-US">
                    <a:solidFill>
                      <a:srgbClr val="000066"/>
                    </a:solidFill>
                    <a:latin typeface="楷体_GB2312" pitchFamily="49" charset="-122"/>
                  </a:rPr>
                  <a:t>逻辑真值表</a:t>
                </a:r>
              </a:p>
            </p:txBody>
          </p:sp>
          <p:grpSp>
            <p:nvGrpSpPr>
              <p:cNvPr id="423946" name="Group 10">
                <a:extLst>
                  <a:ext uri="{FF2B5EF4-FFF2-40B4-BE49-F238E27FC236}">
                    <a16:creationId xmlns:a16="http://schemas.microsoft.com/office/drawing/2014/main" id="{0F878390-AFA3-449B-BC73-A6926C95D9E4}"/>
                  </a:ext>
                </a:extLst>
              </p:cNvPr>
              <p:cNvGrpSpPr>
                <a:grpSpLocks/>
              </p:cNvGrpSpPr>
              <p:nvPr/>
            </p:nvGrpSpPr>
            <p:grpSpPr bwMode="auto">
              <a:xfrm>
                <a:off x="676" y="1799"/>
                <a:ext cx="1895" cy="1382"/>
                <a:chOff x="3157" y="1392"/>
                <a:chExt cx="2100" cy="1147"/>
              </a:xfrm>
            </p:grpSpPr>
            <p:sp>
              <p:nvSpPr>
                <p:cNvPr id="423947" name="Line 11">
                  <a:extLst>
                    <a:ext uri="{FF2B5EF4-FFF2-40B4-BE49-F238E27FC236}">
                      <a16:creationId xmlns:a16="http://schemas.microsoft.com/office/drawing/2014/main" id="{B05F5522-B573-4016-93B9-818D48E6744B}"/>
                    </a:ext>
                  </a:extLst>
                </p:cNvPr>
                <p:cNvSpPr>
                  <a:spLocks noChangeShapeType="1"/>
                </p:cNvSpPr>
                <p:nvPr/>
              </p:nvSpPr>
              <p:spPr bwMode="auto">
                <a:xfrm>
                  <a:off x="3157"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948" name="Line 12">
                  <a:extLst>
                    <a:ext uri="{FF2B5EF4-FFF2-40B4-BE49-F238E27FC236}">
                      <a16:creationId xmlns:a16="http://schemas.microsoft.com/office/drawing/2014/main" id="{95B69F72-AB84-4B8A-B3E6-037591530CEA}"/>
                    </a:ext>
                  </a:extLst>
                </p:cNvPr>
                <p:cNvSpPr>
                  <a:spLocks noChangeShapeType="1"/>
                </p:cNvSpPr>
                <p:nvPr/>
              </p:nvSpPr>
              <p:spPr bwMode="auto">
                <a:xfrm>
                  <a:off x="3157"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949" name="Line 13">
                  <a:extLst>
                    <a:ext uri="{FF2B5EF4-FFF2-40B4-BE49-F238E27FC236}">
                      <a16:creationId xmlns:a16="http://schemas.microsoft.com/office/drawing/2014/main" id="{C06C513C-10B9-4240-8556-393177AE4831}"/>
                    </a:ext>
                  </a:extLst>
                </p:cNvPr>
                <p:cNvSpPr>
                  <a:spLocks noChangeShapeType="1"/>
                </p:cNvSpPr>
                <p:nvPr/>
              </p:nvSpPr>
              <p:spPr bwMode="auto">
                <a:xfrm>
                  <a:off x="3157"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3950" name="Line 14">
                <a:extLst>
                  <a:ext uri="{FF2B5EF4-FFF2-40B4-BE49-F238E27FC236}">
                    <a16:creationId xmlns:a16="http://schemas.microsoft.com/office/drawing/2014/main" id="{5417A548-5AFC-45FC-9EA1-39BAA4B3A0E9}"/>
                  </a:ext>
                </a:extLst>
              </p:cNvPr>
              <p:cNvSpPr>
                <a:spLocks noChangeShapeType="1"/>
              </p:cNvSpPr>
              <p:nvPr/>
            </p:nvSpPr>
            <p:spPr bwMode="auto">
              <a:xfrm>
                <a:off x="1984" y="1799"/>
                <a:ext cx="0" cy="1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951" name="Text Box 15">
                <a:extLst>
                  <a:ext uri="{FF2B5EF4-FFF2-40B4-BE49-F238E27FC236}">
                    <a16:creationId xmlns:a16="http://schemas.microsoft.com/office/drawing/2014/main" id="{8CA30D05-462D-4A3F-B2D7-C8B381B016C2}"/>
                  </a:ext>
                </a:extLst>
              </p:cNvPr>
              <p:cNvSpPr txBox="1">
                <a:spLocks noChangeArrowheads="1"/>
              </p:cNvSpPr>
              <p:nvPr/>
            </p:nvSpPr>
            <p:spPr bwMode="auto">
              <a:xfrm>
                <a:off x="880" y="1857"/>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sp>
            <p:nvSpPr>
              <p:cNvPr id="423952" name="Text Box 16">
                <a:extLst>
                  <a:ext uri="{FF2B5EF4-FFF2-40B4-BE49-F238E27FC236}">
                    <a16:creationId xmlns:a16="http://schemas.microsoft.com/office/drawing/2014/main" id="{5611F8EE-18EF-49B6-A7EC-FC300EABE6DE}"/>
                  </a:ext>
                </a:extLst>
              </p:cNvPr>
              <p:cNvSpPr txBox="1">
                <a:spLocks noChangeArrowheads="1"/>
              </p:cNvSpPr>
              <p:nvPr/>
            </p:nvSpPr>
            <p:spPr bwMode="auto">
              <a:xfrm>
                <a:off x="1495"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B</a:t>
                </a:r>
                <a:endParaRPr kumimoji="1" lang="en-US" altLang="zh-CN" i="1" baseline="-25000">
                  <a:latin typeface="Times New Roman" panose="02020603050405020304" pitchFamily="18" charset="0"/>
                  <a:ea typeface="宋体-方正超大字符集" pitchFamily="65" charset="-122"/>
                </a:endParaRPr>
              </a:p>
            </p:txBody>
          </p:sp>
          <p:sp>
            <p:nvSpPr>
              <p:cNvPr id="423953" name="Text Box 17">
                <a:extLst>
                  <a:ext uri="{FF2B5EF4-FFF2-40B4-BE49-F238E27FC236}">
                    <a16:creationId xmlns:a16="http://schemas.microsoft.com/office/drawing/2014/main" id="{A6C61415-731A-4197-A76B-48A900E252AA}"/>
                  </a:ext>
                </a:extLst>
              </p:cNvPr>
              <p:cNvSpPr txBox="1">
                <a:spLocks noChangeArrowheads="1"/>
              </p:cNvSpPr>
              <p:nvPr/>
            </p:nvSpPr>
            <p:spPr bwMode="auto">
              <a:xfrm>
                <a:off x="2211"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L</a:t>
                </a:r>
                <a:endParaRPr kumimoji="1" lang="en-US" altLang="zh-CN" i="1" baseline="-25000">
                  <a:latin typeface="Times New Roman" panose="02020603050405020304" pitchFamily="18" charset="0"/>
                  <a:ea typeface="宋体-方正超大字符集" pitchFamily="65" charset="-122"/>
                </a:endParaRPr>
              </a:p>
            </p:txBody>
          </p:sp>
        </p:grpSp>
        <p:grpSp>
          <p:nvGrpSpPr>
            <p:cNvPr id="423954" name="Group 18">
              <a:extLst>
                <a:ext uri="{FF2B5EF4-FFF2-40B4-BE49-F238E27FC236}">
                  <a16:creationId xmlns:a16="http://schemas.microsoft.com/office/drawing/2014/main" id="{5607AADF-A478-49BD-9ACC-5B4F6213DD9C}"/>
                </a:ext>
              </a:extLst>
            </p:cNvPr>
            <p:cNvGrpSpPr>
              <a:grpSpLocks/>
            </p:cNvGrpSpPr>
            <p:nvPr/>
          </p:nvGrpSpPr>
          <p:grpSpPr bwMode="auto">
            <a:xfrm>
              <a:off x="677" y="2722"/>
              <a:ext cx="1462" cy="207"/>
              <a:chOff x="880" y="2146"/>
              <a:chExt cx="1462" cy="207"/>
            </a:xfrm>
          </p:grpSpPr>
          <p:sp>
            <p:nvSpPr>
              <p:cNvPr id="423955" name="Text Box 19">
                <a:extLst>
                  <a:ext uri="{FF2B5EF4-FFF2-40B4-BE49-F238E27FC236}">
                    <a16:creationId xmlns:a16="http://schemas.microsoft.com/office/drawing/2014/main" id="{0F32F2F8-2D89-406A-A101-9691DC613699}"/>
                  </a:ext>
                </a:extLst>
              </p:cNvPr>
              <p:cNvSpPr txBox="1">
                <a:spLocks noChangeArrowheads="1"/>
              </p:cNvSpPr>
              <p:nvPr/>
            </p:nvSpPr>
            <p:spPr bwMode="auto">
              <a:xfrm>
                <a:off x="880" y="214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3956" name="Text Box 20">
                <a:extLst>
                  <a:ext uri="{FF2B5EF4-FFF2-40B4-BE49-F238E27FC236}">
                    <a16:creationId xmlns:a16="http://schemas.microsoft.com/office/drawing/2014/main" id="{3CA01D25-A370-49D2-87D8-1DECB34A64F0}"/>
                  </a:ext>
                </a:extLst>
              </p:cNvPr>
              <p:cNvSpPr txBox="1">
                <a:spLocks noChangeArrowheads="1"/>
              </p:cNvSpPr>
              <p:nvPr/>
            </p:nvSpPr>
            <p:spPr bwMode="auto">
              <a:xfrm>
                <a:off x="1495"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3957" name="Text Box 21">
                <a:extLst>
                  <a:ext uri="{FF2B5EF4-FFF2-40B4-BE49-F238E27FC236}">
                    <a16:creationId xmlns:a16="http://schemas.microsoft.com/office/drawing/2014/main" id="{A4E11BC0-2AA9-43CD-A4C9-0A5E8F24209B}"/>
                  </a:ext>
                </a:extLst>
              </p:cNvPr>
              <p:cNvSpPr txBox="1">
                <a:spLocks noChangeArrowheads="1"/>
              </p:cNvSpPr>
              <p:nvPr/>
            </p:nvSpPr>
            <p:spPr bwMode="auto">
              <a:xfrm>
                <a:off x="2212"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nvGrpSpPr>
            <p:cNvPr id="423958" name="Group 22">
              <a:extLst>
                <a:ext uri="{FF2B5EF4-FFF2-40B4-BE49-F238E27FC236}">
                  <a16:creationId xmlns:a16="http://schemas.microsoft.com/office/drawing/2014/main" id="{A1B462AF-5972-45A7-B7D7-9498715E3EE0}"/>
                </a:ext>
              </a:extLst>
            </p:cNvPr>
            <p:cNvGrpSpPr>
              <a:grpSpLocks/>
            </p:cNvGrpSpPr>
            <p:nvPr/>
          </p:nvGrpSpPr>
          <p:grpSpPr bwMode="auto">
            <a:xfrm>
              <a:off x="677" y="2988"/>
              <a:ext cx="1462" cy="213"/>
              <a:chOff x="880" y="2412"/>
              <a:chExt cx="1462" cy="213"/>
            </a:xfrm>
          </p:grpSpPr>
          <p:sp>
            <p:nvSpPr>
              <p:cNvPr id="423959" name="Text Box 23">
                <a:extLst>
                  <a:ext uri="{FF2B5EF4-FFF2-40B4-BE49-F238E27FC236}">
                    <a16:creationId xmlns:a16="http://schemas.microsoft.com/office/drawing/2014/main" id="{48C8CEE8-EE96-4556-AC0B-89895A40CBAE}"/>
                  </a:ext>
                </a:extLst>
              </p:cNvPr>
              <p:cNvSpPr txBox="1">
                <a:spLocks noChangeArrowheads="1"/>
              </p:cNvSpPr>
              <p:nvPr/>
            </p:nvSpPr>
            <p:spPr bwMode="auto">
              <a:xfrm>
                <a:off x="1495"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3960" name="Text Box 24">
                <a:extLst>
                  <a:ext uri="{FF2B5EF4-FFF2-40B4-BE49-F238E27FC236}">
                    <a16:creationId xmlns:a16="http://schemas.microsoft.com/office/drawing/2014/main" id="{FAE492FA-F848-4BD8-AADB-ED6798C54570}"/>
                  </a:ext>
                </a:extLst>
              </p:cNvPr>
              <p:cNvSpPr txBox="1">
                <a:spLocks noChangeArrowheads="1"/>
              </p:cNvSpPr>
              <p:nvPr/>
            </p:nvSpPr>
            <p:spPr bwMode="auto">
              <a:xfrm>
                <a:off x="880" y="2419"/>
                <a:ext cx="12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3961" name="Text Box 25">
                <a:extLst>
                  <a:ext uri="{FF2B5EF4-FFF2-40B4-BE49-F238E27FC236}">
                    <a16:creationId xmlns:a16="http://schemas.microsoft.com/office/drawing/2014/main" id="{44F4FF0D-02D1-4CA6-98FE-D3637216F5B4}"/>
                  </a:ext>
                </a:extLst>
              </p:cNvPr>
              <p:cNvSpPr txBox="1">
                <a:spLocks noChangeArrowheads="1"/>
              </p:cNvSpPr>
              <p:nvPr/>
            </p:nvSpPr>
            <p:spPr bwMode="auto">
              <a:xfrm>
                <a:off x="2212"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423962" name="Group 26">
              <a:extLst>
                <a:ext uri="{FF2B5EF4-FFF2-40B4-BE49-F238E27FC236}">
                  <a16:creationId xmlns:a16="http://schemas.microsoft.com/office/drawing/2014/main" id="{8095368C-FCEA-4BDE-9A70-5F51D71C88DD}"/>
                </a:ext>
              </a:extLst>
            </p:cNvPr>
            <p:cNvGrpSpPr>
              <a:grpSpLocks/>
            </p:cNvGrpSpPr>
            <p:nvPr/>
          </p:nvGrpSpPr>
          <p:grpSpPr bwMode="auto">
            <a:xfrm>
              <a:off x="677" y="3262"/>
              <a:ext cx="1462" cy="214"/>
              <a:chOff x="880" y="2686"/>
              <a:chExt cx="1462" cy="214"/>
            </a:xfrm>
          </p:grpSpPr>
          <p:sp>
            <p:nvSpPr>
              <p:cNvPr id="423963" name="Text Box 27">
                <a:extLst>
                  <a:ext uri="{FF2B5EF4-FFF2-40B4-BE49-F238E27FC236}">
                    <a16:creationId xmlns:a16="http://schemas.microsoft.com/office/drawing/2014/main" id="{51FCED1E-3769-4C81-B7E7-6782228DBE1A}"/>
                  </a:ext>
                </a:extLst>
              </p:cNvPr>
              <p:cNvSpPr txBox="1">
                <a:spLocks noChangeArrowheads="1"/>
              </p:cNvSpPr>
              <p:nvPr/>
            </p:nvSpPr>
            <p:spPr bwMode="auto">
              <a:xfrm>
                <a:off x="1495"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3964" name="Text Box 28">
                <a:extLst>
                  <a:ext uri="{FF2B5EF4-FFF2-40B4-BE49-F238E27FC236}">
                    <a16:creationId xmlns:a16="http://schemas.microsoft.com/office/drawing/2014/main" id="{6695D5EE-E54B-4664-9322-06DC99C5E944}"/>
                  </a:ext>
                </a:extLst>
              </p:cNvPr>
              <p:cNvSpPr txBox="1">
                <a:spLocks noChangeArrowheads="1"/>
              </p:cNvSpPr>
              <p:nvPr/>
            </p:nvSpPr>
            <p:spPr bwMode="auto">
              <a:xfrm>
                <a:off x="880" y="2693"/>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3965" name="Text Box 29">
                <a:extLst>
                  <a:ext uri="{FF2B5EF4-FFF2-40B4-BE49-F238E27FC236}">
                    <a16:creationId xmlns:a16="http://schemas.microsoft.com/office/drawing/2014/main" id="{34F7C548-2D32-4A8A-8AE6-118B8F1C9956}"/>
                  </a:ext>
                </a:extLst>
              </p:cNvPr>
              <p:cNvSpPr txBox="1">
                <a:spLocks noChangeArrowheads="1"/>
              </p:cNvSpPr>
              <p:nvPr/>
            </p:nvSpPr>
            <p:spPr bwMode="auto">
              <a:xfrm>
                <a:off x="2212"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423966" name="Group 30">
              <a:extLst>
                <a:ext uri="{FF2B5EF4-FFF2-40B4-BE49-F238E27FC236}">
                  <a16:creationId xmlns:a16="http://schemas.microsoft.com/office/drawing/2014/main" id="{87AA266E-949D-4C6C-B713-677121A1680A}"/>
                </a:ext>
              </a:extLst>
            </p:cNvPr>
            <p:cNvGrpSpPr>
              <a:grpSpLocks/>
            </p:cNvGrpSpPr>
            <p:nvPr/>
          </p:nvGrpSpPr>
          <p:grpSpPr bwMode="auto">
            <a:xfrm>
              <a:off x="678" y="3542"/>
              <a:ext cx="1461" cy="207"/>
              <a:chOff x="881" y="2966"/>
              <a:chExt cx="1461" cy="207"/>
            </a:xfrm>
          </p:grpSpPr>
          <p:sp>
            <p:nvSpPr>
              <p:cNvPr id="423967" name="Text Box 31">
                <a:extLst>
                  <a:ext uri="{FF2B5EF4-FFF2-40B4-BE49-F238E27FC236}">
                    <a16:creationId xmlns:a16="http://schemas.microsoft.com/office/drawing/2014/main" id="{05466314-0DC2-4325-8468-8D5E6EB3659F}"/>
                  </a:ext>
                </a:extLst>
              </p:cNvPr>
              <p:cNvSpPr txBox="1">
                <a:spLocks noChangeArrowheads="1"/>
              </p:cNvSpPr>
              <p:nvPr/>
            </p:nvSpPr>
            <p:spPr bwMode="auto">
              <a:xfrm>
                <a:off x="1495"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3968" name="Text Box 32">
                <a:extLst>
                  <a:ext uri="{FF2B5EF4-FFF2-40B4-BE49-F238E27FC236}">
                    <a16:creationId xmlns:a16="http://schemas.microsoft.com/office/drawing/2014/main" id="{74E73E7B-215D-4DA6-8FF5-A02E0C39D760}"/>
                  </a:ext>
                </a:extLst>
              </p:cNvPr>
              <p:cNvSpPr txBox="1">
                <a:spLocks noChangeArrowheads="1"/>
              </p:cNvSpPr>
              <p:nvPr/>
            </p:nvSpPr>
            <p:spPr bwMode="auto">
              <a:xfrm>
                <a:off x="881" y="296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3969" name="Text Box 33">
                <a:extLst>
                  <a:ext uri="{FF2B5EF4-FFF2-40B4-BE49-F238E27FC236}">
                    <a16:creationId xmlns:a16="http://schemas.microsoft.com/office/drawing/2014/main" id="{35211161-2663-4DF4-A1AC-CF0C982E3EBD}"/>
                  </a:ext>
                </a:extLst>
              </p:cNvPr>
              <p:cNvSpPr txBox="1">
                <a:spLocks noChangeArrowheads="1"/>
              </p:cNvSpPr>
              <p:nvPr/>
            </p:nvSpPr>
            <p:spPr bwMode="auto">
              <a:xfrm>
                <a:off x="2212"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sp>
        <p:nvSpPr>
          <p:cNvPr id="423971" name="Rectangle 35">
            <a:extLst>
              <a:ext uri="{FF2B5EF4-FFF2-40B4-BE49-F238E27FC236}">
                <a16:creationId xmlns:a16="http://schemas.microsoft.com/office/drawing/2014/main" id="{A9D2E3DE-CE49-434F-B049-FC0BBB2D26B0}"/>
              </a:ext>
            </a:extLst>
          </p:cNvPr>
          <p:cNvSpPr>
            <a:spLocks noChangeArrowheads="1"/>
          </p:cNvSpPr>
          <p:nvPr/>
        </p:nvSpPr>
        <p:spPr bwMode="auto">
          <a:xfrm>
            <a:off x="144463" y="1341438"/>
            <a:ext cx="882015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80000"/>
              </a:lnSpc>
            </a:pPr>
            <a:r>
              <a:rPr kumimoji="1" lang="zh-CN" altLang="en-US">
                <a:solidFill>
                  <a:srgbClr val="000066"/>
                </a:solidFill>
              </a:rPr>
              <a:t>逻辑表达式是用与、或、非等运算组合起来，表示逻辑函数与逻辑变量之间关系的逻辑代数式。</a:t>
            </a:r>
          </a:p>
        </p:txBody>
      </p:sp>
      <p:sp>
        <p:nvSpPr>
          <p:cNvPr id="423972" name="Rectangle 36">
            <a:extLst>
              <a:ext uri="{FF2B5EF4-FFF2-40B4-BE49-F238E27FC236}">
                <a16:creationId xmlns:a16="http://schemas.microsoft.com/office/drawing/2014/main" id="{524E8475-D6C1-4239-BBD3-6892EFE67A42}"/>
              </a:ext>
            </a:extLst>
          </p:cNvPr>
          <p:cNvSpPr>
            <a:spLocks noChangeArrowheads="1"/>
          </p:cNvSpPr>
          <p:nvPr/>
        </p:nvSpPr>
        <p:spPr bwMode="auto">
          <a:xfrm>
            <a:off x="107950" y="2608263"/>
            <a:ext cx="914558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80000"/>
              </a:lnSpc>
            </a:pPr>
            <a:r>
              <a:rPr kumimoji="1" lang="zh-CN" altLang="en-US">
                <a:solidFill>
                  <a:srgbClr val="000066"/>
                </a:solidFill>
              </a:rPr>
              <a:t>例：已知某逻辑函数的真值表，试写出对应的逻辑函数表达式。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3971"/>
                                        </p:tgtEl>
                                        <p:attrNameLst>
                                          <p:attrName>style.visibility</p:attrName>
                                        </p:attrNameLst>
                                      </p:cBhvr>
                                      <p:to>
                                        <p:strVal val="visible"/>
                                      </p:to>
                                    </p:set>
                                    <p:animEffect transition="in" filter="wipe(up)">
                                      <p:cBhvr>
                                        <p:cTn id="7" dur="500"/>
                                        <p:tgtEl>
                                          <p:spTgt spid="423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3972"/>
                                        </p:tgtEl>
                                        <p:attrNameLst>
                                          <p:attrName>style.visibility</p:attrName>
                                        </p:attrNameLst>
                                      </p:cBhvr>
                                      <p:to>
                                        <p:strVal val="visible"/>
                                      </p:to>
                                    </p:set>
                                    <p:animEffect transition="in" filter="wipe(up)">
                                      <p:cBhvr>
                                        <p:cTn id="12" dur="500"/>
                                        <p:tgtEl>
                                          <p:spTgt spid="423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23943"/>
                                        </p:tgtEl>
                                        <p:attrNameLst>
                                          <p:attrName>style.visibility</p:attrName>
                                        </p:attrNameLst>
                                      </p:cBhvr>
                                      <p:to>
                                        <p:strVal val="visible"/>
                                      </p:to>
                                    </p:set>
                                    <p:animEffect transition="in" filter="wipe(up)">
                                      <p:cBhvr>
                                        <p:cTn id="17" dur="500"/>
                                        <p:tgtEl>
                                          <p:spTgt spid="423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23942"/>
                                        </p:tgtEl>
                                        <p:attrNameLst>
                                          <p:attrName>style.visibility</p:attrName>
                                        </p:attrNameLst>
                                      </p:cBhvr>
                                      <p:to>
                                        <p:strVal val="visible"/>
                                      </p:to>
                                    </p:set>
                                    <p:animEffect transition="in" filter="strips(downRight)">
                                      <p:cBhvr>
                                        <p:cTn id="22" dur="500"/>
                                        <p:tgtEl>
                                          <p:spTgt spid="423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71" grpId="0"/>
      <p:bldP spid="4239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025" name="Rectangle 65">
            <a:extLst>
              <a:ext uri="{FF2B5EF4-FFF2-40B4-BE49-F238E27FC236}">
                <a16:creationId xmlns:a16="http://schemas.microsoft.com/office/drawing/2014/main" id="{10DEA08E-247E-4754-A2A3-5FC59754433A}"/>
              </a:ext>
            </a:extLst>
          </p:cNvPr>
          <p:cNvSpPr>
            <a:spLocks noChangeArrowheads="1"/>
          </p:cNvSpPr>
          <p:nvPr/>
        </p:nvSpPr>
        <p:spPr bwMode="auto">
          <a:xfrm>
            <a:off x="466725" y="1212850"/>
            <a:ext cx="8281988"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lvl1pPr indent="2667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000066"/>
                </a:solidFill>
                <a:latin typeface="Arial Narrow" panose="020B0606020202030204" pitchFamily="34" charset="0"/>
                <a:ea typeface="楷体_GB2312" pitchFamily="49" charset="-122"/>
              </a:rPr>
              <a:t>用与、或、非等逻辑符号表示逻辑函数中各变量之间的逻辑关系所得到的图形称为逻辑图。</a:t>
            </a:r>
          </a:p>
        </p:txBody>
      </p:sp>
      <p:sp>
        <p:nvSpPr>
          <p:cNvPr id="425026" name="Rectangle 66">
            <a:extLst>
              <a:ext uri="{FF2B5EF4-FFF2-40B4-BE49-F238E27FC236}">
                <a16:creationId xmlns:a16="http://schemas.microsoft.com/office/drawing/2014/main" id="{7DF2BC6E-1720-4970-B3B2-D65180A1F295}"/>
              </a:ext>
            </a:extLst>
          </p:cNvPr>
          <p:cNvSpPr>
            <a:spLocks noChangeArrowheads="1"/>
          </p:cNvSpPr>
          <p:nvPr/>
        </p:nvSpPr>
        <p:spPr bwMode="auto">
          <a:xfrm>
            <a:off x="827088" y="476250"/>
            <a:ext cx="36004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p>
            <a:pPr algn="l"/>
            <a:r>
              <a:rPr kumimoji="1" lang="en-US" altLang="zh-CN">
                <a:solidFill>
                  <a:srgbClr val="000066"/>
                </a:solidFill>
                <a:latin typeface="Times New Roman" panose="02020603050405020304" pitchFamily="18" charset="0"/>
              </a:rPr>
              <a:t>3.</a:t>
            </a:r>
            <a:r>
              <a:rPr kumimoji="1" lang="en-US" altLang="zh-CN">
                <a:solidFill>
                  <a:srgbClr val="000066"/>
                </a:solidFill>
              </a:rPr>
              <a:t> </a:t>
            </a:r>
            <a:r>
              <a:rPr kumimoji="1" lang="zh-CN" altLang="en-US">
                <a:solidFill>
                  <a:srgbClr val="000066"/>
                </a:solidFill>
              </a:rPr>
              <a:t>逻辑图表示方法</a:t>
            </a:r>
            <a:endParaRPr kumimoji="1" lang="zh-CN" altLang="en-US" b="0">
              <a:latin typeface="Times New Roman" panose="02020603050405020304" pitchFamily="18" charset="0"/>
              <a:ea typeface="宋体" panose="02010600030101010101" pitchFamily="2" charset="-122"/>
            </a:endParaRPr>
          </a:p>
        </p:txBody>
      </p:sp>
      <p:sp>
        <p:nvSpPr>
          <p:cNvPr id="425027" name="Rectangle 67">
            <a:extLst>
              <a:ext uri="{FF2B5EF4-FFF2-40B4-BE49-F238E27FC236}">
                <a16:creationId xmlns:a16="http://schemas.microsoft.com/office/drawing/2014/main" id="{A1BD5409-FE81-42DB-9285-88145E6C09F9}"/>
              </a:ext>
            </a:extLst>
          </p:cNvPr>
          <p:cNvSpPr>
            <a:spLocks noChangeArrowheads="1"/>
          </p:cNvSpPr>
          <p:nvPr/>
        </p:nvSpPr>
        <p:spPr bwMode="auto">
          <a:xfrm>
            <a:off x="363538" y="2170113"/>
            <a:ext cx="84566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a:solidFill>
                  <a:srgbClr val="000066"/>
                </a:solidFill>
              </a:rPr>
              <a:t>将逻辑函数式中所有的与、或、非运算符号用相应的逻辑符号</a:t>
            </a:r>
          </a:p>
          <a:p>
            <a:pPr algn="l"/>
            <a:r>
              <a:rPr kumimoji="1" lang="zh-CN" altLang="en-US">
                <a:solidFill>
                  <a:srgbClr val="000066"/>
                </a:solidFill>
              </a:rPr>
              <a:t>代替，并按照逻辑运算的先后次序将这些逻辑符号连接起来，</a:t>
            </a:r>
          </a:p>
          <a:p>
            <a:pPr algn="l"/>
            <a:r>
              <a:rPr kumimoji="1" lang="zh-CN" altLang="en-US">
                <a:solidFill>
                  <a:srgbClr val="000066"/>
                </a:solidFill>
              </a:rPr>
              <a:t>就得到图电路所对应的逻辑图 </a:t>
            </a:r>
          </a:p>
        </p:txBody>
      </p:sp>
      <p:grpSp>
        <p:nvGrpSpPr>
          <p:cNvPr id="425029" name="Group 69">
            <a:extLst>
              <a:ext uri="{FF2B5EF4-FFF2-40B4-BE49-F238E27FC236}">
                <a16:creationId xmlns:a16="http://schemas.microsoft.com/office/drawing/2014/main" id="{BD459809-A6D2-40C0-BE26-9CB94364FC50}"/>
              </a:ext>
            </a:extLst>
          </p:cNvPr>
          <p:cNvGrpSpPr>
            <a:grpSpLocks/>
          </p:cNvGrpSpPr>
          <p:nvPr/>
        </p:nvGrpSpPr>
        <p:grpSpPr bwMode="auto">
          <a:xfrm>
            <a:off x="0" y="3254375"/>
            <a:ext cx="9145588" cy="822325"/>
            <a:chOff x="0" y="1887"/>
            <a:chExt cx="5761" cy="518"/>
          </a:xfrm>
        </p:grpSpPr>
        <p:sp>
          <p:nvSpPr>
            <p:cNvPr id="424965" name="Rectangle 5">
              <a:extLst>
                <a:ext uri="{FF2B5EF4-FFF2-40B4-BE49-F238E27FC236}">
                  <a16:creationId xmlns:a16="http://schemas.microsoft.com/office/drawing/2014/main" id="{BFB6A3EB-846B-45E1-B0D7-A6F4E9C9F3CC}"/>
                </a:ext>
              </a:extLst>
            </p:cNvPr>
            <p:cNvSpPr>
              <a:spLocks noChangeArrowheads="1"/>
            </p:cNvSpPr>
            <p:nvPr/>
          </p:nvSpPr>
          <p:spPr bwMode="auto">
            <a:xfrm>
              <a:off x="0" y="1887"/>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4976" name="Object 16">
              <a:extLst>
                <a:ext uri="{FF2B5EF4-FFF2-40B4-BE49-F238E27FC236}">
                  <a16:creationId xmlns:a16="http://schemas.microsoft.com/office/drawing/2014/main" id="{9F933D0F-88D7-498D-B3A4-863ADC42CC25}"/>
                </a:ext>
              </a:extLst>
            </p:cNvPr>
            <p:cNvGraphicFramePr>
              <a:graphicFrameLocks noChangeAspect="1"/>
            </p:cNvGraphicFramePr>
            <p:nvPr/>
          </p:nvGraphicFramePr>
          <p:xfrm>
            <a:off x="2699" y="2024"/>
            <a:ext cx="1415" cy="344"/>
          </p:xfrm>
          <a:graphic>
            <a:graphicData uri="http://schemas.openxmlformats.org/presentationml/2006/ole">
              <mc:AlternateContent xmlns:mc="http://schemas.openxmlformats.org/markup-compatibility/2006">
                <mc:Choice xmlns:v="urn:schemas-microsoft-com:vml" Requires="v">
                  <p:oleObj spid="_x0000_s425032" name="公式" r:id="rId3" imgW="787320" imgH="190440" progId="Equation.3">
                    <p:embed/>
                  </p:oleObj>
                </mc:Choice>
                <mc:Fallback>
                  <p:oleObj name="公式" r:id="rId3" imgW="787320" imgH="19044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 y="2024"/>
                          <a:ext cx="1415"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5028" name="Rectangle 68">
              <a:extLst>
                <a:ext uri="{FF2B5EF4-FFF2-40B4-BE49-F238E27FC236}">
                  <a16:creationId xmlns:a16="http://schemas.microsoft.com/office/drawing/2014/main" id="{0D0F2A7A-B6AB-4AF3-8FC5-68BFCD6F84C8}"/>
                </a:ext>
              </a:extLst>
            </p:cNvPr>
            <p:cNvSpPr>
              <a:spLocks noChangeArrowheads="1"/>
            </p:cNvSpPr>
            <p:nvPr/>
          </p:nvSpPr>
          <p:spPr bwMode="auto">
            <a:xfrm>
              <a:off x="0" y="1933"/>
              <a:ext cx="5761"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80000"/>
                </a:lnSpc>
              </a:pPr>
              <a:r>
                <a:rPr kumimoji="1" lang="zh-CN" altLang="en-US">
                  <a:solidFill>
                    <a:srgbClr val="000066"/>
                  </a:solidFill>
                </a:rPr>
                <a:t>例：已知某逻辑函数表达式为                                ，试画出其逻辑图</a:t>
              </a:r>
            </a:p>
          </p:txBody>
        </p:sp>
      </p:grpSp>
      <p:graphicFrame>
        <p:nvGraphicFramePr>
          <p:cNvPr id="425030" name="Object 70">
            <a:extLst>
              <a:ext uri="{FF2B5EF4-FFF2-40B4-BE49-F238E27FC236}">
                <a16:creationId xmlns:a16="http://schemas.microsoft.com/office/drawing/2014/main" id="{7014CDB1-65C9-4A91-943E-6AA0D6E3E41C}"/>
              </a:ext>
            </a:extLst>
          </p:cNvPr>
          <p:cNvGraphicFramePr>
            <a:graphicFrameLocks noChangeAspect="1"/>
          </p:cNvGraphicFramePr>
          <p:nvPr/>
        </p:nvGraphicFramePr>
        <p:xfrm>
          <a:off x="611188" y="4148138"/>
          <a:ext cx="7993062" cy="2139950"/>
        </p:xfrm>
        <a:graphic>
          <a:graphicData uri="http://schemas.openxmlformats.org/presentationml/2006/ole">
            <mc:AlternateContent xmlns:mc="http://schemas.openxmlformats.org/markup-compatibility/2006">
              <mc:Choice xmlns:v="urn:schemas-microsoft-com:vml" Requires="v">
                <p:oleObj spid="_x0000_s425033" name="图片" r:id="rId5" imgW="3686400" imgH="867240" progId="Word.Picture.8">
                  <p:embed/>
                </p:oleObj>
              </mc:Choice>
              <mc:Fallback>
                <p:oleObj name="图片" r:id="rId5" imgW="3686400" imgH="867240" progId="Word.Picture.8">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148138"/>
                        <a:ext cx="7993062"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5025">
                                            <p:txEl>
                                              <p:pRg st="0" end="0"/>
                                            </p:txEl>
                                          </p:spTgt>
                                        </p:tgtEl>
                                        <p:attrNameLst>
                                          <p:attrName>style.visibility</p:attrName>
                                        </p:attrNameLst>
                                      </p:cBhvr>
                                      <p:to>
                                        <p:strVal val="visible"/>
                                      </p:to>
                                    </p:set>
                                    <p:animEffect transition="in" filter="wipe(up)">
                                      <p:cBhvr>
                                        <p:cTn id="7" dur="500"/>
                                        <p:tgtEl>
                                          <p:spTgt spid="4250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5027"/>
                                        </p:tgtEl>
                                        <p:attrNameLst>
                                          <p:attrName>style.visibility</p:attrName>
                                        </p:attrNameLst>
                                      </p:cBhvr>
                                      <p:to>
                                        <p:strVal val="visible"/>
                                      </p:to>
                                    </p:set>
                                    <p:animEffect transition="in" filter="wipe(up)">
                                      <p:cBhvr>
                                        <p:cTn id="12" dur="500"/>
                                        <p:tgtEl>
                                          <p:spTgt spid="425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25029"/>
                                        </p:tgtEl>
                                        <p:attrNameLst>
                                          <p:attrName>style.visibility</p:attrName>
                                        </p:attrNameLst>
                                      </p:cBhvr>
                                      <p:to>
                                        <p:strVal val="visible"/>
                                      </p:to>
                                    </p:set>
                                    <p:animEffect transition="in" filter="strips(downRight)">
                                      <p:cBhvr>
                                        <p:cTn id="17" dur="500"/>
                                        <p:tgtEl>
                                          <p:spTgt spid="4250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5030"/>
                                        </p:tgtEl>
                                        <p:attrNameLst>
                                          <p:attrName>style.visibility</p:attrName>
                                        </p:attrNameLst>
                                      </p:cBhvr>
                                      <p:to>
                                        <p:strVal val="visible"/>
                                      </p:to>
                                    </p:set>
                                    <p:animEffect transition="in" filter="wipe(left)">
                                      <p:cBhvr>
                                        <p:cTn id="22" dur="500"/>
                                        <p:tgtEl>
                                          <p:spTgt spid="425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0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9" name="Rectangle 5">
            <a:extLst>
              <a:ext uri="{FF2B5EF4-FFF2-40B4-BE49-F238E27FC236}">
                <a16:creationId xmlns:a16="http://schemas.microsoft.com/office/drawing/2014/main" id="{C11793AB-E2F2-418E-97FD-106574044A7C}"/>
              </a:ext>
            </a:extLst>
          </p:cNvPr>
          <p:cNvSpPr>
            <a:spLocks noChangeArrowheads="1"/>
          </p:cNvSpPr>
          <p:nvPr/>
        </p:nvSpPr>
        <p:spPr bwMode="auto">
          <a:xfrm>
            <a:off x="3468688" y="2638425"/>
            <a:ext cx="5424487" cy="3343275"/>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grpSp>
        <p:nvGrpSpPr>
          <p:cNvPr id="426073" name="Group 89">
            <a:extLst>
              <a:ext uri="{FF2B5EF4-FFF2-40B4-BE49-F238E27FC236}">
                <a16:creationId xmlns:a16="http://schemas.microsoft.com/office/drawing/2014/main" id="{AF64CF38-5A2E-405F-B0A0-E64A061CC4B2}"/>
              </a:ext>
            </a:extLst>
          </p:cNvPr>
          <p:cNvGrpSpPr>
            <a:grpSpLocks/>
          </p:cNvGrpSpPr>
          <p:nvPr/>
        </p:nvGrpSpPr>
        <p:grpSpPr bwMode="auto">
          <a:xfrm>
            <a:off x="323850" y="2420938"/>
            <a:ext cx="2654300" cy="3695700"/>
            <a:chOff x="0" y="1840"/>
            <a:chExt cx="1672" cy="2328"/>
          </a:xfrm>
        </p:grpSpPr>
        <p:grpSp>
          <p:nvGrpSpPr>
            <p:cNvPr id="426074" name="Group 90">
              <a:extLst>
                <a:ext uri="{FF2B5EF4-FFF2-40B4-BE49-F238E27FC236}">
                  <a16:creationId xmlns:a16="http://schemas.microsoft.com/office/drawing/2014/main" id="{C103F606-F37A-4F40-B860-FCFB1D88444C}"/>
                </a:ext>
              </a:extLst>
            </p:cNvPr>
            <p:cNvGrpSpPr>
              <a:grpSpLocks/>
            </p:cNvGrpSpPr>
            <p:nvPr/>
          </p:nvGrpSpPr>
          <p:grpSpPr bwMode="auto">
            <a:xfrm>
              <a:off x="81" y="1873"/>
              <a:ext cx="1565" cy="2240"/>
              <a:chOff x="3080" y="360"/>
              <a:chExt cx="1895" cy="1385"/>
            </a:xfrm>
          </p:grpSpPr>
          <p:grpSp>
            <p:nvGrpSpPr>
              <p:cNvPr id="426075" name="Group 91">
                <a:extLst>
                  <a:ext uri="{FF2B5EF4-FFF2-40B4-BE49-F238E27FC236}">
                    <a16:creationId xmlns:a16="http://schemas.microsoft.com/office/drawing/2014/main" id="{53D673D2-259E-4F23-9CA3-E75CC3E2E466}"/>
                  </a:ext>
                </a:extLst>
              </p:cNvPr>
              <p:cNvGrpSpPr>
                <a:grpSpLocks/>
              </p:cNvGrpSpPr>
              <p:nvPr/>
            </p:nvGrpSpPr>
            <p:grpSpPr bwMode="auto">
              <a:xfrm>
                <a:off x="3080" y="360"/>
                <a:ext cx="1895" cy="1385"/>
                <a:chOff x="676" y="1551"/>
                <a:chExt cx="1895" cy="1636"/>
              </a:xfrm>
            </p:grpSpPr>
            <p:sp>
              <p:nvSpPr>
                <p:cNvPr id="426076" name="Text Box 92">
                  <a:extLst>
                    <a:ext uri="{FF2B5EF4-FFF2-40B4-BE49-F238E27FC236}">
                      <a16:creationId xmlns:a16="http://schemas.microsoft.com/office/drawing/2014/main" id="{B84B3D6C-B86C-49AE-AB26-B290936F47AD}"/>
                    </a:ext>
                  </a:extLst>
                </p:cNvPr>
                <p:cNvSpPr txBox="1">
                  <a:spLocks noChangeArrowheads="1"/>
                </p:cNvSpPr>
                <p:nvPr/>
              </p:nvSpPr>
              <p:spPr bwMode="auto">
                <a:xfrm>
                  <a:off x="719" y="1551"/>
                  <a:ext cx="180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lnSpc>
                      <a:spcPct val="90000"/>
                    </a:lnSpc>
                    <a:spcBef>
                      <a:spcPct val="50000"/>
                    </a:spcBef>
                  </a:pPr>
                  <a:r>
                    <a:rPr kumimoji="1" lang="en-US" altLang="zh-CN">
                      <a:latin typeface="黑体" panose="02010609060101010101" pitchFamily="49" charset="-122"/>
                      <a:ea typeface="黑体" panose="02010609060101010101" pitchFamily="49" charset="-122"/>
                    </a:rPr>
                    <a:t>     </a:t>
                  </a:r>
                  <a:r>
                    <a:rPr kumimoji="1" lang="zh-CN" altLang="en-US">
                      <a:solidFill>
                        <a:srgbClr val="000066"/>
                      </a:solidFill>
                      <a:latin typeface="楷体_GB2312" pitchFamily="49" charset="-122"/>
                    </a:rPr>
                    <a:t>真值表</a:t>
                  </a:r>
                </a:p>
              </p:txBody>
            </p:sp>
            <p:grpSp>
              <p:nvGrpSpPr>
                <p:cNvPr id="426077" name="Group 93">
                  <a:extLst>
                    <a:ext uri="{FF2B5EF4-FFF2-40B4-BE49-F238E27FC236}">
                      <a16:creationId xmlns:a16="http://schemas.microsoft.com/office/drawing/2014/main" id="{00BE8778-2D55-4F3B-BBC8-E0B760B49E44}"/>
                    </a:ext>
                  </a:extLst>
                </p:cNvPr>
                <p:cNvGrpSpPr>
                  <a:grpSpLocks/>
                </p:cNvGrpSpPr>
                <p:nvPr/>
              </p:nvGrpSpPr>
              <p:grpSpPr bwMode="auto">
                <a:xfrm>
                  <a:off x="676" y="1799"/>
                  <a:ext cx="1895" cy="1382"/>
                  <a:chOff x="3157" y="1392"/>
                  <a:chExt cx="2100" cy="1147"/>
                </a:xfrm>
              </p:grpSpPr>
              <p:sp>
                <p:nvSpPr>
                  <p:cNvPr id="426078" name="Line 94">
                    <a:extLst>
                      <a:ext uri="{FF2B5EF4-FFF2-40B4-BE49-F238E27FC236}">
                        <a16:creationId xmlns:a16="http://schemas.microsoft.com/office/drawing/2014/main" id="{0C4B55BF-3100-4358-AE59-32A1DDC5F775}"/>
                      </a:ext>
                    </a:extLst>
                  </p:cNvPr>
                  <p:cNvSpPr>
                    <a:spLocks noChangeShapeType="1"/>
                  </p:cNvSpPr>
                  <p:nvPr/>
                </p:nvSpPr>
                <p:spPr bwMode="auto">
                  <a:xfrm>
                    <a:off x="3157"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79" name="Line 95">
                    <a:extLst>
                      <a:ext uri="{FF2B5EF4-FFF2-40B4-BE49-F238E27FC236}">
                        <a16:creationId xmlns:a16="http://schemas.microsoft.com/office/drawing/2014/main" id="{0C59724D-94D6-4488-AF34-78EE142E18CF}"/>
                      </a:ext>
                    </a:extLst>
                  </p:cNvPr>
                  <p:cNvSpPr>
                    <a:spLocks noChangeShapeType="1"/>
                  </p:cNvSpPr>
                  <p:nvPr/>
                </p:nvSpPr>
                <p:spPr bwMode="auto">
                  <a:xfrm>
                    <a:off x="3157"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80" name="Line 96">
                    <a:extLst>
                      <a:ext uri="{FF2B5EF4-FFF2-40B4-BE49-F238E27FC236}">
                        <a16:creationId xmlns:a16="http://schemas.microsoft.com/office/drawing/2014/main" id="{E2D9D4DD-F912-4635-A90E-34A7CBA1BE78}"/>
                      </a:ext>
                    </a:extLst>
                  </p:cNvPr>
                  <p:cNvSpPr>
                    <a:spLocks noChangeShapeType="1"/>
                  </p:cNvSpPr>
                  <p:nvPr/>
                </p:nvSpPr>
                <p:spPr bwMode="auto">
                  <a:xfrm>
                    <a:off x="3157"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6081" name="Line 97">
                  <a:extLst>
                    <a:ext uri="{FF2B5EF4-FFF2-40B4-BE49-F238E27FC236}">
                      <a16:creationId xmlns:a16="http://schemas.microsoft.com/office/drawing/2014/main" id="{B62946CB-7C94-4777-9085-F1988420E1CF}"/>
                    </a:ext>
                  </a:extLst>
                </p:cNvPr>
                <p:cNvSpPr>
                  <a:spLocks noChangeShapeType="1"/>
                </p:cNvSpPr>
                <p:nvPr/>
              </p:nvSpPr>
              <p:spPr bwMode="auto">
                <a:xfrm>
                  <a:off x="1984" y="1799"/>
                  <a:ext cx="0" cy="1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82" name="Text Box 98">
                  <a:extLst>
                    <a:ext uri="{FF2B5EF4-FFF2-40B4-BE49-F238E27FC236}">
                      <a16:creationId xmlns:a16="http://schemas.microsoft.com/office/drawing/2014/main" id="{6E21C70D-BFC1-4799-AE90-425142E1810A}"/>
                    </a:ext>
                  </a:extLst>
                </p:cNvPr>
                <p:cNvSpPr txBox="1">
                  <a:spLocks noChangeArrowheads="1"/>
                </p:cNvSpPr>
                <p:nvPr/>
              </p:nvSpPr>
              <p:spPr bwMode="auto">
                <a:xfrm>
                  <a:off x="880" y="1885"/>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sp>
              <p:nvSpPr>
                <p:cNvPr id="426083" name="Text Box 99">
                  <a:extLst>
                    <a:ext uri="{FF2B5EF4-FFF2-40B4-BE49-F238E27FC236}">
                      <a16:creationId xmlns:a16="http://schemas.microsoft.com/office/drawing/2014/main" id="{C235A45D-5DD5-430B-9E51-3E40E93BBAB0}"/>
                    </a:ext>
                  </a:extLst>
                </p:cNvPr>
                <p:cNvSpPr txBox="1">
                  <a:spLocks noChangeArrowheads="1"/>
                </p:cNvSpPr>
                <p:nvPr/>
              </p:nvSpPr>
              <p:spPr bwMode="auto">
                <a:xfrm>
                  <a:off x="1495" y="1885"/>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B</a:t>
                  </a:r>
                  <a:endParaRPr kumimoji="1" lang="en-US" altLang="zh-CN" i="1" baseline="-25000">
                    <a:latin typeface="Times New Roman" panose="02020603050405020304" pitchFamily="18" charset="0"/>
                    <a:ea typeface="宋体-方正超大字符集" pitchFamily="65" charset="-122"/>
                  </a:endParaRPr>
                </a:p>
              </p:txBody>
            </p:sp>
            <p:sp>
              <p:nvSpPr>
                <p:cNvPr id="426084" name="Text Box 100">
                  <a:extLst>
                    <a:ext uri="{FF2B5EF4-FFF2-40B4-BE49-F238E27FC236}">
                      <a16:creationId xmlns:a16="http://schemas.microsoft.com/office/drawing/2014/main" id="{BFF10EC6-7E87-4A2C-8140-E27AF4117872}"/>
                    </a:ext>
                  </a:extLst>
                </p:cNvPr>
                <p:cNvSpPr txBox="1">
                  <a:spLocks noChangeArrowheads="1"/>
                </p:cNvSpPr>
                <p:nvPr/>
              </p:nvSpPr>
              <p:spPr bwMode="auto">
                <a:xfrm>
                  <a:off x="2212" y="1885"/>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L</a:t>
                  </a:r>
                  <a:endParaRPr kumimoji="1" lang="en-US" altLang="zh-CN" i="1" baseline="-25000">
                    <a:latin typeface="Times New Roman" panose="02020603050405020304" pitchFamily="18" charset="0"/>
                    <a:ea typeface="宋体-方正超大字符集" pitchFamily="65" charset="-122"/>
                  </a:endParaRPr>
                </a:p>
              </p:txBody>
            </p:sp>
          </p:grpSp>
          <p:grpSp>
            <p:nvGrpSpPr>
              <p:cNvPr id="426085" name="Group 101">
                <a:extLst>
                  <a:ext uri="{FF2B5EF4-FFF2-40B4-BE49-F238E27FC236}">
                    <a16:creationId xmlns:a16="http://schemas.microsoft.com/office/drawing/2014/main" id="{E708B69E-EA63-41FD-99ED-09E8D143D9F3}"/>
                  </a:ext>
                </a:extLst>
              </p:cNvPr>
              <p:cNvGrpSpPr>
                <a:grpSpLocks/>
              </p:cNvGrpSpPr>
              <p:nvPr/>
            </p:nvGrpSpPr>
            <p:grpSpPr bwMode="auto">
              <a:xfrm>
                <a:off x="3293" y="887"/>
                <a:ext cx="1462" cy="128"/>
                <a:chOff x="880" y="2173"/>
                <a:chExt cx="1462" cy="152"/>
              </a:xfrm>
            </p:grpSpPr>
            <p:sp>
              <p:nvSpPr>
                <p:cNvPr id="426086" name="Text Box 102">
                  <a:extLst>
                    <a:ext uri="{FF2B5EF4-FFF2-40B4-BE49-F238E27FC236}">
                      <a16:creationId xmlns:a16="http://schemas.microsoft.com/office/drawing/2014/main" id="{7C9B8D2A-DAD6-4C52-8961-43B39C15E429}"/>
                    </a:ext>
                  </a:extLst>
                </p:cNvPr>
                <p:cNvSpPr txBox="1">
                  <a:spLocks noChangeArrowheads="1"/>
                </p:cNvSpPr>
                <p:nvPr/>
              </p:nvSpPr>
              <p:spPr bwMode="auto">
                <a:xfrm>
                  <a:off x="880" y="2173"/>
                  <a:ext cx="13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6087" name="Text Box 103">
                  <a:extLst>
                    <a:ext uri="{FF2B5EF4-FFF2-40B4-BE49-F238E27FC236}">
                      <a16:creationId xmlns:a16="http://schemas.microsoft.com/office/drawing/2014/main" id="{E41A0C77-83AF-472E-A238-C56760EA6E30}"/>
                    </a:ext>
                  </a:extLst>
                </p:cNvPr>
                <p:cNvSpPr txBox="1">
                  <a:spLocks noChangeArrowheads="1"/>
                </p:cNvSpPr>
                <p:nvPr/>
              </p:nvSpPr>
              <p:spPr bwMode="auto">
                <a:xfrm>
                  <a:off x="1495" y="2173"/>
                  <a:ext cx="131"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6088" name="Text Box 104">
                  <a:extLst>
                    <a:ext uri="{FF2B5EF4-FFF2-40B4-BE49-F238E27FC236}">
                      <a16:creationId xmlns:a16="http://schemas.microsoft.com/office/drawing/2014/main" id="{6C827AF7-2479-4DBA-8E60-BE9F2F57039A}"/>
                    </a:ext>
                  </a:extLst>
                </p:cNvPr>
                <p:cNvSpPr txBox="1">
                  <a:spLocks noChangeArrowheads="1"/>
                </p:cNvSpPr>
                <p:nvPr/>
              </p:nvSpPr>
              <p:spPr bwMode="auto">
                <a:xfrm>
                  <a:off x="2212" y="2173"/>
                  <a:ext cx="13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nvGrpSpPr>
              <p:cNvPr id="426089" name="Group 105">
                <a:extLst>
                  <a:ext uri="{FF2B5EF4-FFF2-40B4-BE49-F238E27FC236}">
                    <a16:creationId xmlns:a16="http://schemas.microsoft.com/office/drawing/2014/main" id="{380BE812-EBA5-4231-B069-8DD874B743B0}"/>
                  </a:ext>
                </a:extLst>
              </p:cNvPr>
              <p:cNvGrpSpPr>
                <a:grpSpLocks/>
              </p:cNvGrpSpPr>
              <p:nvPr/>
            </p:nvGrpSpPr>
            <p:grpSpPr bwMode="auto">
              <a:xfrm>
                <a:off x="3293" y="1114"/>
                <a:ext cx="1462" cy="132"/>
                <a:chOff x="880" y="2441"/>
                <a:chExt cx="1462" cy="155"/>
              </a:xfrm>
            </p:grpSpPr>
            <p:sp>
              <p:nvSpPr>
                <p:cNvPr id="426090" name="Text Box 106">
                  <a:extLst>
                    <a:ext uri="{FF2B5EF4-FFF2-40B4-BE49-F238E27FC236}">
                      <a16:creationId xmlns:a16="http://schemas.microsoft.com/office/drawing/2014/main" id="{7D939EA7-DE09-4805-9E2E-6D6105380CAF}"/>
                    </a:ext>
                  </a:extLst>
                </p:cNvPr>
                <p:cNvSpPr txBox="1">
                  <a:spLocks noChangeArrowheads="1"/>
                </p:cNvSpPr>
                <p:nvPr/>
              </p:nvSpPr>
              <p:spPr bwMode="auto">
                <a:xfrm>
                  <a:off x="1495" y="2441"/>
                  <a:ext cx="131"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6091" name="Text Box 107">
                  <a:extLst>
                    <a:ext uri="{FF2B5EF4-FFF2-40B4-BE49-F238E27FC236}">
                      <a16:creationId xmlns:a16="http://schemas.microsoft.com/office/drawing/2014/main" id="{BE0EDEC5-D1AF-4F2B-9081-217872D389F0}"/>
                    </a:ext>
                  </a:extLst>
                </p:cNvPr>
                <p:cNvSpPr txBox="1">
                  <a:spLocks noChangeArrowheads="1"/>
                </p:cNvSpPr>
                <p:nvPr/>
              </p:nvSpPr>
              <p:spPr bwMode="auto">
                <a:xfrm>
                  <a:off x="880" y="2446"/>
                  <a:ext cx="130"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6092" name="Text Box 108">
                  <a:extLst>
                    <a:ext uri="{FF2B5EF4-FFF2-40B4-BE49-F238E27FC236}">
                      <a16:creationId xmlns:a16="http://schemas.microsoft.com/office/drawing/2014/main" id="{65EC39FE-F4D4-430D-B9D1-AF623A305506}"/>
                    </a:ext>
                  </a:extLst>
                </p:cNvPr>
                <p:cNvSpPr txBox="1">
                  <a:spLocks noChangeArrowheads="1"/>
                </p:cNvSpPr>
                <p:nvPr/>
              </p:nvSpPr>
              <p:spPr bwMode="auto">
                <a:xfrm>
                  <a:off x="2212" y="2441"/>
                  <a:ext cx="130"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426093" name="Group 109">
                <a:extLst>
                  <a:ext uri="{FF2B5EF4-FFF2-40B4-BE49-F238E27FC236}">
                    <a16:creationId xmlns:a16="http://schemas.microsoft.com/office/drawing/2014/main" id="{5AE75427-81B6-4096-9262-9CB845BD93E8}"/>
                  </a:ext>
                </a:extLst>
              </p:cNvPr>
              <p:cNvGrpSpPr>
                <a:grpSpLocks/>
              </p:cNvGrpSpPr>
              <p:nvPr/>
            </p:nvGrpSpPr>
            <p:grpSpPr bwMode="auto">
              <a:xfrm>
                <a:off x="3293" y="1344"/>
                <a:ext cx="1462" cy="133"/>
                <a:chOff x="880" y="2713"/>
                <a:chExt cx="1462" cy="158"/>
              </a:xfrm>
            </p:grpSpPr>
            <p:sp>
              <p:nvSpPr>
                <p:cNvPr id="426094" name="Text Box 110">
                  <a:extLst>
                    <a:ext uri="{FF2B5EF4-FFF2-40B4-BE49-F238E27FC236}">
                      <a16:creationId xmlns:a16="http://schemas.microsoft.com/office/drawing/2014/main" id="{DB87D3BF-FE0C-4532-BD94-F7D1995BB814}"/>
                    </a:ext>
                  </a:extLst>
                </p:cNvPr>
                <p:cNvSpPr txBox="1">
                  <a:spLocks noChangeArrowheads="1"/>
                </p:cNvSpPr>
                <p:nvPr/>
              </p:nvSpPr>
              <p:spPr bwMode="auto">
                <a:xfrm>
                  <a:off x="1495" y="2713"/>
                  <a:ext cx="131"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426095" name="Text Box 111">
                  <a:extLst>
                    <a:ext uri="{FF2B5EF4-FFF2-40B4-BE49-F238E27FC236}">
                      <a16:creationId xmlns:a16="http://schemas.microsoft.com/office/drawing/2014/main" id="{3109B484-894E-465B-B6A1-C4C387199FCC}"/>
                    </a:ext>
                  </a:extLst>
                </p:cNvPr>
                <p:cNvSpPr txBox="1">
                  <a:spLocks noChangeArrowheads="1"/>
                </p:cNvSpPr>
                <p:nvPr/>
              </p:nvSpPr>
              <p:spPr bwMode="auto">
                <a:xfrm>
                  <a:off x="880" y="2720"/>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6096" name="Text Box 112">
                  <a:extLst>
                    <a:ext uri="{FF2B5EF4-FFF2-40B4-BE49-F238E27FC236}">
                      <a16:creationId xmlns:a16="http://schemas.microsoft.com/office/drawing/2014/main" id="{2D646A6C-3F0E-4BFA-9FEA-230ED901EAB2}"/>
                    </a:ext>
                  </a:extLst>
                </p:cNvPr>
                <p:cNvSpPr txBox="1">
                  <a:spLocks noChangeArrowheads="1"/>
                </p:cNvSpPr>
                <p:nvPr/>
              </p:nvSpPr>
              <p:spPr bwMode="auto">
                <a:xfrm>
                  <a:off x="2212" y="2714"/>
                  <a:ext cx="13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426097" name="Group 113">
                <a:extLst>
                  <a:ext uri="{FF2B5EF4-FFF2-40B4-BE49-F238E27FC236}">
                    <a16:creationId xmlns:a16="http://schemas.microsoft.com/office/drawing/2014/main" id="{F0B86EA8-F201-4A15-A89C-6BEEFDFC7F8B}"/>
                  </a:ext>
                </a:extLst>
              </p:cNvPr>
              <p:cNvGrpSpPr>
                <a:grpSpLocks/>
              </p:cNvGrpSpPr>
              <p:nvPr/>
            </p:nvGrpSpPr>
            <p:grpSpPr bwMode="auto">
              <a:xfrm>
                <a:off x="3312" y="1546"/>
                <a:ext cx="1461" cy="128"/>
                <a:chOff x="881" y="2994"/>
                <a:chExt cx="1461" cy="151"/>
              </a:xfrm>
            </p:grpSpPr>
            <p:sp>
              <p:nvSpPr>
                <p:cNvPr id="426098" name="Text Box 114">
                  <a:extLst>
                    <a:ext uri="{FF2B5EF4-FFF2-40B4-BE49-F238E27FC236}">
                      <a16:creationId xmlns:a16="http://schemas.microsoft.com/office/drawing/2014/main" id="{D182B168-4C1E-4E75-B412-317F327D96D4}"/>
                    </a:ext>
                  </a:extLst>
                </p:cNvPr>
                <p:cNvSpPr txBox="1">
                  <a:spLocks noChangeArrowheads="1"/>
                </p:cNvSpPr>
                <p:nvPr/>
              </p:nvSpPr>
              <p:spPr bwMode="auto">
                <a:xfrm>
                  <a:off x="1495" y="2994"/>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6099" name="Text Box 115">
                  <a:extLst>
                    <a:ext uri="{FF2B5EF4-FFF2-40B4-BE49-F238E27FC236}">
                      <a16:creationId xmlns:a16="http://schemas.microsoft.com/office/drawing/2014/main" id="{EBADE061-6DBC-45AB-8395-03330861A654}"/>
                    </a:ext>
                  </a:extLst>
                </p:cNvPr>
                <p:cNvSpPr txBox="1">
                  <a:spLocks noChangeArrowheads="1"/>
                </p:cNvSpPr>
                <p:nvPr/>
              </p:nvSpPr>
              <p:spPr bwMode="auto">
                <a:xfrm>
                  <a:off x="881" y="2994"/>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426100" name="Text Box 116">
                  <a:extLst>
                    <a:ext uri="{FF2B5EF4-FFF2-40B4-BE49-F238E27FC236}">
                      <a16:creationId xmlns:a16="http://schemas.microsoft.com/office/drawing/2014/main" id="{71BBF677-8D17-4A70-8C8A-2CEDE6762DC8}"/>
                    </a:ext>
                  </a:extLst>
                </p:cNvPr>
                <p:cNvSpPr txBox="1">
                  <a:spLocks noChangeArrowheads="1"/>
                </p:cNvSpPr>
                <p:nvPr/>
              </p:nvSpPr>
              <p:spPr bwMode="auto">
                <a:xfrm>
                  <a:off x="2212" y="2994"/>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sp>
          <p:nvSpPr>
            <p:cNvPr id="426101" name="Rectangle 117">
              <a:extLst>
                <a:ext uri="{FF2B5EF4-FFF2-40B4-BE49-F238E27FC236}">
                  <a16:creationId xmlns:a16="http://schemas.microsoft.com/office/drawing/2014/main" id="{3BAE5859-1ACD-4B80-9749-0889ED72777E}"/>
                </a:ext>
              </a:extLst>
            </p:cNvPr>
            <p:cNvSpPr>
              <a:spLocks noChangeArrowheads="1"/>
            </p:cNvSpPr>
            <p:nvPr/>
          </p:nvSpPr>
          <p:spPr bwMode="auto">
            <a:xfrm>
              <a:off x="0" y="1840"/>
              <a:ext cx="1672" cy="2328"/>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grpSp>
      <p:sp>
        <p:nvSpPr>
          <p:cNvPr id="426102" name="Rectangle 118">
            <a:extLst>
              <a:ext uri="{FF2B5EF4-FFF2-40B4-BE49-F238E27FC236}">
                <a16:creationId xmlns:a16="http://schemas.microsoft.com/office/drawing/2014/main" id="{801F64F2-D75E-4AD2-915D-D3EC4CEA4E3D}"/>
              </a:ext>
            </a:extLst>
          </p:cNvPr>
          <p:cNvSpPr>
            <a:spLocks noChangeArrowheads="1"/>
          </p:cNvSpPr>
          <p:nvPr/>
        </p:nvSpPr>
        <p:spPr bwMode="auto">
          <a:xfrm>
            <a:off x="2119313" y="2120900"/>
            <a:ext cx="338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000066"/>
                </a:solidFill>
                <a:latin typeface="楷体_GB2312" pitchFamily="49" charset="-122"/>
              </a:rPr>
              <a:t> </a:t>
            </a:r>
          </a:p>
        </p:txBody>
      </p:sp>
      <p:sp>
        <p:nvSpPr>
          <p:cNvPr id="426106" name="Rectangle 122">
            <a:extLst>
              <a:ext uri="{FF2B5EF4-FFF2-40B4-BE49-F238E27FC236}">
                <a16:creationId xmlns:a16="http://schemas.microsoft.com/office/drawing/2014/main" id="{E97710DF-C568-4172-888D-D038153A4F84}"/>
              </a:ext>
            </a:extLst>
          </p:cNvPr>
          <p:cNvSpPr>
            <a:spLocks noChangeArrowheads="1"/>
          </p:cNvSpPr>
          <p:nvPr/>
        </p:nvSpPr>
        <p:spPr bwMode="auto">
          <a:xfrm>
            <a:off x="755650" y="515938"/>
            <a:ext cx="2633663"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p>
            <a:pPr algn="l"/>
            <a:r>
              <a:rPr kumimoji="1" lang="en-US" altLang="zh-CN">
                <a:solidFill>
                  <a:srgbClr val="000066"/>
                </a:solidFill>
                <a:latin typeface="Times New Roman" panose="02020603050405020304" pitchFamily="18" charset="0"/>
                <a:cs typeface="Times New Roman" panose="02020603050405020304" pitchFamily="18" charset="0"/>
              </a:rPr>
              <a:t>4. </a:t>
            </a:r>
            <a:r>
              <a:rPr kumimoji="1" lang="zh-CN" altLang="en-US">
                <a:solidFill>
                  <a:srgbClr val="000066"/>
                </a:solidFill>
                <a:latin typeface="Times New Roman" panose="02020603050405020304" pitchFamily="18" charset="0"/>
                <a:cs typeface="Times New Roman" panose="02020603050405020304" pitchFamily="18" charset="0"/>
              </a:rPr>
              <a:t>波形图表示</a:t>
            </a:r>
            <a:r>
              <a:rPr kumimoji="1" lang="zh-CN" altLang="en-US">
                <a:solidFill>
                  <a:srgbClr val="000066"/>
                </a:solidFill>
                <a:latin typeface="楷体_GB2312" pitchFamily="49" charset="-122"/>
                <a:cs typeface="Times New Roman" panose="02020603050405020304" pitchFamily="18" charset="0"/>
              </a:rPr>
              <a:t>方法</a:t>
            </a:r>
          </a:p>
        </p:txBody>
      </p:sp>
      <p:sp>
        <p:nvSpPr>
          <p:cNvPr id="426107" name="Rectangle 123">
            <a:extLst>
              <a:ext uri="{FF2B5EF4-FFF2-40B4-BE49-F238E27FC236}">
                <a16:creationId xmlns:a16="http://schemas.microsoft.com/office/drawing/2014/main" id="{ABFF5212-EEB4-4885-A9A7-801F3EE366CB}"/>
              </a:ext>
            </a:extLst>
          </p:cNvPr>
          <p:cNvSpPr>
            <a:spLocks noChangeArrowheads="1"/>
          </p:cNvSpPr>
          <p:nvPr/>
        </p:nvSpPr>
        <p:spPr bwMode="auto">
          <a:xfrm>
            <a:off x="1597025" y="295592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109" name="Rectangle 125">
            <a:extLst>
              <a:ext uri="{FF2B5EF4-FFF2-40B4-BE49-F238E27FC236}">
                <a16:creationId xmlns:a16="http://schemas.microsoft.com/office/drawing/2014/main" id="{1F6FC33B-F032-45A5-90BA-C1D50AE396DD}"/>
              </a:ext>
            </a:extLst>
          </p:cNvPr>
          <p:cNvSpPr>
            <a:spLocks noChangeArrowheads="1"/>
          </p:cNvSpPr>
          <p:nvPr/>
        </p:nvSpPr>
        <p:spPr bwMode="auto">
          <a:xfrm>
            <a:off x="250825" y="1241425"/>
            <a:ext cx="845661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a:solidFill>
                  <a:srgbClr val="000066"/>
                </a:solidFill>
                <a:latin typeface="楷体_GB2312" pitchFamily="49" charset="-122"/>
                <a:cs typeface="Times New Roman" panose="02020603050405020304" pitchFamily="18" charset="0"/>
              </a:rPr>
              <a:t>用输入端在不同逻辑信号作用下所对应的输出信号的波形图，</a:t>
            </a:r>
          </a:p>
          <a:p>
            <a:pPr algn="l" eaLnBrk="0" hangingPunct="0">
              <a:lnSpc>
                <a:spcPct val="135000"/>
              </a:lnSpc>
            </a:pPr>
            <a:r>
              <a:rPr kumimoji="1" lang="zh-CN" altLang="en-US">
                <a:solidFill>
                  <a:srgbClr val="000066"/>
                </a:solidFill>
                <a:latin typeface="楷体_GB2312" pitchFamily="49" charset="-122"/>
                <a:cs typeface="Times New Roman" panose="02020603050405020304" pitchFamily="18" charset="0"/>
              </a:rPr>
              <a:t>表示电路的逻辑关系。</a:t>
            </a:r>
          </a:p>
        </p:txBody>
      </p:sp>
      <p:sp>
        <p:nvSpPr>
          <p:cNvPr id="426111" name="Rectangle 127">
            <a:extLst>
              <a:ext uri="{FF2B5EF4-FFF2-40B4-BE49-F238E27FC236}">
                <a16:creationId xmlns:a16="http://schemas.microsoft.com/office/drawing/2014/main" id="{71C7C1F3-DEC4-4BA5-A8BD-E1ECEAAED520}"/>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6110" name="Object 126">
            <a:extLst>
              <a:ext uri="{FF2B5EF4-FFF2-40B4-BE49-F238E27FC236}">
                <a16:creationId xmlns:a16="http://schemas.microsoft.com/office/drawing/2014/main" id="{DB971440-3259-4BD7-9B53-0474E74F52A7}"/>
              </a:ext>
            </a:extLst>
          </p:cNvPr>
          <p:cNvGraphicFramePr>
            <a:graphicFrameLocks noChangeAspect="1"/>
          </p:cNvGraphicFramePr>
          <p:nvPr/>
        </p:nvGraphicFramePr>
        <p:xfrm>
          <a:off x="3636963" y="2741613"/>
          <a:ext cx="5040312" cy="3279775"/>
        </p:xfrm>
        <a:graphic>
          <a:graphicData uri="http://schemas.openxmlformats.org/presentationml/2006/ole">
            <mc:AlternateContent xmlns:mc="http://schemas.openxmlformats.org/markup-compatibility/2006">
              <mc:Choice xmlns:v="urn:schemas-microsoft-com:vml" Requires="v">
                <p:oleObj spid="_x0000_s426112" name="图片" r:id="rId3" imgW="1914120" imgH="1239120" progId="Word.Picture.8">
                  <p:embed/>
                </p:oleObj>
              </mc:Choice>
              <mc:Fallback>
                <p:oleObj name="图片" r:id="rId3" imgW="1914120" imgH="1239120" progId="Word.Picture.8">
                  <p:embed/>
                  <p:pic>
                    <p:nvPicPr>
                      <p:cNvPr id="0" name="Object 1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963" y="2741613"/>
                        <a:ext cx="5040312" cy="327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6109"/>
                                        </p:tgtEl>
                                        <p:attrNameLst>
                                          <p:attrName>style.visibility</p:attrName>
                                        </p:attrNameLst>
                                      </p:cBhvr>
                                      <p:to>
                                        <p:strVal val="visible"/>
                                      </p:to>
                                    </p:set>
                                    <p:animEffect transition="in" filter="wipe(up)">
                                      <p:cBhvr>
                                        <p:cTn id="7" dur="500"/>
                                        <p:tgtEl>
                                          <p:spTgt spid="426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6073"/>
                                        </p:tgtEl>
                                        <p:attrNameLst>
                                          <p:attrName>style.visibility</p:attrName>
                                        </p:attrNameLst>
                                      </p:cBhvr>
                                      <p:to>
                                        <p:strVal val="visible"/>
                                      </p:to>
                                    </p:set>
                                    <p:animEffect transition="in" filter="wipe(up)">
                                      <p:cBhvr>
                                        <p:cTn id="12" dur="500"/>
                                        <p:tgtEl>
                                          <p:spTgt spid="4260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5989"/>
                                        </p:tgtEl>
                                        <p:attrNameLst>
                                          <p:attrName>style.visibility</p:attrName>
                                        </p:attrNameLst>
                                      </p:cBhvr>
                                      <p:to>
                                        <p:strVal val="visible"/>
                                      </p:to>
                                    </p:set>
                                    <p:animEffect transition="in" filter="box(in)">
                                      <p:cBhvr>
                                        <p:cTn id="17" dur="500"/>
                                        <p:tgtEl>
                                          <p:spTgt spid="425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26110"/>
                                        </p:tgtEl>
                                        <p:attrNameLst>
                                          <p:attrName>style.visibility</p:attrName>
                                        </p:attrNameLst>
                                      </p:cBhvr>
                                      <p:to>
                                        <p:strVal val="visible"/>
                                      </p:to>
                                    </p:set>
                                    <p:animEffect transition="in" filter="wipe(up)">
                                      <p:cBhvr>
                                        <p:cTn id="22" dur="500"/>
                                        <p:tgtEl>
                                          <p:spTgt spid="426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1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Text Box 2">
            <a:extLst>
              <a:ext uri="{FF2B5EF4-FFF2-40B4-BE49-F238E27FC236}">
                <a16:creationId xmlns:a16="http://schemas.microsoft.com/office/drawing/2014/main" id="{B272106E-2DE5-4AE3-B949-CA044483D8F2}"/>
              </a:ext>
            </a:extLst>
          </p:cNvPr>
          <p:cNvSpPr txBox="1">
            <a:spLocks noChangeArrowheads="1"/>
          </p:cNvSpPr>
          <p:nvPr/>
        </p:nvSpPr>
        <p:spPr bwMode="auto">
          <a:xfrm>
            <a:off x="430213" y="342900"/>
            <a:ext cx="608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CC0000"/>
                </a:solidFill>
                <a:latin typeface="Times New Roman" panose="02020603050405020304" pitchFamily="18" charset="0"/>
              </a:rPr>
              <a:t>1.6.2</a:t>
            </a:r>
            <a:r>
              <a:rPr kumimoji="1" lang="zh-CN" altLang="en-US">
                <a:solidFill>
                  <a:srgbClr val="CC0000"/>
                </a:solidFill>
                <a:latin typeface="楷体_GB2312" pitchFamily="49" charset="-122"/>
              </a:rPr>
              <a:t>　逻辑函数表示方法之间的转换</a:t>
            </a:r>
          </a:p>
        </p:txBody>
      </p:sp>
      <p:sp>
        <p:nvSpPr>
          <p:cNvPr id="429144" name="Rectangle 88">
            <a:extLst>
              <a:ext uri="{FF2B5EF4-FFF2-40B4-BE49-F238E27FC236}">
                <a16:creationId xmlns:a16="http://schemas.microsoft.com/office/drawing/2014/main" id="{8B1CD0EA-A2D7-4EE0-BA94-B0C02E559D3D}"/>
              </a:ext>
            </a:extLst>
          </p:cNvPr>
          <p:cNvSpPr>
            <a:spLocks noChangeArrowheads="1"/>
          </p:cNvSpPr>
          <p:nvPr/>
        </p:nvSpPr>
        <p:spPr bwMode="auto">
          <a:xfrm>
            <a:off x="466725" y="1196975"/>
            <a:ext cx="8426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a:solidFill>
                  <a:srgbClr val="000066"/>
                </a:solidFill>
              </a:rPr>
              <a:t>      </a:t>
            </a:r>
            <a:r>
              <a:rPr kumimoji="1" lang="zh-CN" altLang="en-US">
                <a:solidFill>
                  <a:srgbClr val="000066"/>
                </a:solidFill>
              </a:rPr>
              <a:t>逻辑函数的真值表、逻辑函数表达式、逻辑图、波形图、卡诺图及</a:t>
            </a:r>
            <a:r>
              <a:rPr kumimoji="1" lang="en-US" altLang="zh-CN">
                <a:solidFill>
                  <a:srgbClr val="000066"/>
                </a:solidFill>
              </a:rPr>
              <a:t>HDL</a:t>
            </a:r>
            <a:r>
              <a:rPr kumimoji="1" lang="zh-CN" altLang="en-US">
                <a:solidFill>
                  <a:srgbClr val="000066"/>
                </a:solidFill>
              </a:rPr>
              <a:t>描述之间可以相互转换。这里介绍两种转换。</a:t>
            </a:r>
          </a:p>
        </p:txBody>
      </p:sp>
      <p:sp>
        <p:nvSpPr>
          <p:cNvPr id="429145" name="Rectangle 89">
            <a:extLst>
              <a:ext uri="{FF2B5EF4-FFF2-40B4-BE49-F238E27FC236}">
                <a16:creationId xmlns:a16="http://schemas.microsoft.com/office/drawing/2014/main" id="{D48218B5-5BC7-424D-818F-0E5D2B037835}"/>
              </a:ext>
            </a:extLst>
          </p:cNvPr>
          <p:cNvSpPr>
            <a:spLocks noChangeArrowheads="1"/>
          </p:cNvSpPr>
          <p:nvPr/>
        </p:nvSpPr>
        <p:spPr bwMode="auto">
          <a:xfrm>
            <a:off x="684213" y="2060575"/>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a:solidFill>
                  <a:srgbClr val="CC0000"/>
                </a:solidFill>
              </a:rPr>
              <a:t>1.</a:t>
            </a:r>
            <a:r>
              <a:rPr kumimoji="1" lang="zh-CN" altLang="en-US">
                <a:solidFill>
                  <a:srgbClr val="CC0000"/>
                </a:solidFill>
              </a:rPr>
              <a:t>真值表到逻辑图的转换</a:t>
            </a:r>
          </a:p>
        </p:txBody>
      </p:sp>
      <p:graphicFrame>
        <p:nvGraphicFramePr>
          <p:cNvPr id="429387" name="Group 331">
            <a:extLst>
              <a:ext uri="{FF2B5EF4-FFF2-40B4-BE49-F238E27FC236}">
                <a16:creationId xmlns:a16="http://schemas.microsoft.com/office/drawing/2014/main" id="{AC9774C4-4F5D-434D-A6B6-DF5CC2A08E50}"/>
              </a:ext>
            </a:extLst>
          </p:cNvPr>
          <p:cNvGraphicFramePr>
            <a:graphicFrameLocks noGrp="1"/>
          </p:cNvGraphicFramePr>
          <p:nvPr/>
        </p:nvGraphicFramePr>
        <p:xfrm>
          <a:off x="5795963" y="2349500"/>
          <a:ext cx="2808287" cy="3597275"/>
        </p:xfrm>
        <a:graphic>
          <a:graphicData uri="http://schemas.openxmlformats.org/drawingml/2006/table">
            <a:tbl>
              <a:tblPr/>
              <a:tblGrid>
                <a:gridCol w="647700">
                  <a:extLst>
                    <a:ext uri="{9D8B030D-6E8A-4147-A177-3AD203B41FA5}">
                      <a16:colId xmlns:a16="http://schemas.microsoft.com/office/drawing/2014/main" val="168173057"/>
                    </a:ext>
                  </a:extLst>
                </a:gridCol>
                <a:gridCol w="720725">
                  <a:extLst>
                    <a:ext uri="{9D8B030D-6E8A-4147-A177-3AD203B41FA5}">
                      <a16:colId xmlns:a16="http://schemas.microsoft.com/office/drawing/2014/main" val="197297663"/>
                    </a:ext>
                  </a:extLst>
                </a:gridCol>
                <a:gridCol w="701675">
                  <a:extLst>
                    <a:ext uri="{9D8B030D-6E8A-4147-A177-3AD203B41FA5}">
                      <a16:colId xmlns:a16="http://schemas.microsoft.com/office/drawing/2014/main" val="2232244651"/>
                    </a:ext>
                  </a:extLst>
                </a:gridCol>
                <a:gridCol w="738187">
                  <a:extLst>
                    <a:ext uri="{9D8B030D-6E8A-4147-A177-3AD203B41FA5}">
                      <a16:colId xmlns:a16="http://schemas.microsoft.com/office/drawing/2014/main" val="699623203"/>
                    </a:ext>
                  </a:extLst>
                </a:gridCol>
              </a:tblGrid>
              <a:tr h="28733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A</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B</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en-US" altLang="zh-CN" sz="20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0729905"/>
                  </a:ext>
                </a:extLst>
              </a:tr>
              <a:tr h="288925">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2741680"/>
                  </a:ext>
                </a:extLst>
              </a:tr>
              <a:tr h="287338">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7689817"/>
                  </a:ext>
                </a:extLst>
              </a:tr>
              <a:tr h="288925">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9482728"/>
                  </a:ext>
                </a:extLst>
              </a:tr>
              <a:tr h="434975">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8527999"/>
                  </a:ext>
                </a:extLst>
              </a:tr>
              <a:tr h="288925">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Arial" panose="020B0604020202020204" pitchFamily="34" charset="0"/>
                          <a:ea typeface="黑体" panose="02010609060101010101" pitchFamily="49" charset="-122"/>
                          <a:cs typeface="Arial" panose="020B0604020202020204" pitchFamily="34"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Arial" panose="020B0604020202020204" pitchFamily="34" charset="0"/>
                          <a:ea typeface="黑体" panose="02010609060101010101" pitchFamily="49" charset="-122"/>
                          <a:cs typeface="Arial" panose="020B0604020202020204" pitchFamily="34"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9921181"/>
                  </a:ext>
                </a:extLst>
              </a:tr>
              <a:tr h="287338">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Arial" panose="020B0604020202020204" pitchFamily="34" charset="0"/>
                          <a:ea typeface="黑体" panose="02010609060101010101" pitchFamily="49" charset="-122"/>
                          <a:cs typeface="Arial" panose="020B0604020202020204" pitchFamily="34"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3243461"/>
                  </a:ext>
                </a:extLst>
              </a:tr>
              <a:tr h="288925">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Arial" panose="020B0604020202020204" pitchFamily="34" charset="0"/>
                          <a:ea typeface="黑体" panose="02010609060101010101" pitchFamily="49" charset="-122"/>
                          <a:cs typeface="Arial" panose="020B0604020202020204" pitchFamily="34"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0008415"/>
                  </a:ext>
                </a:extLst>
              </a:tr>
              <a:tr h="287338">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Arial" panose="020B0604020202020204" pitchFamily="34" charset="0"/>
                          <a:ea typeface="黑体" panose="02010609060101010101" pitchFamily="49" charset="-122"/>
                          <a:cs typeface="Arial" panose="020B0604020202020204" pitchFamily="34"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394363"/>
                  </a:ext>
                </a:extLst>
              </a:tr>
            </a:tbl>
          </a:graphicData>
        </a:graphic>
      </p:graphicFrame>
      <p:sp>
        <p:nvSpPr>
          <p:cNvPr id="429388" name="Rectangle 332">
            <a:extLst>
              <a:ext uri="{FF2B5EF4-FFF2-40B4-BE49-F238E27FC236}">
                <a16:creationId xmlns:a16="http://schemas.microsoft.com/office/drawing/2014/main" id="{C5C84E12-44AF-4AB9-82D9-DF6B6E9903CE}"/>
              </a:ext>
            </a:extLst>
          </p:cNvPr>
          <p:cNvSpPr>
            <a:spLocks noChangeArrowheads="1"/>
          </p:cNvSpPr>
          <p:nvPr/>
        </p:nvSpPr>
        <p:spPr bwMode="auto">
          <a:xfrm>
            <a:off x="684213" y="2565400"/>
            <a:ext cx="42497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0000"/>
              </a:lnSpc>
            </a:pPr>
            <a:r>
              <a:rPr kumimoji="1" lang="zh-CN" altLang="en-US">
                <a:solidFill>
                  <a:srgbClr val="000066"/>
                </a:solidFill>
              </a:rPr>
              <a:t>真值表如右表。</a:t>
            </a:r>
          </a:p>
        </p:txBody>
      </p:sp>
      <p:graphicFrame>
        <p:nvGraphicFramePr>
          <p:cNvPr id="429389" name="Object 333">
            <a:extLst>
              <a:ext uri="{FF2B5EF4-FFF2-40B4-BE49-F238E27FC236}">
                <a16:creationId xmlns:a16="http://schemas.microsoft.com/office/drawing/2014/main" id="{51F8E60D-7173-4EBE-926A-CE0D73544258}"/>
              </a:ext>
            </a:extLst>
          </p:cNvPr>
          <p:cNvGraphicFramePr>
            <a:graphicFrameLocks noChangeAspect="1"/>
          </p:cNvGraphicFramePr>
          <p:nvPr/>
        </p:nvGraphicFramePr>
        <p:xfrm>
          <a:off x="1712913" y="4294188"/>
          <a:ext cx="2476500" cy="504825"/>
        </p:xfrm>
        <a:graphic>
          <a:graphicData uri="http://schemas.openxmlformats.org/presentationml/2006/ole">
            <mc:AlternateContent xmlns:mc="http://schemas.openxmlformats.org/markup-compatibility/2006">
              <mc:Choice xmlns:v="urn:schemas-microsoft-com:vml" Requires="v">
                <p:oleObj spid="_x0000_s429418" name="公式" r:id="rId3" imgW="1054080" imgH="215640" progId="Equation.3">
                  <p:embed/>
                </p:oleObj>
              </mc:Choice>
              <mc:Fallback>
                <p:oleObj name="公式" r:id="rId3" imgW="1054080" imgH="215640" progId="Equation.3">
                  <p:embed/>
                  <p:pic>
                    <p:nvPicPr>
                      <p:cNvPr id="0" name="Object 3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4294188"/>
                        <a:ext cx="24765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9415" name="Rectangle 359">
            <a:extLst>
              <a:ext uri="{FF2B5EF4-FFF2-40B4-BE49-F238E27FC236}">
                <a16:creationId xmlns:a16="http://schemas.microsoft.com/office/drawing/2014/main" id="{F0B4275A-757C-4853-9582-922DE3AD96C4}"/>
              </a:ext>
            </a:extLst>
          </p:cNvPr>
          <p:cNvSpPr>
            <a:spLocks noChangeArrowheads="1"/>
          </p:cNvSpPr>
          <p:nvPr/>
        </p:nvSpPr>
        <p:spPr bwMode="auto">
          <a:xfrm>
            <a:off x="684213" y="3213100"/>
            <a:ext cx="424973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0000"/>
              </a:lnSpc>
            </a:pPr>
            <a:r>
              <a:rPr kumimoji="1" lang="zh-CN" altLang="en-US">
                <a:solidFill>
                  <a:srgbClr val="000066"/>
                </a:solidFill>
              </a:rPr>
              <a:t>转换步骤：</a:t>
            </a:r>
          </a:p>
          <a:p>
            <a:pPr algn="l">
              <a:lnSpc>
                <a:spcPct val="120000"/>
              </a:lnSpc>
            </a:pPr>
            <a:r>
              <a:rPr kumimoji="1" lang="en-US" altLang="zh-CN">
                <a:solidFill>
                  <a:srgbClr val="000066"/>
                </a:solidFill>
              </a:rPr>
              <a:t>(1)</a:t>
            </a:r>
            <a:r>
              <a:rPr kumimoji="1" lang="zh-CN" altLang="en-US">
                <a:solidFill>
                  <a:srgbClr val="000066"/>
                </a:solidFill>
              </a:rPr>
              <a:t>根据真值表写出逻辑表达式</a:t>
            </a:r>
          </a:p>
        </p:txBody>
      </p:sp>
      <p:grpSp>
        <p:nvGrpSpPr>
          <p:cNvPr id="429417" name="Group 361">
            <a:extLst>
              <a:ext uri="{FF2B5EF4-FFF2-40B4-BE49-F238E27FC236}">
                <a16:creationId xmlns:a16="http://schemas.microsoft.com/office/drawing/2014/main" id="{3ACEC13D-4752-45AD-A161-40F759761B1D}"/>
              </a:ext>
            </a:extLst>
          </p:cNvPr>
          <p:cNvGrpSpPr>
            <a:grpSpLocks/>
          </p:cNvGrpSpPr>
          <p:nvPr/>
        </p:nvGrpSpPr>
        <p:grpSpPr bwMode="auto">
          <a:xfrm>
            <a:off x="611188" y="4984750"/>
            <a:ext cx="4752975" cy="1062038"/>
            <a:chOff x="385" y="3140"/>
            <a:chExt cx="2994" cy="669"/>
          </a:xfrm>
        </p:grpSpPr>
        <p:sp>
          <p:nvSpPr>
            <p:cNvPr id="429390" name="Rectangle 334">
              <a:extLst>
                <a:ext uri="{FF2B5EF4-FFF2-40B4-BE49-F238E27FC236}">
                  <a16:creationId xmlns:a16="http://schemas.microsoft.com/office/drawing/2014/main" id="{5904F86E-4C18-4FB5-B893-F2BE53DA56AB}"/>
                </a:ext>
              </a:extLst>
            </p:cNvPr>
            <p:cNvSpPr>
              <a:spLocks noChangeArrowheads="1"/>
            </p:cNvSpPr>
            <p:nvPr/>
          </p:nvSpPr>
          <p:spPr bwMode="auto">
            <a:xfrm>
              <a:off x="385" y="3140"/>
              <a:ext cx="2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a:solidFill>
                    <a:srgbClr val="000066"/>
                  </a:solidFill>
                </a:rPr>
                <a:t>(2)</a:t>
              </a:r>
              <a:r>
                <a:rPr kumimoji="1" lang="zh-CN" altLang="en-US">
                  <a:solidFill>
                    <a:srgbClr val="000066"/>
                  </a:solidFill>
                </a:rPr>
                <a:t>化简逻辑表达式（第</a:t>
              </a:r>
              <a:r>
                <a:rPr kumimoji="1" lang="en-US" altLang="zh-CN">
                  <a:solidFill>
                    <a:srgbClr val="000066"/>
                  </a:solidFill>
                </a:rPr>
                <a:t>2</a:t>
              </a:r>
              <a:r>
                <a:rPr kumimoji="1" lang="zh-CN" altLang="en-US">
                  <a:solidFill>
                    <a:srgbClr val="000066"/>
                  </a:solidFill>
                </a:rPr>
                <a:t>章介绍）</a:t>
              </a:r>
            </a:p>
          </p:txBody>
        </p:sp>
        <p:sp>
          <p:nvSpPr>
            <p:cNvPr id="429416" name="Rectangle 360">
              <a:extLst>
                <a:ext uri="{FF2B5EF4-FFF2-40B4-BE49-F238E27FC236}">
                  <a16:creationId xmlns:a16="http://schemas.microsoft.com/office/drawing/2014/main" id="{23DBAFB5-9A7B-47EC-89DB-936378D083D0}"/>
                </a:ext>
              </a:extLst>
            </p:cNvPr>
            <p:cNvSpPr>
              <a:spLocks noChangeArrowheads="1"/>
            </p:cNvSpPr>
            <p:nvPr/>
          </p:nvSpPr>
          <p:spPr bwMode="auto">
            <a:xfrm>
              <a:off x="612" y="3521"/>
              <a:ext cx="27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a:solidFill>
                    <a:srgbClr val="000066"/>
                  </a:solidFill>
                </a:rPr>
                <a:t>上式不需要简化</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415"/>
                                        </p:tgtEl>
                                        <p:attrNameLst>
                                          <p:attrName>style.visibility</p:attrName>
                                        </p:attrNameLst>
                                      </p:cBhvr>
                                      <p:to>
                                        <p:strVal val="visible"/>
                                      </p:to>
                                    </p:set>
                                    <p:animEffect transition="in" filter="wipe(left)">
                                      <p:cBhvr>
                                        <p:cTn id="7" dur="500"/>
                                        <p:tgtEl>
                                          <p:spTgt spid="429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29389"/>
                                        </p:tgtEl>
                                        <p:attrNameLst>
                                          <p:attrName>style.visibility</p:attrName>
                                        </p:attrNameLst>
                                      </p:cBhvr>
                                      <p:to>
                                        <p:strVal val="visible"/>
                                      </p:to>
                                    </p:set>
                                    <p:animEffect transition="in" filter="strips(downRight)">
                                      <p:cBhvr>
                                        <p:cTn id="12" dur="500"/>
                                        <p:tgtEl>
                                          <p:spTgt spid="429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9417"/>
                                        </p:tgtEl>
                                        <p:attrNameLst>
                                          <p:attrName>style.visibility</p:attrName>
                                        </p:attrNameLst>
                                      </p:cBhvr>
                                      <p:to>
                                        <p:strVal val="visible"/>
                                      </p:to>
                                    </p:set>
                                    <p:animEffect transition="in" filter="wipe(left)">
                                      <p:cBhvr>
                                        <p:cTn id="17" dur="500"/>
                                        <p:tgtEl>
                                          <p:spTgt spid="429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4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250" name="Object 170">
            <a:extLst>
              <a:ext uri="{FF2B5EF4-FFF2-40B4-BE49-F238E27FC236}">
                <a16:creationId xmlns:a16="http://schemas.microsoft.com/office/drawing/2014/main" id="{F27466B4-6CA4-402C-93C4-F3A1FFB933C0}"/>
              </a:ext>
            </a:extLst>
          </p:cNvPr>
          <p:cNvGraphicFramePr>
            <a:graphicFrameLocks noChangeAspect="1"/>
          </p:cNvGraphicFramePr>
          <p:nvPr/>
        </p:nvGraphicFramePr>
        <p:xfrm>
          <a:off x="4719638" y="41275"/>
          <a:ext cx="4240212" cy="2039938"/>
        </p:xfrm>
        <a:graphic>
          <a:graphicData uri="http://schemas.openxmlformats.org/presentationml/2006/ole">
            <mc:AlternateContent xmlns:mc="http://schemas.openxmlformats.org/markup-compatibility/2006">
              <mc:Choice xmlns:v="urn:schemas-microsoft-com:vml" Requires="v">
                <p:oleObj spid="_x0000_s430254" name="图片" r:id="rId3" imgW="2743200" imgH="1305000" progId="Word.Picture.8">
                  <p:embed/>
                </p:oleObj>
              </mc:Choice>
              <mc:Fallback>
                <p:oleObj name="图片" r:id="rId3" imgW="2743200" imgH="1305000" progId="Word.Picture.8">
                  <p:embed/>
                  <p:pic>
                    <p:nvPicPr>
                      <p:cNvPr id="0" name="Object 170"/>
                      <p:cNvPicPr>
                        <a:picLocks noChangeAspect="1" noChangeArrowheads="1"/>
                      </p:cNvPicPr>
                      <p:nvPr/>
                    </p:nvPicPr>
                    <p:blipFill>
                      <a:blip r:embed="rId4">
                        <a:extLst>
                          <a:ext uri="{28A0092B-C50C-407E-A947-70E740481C1C}">
                            <a14:useLocalDpi xmlns:a14="http://schemas.microsoft.com/office/drawing/2010/main" val="0"/>
                          </a:ext>
                        </a:extLst>
                      </a:blip>
                      <a:srcRect t="-1384"/>
                      <a:stretch>
                        <a:fillRect/>
                      </a:stretch>
                    </p:blipFill>
                    <p:spPr bwMode="auto">
                      <a:xfrm>
                        <a:off x="4719638" y="41275"/>
                        <a:ext cx="4240212" cy="2039938"/>
                      </a:xfrm>
                      <a:prstGeom prst="rect">
                        <a:avLst/>
                      </a:prstGeom>
                      <a:solidFill>
                        <a:schemeClr val="bg1"/>
                      </a:solidFill>
                    </p:spPr>
                  </p:pic>
                </p:oleObj>
              </mc:Fallback>
            </mc:AlternateContent>
          </a:graphicData>
        </a:graphic>
      </p:graphicFrame>
      <p:graphicFrame>
        <p:nvGraphicFramePr>
          <p:cNvPr id="430248" name="Object 168">
            <a:extLst>
              <a:ext uri="{FF2B5EF4-FFF2-40B4-BE49-F238E27FC236}">
                <a16:creationId xmlns:a16="http://schemas.microsoft.com/office/drawing/2014/main" id="{3744DBA0-526A-4ECB-9436-116E555B8D21}"/>
              </a:ext>
            </a:extLst>
          </p:cNvPr>
          <p:cNvGraphicFramePr>
            <a:graphicFrameLocks noChangeAspect="1"/>
          </p:cNvGraphicFramePr>
          <p:nvPr/>
        </p:nvGraphicFramePr>
        <p:xfrm>
          <a:off x="4427538" y="2060575"/>
          <a:ext cx="4608512" cy="2284413"/>
        </p:xfrm>
        <a:graphic>
          <a:graphicData uri="http://schemas.openxmlformats.org/presentationml/2006/ole">
            <mc:AlternateContent xmlns:mc="http://schemas.openxmlformats.org/markup-compatibility/2006">
              <mc:Choice xmlns:v="urn:schemas-microsoft-com:vml" Requires="v">
                <p:oleObj spid="_x0000_s430255" name="图片" r:id="rId5" imgW="3110504" imgH="1528872" progId="Word.Picture.8">
                  <p:embed/>
                </p:oleObj>
              </mc:Choice>
              <mc:Fallback>
                <p:oleObj name="图片" r:id="rId5" imgW="3110504" imgH="1528872" progId="Word.Picture.8">
                  <p:embed/>
                  <p:pic>
                    <p:nvPicPr>
                      <p:cNvPr id="0" name="Object 168"/>
                      <p:cNvPicPr>
                        <a:picLocks noChangeAspect="1" noChangeArrowheads="1"/>
                      </p:cNvPicPr>
                      <p:nvPr/>
                    </p:nvPicPr>
                    <p:blipFill>
                      <a:blip r:embed="rId6">
                        <a:extLst>
                          <a:ext uri="{28A0092B-C50C-407E-A947-70E740481C1C}">
                            <a14:useLocalDpi xmlns:a14="http://schemas.microsoft.com/office/drawing/2010/main" val="0"/>
                          </a:ext>
                        </a:extLst>
                      </a:blip>
                      <a:srcRect t="-1413"/>
                      <a:stretch>
                        <a:fillRect/>
                      </a:stretch>
                    </p:blipFill>
                    <p:spPr bwMode="auto">
                      <a:xfrm>
                        <a:off x="4427538" y="2060575"/>
                        <a:ext cx="4608512" cy="2284413"/>
                      </a:xfrm>
                      <a:prstGeom prst="rect">
                        <a:avLst/>
                      </a:prstGeom>
                      <a:solidFill>
                        <a:schemeClr val="bg1"/>
                      </a:solidFill>
                    </p:spPr>
                  </p:pic>
                </p:oleObj>
              </mc:Fallback>
            </mc:AlternateContent>
          </a:graphicData>
        </a:graphic>
      </p:graphicFrame>
      <p:sp>
        <p:nvSpPr>
          <p:cNvPr id="430142" name="Rectangle 62">
            <a:extLst>
              <a:ext uri="{FF2B5EF4-FFF2-40B4-BE49-F238E27FC236}">
                <a16:creationId xmlns:a16="http://schemas.microsoft.com/office/drawing/2014/main" id="{CC6EAC3C-0933-4255-A66A-810C07D7BBE2}"/>
              </a:ext>
            </a:extLst>
          </p:cNvPr>
          <p:cNvSpPr>
            <a:spLocks noChangeArrowheads="1"/>
          </p:cNvSpPr>
          <p:nvPr/>
        </p:nvSpPr>
        <p:spPr bwMode="auto">
          <a:xfrm>
            <a:off x="395288" y="5492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a:solidFill>
                  <a:srgbClr val="000066"/>
                </a:solidFill>
              </a:rPr>
              <a:t>(3)</a:t>
            </a:r>
            <a:r>
              <a:rPr kumimoji="1" lang="zh-CN" altLang="en-US">
                <a:solidFill>
                  <a:srgbClr val="000066"/>
                </a:solidFill>
              </a:rPr>
              <a:t>根据与或逻辑表达式画逻辑图</a:t>
            </a:r>
          </a:p>
        </p:txBody>
      </p:sp>
      <p:sp>
        <p:nvSpPr>
          <p:cNvPr id="430146" name="Rectangle 66">
            <a:extLst>
              <a:ext uri="{FF2B5EF4-FFF2-40B4-BE49-F238E27FC236}">
                <a16:creationId xmlns:a16="http://schemas.microsoft.com/office/drawing/2014/main" id="{67835FF7-BFD9-4F8A-905F-4765AAD350C1}"/>
              </a:ext>
            </a:extLst>
          </p:cNvPr>
          <p:cNvSpPr>
            <a:spLocks noChangeArrowheads="1"/>
          </p:cNvSpPr>
          <p:nvPr/>
        </p:nvSpPr>
        <p:spPr bwMode="auto">
          <a:xfrm>
            <a:off x="466725" y="3159125"/>
            <a:ext cx="417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a:solidFill>
                  <a:srgbClr val="CC0000"/>
                </a:solidFill>
              </a:rPr>
              <a:t>2. </a:t>
            </a:r>
            <a:r>
              <a:rPr kumimoji="1" lang="zh-CN" altLang="en-US">
                <a:solidFill>
                  <a:srgbClr val="CC0000"/>
                </a:solidFill>
              </a:rPr>
              <a:t>逻辑图到真值表的转换</a:t>
            </a:r>
          </a:p>
        </p:txBody>
      </p:sp>
      <p:sp>
        <p:nvSpPr>
          <p:cNvPr id="430150" name="Rectangle 70">
            <a:extLst>
              <a:ext uri="{FF2B5EF4-FFF2-40B4-BE49-F238E27FC236}">
                <a16:creationId xmlns:a16="http://schemas.microsoft.com/office/drawing/2014/main" id="{05E04FB4-56E9-4A42-8453-29FED53D939A}"/>
              </a:ext>
            </a:extLst>
          </p:cNvPr>
          <p:cNvSpPr>
            <a:spLocks noChangeArrowheads="1"/>
          </p:cNvSpPr>
          <p:nvPr/>
        </p:nvSpPr>
        <p:spPr bwMode="auto">
          <a:xfrm>
            <a:off x="466725" y="3644900"/>
            <a:ext cx="41767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a:solidFill>
                  <a:srgbClr val="000066"/>
                </a:solidFill>
              </a:rPr>
              <a:t>转换步骤：</a:t>
            </a:r>
          </a:p>
          <a:p>
            <a:pPr algn="l"/>
            <a:endParaRPr kumimoji="1" lang="zh-CN" altLang="en-US">
              <a:solidFill>
                <a:srgbClr val="000066"/>
              </a:solidFill>
            </a:endParaRPr>
          </a:p>
          <a:p>
            <a:pPr algn="l"/>
            <a:r>
              <a:rPr kumimoji="1" lang="en-US" altLang="zh-CN">
                <a:solidFill>
                  <a:srgbClr val="000066"/>
                </a:solidFill>
              </a:rPr>
              <a:t>(1)</a:t>
            </a:r>
            <a:r>
              <a:rPr kumimoji="1" lang="zh-CN" altLang="en-US">
                <a:solidFill>
                  <a:srgbClr val="000066"/>
                </a:solidFill>
              </a:rPr>
              <a:t>根据逻辑图逐级写出表达式</a:t>
            </a:r>
          </a:p>
        </p:txBody>
      </p:sp>
      <p:sp>
        <p:nvSpPr>
          <p:cNvPr id="430151" name="Rectangle 71">
            <a:extLst>
              <a:ext uri="{FF2B5EF4-FFF2-40B4-BE49-F238E27FC236}">
                <a16:creationId xmlns:a16="http://schemas.microsoft.com/office/drawing/2014/main" id="{F591E157-D977-4833-A32F-D0BEDACA52CD}"/>
              </a:ext>
            </a:extLst>
          </p:cNvPr>
          <p:cNvSpPr>
            <a:spLocks noChangeArrowheads="1"/>
          </p:cNvSpPr>
          <p:nvPr/>
        </p:nvSpPr>
        <p:spPr bwMode="auto">
          <a:xfrm>
            <a:off x="539750" y="5013325"/>
            <a:ext cx="417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a:solidFill>
                  <a:srgbClr val="000066"/>
                </a:solidFill>
              </a:rPr>
              <a:t>(2)</a:t>
            </a:r>
            <a:r>
              <a:rPr kumimoji="1" lang="zh-CN" altLang="en-US">
                <a:solidFill>
                  <a:srgbClr val="000066"/>
                </a:solidFill>
              </a:rPr>
              <a:t>化简变换求最简与或式</a:t>
            </a:r>
          </a:p>
        </p:txBody>
      </p:sp>
      <p:sp>
        <p:nvSpPr>
          <p:cNvPr id="430152" name="Rectangle 72">
            <a:extLst>
              <a:ext uri="{FF2B5EF4-FFF2-40B4-BE49-F238E27FC236}">
                <a16:creationId xmlns:a16="http://schemas.microsoft.com/office/drawing/2014/main" id="{40F549B4-B69C-41AD-8E1E-A310AA9EF093}"/>
              </a:ext>
            </a:extLst>
          </p:cNvPr>
          <p:cNvSpPr>
            <a:spLocks noChangeArrowheads="1"/>
          </p:cNvSpPr>
          <p:nvPr/>
        </p:nvSpPr>
        <p:spPr bwMode="auto">
          <a:xfrm>
            <a:off x="539750" y="5589588"/>
            <a:ext cx="4895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en-US" altLang="zh-CN">
                <a:solidFill>
                  <a:srgbClr val="000066"/>
                </a:solidFill>
              </a:rPr>
              <a:t>(3)</a:t>
            </a:r>
            <a:r>
              <a:rPr kumimoji="1" lang="zh-CN" altLang="en-US">
                <a:solidFill>
                  <a:srgbClr val="000066"/>
                </a:solidFill>
              </a:rPr>
              <a:t>将输入变量的所有取值逐一代入表达式得真值表</a:t>
            </a:r>
          </a:p>
        </p:txBody>
      </p:sp>
      <p:graphicFrame>
        <p:nvGraphicFramePr>
          <p:cNvPr id="430247" name="Group 167">
            <a:extLst>
              <a:ext uri="{FF2B5EF4-FFF2-40B4-BE49-F238E27FC236}">
                <a16:creationId xmlns:a16="http://schemas.microsoft.com/office/drawing/2014/main" id="{9933EC2D-BDB3-4486-B1F1-7A7D5D248586}"/>
              </a:ext>
            </a:extLst>
          </p:cNvPr>
          <p:cNvGraphicFramePr>
            <a:graphicFrameLocks noGrp="1"/>
          </p:cNvGraphicFramePr>
          <p:nvPr/>
        </p:nvGraphicFramePr>
        <p:xfrm>
          <a:off x="6083300" y="4400550"/>
          <a:ext cx="2736850" cy="1981200"/>
        </p:xfrm>
        <a:graphic>
          <a:graphicData uri="http://schemas.openxmlformats.org/drawingml/2006/table">
            <a:tbl>
              <a:tblPr/>
              <a:tblGrid>
                <a:gridCol w="820738">
                  <a:extLst>
                    <a:ext uri="{9D8B030D-6E8A-4147-A177-3AD203B41FA5}">
                      <a16:colId xmlns:a16="http://schemas.microsoft.com/office/drawing/2014/main" val="84279582"/>
                    </a:ext>
                  </a:extLst>
                </a:gridCol>
                <a:gridCol w="792162">
                  <a:extLst>
                    <a:ext uri="{9D8B030D-6E8A-4147-A177-3AD203B41FA5}">
                      <a16:colId xmlns:a16="http://schemas.microsoft.com/office/drawing/2014/main" val="2085167948"/>
                    </a:ext>
                  </a:extLst>
                </a:gridCol>
                <a:gridCol w="1123950">
                  <a:extLst>
                    <a:ext uri="{9D8B030D-6E8A-4147-A177-3AD203B41FA5}">
                      <a16:colId xmlns:a16="http://schemas.microsoft.com/office/drawing/2014/main" val="2910494169"/>
                    </a:ext>
                  </a:extLst>
                </a:gridCol>
              </a:tblGrid>
              <a:tr h="40005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A</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B</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0902427"/>
                  </a:ext>
                </a:extLst>
              </a:tr>
              <a:tr h="2809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0767886"/>
                  </a:ext>
                </a:extLst>
              </a:tr>
              <a:tr h="28257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470239"/>
                  </a:ext>
                </a:extLst>
              </a:tr>
              <a:tr h="2809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4163654"/>
                  </a:ext>
                </a:extLst>
              </a:tr>
              <a:tr h="28257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1692665"/>
                  </a:ext>
                </a:extLst>
              </a:tr>
            </a:tbl>
          </a:graphicData>
        </a:graphic>
      </p:graphicFrame>
      <p:grpSp>
        <p:nvGrpSpPr>
          <p:cNvPr id="430253" name="Group 173">
            <a:extLst>
              <a:ext uri="{FF2B5EF4-FFF2-40B4-BE49-F238E27FC236}">
                <a16:creationId xmlns:a16="http://schemas.microsoft.com/office/drawing/2014/main" id="{CFC35F0D-F528-415E-88E6-025B5A80AADD}"/>
              </a:ext>
            </a:extLst>
          </p:cNvPr>
          <p:cNvGrpSpPr>
            <a:grpSpLocks/>
          </p:cNvGrpSpPr>
          <p:nvPr/>
        </p:nvGrpSpPr>
        <p:grpSpPr bwMode="auto">
          <a:xfrm>
            <a:off x="755650" y="1268413"/>
            <a:ext cx="3744913" cy="1836737"/>
            <a:chOff x="476" y="799"/>
            <a:chExt cx="2359" cy="1157"/>
          </a:xfrm>
        </p:grpSpPr>
        <p:sp>
          <p:nvSpPr>
            <p:cNvPr id="430137" name="Rectangle 57">
              <a:extLst>
                <a:ext uri="{FF2B5EF4-FFF2-40B4-BE49-F238E27FC236}">
                  <a16:creationId xmlns:a16="http://schemas.microsoft.com/office/drawing/2014/main" id="{46444E38-FE68-41F0-8DB6-EEA146143EC8}"/>
                </a:ext>
              </a:extLst>
            </p:cNvPr>
            <p:cNvSpPr>
              <a:spLocks noChangeArrowheads="1"/>
            </p:cNvSpPr>
            <p:nvPr/>
          </p:nvSpPr>
          <p:spPr bwMode="auto">
            <a:xfrm>
              <a:off x="476" y="1208"/>
              <a:ext cx="2359"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1" lang="zh-CN" altLang="en-US">
                  <a:solidFill>
                    <a:srgbClr val="000066"/>
                  </a:solidFill>
                </a:rPr>
                <a:t>用与、或、非符号代替相应的逻辑符号，注意运算次序。</a:t>
              </a:r>
            </a:p>
          </p:txBody>
        </p:sp>
        <p:graphicFrame>
          <p:nvGraphicFramePr>
            <p:cNvPr id="430252" name="Object 172">
              <a:extLst>
                <a:ext uri="{FF2B5EF4-FFF2-40B4-BE49-F238E27FC236}">
                  <a16:creationId xmlns:a16="http://schemas.microsoft.com/office/drawing/2014/main" id="{36CE279D-94C1-4571-81A0-D523CF2BFB8A}"/>
                </a:ext>
              </a:extLst>
            </p:cNvPr>
            <p:cNvGraphicFramePr>
              <a:graphicFrameLocks noChangeAspect="1"/>
            </p:cNvGraphicFramePr>
            <p:nvPr/>
          </p:nvGraphicFramePr>
          <p:xfrm>
            <a:off x="839" y="799"/>
            <a:ext cx="1560" cy="318"/>
          </p:xfrm>
          <a:graphic>
            <a:graphicData uri="http://schemas.openxmlformats.org/presentationml/2006/ole">
              <mc:AlternateContent xmlns:mc="http://schemas.openxmlformats.org/markup-compatibility/2006">
                <mc:Choice xmlns:v="urn:schemas-microsoft-com:vml" Requires="v">
                  <p:oleObj spid="_x0000_s430256" name="公式" r:id="rId7" imgW="1054080" imgH="215640" progId="Equation.3">
                    <p:embed/>
                  </p:oleObj>
                </mc:Choice>
                <mc:Fallback>
                  <p:oleObj name="公式" r:id="rId7" imgW="1054080" imgH="215640" progId="Equation.3">
                    <p:embed/>
                    <p:pic>
                      <p:nvPicPr>
                        <p:cNvPr id="0" name="Object 1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799"/>
                          <a:ext cx="156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253"/>
                                        </p:tgtEl>
                                        <p:attrNameLst>
                                          <p:attrName>style.visibility</p:attrName>
                                        </p:attrNameLst>
                                      </p:cBhvr>
                                      <p:to>
                                        <p:strVal val="visible"/>
                                      </p:to>
                                    </p:set>
                                    <p:animEffect transition="in" filter="wipe(left)">
                                      <p:cBhvr>
                                        <p:cTn id="7" dur="500"/>
                                        <p:tgtEl>
                                          <p:spTgt spid="430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0250"/>
                                        </p:tgtEl>
                                        <p:attrNameLst>
                                          <p:attrName>style.visibility</p:attrName>
                                        </p:attrNameLst>
                                      </p:cBhvr>
                                      <p:to>
                                        <p:strVal val="visible"/>
                                      </p:to>
                                    </p:set>
                                    <p:animEffect transition="in" filter="wipe(up)">
                                      <p:cBhvr>
                                        <p:cTn id="12" dur="500"/>
                                        <p:tgtEl>
                                          <p:spTgt spid="4302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46"/>
                                        </p:tgtEl>
                                        <p:attrNameLst>
                                          <p:attrName>style.visibility</p:attrName>
                                        </p:attrNameLst>
                                      </p:cBhvr>
                                      <p:to>
                                        <p:strVal val="visible"/>
                                      </p:to>
                                    </p:set>
                                    <p:animEffect transition="in" filter="wipe(left)">
                                      <p:cBhvr>
                                        <p:cTn id="17" dur="500"/>
                                        <p:tgtEl>
                                          <p:spTgt spid="430146"/>
                                        </p:tgtEl>
                                      </p:cBhvr>
                                    </p:animEffect>
                                  </p:childTnLst>
                                </p:cTn>
                              </p:par>
                              <p:par>
                                <p:cTn id="18" presetID="22" presetClass="entr" presetSubtype="8" fill="hold" nodeType="withEffect">
                                  <p:stCondLst>
                                    <p:cond delay="0"/>
                                  </p:stCondLst>
                                  <p:childTnLst>
                                    <p:set>
                                      <p:cBhvr>
                                        <p:cTn id="19" dur="1" fill="hold">
                                          <p:stCondLst>
                                            <p:cond delay="0"/>
                                          </p:stCondLst>
                                        </p:cTn>
                                        <p:tgtEl>
                                          <p:spTgt spid="430248"/>
                                        </p:tgtEl>
                                        <p:attrNameLst>
                                          <p:attrName>style.visibility</p:attrName>
                                        </p:attrNameLst>
                                      </p:cBhvr>
                                      <p:to>
                                        <p:strVal val="visible"/>
                                      </p:to>
                                    </p:set>
                                    <p:animEffect transition="in" filter="wipe(left)">
                                      <p:cBhvr>
                                        <p:cTn id="20" dur="500"/>
                                        <p:tgtEl>
                                          <p:spTgt spid="4302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30150"/>
                                        </p:tgtEl>
                                        <p:attrNameLst>
                                          <p:attrName>style.visibility</p:attrName>
                                        </p:attrNameLst>
                                      </p:cBhvr>
                                      <p:to>
                                        <p:strVal val="visible"/>
                                      </p:to>
                                    </p:set>
                                    <p:animEffect transition="in" filter="wipe(left)">
                                      <p:cBhvr>
                                        <p:cTn id="25" dur="500"/>
                                        <p:tgtEl>
                                          <p:spTgt spid="4301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30151"/>
                                        </p:tgtEl>
                                        <p:attrNameLst>
                                          <p:attrName>style.visibility</p:attrName>
                                        </p:attrNameLst>
                                      </p:cBhvr>
                                      <p:to>
                                        <p:strVal val="visible"/>
                                      </p:to>
                                    </p:set>
                                    <p:animEffect transition="in" filter="wipe(left)">
                                      <p:cBhvr>
                                        <p:cTn id="30" dur="500"/>
                                        <p:tgtEl>
                                          <p:spTgt spid="4301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0152"/>
                                        </p:tgtEl>
                                        <p:attrNameLst>
                                          <p:attrName>style.visibility</p:attrName>
                                        </p:attrNameLst>
                                      </p:cBhvr>
                                      <p:to>
                                        <p:strVal val="visible"/>
                                      </p:to>
                                    </p:set>
                                    <p:animEffect transition="in" filter="wipe(left)">
                                      <p:cBhvr>
                                        <p:cTn id="35" dur="500"/>
                                        <p:tgtEl>
                                          <p:spTgt spid="43015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30247"/>
                                        </p:tgtEl>
                                        <p:attrNameLst>
                                          <p:attrName>style.visibility</p:attrName>
                                        </p:attrNameLst>
                                      </p:cBhvr>
                                      <p:to>
                                        <p:strVal val="visible"/>
                                      </p:to>
                                    </p:set>
                                    <p:animEffect transition="in" filter="wipe(left)">
                                      <p:cBhvr>
                                        <p:cTn id="40" dur="500"/>
                                        <p:tgtEl>
                                          <p:spTgt spid="43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6" grpId="0"/>
      <p:bldP spid="430150" grpId="0"/>
      <p:bldP spid="430151" grpId="0"/>
      <p:bldP spid="4301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6" name="Rectangle 4">
            <a:extLst>
              <a:ext uri="{FF2B5EF4-FFF2-40B4-BE49-F238E27FC236}">
                <a16:creationId xmlns:a16="http://schemas.microsoft.com/office/drawing/2014/main" id="{204829E0-346E-41A8-976F-76151088B1FD}"/>
              </a:ext>
            </a:extLst>
          </p:cNvPr>
          <p:cNvSpPr>
            <a:spLocks noChangeArrowheads="1"/>
          </p:cNvSpPr>
          <p:nvPr/>
        </p:nvSpPr>
        <p:spPr bwMode="auto">
          <a:xfrm>
            <a:off x="868363" y="476250"/>
            <a:ext cx="2144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a:solidFill>
                  <a:srgbClr val="CC0000"/>
                </a:solidFill>
                <a:latin typeface="楷体_GB2312" pitchFamily="49" charset="-122"/>
              </a:rPr>
              <a:t>小  结</a:t>
            </a:r>
          </a:p>
        </p:txBody>
      </p:sp>
      <p:sp>
        <p:nvSpPr>
          <p:cNvPr id="428037" name="Rectangle 5">
            <a:extLst>
              <a:ext uri="{FF2B5EF4-FFF2-40B4-BE49-F238E27FC236}">
                <a16:creationId xmlns:a16="http://schemas.microsoft.com/office/drawing/2014/main" id="{B7C4EA35-AD28-48AE-8451-43FF20C65FE0}"/>
              </a:ext>
            </a:extLst>
          </p:cNvPr>
          <p:cNvSpPr>
            <a:spLocks noChangeArrowheads="1"/>
          </p:cNvSpPr>
          <p:nvPr/>
        </p:nvSpPr>
        <p:spPr bwMode="auto">
          <a:xfrm>
            <a:off x="449263" y="900113"/>
            <a:ext cx="851535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5000"/>
              </a:lnSpc>
              <a:buFont typeface="Wingdings 2" panose="05020102010507070707" pitchFamily="18" charset="2"/>
              <a:buNone/>
            </a:pPr>
            <a:endParaRPr kumimoji="1" lang="en-US" altLang="zh-CN">
              <a:solidFill>
                <a:srgbClr val="000066"/>
              </a:solidFill>
              <a:latin typeface="Verdana" panose="020B0604030504040204" pitchFamily="34" charset="0"/>
              <a:sym typeface="Wingdings 2" panose="05020102010507070707" pitchFamily="18" charset="2"/>
            </a:endParaRPr>
          </a:p>
          <a:p>
            <a:pPr algn="l">
              <a:lnSpc>
                <a:spcPct val="125000"/>
              </a:lnSpc>
              <a:buFont typeface="Wingdings 2" panose="05020102010507070707" pitchFamily="18" charset="2"/>
              <a:buChar char=""/>
            </a:pPr>
            <a:r>
              <a:rPr kumimoji="1" lang="zh-CN" altLang="en-US">
                <a:solidFill>
                  <a:srgbClr val="000066"/>
                </a:solidFill>
                <a:latin typeface="Verdana" panose="020B0604030504040204" pitchFamily="34" charset="0"/>
                <a:sym typeface="Wingdings 2" panose="05020102010507070707" pitchFamily="18" charset="2"/>
              </a:rPr>
              <a:t>用</a:t>
            </a:r>
            <a:r>
              <a:rPr kumimoji="1" lang="en-US" altLang="zh-CN">
                <a:solidFill>
                  <a:srgbClr val="000066"/>
                </a:solidFill>
                <a:latin typeface="Times New Roman" panose="02020603050405020304" pitchFamily="18" charset="0"/>
                <a:sym typeface="Wingdings 2" panose="05020102010507070707" pitchFamily="18" charset="2"/>
              </a:rPr>
              <a:t>0</a:t>
            </a:r>
            <a:r>
              <a:rPr kumimoji="1" lang="zh-CN" altLang="en-US">
                <a:solidFill>
                  <a:srgbClr val="000066"/>
                </a:solidFill>
                <a:latin typeface="Times New Roman" panose="02020603050405020304" pitchFamily="18" charset="0"/>
                <a:sym typeface="Wingdings 2" panose="05020102010507070707" pitchFamily="18" charset="2"/>
              </a:rPr>
              <a:t>和</a:t>
            </a:r>
            <a:r>
              <a:rPr kumimoji="1" lang="en-US" altLang="zh-CN">
                <a:solidFill>
                  <a:srgbClr val="000066"/>
                </a:solidFill>
                <a:latin typeface="Times New Roman" panose="02020603050405020304" pitchFamily="18" charset="0"/>
                <a:sym typeface="Wingdings 2" panose="05020102010507070707" pitchFamily="18" charset="2"/>
              </a:rPr>
              <a:t>1</a:t>
            </a:r>
            <a:r>
              <a:rPr kumimoji="1" lang="zh-CN" altLang="en-US">
                <a:solidFill>
                  <a:srgbClr val="000066"/>
                </a:solidFill>
                <a:latin typeface="Verdana" panose="020B0604030504040204" pitchFamily="34" charset="0"/>
                <a:sym typeface="Wingdings 2" panose="05020102010507070707" pitchFamily="18" charset="2"/>
              </a:rPr>
              <a:t>可以组成二进制数表示是数量的大小，也可以表示对立的两种逻辑状态。数字系统中常用二进制数来表示数值。</a:t>
            </a:r>
          </a:p>
          <a:p>
            <a:pPr algn="l">
              <a:lnSpc>
                <a:spcPct val="125000"/>
              </a:lnSpc>
              <a:buFont typeface="Wingdings 2" panose="05020102010507070707" pitchFamily="18" charset="2"/>
              <a:buNone/>
            </a:pPr>
            <a:r>
              <a:rPr kumimoji="1" lang="zh-CN" altLang="en-US">
                <a:solidFill>
                  <a:srgbClr val="000066"/>
                </a:solidFill>
                <a:latin typeface="Verdana" panose="020B0604030504040204" pitchFamily="34" charset="0"/>
                <a:sym typeface="Wingdings 2" panose="05020102010507070707" pitchFamily="18" charset="2"/>
              </a:rPr>
              <a:t></a:t>
            </a:r>
            <a:r>
              <a:rPr kumimoji="1" lang="zh-CN" altLang="en-US">
                <a:solidFill>
                  <a:srgbClr val="000066"/>
                </a:solidFill>
                <a:latin typeface="Verdana" panose="020B0604030504040204" pitchFamily="34" charset="0"/>
              </a:rPr>
              <a:t> </a:t>
            </a:r>
            <a:r>
              <a:rPr kumimoji="1" lang="zh-CN" altLang="en-US">
                <a:solidFill>
                  <a:srgbClr val="000066"/>
                </a:solidFill>
                <a:latin typeface="Verdana" panose="020B0604030504040204" pitchFamily="34" charset="0"/>
                <a:sym typeface="Wingdings 2" panose="05020102010507070707" pitchFamily="18" charset="2"/>
              </a:rPr>
              <a:t>在微处理器、计算机和数据通信中，采用十六进制。任意一种格式的数可以在十六进制、二进制和十进制之间相互转换。</a:t>
            </a:r>
          </a:p>
          <a:p>
            <a:pPr algn="l">
              <a:lnSpc>
                <a:spcPct val="125000"/>
              </a:lnSpc>
            </a:pPr>
            <a:r>
              <a:rPr kumimoji="1" lang="zh-CN" altLang="en-US">
                <a:solidFill>
                  <a:srgbClr val="000066"/>
                </a:solidFill>
                <a:latin typeface="Verdana" panose="020B0604030504040204" pitchFamily="34" charset="0"/>
                <a:sym typeface="Wingdings 2" panose="05020102010507070707" pitchFamily="18" charset="2"/>
              </a:rPr>
              <a:t></a:t>
            </a:r>
            <a:r>
              <a:rPr kumimoji="1" lang="zh-CN" altLang="en-US">
                <a:solidFill>
                  <a:srgbClr val="000066"/>
                </a:solidFill>
                <a:latin typeface="Verdana" panose="020B0604030504040204" pitchFamily="34" charset="0"/>
              </a:rPr>
              <a:t> </a:t>
            </a:r>
            <a:r>
              <a:rPr kumimoji="1" lang="zh-CN" altLang="en-US">
                <a:solidFill>
                  <a:srgbClr val="000066"/>
                </a:solidFill>
                <a:latin typeface="Verdana" panose="020B0604030504040204" pitchFamily="34" charset="0"/>
                <a:sym typeface="Wingdings 2" panose="05020102010507070707" pitchFamily="18" charset="2"/>
              </a:rPr>
              <a:t>二进制数有加、减、乘、除四种运算，加法是各种运算的基础。</a:t>
            </a:r>
            <a:r>
              <a:rPr kumimoji="1" lang="zh-CN" altLang="en-US">
                <a:solidFill>
                  <a:srgbClr val="000066"/>
                </a:solidFill>
                <a:latin typeface="Times New Roman" panose="02020603050405020304" pitchFamily="18" charset="0"/>
                <a:sym typeface="Wingdings 2" panose="05020102010507070707" pitchFamily="18" charset="2"/>
              </a:rPr>
              <a:t>特殊二进制码常用来表示十进制数。如</a:t>
            </a:r>
            <a:r>
              <a:rPr kumimoji="1" lang="en-US" altLang="zh-CN">
                <a:solidFill>
                  <a:srgbClr val="000066"/>
                </a:solidFill>
                <a:latin typeface="Times New Roman" panose="02020603050405020304" pitchFamily="18" charset="0"/>
                <a:sym typeface="Wingdings 2" panose="05020102010507070707" pitchFamily="18" charset="2"/>
              </a:rPr>
              <a:t>8421</a:t>
            </a:r>
            <a:r>
              <a:rPr kumimoji="1" lang="zh-CN" altLang="en-US">
                <a:solidFill>
                  <a:srgbClr val="000066"/>
                </a:solidFill>
                <a:latin typeface="Times New Roman" panose="02020603050405020304" pitchFamily="18" charset="0"/>
                <a:sym typeface="Wingdings 2" panose="05020102010507070707" pitchFamily="18" charset="2"/>
              </a:rPr>
              <a:t>码、</a:t>
            </a:r>
            <a:r>
              <a:rPr kumimoji="1" lang="en-US" altLang="zh-CN">
                <a:solidFill>
                  <a:srgbClr val="000066"/>
                </a:solidFill>
                <a:latin typeface="Times New Roman" panose="02020603050405020304" pitchFamily="18" charset="0"/>
                <a:sym typeface="Wingdings 2" panose="05020102010507070707" pitchFamily="18" charset="2"/>
              </a:rPr>
              <a:t>2421</a:t>
            </a:r>
            <a:r>
              <a:rPr kumimoji="1" lang="zh-CN" altLang="en-US">
                <a:solidFill>
                  <a:srgbClr val="000066"/>
                </a:solidFill>
                <a:latin typeface="Times New Roman" panose="02020603050405020304" pitchFamily="18" charset="0"/>
                <a:sym typeface="Wingdings 2" panose="05020102010507070707" pitchFamily="18" charset="2"/>
              </a:rPr>
              <a:t>码、</a:t>
            </a:r>
            <a:r>
              <a:rPr kumimoji="1" lang="en-US" altLang="zh-CN">
                <a:solidFill>
                  <a:srgbClr val="000066"/>
                </a:solidFill>
                <a:latin typeface="Times New Roman" panose="02020603050405020304" pitchFamily="18" charset="0"/>
                <a:sym typeface="Wingdings 2" panose="05020102010507070707" pitchFamily="18" charset="2"/>
              </a:rPr>
              <a:t>5421</a:t>
            </a:r>
            <a:r>
              <a:rPr kumimoji="1" lang="zh-CN" altLang="en-US">
                <a:solidFill>
                  <a:srgbClr val="000066"/>
                </a:solidFill>
                <a:latin typeface="Times New Roman" panose="02020603050405020304" pitchFamily="18" charset="0"/>
                <a:sym typeface="Wingdings 2" panose="05020102010507070707" pitchFamily="18" charset="2"/>
              </a:rPr>
              <a:t>码、余三码、余三码循环码、格雷码等。</a:t>
            </a:r>
          </a:p>
          <a:p>
            <a:pPr algn="l">
              <a:lnSpc>
                <a:spcPct val="125000"/>
              </a:lnSpc>
              <a:buFont typeface="Wingdings 2" panose="05020102010507070707" pitchFamily="18" charset="2"/>
              <a:buNone/>
            </a:pPr>
            <a:r>
              <a:rPr kumimoji="1" lang="zh-CN" altLang="en-US">
                <a:solidFill>
                  <a:srgbClr val="000066"/>
                </a:solidFill>
                <a:latin typeface="Verdana" panose="020B0604030504040204" pitchFamily="34" charset="0"/>
                <a:sym typeface="Wingdings 2" panose="05020102010507070707" pitchFamily="18" charset="2"/>
              </a:rPr>
              <a:t></a:t>
            </a:r>
            <a:r>
              <a:rPr kumimoji="1" lang="zh-CN" altLang="en-US">
                <a:solidFill>
                  <a:srgbClr val="000066"/>
                </a:solidFill>
                <a:latin typeface="Verdana" panose="020B0604030504040204" pitchFamily="34" charset="0"/>
              </a:rPr>
              <a:t> </a:t>
            </a:r>
            <a:r>
              <a:rPr kumimoji="1" lang="zh-CN" altLang="en-US">
                <a:solidFill>
                  <a:srgbClr val="000066"/>
                </a:solidFill>
                <a:latin typeface="Verdana" panose="020B0604030504040204" pitchFamily="34" charset="0"/>
                <a:sym typeface="Wingdings 2" panose="05020102010507070707" pitchFamily="18" charset="2"/>
              </a:rPr>
              <a:t>与、或、非是逻辑运算中的三种基本运算。数字逻辑是计算机的基础。逻辑函数的描述方法有真值表、逻辑函数表达式、逻辑图、波形图和卡诺图等。</a:t>
            </a:r>
          </a:p>
        </p:txBody>
      </p:sp>
    </p:spTree>
  </p:cSld>
  <p:clrMapOvr>
    <a:masterClrMapping/>
  </p:clrMapOvr>
  <p:transition>
    <p:random/>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Narrow" panose="020B060602020203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Narrow" panose="020B0606020202030204" pitchFamily="34" charset="0"/>
            <a:ea typeface="楷体_GB2312"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15836</TotalTime>
  <Words>648</Words>
  <Application>Microsoft Office PowerPoint</Application>
  <PresentationFormat>全屏显示(4:3)</PresentationFormat>
  <Paragraphs>167</Paragraphs>
  <Slides>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23" baseType="lpstr">
      <vt:lpstr>Times New Roman</vt:lpstr>
      <vt:lpstr>宋体</vt:lpstr>
      <vt:lpstr>Arial Narrow</vt:lpstr>
      <vt:lpstr>楷体_GB2312</vt:lpstr>
      <vt:lpstr>Wingdings</vt:lpstr>
      <vt:lpstr>Arial</vt:lpstr>
      <vt:lpstr>隶书</vt:lpstr>
      <vt:lpstr>Verdana</vt:lpstr>
      <vt:lpstr>宋体-方正超大字符集</vt:lpstr>
      <vt:lpstr>Garamond</vt:lpstr>
      <vt:lpstr>黑体</vt:lpstr>
      <vt:lpstr>华康简宋</vt:lpstr>
      <vt:lpstr>Wingdings 2</vt:lpstr>
      <vt:lpstr>Profile</vt:lpstr>
      <vt:lpstr>Microsoft 公式 3.0</vt:lpstr>
      <vt:lpstr>Microsoft Word 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Wang Moby</cp:lastModifiedBy>
  <cp:revision>1725</cp:revision>
  <dcterms:created xsi:type="dcterms:W3CDTF">2004-08-29T02:51:05Z</dcterms:created>
  <dcterms:modified xsi:type="dcterms:W3CDTF">2020-04-25T08:32:17Z</dcterms:modified>
</cp:coreProperties>
</file>