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437" r:id="rId2"/>
    <p:sldId id="438" r:id="rId3"/>
    <p:sldId id="439" r:id="rId4"/>
    <p:sldId id="440" r:id="rId5"/>
    <p:sldId id="442" r:id="rId6"/>
    <p:sldId id="443" r:id="rId7"/>
    <p:sldId id="444" r:id="rId8"/>
    <p:sldId id="454" r:id="rId9"/>
    <p:sldId id="445" r:id="rId10"/>
    <p:sldId id="446" r:id="rId11"/>
    <p:sldId id="448" r:id="rId12"/>
    <p:sldId id="455" r:id="rId13"/>
    <p:sldId id="456" r:id="rId14"/>
    <p:sldId id="457" r:id="rId15"/>
    <p:sldId id="458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40" d="100"/>
          <a:sy n="40" d="100"/>
        </p:scale>
        <p:origin x="1080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F3786352-BB5E-4D6E-800F-841BD60D03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3A2D579-370D-4106-A991-5F4D9FAEF2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CF5EA81-4637-42DA-96CD-AA6FBC639D1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59A48B7D-0973-44C9-A03A-D59797AFCF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AC174779-BD2F-4670-B8FC-24C1CB4199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32C74145-2D10-4E45-BFC7-4624CEF53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7334707F-924D-4526-935A-4864E0CA3B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42C738E-8613-4F1C-9202-B8DBE906F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B861E1-D736-4AD0-8A7E-FDD745DEC66B}" type="slidenum">
              <a:rPr lang="en-US" altLang="zh-CN" sz="1200" b="0">
                <a:latin typeface="Verdana" panose="020B0604030504040204" pitchFamily="34" charset="0"/>
              </a:rPr>
              <a:pPr eaLnBrk="1" hangingPunct="1"/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EAE6B3D-CC42-4E5D-8843-4A92BCAFB5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EC4F8D3-1A86-49ED-9D2F-92F38D3BB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B012FFD-9941-488D-A681-C87C4E182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687D99-2B2A-42A8-A061-222964F1EE92}" type="slidenum">
              <a:rPr lang="en-US" altLang="zh-CN" sz="1200" b="0">
                <a:latin typeface="Verdana" panose="020B0604030504040204" pitchFamily="34" charset="0"/>
              </a:rPr>
              <a:pPr eaLnBrk="1" hangingPunct="1"/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97631E9-99D3-4F4F-940B-BB2C18FA4F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EF7D48A-2F7D-4E08-8E32-ED083721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517DAD6-4431-4E15-A8DA-CE37B4256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EDBDAC-E4EC-43A6-BD03-1C2E099FEF89}" type="slidenum">
              <a:rPr lang="en-US" altLang="zh-CN" sz="1200" b="0">
                <a:latin typeface="Verdana" panose="020B0604030504040204" pitchFamily="34" charset="0"/>
              </a:rPr>
              <a:pPr eaLnBrk="1" hangingPunct="1"/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52C4FCC-91EE-407D-95EE-60A774A719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47916F-C759-4E1A-9FA4-CE9225FA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DD4DEBB5-8575-41C3-8B3C-33F343BC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zh-CN" b="0">
              <a:latin typeface="Times New Roman" pitchFamily="18" charset="0"/>
            </a:endParaRPr>
          </a:p>
        </p:txBody>
      </p:sp>
      <p:pic>
        <p:nvPicPr>
          <p:cNvPr id="5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74C53F-4D2B-4FF1-9E18-366E9B563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3C5B34A-C638-4312-891D-08B0C9E8B4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84C1C8-61FE-4462-BD84-8225FBCBE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r>
              <a:rPr lang="en-US" altLang="zh-CN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EBE00DE-4C12-4326-B3EA-D6743ADBC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7514DB0-7F17-4642-88D6-0D526321D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9B0B819-F323-4EC7-BB27-1E9EC1523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061050-9BD8-4B4A-91CC-A826B7ED6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78120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204A97-34F1-42F5-899D-32A954A09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B64699-05CC-4CA5-8D56-2B2909E36C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DC46-DA0A-4082-A129-25ADC5E32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65966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DBD653-0886-4123-8377-B4C982D68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2874D0-64F5-4F32-8566-FA11E362A4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F7306-3611-4A55-8832-0CD250B67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27509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C172EC-29A0-46CA-B891-7FCCBB9BF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CCBC6F-BAEA-477B-A7E2-1A66DE79D7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D1FD6-6254-4C9C-8440-E94BA8D98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52238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4EC035-86E8-49D5-884E-7A7E90123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90C27A9-486B-4D02-AB48-B44D7BF564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2739F-A772-4CFD-B966-27C675418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8008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494012-EB17-46A6-8A32-FA77266C9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0E1FC0F-35FF-49C7-940A-FC1B1BFA73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9D008-67E3-4749-A921-CFBE10E3B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77025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4385E-E9A3-4075-8548-E9CD8F14B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4D97F6-E56E-4193-8598-A7A38A9595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6683D-77D8-46D9-ACAE-E1CB8BC04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01683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F8D7731-9701-40F2-85A0-94DECE9AA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414FADB-3AE0-475C-A580-0BE7A02CD0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0C526-725E-45B2-99A3-6ED422BDF9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1202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9EAC3A6-EA63-4C17-9F6D-A17151783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501E230-AD67-4198-844D-D7F8C23ECC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7CC6C-861B-41D5-BE53-00E68D563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83621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A9B345-FFFD-40EB-966A-F25F62945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28E11E5-602F-462B-946F-4CCEF8D5C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0D5A6-E2A9-4779-B0A3-C6C7E3A55F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1274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528E84-C245-4748-928F-FF2E6C60F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4426D8C-E669-488B-B357-0F274A50F9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387C6-C607-470A-8666-65A877F23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7393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AB78B4-754E-49CE-AF8B-788AA0650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77DE2AC-0BC5-4A4A-B1ED-FD792C493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09E47990-2D39-44CB-84A3-7B980F36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zh-CN" b="0">
              <a:latin typeface="Times New Roman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61C08BE2-95B1-43E1-A810-DC286B26A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7B4EA6B2-A5D3-4BF1-BF8B-079391863B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2284CA19-C241-46DC-8472-2719FDFB08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6C83F09B-ABB6-46F8-A47B-5470C48963D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48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3D8D1A-7491-45F5-882D-43AFF76E2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A4ABD17-3E05-4AB7-9ABC-6B7D5BCF3C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C1B84C-31AF-401D-9137-50D1BC3DE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ch02-5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ch02-4.ppt" TargetMode="External"/><Relationship Id="rId5" Type="http://schemas.openxmlformats.org/officeDocument/2006/relationships/hyperlink" Target="ch02-3.ppt" TargetMode="External"/><Relationship Id="rId4" Type="http://schemas.openxmlformats.org/officeDocument/2006/relationships/hyperlink" Target="ch02-2.p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audio" Target="../media/audio1.wav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audio" Target="../media/audio1.wav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6.bin"/><Relationship Id="rId3" Type="http://schemas.openxmlformats.org/officeDocument/2006/relationships/audio" Target="../media/audio1.wav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>
            <a:extLst>
              <a:ext uri="{FF2B5EF4-FFF2-40B4-BE49-F238E27FC236}">
                <a16:creationId xmlns:a16="http://schemas.microsoft.com/office/drawing/2014/main" id="{E1FCAB03-24DF-4D5B-BECA-423D79D49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836613"/>
            <a:ext cx="7316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533232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2 .</a:t>
            </a:r>
            <a:r>
              <a:rPr lang="zh-CN" altLang="en-US" sz="40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逻辑代数与硬件描述语言基础</a:t>
            </a:r>
            <a:endParaRPr lang="zh-CN" altLang="en-US" sz="4000" b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64563" name="Rectangle 19">
            <a:extLst>
              <a:ext uri="{FF2B5EF4-FFF2-40B4-BE49-F238E27FC236}">
                <a16:creationId xmlns:a16="http://schemas.microsoft.com/office/drawing/2014/main" id="{22ACE27C-C75E-4471-8846-17664E43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66950"/>
            <a:ext cx="7307262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75000"/>
              </a:lnSpc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2.1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逻辑代数的基本定理和恒等式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4"/>
              </a:rPr>
              <a:t>2.2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4"/>
              </a:rPr>
              <a:t>逻辑函数表达式的形式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5" action="ppaction://hlinkpres?slideindex=1&amp;slidetitle="/>
              </a:rPr>
              <a:t>2.3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5" action="ppaction://hlinkpres?slideindex=1&amp;slidetitle="/>
              </a:rPr>
              <a:t>逻辑函数的代数化简法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algn="l" eaLnBrk="1" hangingPunct="1">
              <a:lnSpc>
                <a:spcPct val="75000"/>
              </a:lnSpc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5"/>
              </a:rPr>
              <a:t>2.4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6" action="ppaction://hlinkpres?slideindex=1&amp;slidetitle="/>
              </a:rPr>
              <a:t>逻辑函数的卡诺图化简法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7" action="ppaction://hlinkpres?slideindex=1&amp;slidetitle="/>
              </a:rPr>
              <a:t>2.5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7" action="ppaction://hlinkpres?slideindex=1&amp;slidetitle="/>
              </a:rPr>
              <a:t>硬件描述语言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7" action="ppaction://hlinkpres?slideindex=1&amp;slidetitle="/>
              </a:rPr>
              <a:t>Verilog HDL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7" action="ppaction://hlinkpres?slideindex=1&amp;slidetitle="/>
              </a:rPr>
              <a:t>基础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75000"/>
              </a:lnSpc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>
            <a:extLst>
              <a:ext uri="{FF2B5EF4-FFF2-40B4-BE49-F238E27FC236}">
                <a16:creationId xmlns:a16="http://schemas.microsoft.com/office/drawing/2014/main" id="{0A24E109-5A18-4619-A7BE-E2A341D0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3950"/>
            <a:ext cx="8064500" cy="2867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对于任意一个逻辑表达式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，若将其中所有的与（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）换成或（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），或（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）换成与（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）；原变量换为反变量，反变量换为原变量；将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换成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换成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；则得到的结果就是原函数的反函数。</a:t>
            </a:r>
          </a:p>
        </p:txBody>
      </p:sp>
      <p:sp>
        <p:nvSpPr>
          <p:cNvPr id="4101" name="Rectangle 38">
            <a:extLst>
              <a:ext uri="{FF2B5EF4-FFF2-40B4-BE49-F238E27FC236}">
                <a16:creationId xmlns:a16="http://schemas.microsoft.com/office/drawing/2014/main" id="{4C2331A9-CF24-45CD-8DC5-D4EFDF9E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反演规则：</a:t>
            </a:r>
          </a:p>
        </p:txBody>
      </p:sp>
      <p:graphicFrame>
        <p:nvGraphicFramePr>
          <p:cNvPr id="375847" name="Object 39">
            <a:extLst>
              <a:ext uri="{FF2B5EF4-FFF2-40B4-BE49-F238E27FC236}">
                <a16:creationId xmlns:a16="http://schemas.microsoft.com/office/drawing/2014/main" id="{C98B1ABE-CE17-4887-99FD-684DDDCF3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75300"/>
          <a:ext cx="5837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2197080" imgH="215640" progId="Equation.3">
                  <p:embed/>
                </p:oleObj>
              </mc:Choice>
              <mc:Fallback>
                <p:oleObj name="公式" r:id="rId5" imgW="219708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75300"/>
                        <a:ext cx="58372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208E3A68-6295-403C-9CFF-21575797A93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49725"/>
            <a:ext cx="5899150" cy="457200"/>
            <a:chOff x="340" y="2840"/>
            <a:chExt cx="3716" cy="288"/>
          </a:xfrm>
        </p:grpSpPr>
        <p:graphicFrame>
          <p:nvGraphicFramePr>
            <p:cNvPr id="4099" name="Object 41">
              <a:extLst>
                <a:ext uri="{FF2B5EF4-FFF2-40B4-BE49-F238E27FC236}">
                  <a16:creationId xmlns:a16="http://schemas.microsoft.com/office/drawing/2014/main" id="{CBFDDC3B-F63B-49BE-9F91-2229FE493A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840"/>
            <a:ext cx="13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公式" r:id="rId7" imgW="952200" imgH="190440" progId="Equation.3">
                    <p:embed/>
                  </p:oleObj>
                </mc:Choice>
                <mc:Fallback>
                  <p:oleObj name="公式" r:id="rId7" imgW="952200" imgH="1904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40"/>
                          <a:ext cx="13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Rectangle 42">
              <a:extLst>
                <a:ext uri="{FF2B5EF4-FFF2-40B4-BE49-F238E27FC236}">
                  <a16:creationId xmlns:a16="http://schemas.microsoft.com/office/drawing/2014/main" id="{5111388C-5804-4B8E-9DC3-3A51CE77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40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2.1.1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试求</a:t>
              </a:r>
            </a:p>
          </p:txBody>
        </p:sp>
        <p:sp>
          <p:nvSpPr>
            <p:cNvPr id="4106" name="Rectangle 43">
              <a:extLst>
                <a:ext uri="{FF2B5EF4-FFF2-40B4-BE49-F238E27FC236}">
                  <a16:creationId xmlns:a16="http://schemas.microsoft.com/office/drawing/2014/main" id="{C75B62E2-AA71-4C29-9C15-1DD7235E0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40"/>
              <a:ext cx="1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的非函数</a:t>
              </a:r>
              <a:endParaRPr kumimoji="1"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5852" name="Rectangle 44">
            <a:extLst>
              <a:ext uri="{FF2B5EF4-FFF2-40B4-BE49-F238E27FC236}">
                <a16:creationId xmlns:a16="http://schemas.microsoft.com/office/drawing/2014/main" id="{B9AD774D-6D2D-42B0-BFF4-738DABBA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41888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解：按照反演规则，得</a:t>
            </a:r>
            <a:r>
              <a:rPr kumimoji="1"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4104" name="Rectangle 45">
            <a:extLst>
              <a:ext uri="{FF2B5EF4-FFF2-40B4-BE49-F238E27FC236}">
                <a16:creationId xmlns:a16="http://schemas.microsoft.com/office/drawing/2014/main" id="{2D0E3569-3151-4A9D-B191-59E07287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399573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 animBg="1"/>
      <p:bldP spid="375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5" name="Object 25">
            <a:extLst>
              <a:ext uri="{FF2B5EF4-FFF2-40B4-BE49-F238E27FC236}">
                <a16:creationId xmlns:a16="http://schemas.microsoft.com/office/drawing/2014/main" id="{9A6A39E1-ED47-4362-A7E1-ADFE1DEAE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716338"/>
          <a:ext cx="20462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888840" imgH="215640" progId="Equation.DSMT4">
                  <p:embed/>
                </p:oleObj>
              </mc:Choice>
              <mc:Fallback>
                <p:oleObj name="Equation" r:id="rId4" imgW="88884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204628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41B71D6A-36B0-4116-88B5-3FF061DC7F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14438"/>
            <a:ext cx="8915400" cy="1735137"/>
            <a:chOff x="0" y="391"/>
            <a:chExt cx="5616" cy="1093"/>
          </a:xfrm>
        </p:grpSpPr>
        <p:sp>
          <p:nvSpPr>
            <p:cNvPr id="5130" name="Rectangle 27">
              <a:extLst>
                <a:ext uri="{FF2B5EF4-FFF2-40B4-BE49-F238E27FC236}">
                  <a16:creationId xmlns:a16="http://schemas.microsoft.com/office/drawing/2014/main" id="{826D26F8-6255-435E-A796-A305FB366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"/>
              <a:ext cx="5616" cy="10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对于任何逻辑函数式，若将其中的与（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 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）换成或（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），或（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）换成与（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）；并将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换成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换成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；那么，所得的新的函数式就是</a:t>
              </a:r>
              <a:r>
                <a:rPr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的对偶式，记作       。</a:t>
              </a:r>
              <a:r>
                <a:rPr lang="zh-CN" altLang="en-US" sz="1700">
                  <a:solidFill>
                    <a:schemeClr val="bg1"/>
                  </a:solidFill>
                </a:rPr>
                <a:t> </a:t>
              </a:r>
            </a:p>
          </p:txBody>
        </p:sp>
        <p:graphicFrame>
          <p:nvGraphicFramePr>
            <p:cNvPr id="5124" name="Object 28">
              <a:extLst>
                <a:ext uri="{FF2B5EF4-FFF2-40B4-BE49-F238E27FC236}">
                  <a16:creationId xmlns:a16="http://schemas.microsoft.com/office/drawing/2014/main" id="{2A1883D2-410B-457D-9AE4-CE99D32D93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201"/>
            <a:ext cx="22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6" imgW="164880" imgH="164880" progId="Equation.DSMT4">
                    <p:embed/>
                  </p:oleObj>
                </mc:Choice>
                <mc:Fallback>
                  <p:oleObj name="Equation" r:id="rId6" imgW="164880" imgH="1648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201"/>
                          <a:ext cx="227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7BC28884-9F26-416E-ADC7-12A0D33B528A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997200"/>
            <a:ext cx="6016625" cy="495300"/>
            <a:chOff x="294" y="1979"/>
            <a:chExt cx="3790" cy="312"/>
          </a:xfrm>
        </p:grpSpPr>
        <p:graphicFrame>
          <p:nvGraphicFramePr>
            <p:cNvPr id="5123" name="Object 30">
              <a:extLst>
                <a:ext uri="{FF2B5EF4-FFF2-40B4-BE49-F238E27FC236}">
                  <a16:creationId xmlns:a16="http://schemas.microsoft.com/office/drawing/2014/main" id="{E32E6A24-D8BE-4D0B-844C-8A2F304355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1979"/>
            <a:ext cx="154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8" imgW="1193760" imgH="228600" progId="Equation.DSMT4">
                    <p:embed/>
                  </p:oleObj>
                </mc:Choice>
                <mc:Fallback>
                  <p:oleObj name="Equation" r:id="rId8" imgW="119376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979"/>
                          <a:ext cx="154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Rectangle 31">
              <a:extLst>
                <a:ext uri="{FF2B5EF4-FFF2-40B4-BE49-F238E27FC236}">
                  <a16:creationId xmlns:a16="http://schemas.microsoft.com/office/drawing/2014/main" id="{A4C565F7-AF60-4698-96B9-9C1717D0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992"/>
              <a:ext cx="3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 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逻辑函数                                  的对偶式为</a:t>
              </a:r>
            </a:p>
          </p:txBody>
        </p:sp>
      </p:grpSp>
      <p:sp>
        <p:nvSpPr>
          <p:cNvPr id="5127" name="Rectangle 32">
            <a:extLst>
              <a:ext uri="{FF2B5EF4-FFF2-40B4-BE49-F238E27FC236}">
                <a16:creationId xmlns:a16="http://schemas.microsoft.com/office/drawing/2014/main" id="{6A199DD7-2D06-4C0A-B457-6F572901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对偶规则：</a:t>
            </a:r>
          </a:p>
        </p:txBody>
      </p:sp>
      <p:sp>
        <p:nvSpPr>
          <p:cNvPr id="378919" name="Rectangle 39">
            <a:extLst>
              <a:ext uri="{FF2B5EF4-FFF2-40B4-BE49-F238E27FC236}">
                <a16:creationId xmlns:a16="http://schemas.microsoft.com/office/drawing/2014/main" id="{509F07B5-4A3F-4AE5-85FF-BFB47F6F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8726488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当某个逻辑恒等式成立时，则该恒等式两侧的对偶式也相等。</a:t>
            </a:r>
          </a:p>
          <a:p>
            <a:pPr algn="l" eaLnBrk="1" hangingPunct="1">
              <a:lnSpc>
                <a:spcPct val="135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这就是对偶规则。利用对偶规则，可从已知公式中得到更多的</a:t>
            </a:r>
          </a:p>
          <a:p>
            <a:pPr algn="l" eaLnBrk="1" hangingPunct="1">
              <a:lnSpc>
                <a:spcPct val="135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运算公式，例如，吸收律</a:t>
            </a:r>
          </a:p>
          <a:p>
            <a:pPr algn="l"/>
            <a:endParaRPr kumimoji="1" lang="en-US" altLang="zh-CN" sz="1100" b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63" name="Object 11">
            <a:extLst>
              <a:ext uri="{FF2B5EF4-FFF2-40B4-BE49-F238E27FC236}">
                <a16:creationId xmlns:a16="http://schemas.microsoft.com/office/drawing/2014/main" id="{20408D1F-F86F-4688-9A7F-D29683130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71925"/>
          <a:ext cx="1169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71925"/>
                        <a:ext cx="1169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5" name="Object 13">
            <a:extLst>
              <a:ext uri="{FF2B5EF4-FFF2-40B4-BE49-F238E27FC236}">
                <a16:creationId xmlns:a16="http://schemas.microsoft.com/office/drawing/2014/main" id="{B3175862-608C-4AD3-AD0F-82B1407E3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2754313"/>
          <a:ext cx="1417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754313"/>
                        <a:ext cx="1417638" cy="36512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9" name="Rectangle 17">
            <a:extLst>
              <a:ext uri="{FF2B5EF4-FFF2-40B4-BE49-F238E27FC236}">
                <a16:creationId xmlns:a16="http://schemas.microsoft.com/office/drawing/2014/main" id="{3B66D4E8-6264-4618-BA51-2D30EA6D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268413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吸收法：</a:t>
            </a:r>
            <a:r>
              <a:rPr lang="zh-CN" altLang="en-US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81970" name="Rectangle 18">
            <a:extLst>
              <a:ext uri="{FF2B5EF4-FFF2-40B4-BE49-F238E27FC236}">
                <a16:creationId xmlns:a16="http://schemas.microsoft.com/office/drawing/2014/main" id="{3FE9A1C0-8959-4AD3-9ABE-6B87D4D7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08100"/>
            <a:ext cx="175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1971" name="Rectangle 19">
            <a:extLst>
              <a:ext uri="{FF2B5EF4-FFF2-40B4-BE49-F238E27FC236}">
                <a16:creationId xmlns:a16="http://schemas.microsoft.com/office/drawing/2014/main" id="{BBDBE187-D041-46A4-A08F-1CBE15C4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0938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消去法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81972" name="Object 20">
            <a:extLst>
              <a:ext uri="{FF2B5EF4-FFF2-40B4-BE49-F238E27FC236}">
                <a16:creationId xmlns:a16="http://schemas.microsoft.com/office/drawing/2014/main" id="{C30E2346-F3A8-41D5-BDBB-28AC82CAE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51100"/>
          <a:ext cx="2179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8" imgW="1054080" imgH="190440" progId="Equation.DSMT4">
                  <p:embed/>
                </p:oleObj>
              </mc:Choice>
              <mc:Fallback>
                <p:oleObj name="Equation" r:id="rId8" imgW="1054080" imgH="1904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1796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3" name="Object 21">
            <a:extLst>
              <a:ext uri="{FF2B5EF4-FFF2-40B4-BE49-F238E27FC236}">
                <a16:creationId xmlns:a16="http://schemas.microsoft.com/office/drawing/2014/main" id="{95E500E0-CC73-4505-87B7-A7414D1D5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3287713"/>
          <a:ext cx="1765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0" imgW="850680" imgH="215640" progId="Equation.DSMT4">
                  <p:embed/>
                </p:oleObj>
              </mc:Choice>
              <mc:Fallback>
                <p:oleObj name="Equation" r:id="rId10" imgW="8506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87713"/>
                        <a:ext cx="17653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4" name="Object 22">
            <a:extLst>
              <a:ext uri="{FF2B5EF4-FFF2-40B4-BE49-F238E27FC236}">
                <a16:creationId xmlns:a16="http://schemas.microsoft.com/office/drawing/2014/main" id="{7D423B35-959C-4F9B-B81A-4F65BE173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90900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2" imgW="647640" imgH="177480" progId="Equation.DSMT4">
                  <p:embed/>
                </p:oleObj>
              </mc:Choice>
              <mc:Fallback>
                <p:oleObj name="Equation" r:id="rId12" imgW="64764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0900"/>
                        <a:ext cx="13049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5" name="Rectangle 23">
            <a:extLst>
              <a:ext uri="{FF2B5EF4-FFF2-40B4-BE49-F238E27FC236}">
                <a16:creationId xmlns:a16="http://schemas.microsoft.com/office/drawing/2014/main" id="{D1EEE4AA-5C44-45C5-A4E4-E834818D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929063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配项法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graphicFrame>
        <p:nvGraphicFramePr>
          <p:cNvPr id="381976" name="Object 24">
            <a:extLst>
              <a:ext uri="{FF2B5EF4-FFF2-40B4-BE49-F238E27FC236}">
                <a16:creationId xmlns:a16="http://schemas.microsoft.com/office/drawing/2014/main" id="{512A7C65-922E-4FCD-9ED7-4D195061D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5761038"/>
          <a:ext cx="148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61038"/>
                        <a:ext cx="14859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A19931CF-C8FA-4041-BC73-2618D3953FDE}"/>
              </a:ext>
            </a:extLst>
          </p:cNvPr>
          <p:cNvGrpSpPr>
            <a:grpSpLocks/>
          </p:cNvGrpSpPr>
          <p:nvPr/>
        </p:nvGrpSpPr>
        <p:grpSpPr bwMode="auto">
          <a:xfrm>
            <a:off x="2271713" y="1793875"/>
            <a:ext cx="4516437" cy="495300"/>
            <a:chOff x="1431" y="1650"/>
            <a:chExt cx="2845" cy="312"/>
          </a:xfrm>
        </p:grpSpPr>
        <p:graphicFrame>
          <p:nvGraphicFramePr>
            <p:cNvPr id="6158" name="Object 26">
              <a:extLst>
                <a:ext uri="{FF2B5EF4-FFF2-40B4-BE49-F238E27FC236}">
                  <a16:creationId xmlns:a16="http://schemas.microsoft.com/office/drawing/2014/main" id="{B3F60FC6-F044-4361-831F-15D627790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1" y="1650"/>
            <a:ext cx="284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Equation" r:id="rId16" imgW="1993680" imgH="228600" progId="Equation.3">
                    <p:embed/>
                  </p:oleObj>
                </mc:Choice>
                <mc:Fallback>
                  <p:oleObj name="Equation" r:id="rId16" imgW="199368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1650"/>
                          <a:ext cx="284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1" name="Line 27">
              <a:extLst>
                <a:ext uri="{FF2B5EF4-FFF2-40B4-BE49-F238E27FC236}">
                  <a16:creationId xmlns:a16="http://schemas.microsoft.com/office/drawing/2014/main" id="{FC383150-635B-4443-8735-DF50C826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28">
              <a:extLst>
                <a:ext uri="{FF2B5EF4-FFF2-40B4-BE49-F238E27FC236}">
                  <a16:creationId xmlns:a16="http://schemas.microsoft.com/office/drawing/2014/main" id="{2FDB8C8C-9E17-4B1C-8594-9041D899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1981" name="Object 29">
            <a:extLst>
              <a:ext uri="{FF2B5EF4-FFF2-40B4-BE49-F238E27FC236}">
                <a16:creationId xmlns:a16="http://schemas.microsoft.com/office/drawing/2014/main" id="{B4D8482D-864E-4C73-8372-1C560871E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813" y="2779713"/>
          <a:ext cx="24336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8" imgW="1143000" imgH="228600" progId="Equation.DSMT4">
                  <p:embed/>
                </p:oleObj>
              </mc:Choice>
              <mc:Fallback>
                <p:oleObj name="Equation" r:id="rId18" imgW="11430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779713"/>
                        <a:ext cx="24336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>
            <a:extLst>
              <a:ext uri="{FF2B5EF4-FFF2-40B4-BE49-F238E27FC236}">
                <a16:creationId xmlns:a16="http://schemas.microsoft.com/office/drawing/2014/main" id="{73D150FB-8B7B-4D12-8408-90B878F0D01C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825750"/>
            <a:ext cx="2606675" cy="422275"/>
            <a:chOff x="1434" y="2156"/>
            <a:chExt cx="1642" cy="266"/>
          </a:xfrm>
        </p:grpSpPr>
        <p:graphicFrame>
          <p:nvGraphicFramePr>
            <p:cNvPr id="6157" name="Object 31">
              <a:extLst>
                <a:ext uri="{FF2B5EF4-FFF2-40B4-BE49-F238E27FC236}">
                  <a16:creationId xmlns:a16="http://schemas.microsoft.com/office/drawing/2014/main" id="{43781C38-80E9-45E3-AE4D-3866E0A85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2156"/>
            <a:ext cx="164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Equation" r:id="rId20" imgW="1282680" imgH="203040" progId="Equation.DSMT4">
                    <p:embed/>
                  </p:oleObj>
                </mc:Choice>
                <mc:Fallback>
                  <p:oleObj name="Equation" r:id="rId20" imgW="128268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156"/>
                          <a:ext cx="164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Line 32">
              <a:extLst>
                <a:ext uri="{FF2B5EF4-FFF2-40B4-BE49-F238E27FC236}">
                  <a16:creationId xmlns:a16="http://schemas.microsoft.com/office/drawing/2014/main" id="{9D685DED-878D-427B-80D0-E319BD7C3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33">
              <a:extLst>
                <a:ext uri="{FF2B5EF4-FFF2-40B4-BE49-F238E27FC236}">
                  <a16:creationId xmlns:a16="http://schemas.microsoft.com/office/drawing/2014/main" id="{65F2C21F-E7D3-45BB-A405-6161546C7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BC8E3AA2-D624-450C-B1F1-07CC6D11697C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319463"/>
            <a:ext cx="1979612" cy="457200"/>
            <a:chOff x="2285" y="3833"/>
            <a:chExt cx="1247" cy="288"/>
          </a:xfrm>
        </p:grpSpPr>
        <p:sp>
          <p:nvSpPr>
            <p:cNvPr id="6177" name="Text Box 35">
              <a:extLst>
                <a:ext uri="{FF2B5EF4-FFF2-40B4-BE49-F238E27FC236}">
                  <a16:creationId xmlns:a16="http://schemas.microsoft.com/office/drawing/2014/main" id="{57BEF825-8505-4A12-841D-C46AACB11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833"/>
              <a:ext cx="1247" cy="28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</a:rPr>
                <a:t>A+AB=A+B</a:t>
              </a:r>
            </a:p>
          </p:txBody>
        </p:sp>
        <p:sp>
          <p:nvSpPr>
            <p:cNvPr id="6178" name="Line 36">
              <a:extLst>
                <a:ext uri="{FF2B5EF4-FFF2-40B4-BE49-F238E27FC236}">
                  <a16:creationId xmlns:a16="http://schemas.microsoft.com/office/drawing/2014/main" id="{51314C68-E762-4DE4-9661-1281CF3CD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861"/>
              <a:ext cx="14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B455F2F8-57F1-4BC1-923C-2A3B103351C1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4292600"/>
            <a:ext cx="6029325" cy="490538"/>
            <a:chOff x="1434" y="3042"/>
            <a:chExt cx="3798" cy="309"/>
          </a:xfrm>
        </p:grpSpPr>
        <p:graphicFrame>
          <p:nvGraphicFramePr>
            <p:cNvPr id="6155" name="Object 38">
              <a:extLst>
                <a:ext uri="{FF2B5EF4-FFF2-40B4-BE49-F238E27FC236}">
                  <a16:creationId xmlns:a16="http://schemas.microsoft.com/office/drawing/2014/main" id="{B8FF005F-4714-4F87-AE6D-423CDC76B7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3072"/>
            <a:ext cx="170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公式" r:id="rId22" imgW="1295280" imgH="203040" progId="Equation.3">
                    <p:embed/>
                  </p:oleObj>
                </mc:Choice>
                <mc:Fallback>
                  <p:oleObj name="公式" r:id="rId22" imgW="1295280" imgH="2030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072"/>
                          <a:ext cx="1701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39">
              <a:extLst>
                <a:ext uri="{FF2B5EF4-FFF2-40B4-BE49-F238E27FC236}">
                  <a16:creationId xmlns:a16="http://schemas.microsoft.com/office/drawing/2014/main" id="{CFF9FD5F-F49E-4213-803C-0D4C2BBA9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5" y="3042"/>
            <a:ext cx="209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公式" r:id="rId24" imgW="1650960" imgH="228600" progId="Equation.3">
                    <p:embed/>
                  </p:oleObj>
                </mc:Choice>
                <mc:Fallback>
                  <p:oleObj name="公式" r:id="rId24" imgW="165096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042"/>
                          <a:ext cx="209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5" name="Line 40">
              <a:extLst>
                <a:ext uri="{FF2B5EF4-FFF2-40B4-BE49-F238E27FC236}">
                  <a16:creationId xmlns:a16="http://schemas.microsoft.com/office/drawing/2014/main" id="{7B1C650B-D64D-4338-9676-7497F5782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3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41">
              <a:extLst>
                <a:ext uri="{FF2B5EF4-FFF2-40B4-BE49-F238E27FC236}">
                  <a16:creationId xmlns:a16="http://schemas.microsoft.com/office/drawing/2014/main" id="{15EAB7E3-9A59-497D-8EBF-4E35E60BE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12"/>
              <a:ext cx="87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8393C2A0-0174-471B-8462-BB6708963406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795838"/>
            <a:ext cx="3530600" cy="425450"/>
            <a:chOff x="1605" y="3359"/>
            <a:chExt cx="2224" cy="268"/>
          </a:xfrm>
        </p:grpSpPr>
        <p:graphicFrame>
          <p:nvGraphicFramePr>
            <p:cNvPr id="6154" name="Object 43">
              <a:extLst>
                <a:ext uri="{FF2B5EF4-FFF2-40B4-BE49-F238E27FC236}">
                  <a16:creationId xmlns:a16="http://schemas.microsoft.com/office/drawing/2014/main" id="{28C7FF48-13B8-4FF2-9436-D16E8C76A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3359"/>
            <a:ext cx="222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公式" r:id="rId26" imgW="1714320" imgH="203040" progId="Equation.3">
                    <p:embed/>
                  </p:oleObj>
                </mc:Choice>
                <mc:Fallback>
                  <p:oleObj name="公式" r:id="rId26" imgW="1714320" imgH="2030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359"/>
                          <a:ext cx="2224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44">
              <a:extLst>
                <a:ext uri="{FF2B5EF4-FFF2-40B4-BE49-F238E27FC236}">
                  <a16:creationId xmlns:a16="http://schemas.microsoft.com/office/drawing/2014/main" id="{6DFE7D21-CF2A-4D41-9BD9-999D13A49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606"/>
              <a:ext cx="22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45">
              <a:extLst>
                <a:ext uri="{FF2B5EF4-FFF2-40B4-BE49-F238E27FC236}">
                  <a16:creationId xmlns:a16="http://schemas.microsoft.com/office/drawing/2014/main" id="{3528D4BC-3823-468A-858B-70D516DC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606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46">
              <a:extLst>
                <a:ext uri="{FF2B5EF4-FFF2-40B4-BE49-F238E27FC236}">
                  <a16:creationId xmlns:a16="http://schemas.microsoft.com/office/drawing/2014/main" id="{30B4118B-F683-48ED-803F-D50846BF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06"/>
              <a:ext cx="36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47">
              <a:extLst>
                <a:ext uri="{FF2B5EF4-FFF2-40B4-BE49-F238E27FC236}">
                  <a16:creationId xmlns:a16="http://schemas.microsoft.com/office/drawing/2014/main" id="{2F2E46AD-F87E-444D-A71A-F42958370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3606"/>
              <a:ext cx="3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0AE2FC22-05D4-43D0-9D3F-9FF15EFD106A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54625"/>
            <a:ext cx="3890962" cy="476250"/>
            <a:chOff x="1613" y="3648"/>
            <a:chExt cx="2451" cy="300"/>
          </a:xfrm>
        </p:grpSpPr>
        <p:graphicFrame>
          <p:nvGraphicFramePr>
            <p:cNvPr id="6153" name="Object 54">
              <a:extLst>
                <a:ext uri="{FF2B5EF4-FFF2-40B4-BE49-F238E27FC236}">
                  <a16:creationId xmlns:a16="http://schemas.microsoft.com/office/drawing/2014/main" id="{91798905-6AD2-4CEE-967C-DDD23209A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3" y="3648"/>
            <a:ext cx="245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28" imgW="1955520" imgH="228600" progId="Equation.3">
                    <p:embed/>
                  </p:oleObj>
                </mc:Choice>
                <mc:Fallback>
                  <p:oleObj name="Equation" r:id="rId28" imgW="195552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648"/>
                          <a:ext cx="245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Line 55">
              <a:extLst>
                <a:ext uri="{FF2B5EF4-FFF2-40B4-BE49-F238E27FC236}">
                  <a16:creationId xmlns:a16="http://schemas.microsoft.com/office/drawing/2014/main" id="{C6A02B1F-0719-4E0D-B29D-57740E21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936"/>
              <a:ext cx="87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56">
              <a:extLst>
                <a:ext uri="{FF2B5EF4-FFF2-40B4-BE49-F238E27FC236}">
                  <a16:creationId xmlns:a16="http://schemas.microsoft.com/office/drawing/2014/main" id="{01D92D9C-4D6F-47DE-AB8C-4C1E85AE4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3936"/>
              <a:ext cx="936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9" grpId="0" autoUpdateAnimBg="0"/>
      <p:bldP spid="381970" grpId="0" autoUpdateAnimBg="0"/>
      <p:bldP spid="381971" grpId="0" autoUpdateAnimBg="0"/>
      <p:bldP spid="3819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98" name="Object 22">
            <a:extLst>
              <a:ext uri="{FF2B5EF4-FFF2-40B4-BE49-F238E27FC236}">
                <a16:creationId xmlns:a16="http://schemas.microsoft.com/office/drawing/2014/main" id="{F4216747-68A9-4508-BE36-ED0F6D912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1925"/>
          <a:ext cx="4679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4" imgW="2171520" imgH="215640" progId="Equation.3">
                  <p:embed/>
                </p:oleObj>
              </mc:Choice>
              <mc:Fallback>
                <p:oleObj name="公式" r:id="rId4" imgW="217152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1925"/>
                        <a:ext cx="46799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7" name="Object 21">
            <a:extLst>
              <a:ext uri="{FF2B5EF4-FFF2-40B4-BE49-F238E27FC236}">
                <a16:creationId xmlns:a16="http://schemas.microsoft.com/office/drawing/2014/main" id="{D4363C52-B67B-40C8-9FC5-7ADC63E0A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173413"/>
          <a:ext cx="289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6" imgW="1130040" imgH="177480" progId="Equation.3">
                  <p:embed/>
                </p:oleObj>
              </mc:Choice>
              <mc:Fallback>
                <p:oleObj name="公式" r:id="rId6" imgW="113004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73413"/>
                        <a:ext cx="28987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5" name="Object 19">
            <a:extLst>
              <a:ext uri="{FF2B5EF4-FFF2-40B4-BE49-F238E27FC236}">
                <a16:creationId xmlns:a16="http://schemas.microsoft.com/office/drawing/2014/main" id="{F53EEC5D-3979-4D68-93E3-1A2FE66F9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633788"/>
          <a:ext cx="2708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8" imgW="1079280" imgH="215640" progId="Equation.3">
                  <p:embed/>
                </p:oleObj>
              </mc:Choice>
              <mc:Fallback>
                <p:oleObj name="公式" r:id="rId8" imgW="10792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33788"/>
                        <a:ext cx="27082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3" name="Object 17">
            <a:extLst>
              <a:ext uri="{FF2B5EF4-FFF2-40B4-BE49-F238E27FC236}">
                <a16:creationId xmlns:a16="http://schemas.microsoft.com/office/drawing/2014/main" id="{95CBD955-0600-44FC-9144-4D165B9DA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54500"/>
          <a:ext cx="1628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0" imgW="660240" imgH="177480" progId="Equation.3">
                  <p:embed/>
                </p:oleObj>
              </mc:Choice>
              <mc:Fallback>
                <p:oleObj name="公式" r:id="rId10" imgW="66024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54500"/>
                        <a:ext cx="16287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2" name="Object 16">
            <a:extLst>
              <a:ext uri="{FF2B5EF4-FFF2-40B4-BE49-F238E27FC236}">
                <a16:creationId xmlns:a16="http://schemas.microsoft.com/office/drawing/2014/main" id="{7F923C9B-CBA9-4743-A932-80DC284D8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902200"/>
          <a:ext cx="1555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2" imgW="660240" imgH="228600" progId="Equation.3">
                  <p:embed/>
                </p:oleObj>
              </mc:Choice>
              <mc:Fallback>
                <p:oleObj name="公式" r:id="rId12" imgW="6602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02200"/>
                        <a:ext cx="15557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0" name="Object 14">
            <a:extLst>
              <a:ext uri="{FF2B5EF4-FFF2-40B4-BE49-F238E27FC236}">
                <a16:creationId xmlns:a16="http://schemas.microsoft.com/office/drawing/2014/main" id="{F174C2A0-D683-4E57-B895-11BBB75B1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478463"/>
          <a:ext cx="16287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4" imgW="609480" imgH="228600" progId="Equation.3">
                  <p:embed/>
                </p:oleObj>
              </mc:Choice>
              <mc:Fallback>
                <p:oleObj name="公式" r:id="rId14" imgW="6094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78463"/>
                        <a:ext cx="16287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5BDFE257-A175-4EF6-A7B8-E57AEB9D95D5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8027988" cy="1295400"/>
            <a:chOff x="0" y="255"/>
            <a:chExt cx="5057" cy="816"/>
          </a:xfrm>
        </p:grpSpPr>
        <p:graphicFrame>
          <p:nvGraphicFramePr>
            <p:cNvPr id="7177" name="Object 23">
              <a:extLst>
                <a:ext uri="{FF2B5EF4-FFF2-40B4-BE49-F238E27FC236}">
                  <a16:creationId xmlns:a16="http://schemas.microsoft.com/office/drawing/2014/main" id="{3EF2AD98-6CE3-41D4-9355-5FC2C712CC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799"/>
            <a:ext cx="362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公式" r:id="rId16" imgW="2514600" imgH="190440" progId="Equation.3">
                    <p:embed/>
                  </p:oleObj>
                </mc:Choice>
                <mc:Fallback>
                  <p:oleObj name="公式" r:id="rId16" imgW="2514600" imgH="1904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799"/>
                          <a:ext cx="362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Rectangle 28">
              <a:extLst>
                <a:ext uri="{FF2B5EF4-FFF2-40B4-BE49-F238E27FC236}">
                  <a16:creationId xmlns:a16="http://schemas.microsoft.com/office/drawing/2014/main" id="{4445D29D-74C4-4247-B2AA-9D7239F9C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5"/>
              <a:ext cx="50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933450" eaLnBrk="0" hangingPunct="0"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：已知逻辑函数表达式为</a:t>
              </a:r>
            </a:p>
          </p:txBody>
        </p:sp>
      </p:grpSp>
      <p:sp>
        <p:nvSpPr>
          <p:cNvPr id="383005" name="Rectangle 29">
            <a:extLst>
              <a:ext uri="{FF2B5EF4-FFF2-40B4-BE49-F238E27FC236}">
                <a16:creationId xmlns:a16="http://schemas.microsoft.com/office/drawing/2014/main" id="{F418E70D-D5D5-4E57-9CF3-8EB9F963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2868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，</a:t>
            </a:r>
            <a:endParaRPr kumimoji="1" lang="zh-CN" altLang="en-US" sz="1100" b="0">
              <a:ea typeface="华康简宋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要求：（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）最简的与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或逻辑函数表达式，并画出相应的逻辑图；</a:t>
            </a:r>
            <a:endParaRPr kumimoji="1" lang="zh-CN" altLang="en-US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）仅用与非门画出最简表达式的逻辑图。</a:t>
            </a:r>
          </a:p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7180" name="Rectangle 32">
            <a:extLst>
              <a:ext uri="{FF2B5EF4-FFF2-40B4-BE49-F238E27FC236}">
                <a16:creationId xmlns:a16="http://schemas.microsoft.com/office/drawing/2014/main" id="{35581470-7F2F-4F9A-845B-8EB5FA55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21388"/>
            <a:ext cx="81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)</a:t>
            </a:r>
            <a:endParaRPr kumimoji="1" lang="en-US" altLang="zh-CN" sz="1100" b="0">
              <a:ea typeface="华康简宋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1000" b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7181" name="Rectangle 34">
            <a:extLst>
              <a:ext uri="{FF2B5EF4-FFF2-40B4-BE49-F238E27FC236}">
                <a16:creationId xmlns:a16="http://schemas.microsoft.com/office/drawing/2014/main" id="{2DA6DDD3-201C-4E95-B4E3-0E80C29B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461125"/>
            <a:ext cx="81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)</a:t>
            </a:r>
            <a:endParaRPr kumimoji="1" lang="en-US" altLang="zh-CN" sz="1100" b="0">
              <a:ea typeface="华康简宋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1000" b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7182" name="Rectangle 39">
            <a:extLst>
              <a:ext uri="{FF2B5EF4-FFF2-40B4-BE49-F238E27FC236}">
                <a16:creationId xmlns:a16="http://schemas.microsoft.com/office/drawing/2014/main" id="{775C45D1-A292-4F75-BE0E-B54A771D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7191375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</a:t>
            </a:r>
            <a:endParaRPr kumimoji="1" lang="en-US" altLang="zh-CN" b="0"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3016" name="Object 40">
            <a:extLst>
              <a:ext uri="{FF2B5EF4-FFF2-40B4-BE49-F238E27FC236}">
                <a16:creationId xmlns:a16="http://schemas.microsoft.com/office/drawing/2014/main" id="{16B3206A-009E-4102-9D5B-3A654E8BC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16338"/>
          <a:ext cx="417353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图片" r:id="rId18" imgW="2115360" imgH="1191600" progId="Word.Picture.8">
                  <p:embed/>
                </p:oleObj>
              </mc:Choice>
              <mc:Fallback>
                <p:oleObj name="图片" r:id="rId18" imgW="2115360" imgH="1191600" progId="Word.Picture.8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16338"/>
                        <a:ext cx="4173537" cy="235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26">
            <a:extLst>
              <a:ext uri="{FF2B5EF4-FFF2-40B4-BE49-F238E27FC236}">
                <a16:creationId xmlns:a16="http://schemas.microsoft.com/office/drawing/2014/main" id="{F5891FDF-3D8F-438D-83B7-1C9EA872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例</a:t>
            </a:r>
            <a:r>
              <a:rPr kumimoji="1" lang="en-US" altLang="zh-CN" b="0">
                <a:solidFill>
                  <a:schemeClr val="folHlink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b="0">
                <a:latin typeface="Tahoma" panose="020B0604030504040204" pitchFamily="34" charset="0"/>
              </a:rPr>
              <a:t>：利用公式</a:t>
            </a:r>
            <a:endParaRPr kumimoji="1" lang="zh-CN" altLang="en-US" sz="3200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b="0">
                <a:solidFill>
                  <a:schemeClr val="folHlink"/>
                </a:solidFill>
                <a:latin typeface="Tahoma" panose="020B0604030504040204" pitchFamily="34" charset="0"/>
              </a:rPr>
              <a:t>例</a:t>
            </a:r>
            <a:r>
              <a:rPr kumimoji="1" lang="en-US" altLang="zh-CN" b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kumimoji="1" lang="zh-CN" altLang="en-US" b="0">
                <a:latin typeface="Tahoma" panose="020B0604030504040204" pitchFamily="34" charset="0"/>
              </a:rPr>
              <a:t>：利用公式</a:t>
            </a:r>
            <a:endParaRPr kumimoji="1" lang="zh-CN" altLang="en-US" sz="3200" b="0">
              <a:latin typeface="Tahoma" panose="020B0604030504040204" pitchFamily="34" charset="0"/>
            </a:endParaRPr>
          </a:p>
        </p:txBody>
      </p:sp>
      <p:graphicFrame>
        <p:nvGraphicFramePr>
          <p:cNvPr id="8194" name="Object 1027">
            <a:extLst>
              <a:ext uri="{FF2B5EF4-FFF2-40B4-BE49-F238E27FC236}">
                <a16:creationId xmlns:a16="http://schemas.microsoft.com/office/drawing/2014/main" id="{441B7E56-4C88-46E1-B4DF-79DD2C2F8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05000"/>
          <a:ext cx="4343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3" imgW="1942920" imgH="1066680" progId="Equation.3">
                  <p:embed/>
                </p:oleObj>
              </mc:Choice>
              <mc:Fallback>
                <p:oleObj name="公式" r:id="rId3" imgW="1942920" imgH="10666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3434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8">
            <a:extLst>
              <a:ext uri="{FF2B5EF4-FFF2-40B4-BE49-F238E27FC236}">
                <a16:creationId xmlns:a16="http://schemas.microsoft.com/office/drawing/2014/main" id="{CB6E0D69-9C26-4D31-BF35-AEE73F2F9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19200"/>
          <a:ext cx="2133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5" imgW="977760" imgH="203040" progId="Equation.3">
                  <p:embed/>
                </p:oleObj>
              </mc:Choice>
              <mc:Fallback>
                <p:oleObj name="公式" r:id="rId5" imgW="977760" imgH="203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2133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9">
            <a:extLst>
              <a:ext uri="{FF2B5EF4-FFF2-40B4-BE49-F238E27FC236}">
                <a16:creationId xmlns:a16="http://schemas.microsoft.com/office/drawing/2014/main" id="{5E1BE7E8-D926-4C79-86FC-5602B9A42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19600"/>
          <a:ext cx="1828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7" imgW="850680" imgH="241200" progId="Equation.3">
                  <p:embed/>
                </p:oleObj>
              </mc:Choice>
              <mc:Fallback>
                <p:oleObj name="公式" r:id="rId7" imgW="850680" imgH="241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1828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30">
            <a:extLst>
              <a:ext uri="{FF2B5EF4-FFF2-40B4-BE49-F238E27FC236}">
                <a16:creationId xmlns:a16="http://schemas.microsoft.com/office/drawing/2014/main" id="{A7FB4308-6635-41D1-B1AA-A2E05AE2F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762500"/>
          <a:ext cx="391477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Microsoft 公式 3.0" r:id="rId9" imgW="1765080" imgH="965160" progId="Equation.3">
                  <p:embed/>
                </p:oleObj>
              </mc:Choice>
              <mc:Fallback>
                <p:oleObj name="Microsoft 公式 3.0" r:id="rId9" imgW="1765080" imgH="9651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762500"/>
                        <a:ext cx="3914775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57978010-B159-45F0-BFA7-2CAC1B4A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en-US" altLang="zh-CN" b="0">
                <a:latin typeface="Tahoma" panose="020B0604030504040204" pitchFamily="34" charset="0"/>
              </a:rPr>
              <a:t>1.</a:t>
            </a:r>
            <a:r>
              <a:rPr kumimoji="1" lang="zh-CN" altLang="en-US" b="0">
                <a:latin typeface="Tahoma" panose="020B0604030504040204" pitchFamily="34" charset="0"/>
              </a:rPr>
              <a:t>用公式法证明下列关系成立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b="0">
                <a:latin typeface="Tahoma" panose="020B0604030504040204" pitchFamily="34" charset="0"/>
              </a:rPr>
              <a:t>   </a:t>
            </a:r>
            <a:r>
              <a:rPr kumimoji="1" lang="en-US" altLang="zh-CN" b="0">
                <a:latin typeface="Tahoma" panose="020B0604030504040204" pitchFamily="34" charset="0"/>
              </a:rPr>
              <a:t>(4)</a:t>
            </a:r>
            <a:r>
              <a:rPr kumimoji="1" lang="zh-CN" altLang="zh-CN" b="0">
                <a:latin typeface="Tahoma" panose="020B0604030504040204" pitchFamily="34" charset="0"/>
              </a:rPr>
              <a:t>如果</a:t>
            </a:r>
            <a:r>
              <a:rPr kumimoji="1" lang="en-US" altLang="zh-CN" b="0">
                <a:latin typeface="Tahoma" panose="020B0604030504040204" pitchFamily="34" charset="0"/>
              </a:rPr>
              <a:t>X</a:t>
            </a:r>
            <a:r>
              <a:rPr kumimoji="1" lang="en-US" altLang="zh-CN" sz="1600" b="0">
                <a:latin typeface="Tahoma" panose="020B0604030504040204" pitchFamily="34" charset="0"/>
              </a:rPr>
              <a:t>1</a:t>
            </a:r>
            <a:r>
              <a:rPr kumimoji="1" lang="en-US" altLang="zh-CN" b="0">
                <a:latin typeface="Tahoma" panose="020B0604030504040204" pitchFamily="34" charset="0"/>
              </a:rPr>
              <a:t>+X</a:t>
            </a:r>
            <a:r>
              <a:rPr kumimoji="1" lang="en-US" altLang="zh-CN" sz="1600" b="0">
                <a:latin typeface="Tahoma" panose="020B0604030504040204" pitchFamily="34" charset="0"/>
              </a:rPr>
              <a:t>2 </a:t>
            </a:r>
            <a:r>
              <a:rPr kumimoji="1" lang="en-US" altLang="zh-CN" b="0">
                <a:latin typeface="Tahoma" panose="020B0604030504040204" pitchFamily="34" charset="0"/>
              </a:rPr>
              <a:t>=1</a:t>
            </a:r>
            <a:r>
              <a:rPr kumimoji="1" lang="zh-CN" altLang="en-US" b="0">
                <a:latin typeface="Tahoma" panose="020B0604030504040204" pitchFamily="34" charset="0"/>
              </a:rPr>
              <a:t>，</a:t>
            </a:r>
            <a:r>
              <a:rPr kumimoji="1" lang="zh-CN" altLang="zh-CN" b="0">
                <a:latin typeface="Tahoma" panose="020B0604030504040204" pitchFamily="34" charset="0"/>
              </a:rPr>
              <a:t>则有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b="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en-US" altLang="zh-CN" sz="3200" b="0">
              <a:latin typeface="Tahoma" panose="020B0604030504040204" pitchFamily="34" charset="0"/>
            </a:endParaRPr>
          </a:p>
        </p:txBody>
      </p:sp>
      <p:grpSp>
        <p:nvGrpSpPr>
          <p:cNvPr id="9222" name="Group 3">
            <a:extLst>
              <a:ext uri="{FF2B5EF4-FFF2-40B4-BE49-F238E27FC236}">
                <a16:creationId xmlns:a16="http://schemas.microsoft.com/office/drawing/2014/main" id="{2340D0B0-05CC-425A-87DD-D496FC4E8C6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5410200" cy="2133600"/>
            <a:chOff x="528" y="1152"/>
            <a:chExt cx="3408" cy="1344"/>
          </a:xfrm>
        </p:grpSpPr>
        <p:graphicFrame>
          <p:nvGraphicFramePr>
            <p:cNvPr id="9219" name="Object 4">
              <a:extLst>
                <a:ext uri="{FF2B5EF4-FFF2-40B4-BE49-F238E27FC236}">
                  <a16:creationId xmlns:a16="http://schemas.microsoft.com/office/drawing/2014/main" id="{8952CCEB-75E0-4035-BA74-BC1B3FDF7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152"/>
            <a:ext cx="3360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公式" r:id="rId3" imgW="2476440" imgH="749160" progId="Equation.3">
                    <p:embed/>
                  </p:oleObj>
                </mc:Choice>
                <mc:Fallback>
                  <p:oleObj name="公式" r:id="rId3" imgW="2476440" imgH="749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3360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5">
              <a:extLst>
                <a:ext uri="{FF2B5EF4-FFF2-40B4-BE49-F238E27FC236}">
                  <a16:creationId xmlns:a16="http://schemas.microsoft.com/office/drawing/2014/main" id="{0527ABAA-CCA9-4536-8932-A81A8EFD0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194"/>
            <a:ext cx="134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公式" r:id="rId5" imgW="1066680" imgH="241200" progId="Equation.3">
                    <p:embed/>
                  </p:oleObj>
                </mc:Choice>
                <mc:Fallback>
                  <p:oleObj name="公式" r:id="rId5" imgW="106668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94"/>
                          <a:ext cx="134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Rectangle 6">
            <a:extLst>
              <a:ext uri="{FF2B5EF4-FFF2-40B4-BE49-F238E27FC236}">
                <a16:creationId xmlns:a16="http://schemas.microsoft.com/office/drawing/2014/main" id="{A811A524-A73F-40DB-AF72-6BE58EA2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>
                <a:solidFill>
                  <a:schemeClr val="folHlink"/>
                </a:solidFill>
                <a:latin typeface="Tahoma" panose="020B0604030504040204" pitchFamily="34" charset="0"/>
              </a:rPr>
              <a:t>课堂练习</a:t>
            </a:r>
          </a:p>
        </p:txBody>
      </p:sp>
      <p:graphicFrame>
        <p:nvGraphicFramePr>
          <p:cNvPr id="9218" name="Object 7">
            <a:extLst>
              <a:ext uri="{FF2B5EF4-FFF2-40B4-BE49-F238E27FC236}">
                <a16:creationId xmlns:a16="http://schemas.microsoft.com/office/drawing/2014/main" id="{BA90D7A5-3C40-494D-AD84-C46A9E2FA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>
            <a:extLst>
              <a:ext uri="{FF2B5EF4-FFF2-40B4-BE49-F238E27FC236}">
                <a16:creationId xmlns:a16="http://schemas.microsoft.com/office/drawing/2014/main" id="{0859CBD7-73A2-409A-AAD8-3F767AFB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65238"/>
            <a:ext cx="2936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365623" name="Rectangle 55">
            <a:extLst>
              <a:ext uri="{FF2B5EF4-FFF2-40B4-BE49-F238E27FC236}">
                <a16:creationId xmlns:a16="http://schemas.microsoft.com/office/drawing/2014/main" id="{6AFE68D3-FFD1-464B-908E-35B40F53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430463"/>
            <a:ext cx="8316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熟悉逻辑代数常用基本定律、恒等式</a:t>
            </a:r>
          </a:p>
          <a:p>
            <a:pPr algn="l" eaLnBrk="1" hangingPunct="1"/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和规则。</a:t>
            </a:r>
          </a:p>
        </p:txBody>
      </p:sp>
      <p:sp>
        <p:nvSpPr>
          <p:cNvPr id="365624" name="Rectangle 56">
            <a:extLst>
              <a:ext uri="{FF2B5EF4-FFF2-40B4-BE49-F238E27FC236}">
                <a16:creationId xmlns:a16="http://schemas.microsoft.com/office/drawing/2014/main" id="{9F8343AA-FAA3-4D86-BFB9-1DB05DAB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70513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、熟悉硬件描述语言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Verilog HDL</a:t>
            </a:r>
          </a:p>
        </p:txBody>
      </p:sp>
      <p:sp>
        <p:nvSpPr>
          <p:cNvPr id="365625" name="Rectangle 57">
            <a:extLst>
              <a:ext uri="{FF2B5EF4-FFF2-40B4-BE49-F238E27FC236}">
                <a16:creationId xmlns:a16="http://schemas.microsoft.com/office/drawing/2014/main" id="{4683317A-134A-4A8C-9334-CB7FED0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81425"/>
            <a:ext cx="7920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、掌握逻辑代数的表示方法；</a:t>
            </a:r>
          </a:p>
        </p:txBody>
      </p:sp>
      <p:sp>
        <p:nvSpPr>
          <p:cNvPr id="365628" name="Rectangle 60">
            <a:extLst>
              <a:ext uri="{FF2B5EF4-FFF2-40B4-BE49-F238E27FC236}">
                <a16:creationId xmlns:a16="http://schemas.microsoft.com/office/drawing/2014/main" id="{91E6C92A-F205-4B93-A2EF-9852A136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81525"/>
            <a:ext cx="7920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、掌握逻辑代数的变换和卡诺图化简法；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utoUpdateAnimBg="0"/>
      <p:bldP spid="365624" grpId="0" autoUpdateAnimBg="0"/>
      <p:bldP spid="365625" grpId="0"/>
      <p:bldP spid="365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">
            <a:extLst>
              <a:ext uri="{FF2B5EF4-FFF2-40B4-BE49-F238E27FC236}">
                <a16:creationId xmlns:a16="http://schemas.microsoft.com/office/drawing/2014/main" id="{24154938-FE48-47D3-A50F-E548F564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2588"/>
            <a:ext cx="7561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2.1.1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逻辑代数的基本定律和恒等式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9" name="Rectangle 21">
            <a:extLst>
              <a:ext uri="{FF2B5EF4-FFF2-40B4-BE49-F238E27FC236}">
                <a16:creationId xmlns:a16="http://schemas.microsoft.com/office/drawing/2014/main" id="{CE1D3721-997E-40B8-8099-238C0132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2213"/>
            <a:ext cx="672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逻辑代数的基本定理和规则</a:t>
            </a:r>
          </a:p>
        </p:txBody>
      </p:sp>
      <p:sp>
        <p:nvSpPr>
          <p:cNvPr id="14340" name="Rectangle 23">
            <a:extLst>
              <a:ext uri="{FF2B5EF4-FFF2-40B4-BE49-F238E27FC236}">
                <a16:creationId xmlns:a16="http://schemas.microsoft.com/office/drawing/2014/main" id="{C30D70F5-7213-4247-B966-2A3F9B53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02088"/>
            <a:ext cx="7561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2.1.2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逻辑代数的基本规则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3">
            <a:extLst>
              <a:ext uri="{FF2B5EF4-FFF2-40B4-BE49-F238E27FC236}">
                <a16:creationId xmlns:a16="http://schemas.microsoft.com/office/drawing/2014/main" id="{94B9F83F-1EDE-40EF-B761-AB415F5C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kumimoji="1"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逻辑代数的基本定理和规则</a:t>
            </a:r>
          </a:p>
        </p:txBody>
      </p:sp>
      <p:sp>
        <p:nvSpPr>
          <p:cNvPr id="367650" name="Rectangle 34">
            <a:extLst>
              <a:ext uri="{FF2B5EF4-FFF2-40B4-BE49-F238E27FC236}">
                <a16:creationId xmlns:a16="http://schemas.microsoft.com/office/drawing/2014/main" id="{3A0A859B-71E9-4B2C-B66D-2EDE400F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6772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5000"/>
              </a:lnSpc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逻辑代数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又称布尔代数</a:t>
            </a:r>
            <a:r>
              <a:rPr kumimoji="1"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它是分析和设计现代数字逻辑电路不可缺少的数学工具。逻辑代数有一系列的定律、定理和规则，用于对表达式进行处理，以完成对逻辑电路的化简、变换、分析和设计。</a:t>
            </a:r>
          </a:p>
        </p:txBody>
      </p:sp>
      <p:sp>
        <p:nvSpPr>
          <p:cNvPr id="367651" name="Text Box 35">
            <a:extLst>
              <a:ext uri="{FF2B5EF4-FFF2-40B4-BE49-F238E27FC236}">
                <a16:creationId xmlns:a16="http://schemas.microsoft.com/office/drawing/2014/main" id="{A2882A74-B45B-4A6D-A20C-D1E15178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865563"/>
            <a:ext cx="88931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5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逻辑关系指的是事件产生的条件和结果之间的因果关系。在数字电路中往往是将事情的条件作为输入信号，而结果用输出信号表示。条件和结果的两种对立状态分别用逻辑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1”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和“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/>
      <p:bldP spid="3676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1">
            <a:extLst>
              <a:ext uri="{FF2B5EF4-FFF2-40B4-BE49-F238E27FC236}">
                <a16:creationId xmlns:a16="http://schemas.microsoft.com/office/drawing/2014/main" id="{53ECFB1D-BAB9-4798-A302-DCE992DE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kumimoji="1"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基本公式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9D4605DC-75C8-4268-94EF-71DC3A43FDA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60775"/>
            <a:ext cx="5389562" cy="488950"/>
            <a:chOff x="528" y="2759"/>
            <a:chExt cx="3395" cy="308"/>
          </a:xfrm>
        </p:grpSpPr>
        <p:sp>
          <p:nvSpPr>
            <p:cNvPr id="16410" name="Text Box 33">
              <a:extLst>
                <a:ext uri="{FF2B5EF4-FFF2-40B4-BE49-F238E27FC236}">
                  <a16:creationId xmlns:a16="http://schemas.microsoft.com/office/drawing/2014/main" id="{C45C6EE7-C0E1-47D8-A7E5-3D7D9C19B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59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交换律：</a:t>
              </a:r>
            </a:p>
          </p:txBody>
        </p:sp>
        <p:sp>
          <p:nvSpPr>
            <p:cNvPr id="16411" name="Text Box 34">
              <a:extLst>
                <a:ext uri="{FF2B5EF4-FFF2-40B4-BE49-F238E27FC236}">
                  <a16:creationId xmlns:a16="http://schemas.microsoft.com/office/drawing/2014/main" id="{CFEC6570-9A78-47D8-BA80-081B7A027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779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+ A</a:t>
              </a:r>
            </a:p>
          </p:txBody>
        </p:sp>
        <p:sp>
          <p:nvSpPr>
            <p:cNvPr id="16412" name="Text Box 35">
              <a:extLst>
                <a:ext uri="{FF2B5EF4-FFF2-40B4-BE49-F238E27FC236}">
                  <a16:creationId xmlns:a16="http://schemas.microsoft.com/office/drawing/2014/main" id="{5D2C5161-714B-48A5-9956-0E5C9C937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2779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·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A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3F48BD0B-1D8D-46EE-BD82-6B4E7C26664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581525"/>
            <a:ext cx="7885112" cy="482600"/>
            <a:chOff x="521" y="3187"/>
            <a:chExt cx="4967" cy="304"/>
          </a:xfrm>
        </p:grpSpPr>
        <p:sp>
          <p:nvSpPr>
            <p:cNvPr id="16407" name="Text Box 37">
              <a:extLst>
                <a:ext uri="{FF2B5EF4-FFF2-40B4-BE49-F238E27FC236}">
                  <a16:creationId xmlns:a16="http://schemas.microsoft.com/office/drawing/2014/main" id="{9EDFF9B4-4EE0-4259-B4AB-8054804E7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87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结合律：</a:t>
              </a:r>
            </a:p>
          </p:txBody>
        </p:sp>
        <p:sp>
          <p:nvSpPr>
            <p:cNvPr id="16408" name="Text Box 38">
              <a:extLst>
                <a:ext uri="{FF2B5EF4-FFF2-40B4-BE49-F238E27FC236}">
                  <a16:creationId xmlns:a16="http://schemas.microsoft.com/office/drawing/2014/main" id="{E55C5FF7-F125-46ED-93A8-2C626C1C8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203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  <p:sp>
          <p:nvSpPr>
            <p:cNvPr id="16409" name="Text Box 39">
              <a:extLst>
                <a:ext uri="{FF2B5EF4-FFF2-40B4-BE49-F238E27FC236}">
                  <a16:creationId xmlns:a16="http://schemas.microsoft.com/office/drawing/2014/main" id="{8A57A9A4-4CF0-46AF-8EDB-F30AE8587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03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C996268F-EBAB-4072-A520-78D64E760123}"/>
              </a:ext>
            </a:extLst>
          </p:cNvPr>
          <p:cNvGrpSpPr>
            <a:grpSpLocks/>
          </p:cNvGrpSpPr>
          <p:nvPr/>
        </p:nvGrpSpPr>
        <p:grpSpPr bwMode="auto">
          <a:xfrm>
            <a:off x="0" y="5518150"/>
            <a:ext cx="8569325" cy="457200"/>
            <a:chOff x="476" y="1071"/>
            <a:chExt cx="5398" cy="288"/>
          </a:xfrm>
        </p:grpSpPr>
        <p:sp>
          <p:nvSpPr>
            <p:cNvPr id="16404" name="Text Box 41">
              <a:extLst>
                <a:ext uri="{FF2B5EF4-FFF2-40B4-BE49-F238E27FC236}">
                  <a16:creationId xmlns:a16="http://schemas.microsoft.com/office/drawing/2014/main" id="{BEC80644-D861-4A82-BD98-287BC67C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071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CC3300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　　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分配律：</a:t>
              </a:r>
            </a:p>
          </p:txBody>
        </p:sp>
        <p:sp>
          <p:nvSpPr>
            <p:cNvPr id="16405" name="Text Box 42">
              <a:extLst>
                <a:ext uri="{FF2B5EF4-FFF2-40B4-BE49-F238E27FC236}">
                  <a16:creationId xmlns:a16="http://schemas.microsoft.com/office/drawing/2014/main" id="{E7681A3D-95A9-478B-A37D-ACF8E486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1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</a:p>
          </p:txBody>
        </p:sp>
        <p:sp>
          <p:nvSpPr>
            <p:cNvPr id="16406" name="Text Box 43">
              <a:extLst>
                <a:ext uri="{FF2B5EF4-FFF2-40B4-BE49-F238E27FC236}">
                  <a16:creationId xmlns:a16="http://schemas.microsoft.com/office/drawing/2014/main" id="{CF5879AE-F7A4-474D-B994-31CBD23D6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071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B4444756-C04C-40B1-9E55-9CA9A5B0265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89138"/>
            <a:ext cx="7212013" cy="457200"/>
            <a:chOff x="340" y="1298"/>
            <a:chExt cx="4543" cy="288"/>
          </a:xfrm>
        </p:grpSpPr>
        <p:grpSp>
          <p:nvGrpSpPr>
            <p:cNvPr id="16398" name="Group 45">
              <a:extLst>
                <a:ext uri="{FF2B5EF4-FFF2-40B4-BE49-F238E27FC236}">
                  <a16:creationId xmlns:a16="http://schemas.microsoft.com/office/drawing/2014/main" id="{C21F5CAD-49A0-4118-B38F-BBC4F1486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298"/>
              <a:ext cx="3817" cy="288"/>
              <a:chOff x="1247" y="1298"/>
              <a:chExt cx="3817" cy="288"/>
            </a:xfrm>
          </p:grpSpPr>
          <p:sp>
            <p:nvSpPr>
              <p:cNvPr id="16400" name="Text Box 46">
                <a:extLst>
                  <a:ext uri="{FF2B5EF4-FFF2-40B4-BE49-F238E27FC236}">
                    <a16:creationId xmlns:a16="http://schemas.microsoft.com/office/drawing/2014/main" id="{F84AB1AF-0AC8-441A-912B-E62804B4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1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16401" name="Text Box 47">
                <a:extLst>
                  <a:ext uri="{FF2B5EF4-FFF2-40B4-BE49-F238E27FC236}">
                    <a16:creationId xmlns:a16="http://schemas.microsoft.com/office/drawing/2014/main" id="{3E013686-4D7F-4D80-9725-23CBA1548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0 = 0</a:t>
                </a:r>
              </a:p>
            </p:txBody>
          </p:sp>
          <p:sp>
            <p:nvSpPr>
              <p:cNvPr id="16402" name="Text Box 48">
                <a:extLst>
                  <a:ext uri="{FF2B5EF4-FFF2-40B4-BE49-F238E27FC236}">
                    <a16:creationId xmlns:a16="http://schemas.microsoft.com/office/drawing/2014/main" id="{C32A72A7-BEA9-4F11-90B6-05ED05161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+ 0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16403" name="Text Box 49">
                <a:extLst>
                  <a:ext uri="{FF2B5EF4-FFF2-40B4-BE49-F238E27FC236}">
                    <a16:creationId xmlns:a16="http://schemas.microsoft.com/office/drawing/2014/main" id="{6F65FC65-D8F9-4748-B900-EAFE6C182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+ 1 = 1</a:t>
                </a:r>
              </a:p>
            </p:txBody>
          </p:sp>
        </p:grpSp>
        <p:sp>
          <p:nvSpPr>
            <p:cNvPr id="16399" name="Text Box 50">
              <a:extLst>
                <a:ext uri="{FF2B5EF4-FFF2-40B4-BE49-F238E27FC236}">
                  <a16:creationId xmlns:a16="http://schemas.microsoft.com/office/drawing/2014/main" id="{1E766AC4-496D-43A0-8086-0C9A14287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98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律：</a:t>
              </a:r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8EFB6449-AF35-4A42-B821-43B7DACB925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28925"/>
            <a:ext cx="4464050" cy="457200"/>
            <a:chOff x="612" y="2099"/>
            <a:chExt cx="2812" cy="288"/>
          </a:xfrm>
        </p:grpSpPr>
        <p:sp>
          <p:nvSpPr>
            <p:cNvPr id="16393" name="Text Box 52">
              <a:extLst>
                <a:ext uri="{FF2B5EF4-FFF2-40B4-BE49-F238E27FC236}">
                  <a16:creationId xmlns:a16="http://schemas.microsoft.com/office/drawing/2014/main" id="{2EF5A069-6518-4790-BA6B-4375D63A5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2099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0</a:t>
              </a:r>
            </a:p>
          </p:txBody>
        </p:sp>
        <p:sp>
          <p:nvSpPr>
            <p:cNvPr id="16394" name="Line 53">
              <a:extLst>
                <a:ext uri="{FF2B5EF4-FFF2-40B4-BE49-F238E27FC236}">
                  <a16:creationId xmlns:a16="http://schemas.microsoft.com/office/drawing/2014/main" id="{8E732B0E-669B-412E-8EE0-7239B338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54">
              <a:extLst>
                <a:ext uri="{FF2B5EF4-FFF2-40B4-BE49-F238E27FC236}">
                  <a16:creationId xmlns:a16="http://schemas.microsoft.com/office/drawing/2014/main" id="{748F1D47-148D-485A-ADFA-DB4A1A059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099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1</a:t>
              </a:r>
            </a:p>
          </p:txBody>
        </p:sp>
        <p:sp>
          <p:nvSpPr>
            <p:cNvPr id="16396" name="Line 55">
              <a:extLst>
                <a:ext uri="{FF2B5EF4-FFF2-40B4-BE49-F238E27FC236}">
                  <a16:creationId xmlns:a16="http://schemas.microsoft.com/office/drawing/2014/main" id="{2DE02C0D-FD43-4759-84F1-3165C8EF7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Rectangle 56">
              <a:extLst>
                <a:ext uri="{FF2B5EF4-FFF2-40B4-BE49-F238E27FC236}">
                  <a16:creationId xmlns:a16="http://schemas.microsoft.com/office/drawing/2014/main" id="{C826BEB6-ED61-4585-8413-E9F8266D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99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互补律：</a:t>
              </a:r>
            </a:p>
          </p:txBody>
        </p:sp>
      </p:grpSp>
      <p:sp>
        <p:nvSpPr>
          <p:cNvPr id="16392" name="Text Box 57">
            <a:extLst>
              <a:ext uri="{FF2B5EF4-FFF2-40B4-BE49-F238E27FC236}">
                <a16:creationId xmlns:a16="http://schemas.microsoft.com/office/drawing/2014/main" id="{D4D7A860-F358-4714-BC25-C023652A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zh-CN" altLang="en-US" sz="280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 sz="280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2.</a:t>
            </a:r>
            <a:r>
              <a:rPr kumimoji="1"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1.1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　逻辑代数的基本定律和恒等式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FC125AF1-5B18-4BFB-AF54-33F76C649FAD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1196975"/>
            <a:ext cx="6440487" cy="482600"/>
            <a:chOff x="521" y="1056"/>
            <a:chExt cx="4057" cy="304"/>
          </a:xfrm>
        </p:grpSpPr>
        <p:sp>
          <p:nvSpPr>
            <p:cNvPr id="1062" name="Text Box 9">
              <a:extLst>
                <a:ext uri="{FF2B5EF4-FFF2-40B4-BE49-F238E27FC236}">
                  <a16:creationId xmlns:a16="http://schemas.microsoft.com/office/drawing/2014/main" id="{454D4317-ED0C-4B90-8EF7-1BE10133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072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33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重叠律</a:t>
              </a:r>
              <a:r>
                <a:rPr kumimoji="1" lang="zh-CN" altLang="en-US">
                  <a:solidFill>
                    <a:srgbClr val="0033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：</a:t>
              </a:r>
            </a:p>
          </p:txBody>
        </p:sp>
        <p:sp>
          <p:nvSpPr>
            <p:cNvPr id="1063" name="Text Box 10">
              <a:extLst>
                <a:ext uri="{FF2B5EF4-FFF2-40B4-BE49-F238E27FC236}">
                  <a16:creationId xmlns:a16="http://schemas.microsoft.com/office/drawing/2014/main" id="{A8EDBEF1-3DE8-4486-8DF6-A9B425C6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105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  <p:sp>
          <p:nvSpPr>
            <p:cNvPr id="1064" name="Text Box 11">
              <a:extLst>
                <a:ext uri="{FF2B5EF4-FFF2-40B4-BE49-F238E27FC236}">
                  <a16:creationId xmlns:a16="http://schemas.microsoft.com/office/drawing/2014/main" id="{AB0A1688-61AE-421F-84B3-3E71182FF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</p:grpSp>
      <p:sp>
        <p:nvSpPr>
          <p:cNvPr id="1031" name="Rectangle 24">
            <a:extLst>
              <a:ext uri="{FF2B5EF4-FFF2-40B4-BE49-F238E27FC236}">
                <a16:creationId xmlns:a16="http://schemas.microsoft.com/office/drawing/2014/main" id="{F30AA48B-24A1-42B6-B5A5-83151156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25">
            <a:extLst>
              <a:ext uri="{FF2B5EF4-FFF2-40B4-BE49-F238E27FC236}">
                <a16:creationId xmlns:a16="http://schemas.microsoft.com/office/drawing/2014/main" id="{33E19DCB-D859-4FF8-A908-87D6225C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26">
            <a:extLst>
              <a:ext uri="{FF2B5EF4-FFF2-40B4-BE49-F238E27FC236}">
                <a16:creationId xmlns:a16="http://schemas.microsoft.com/office/drawing/2014/main" id="{2EF3F16D-F9D2-40AE-9A81-0DBDAA73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D88A42D9-5614-4817-9DC5-F464AEA9929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997200"/>
            <a:ext cx="7778750" cy="1439863"/>
            <a:chOff x="702" y="1888"/>
            <a:chExt cx="4900" cy="907"/>
          </a:xfrm>
        </p:grpSpPr>
        <p:graphicFrame>
          <p:nvGraphicFramePr>
            <p:cNvPr id="1026" name="Object 28">
              <a:extLst>
                <a:ext uri="{FF2B5EF4-FFF2-40B4-BE49-F238E27FC236}">
                  <a16:creationId xmlns:a16="http://schemas.microsoft.com/office/drawing/2014/main" id="{0074E405-13A7-4E5F-BE8A-7950879BC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456"/>
            <a:ext cx="14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公式" r:id="rId4" imgW="838200" imgH="190500" progId="Equation.3">
                    <p:embed/>
                  </p:oleObj>
                </mc:Choice>
                <mc:Fallback>
                  <p:oleObj name="公式" r:id="rId4" imgW="838200" imgH="190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456"/>
                          <a:ext cx="149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29">
              <a:extLst>
                <a:ext uri="{FF2B5EF4-FFF2-40B4-BE49-F238E27FC236}">
                  <a16:creationId xmlns:a16="http://schemas.microsoft.com/office/drawing/2014/main" id="{5BDDDEF4-9D3F-45BE-85AB-0D578BD78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6" y="2476"/>
            <a:ext cx="208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公式" r:id="rId6" imgW="1269449" imgH="177723" progId="Equation.3">
                    <p:embed/>
                  </p:oleObj>
                </mc:Choice>
                <mc:Fallback>
                  <p:oleObj name="公式" r:id="rId6" imgW="1269449" imgH="17772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2476"/>
                          <a:ext cx="2086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0" name="Group 30">
              <a:extLst>
                <a:ext uri="{FF2B5EF4-FFF2-40B4-BE49-F238E27FC236}">
                  <a16:creationId xmlns:a16="http://schemas.microsoft.com/office/drawing/2014/main" id="{750AAFF0-0864-4EE5-A5B1-D49744709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888"/>
              <a:ext cx="3992" cy="317"/>
              <a:chOff x="612" y="1888"/>
              <a:chExt cx="3992" cy="317"/>
            </a:xfrm>
          </p:grpSpPr>
          <p:graphicFrame>
            <p:nvGraphicFramePr>
              <p:cNvPr id="1028" name="Object 31">
                <a:extLst>
                  <a:ext uri="{FF2B5EF4-FFF2-40B4-BE49-F238E27FC236}">
                    <a16:creationId xmlns:a16="http://schemas.microsoft.com/office/drawing/2014/main" id="{026CDBF1-587D-4473-B7E0-8F657AA609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0" y="1933"/>
              <a:ext cx="1089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name="公式" r:id="rId8" imgW="799920" imgH="164880" progId="Equation.3">
                      <p:embed/>
                    </p:oleObj>
                  </mc:Choice>
                  <mc:Fallback>
                    <p:oleObj name="公式" r:id="rId8" imgW="799920" imgH="1648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0" y="1933"/>
                            <a:ext cx="1089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32">
                <a:extLst>
                  <a:ext uri="{FF2B5EF4-FFF2-40B4-BE49-F238E27FC236}">
                    <a16:creationId xmlns:a16="http://schemas.microsoft.com/office/drawing/2014/main" id="{7AF0CF77-3153-400E-B44C-ADFD2C8C3D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34" y="1891"/>
              <a:ext cx="127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name="公式" r:id="rId10" imgW="735961" imgH="177646" progId="Equation.3">
                      <p:embed/>
                    </p:oleObj>
                  </mc:Choice>
                  <mc:Fallback>
                    <p:oleObj name="公式" r:id="rId10" imgW="735961" imgH="177646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891"/>
                            <a:ext cx="1270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1" name="Rectangle 33">
                <a:extLst>
                  <a:ext uri="{FF2B5EF4-FFF2-40B4-BE49-F238E27FC236}">
                    <a16:creationId xmlns:a16="http://schemas.microsoft.com/office/drawing/2014/main" id="{312BB680-407B-4A53-9BD3-5298BAB89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888"/>
                <a:ext cx="7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>
                    <a:solidFill>
                      <a:srgbClr val="003366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吸收律</a:t>
                </a:r>
                <a:r>
                  <a:rPr lang="zh-CN" altLang="en-US" sz="1800" b="0">
                    <a:latin typeface="Tahoma" panose="020B0604030504040204" pitchFamily="34" charset="0"/>
                  </a:rPr>
                  <a:t> </a:t>
                </a:r>
              </a:p>
            </p:txBody>
          </p:sp>
        </p:grp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D363A664-83EF-45BA-BFDF-6CEAB81CDFE2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510088"/>
            <a:ext cx="5453063" cy="1849437"/>
            <a:chOff x="635" y="2961"/>
            <a:chExt cx="3435" cy="1165"/>
          </a:xfrm>
        </p:grpSpPr>
        <p:sp>
          <p:nvSpPr>
            <p:cNvPr id="1049" name="Rectangle 35">
              <a:extLst>
                <a:ext uri="{FF2B5EF4-FFF2-40B4-BE49-F238E27FC236}">
                  <a16:creationId xmlns:a16="http://schemas.microsoft.com/office/drawing/2014/main" id="{1A408995-4BAE-4B13-9420-987E3CF5D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2961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3366"/>
                  </a:solidFill>
                  <a:latin typeface="Tahoma" panose="020B0604030504040204" pitchFamily="34" charset="0"/>
                  <a:ea typeface="楷体_GB2312" pitchFamily="49" charset="-122"/>
                </a:rPr>
                <a:t>其它常用恒等式</a:t>
              </a:r>
              <a:r>
                <a:rPr lang="zh-CN" altLang="en-US" sz="1800" b="0">
                  <a:latin typeface="Tahoma" panose="020B0604030504040204" pitchFamily="34" charset="0"/>
                </a:rPr>
                <a:t> </a:t>
              </a:r>
            </a:p>
          </p:txBody>
        </p:sp>
        <p:grpSp>
          <p:nvGrpSpPr>
            <p:cNvPr id="1050" name="Group 36">
              <a:extLst>
                <a:ext uri="{FF2B5EF4-FFF2-40B4-BE49-F238E27FC236}">
                  <a16:creationId xmlns:a16="http://schemas.microsoft.com/office/drawing/2014/main" id="{3B5330D9-0B53-4934-8B96-3BA5BDA3A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3339"/>
              <a:ext cx="2185" cy="288"/>
              <a:chOff x="2245" y="2795"/>
              <a:chExt cx="2185" cy="288"/>
            </a:xfrm>
          </p:grpSpPr>
          <p:sp>
            <p:nvSpPr>
              <p:cNvPr id="1056" name="Rectangle 37">
                <a:extLst>
                  <a:ext uri="{FF2B5EF4-FFF2-40B4-BE49-F238E27FC236}">
                    <a16:creationId xmlns:a16="http://schemas.microsoft.com/office/drawing/2014/main" id="{2C8D86B8-D1B3-4B48-962B-1D22B4957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795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7" name="Rectangle 38">
                <a:extLst>
                  <a:ext uri="{FF2B5EF4-FFF2-40B4-BE49-F238E27FC236}">
                    <a16:creationId xmlns:a16="http://schemas.microsoft.com/office/drawing/2014/main" id="{E2EB67A9-87E3-42A7-AE46-DA427D024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795"/>
                <a:ext cx="17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8" name="Line 39">
                <a:extLst>
                  <a:ext uri="{FF2B5EF4-FFF2-40B4-BE49-F238E27FC236}">
                    <a16:creationId xmlns:a16="http://schemas.microsoft.com/office/drawing/2014/main" id="{6BF4BB7E-5911-46F7-ACA5-691BAF850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Line 40">
                <a:extLst>
                  <a:ext uri="{FF2B5EF4-FFF2-40B4-BE49-F238E27FC236}">
                    <a16:creationId xmlns:a16="http://schemas.microsoft.com/office/drawing/2014/main" id="{6F6F01C7-3141-47F6-AABA-66CED6E76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41">
              <a:extLst>
                <a:ext uri="{FF2B5EF4-FFF2-40B4-BE49-F238E27FC236}">
                  <a16:creationId xmlns:a16="http://schemas.microsoft.com/office/drawing/2014/main" id="{FFA3EBFF-F09B-4354-BB1C-607C33E4D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3838"/>
              <a:ext cx="2324" cy="288"/>
              <a:chOff x="2245" y="3294"/>
              <a:chExt cx="2324" cy="288"/>
            </a:xfrm>
          </p:grpSpPr>
          <p:sp>
            <p:nvSpPr>
              <p:cNvPr id="1052" name="Rectangle 42">
                <a:extLst>
                  <a:ext uri="{FF2B5EF4-FFF2-40B4-BE49-F238E27FC236}">
                    <a16:creationId xmlns:a16="http://schemas.microsoft.com/office/drawing/2014/main" id="{4243FF6A-89EC-447C-954D-B44EE4B3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3" name="Rectangle 43">
                <a:extLst>
                  <a:ext uri="{FF2B5EF4-FFF2-40B4-BE49-F238E27FC236}">
                    <a16:creationId xmlns:a16="http://schemas.microsoft.com/office/drawing/2014/main" id="{C85CDF68-7D59-4C7F-B37C-CD5D4D524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294"/>
                <a:ext cx="18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BCD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4" name="Line 44">
                <a:extLst>
                  <a:ext uri="{FF2B5EF4-FFF2-40B4-BE49-F238E27FC236}">
                    <a16:creationId xmlns:a16="http://schemas.microsoft.com/office/drawing/2014/main" id="{755E4DF9-2E69-45F6-9AB8-7797A768A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7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Line 45">
                <a:extLst>
                  <a:ext uri="{FF2B5EF4-FFF2-40B4-BE49-F238E27FC236}">
                    <a16:creationId xmlns:a16="http://schemas.microsoft.com/office/drawing/2014/main" id="{51A38A0C-80A7-4EEC-A7F1-271D7E4F6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1017DE00-0EAC-43EA-99E0-AC2CCACA17E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989138"/>
            <a:ext cx="7632700" cy="720725"/>
            <a:chOff x="385" y="1253"/>
            <a:chExt cx="4808" cy="454"/>
          </a:xfrm>
        </p:grpSpPr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FF07DAE8-C39B-48D8-A4D7-36E7EDC2A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44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反演律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摩根定理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</a:p>
          </p:txBody>
        </p:sp>
        <p:grpSp>
          <p:nvGrpSpPr>
            <p:cNvPr id="1038" name="Group 14">
              <a:extLst>
                <a:ext uri="{FF2B5EF4-FFF2-40B4-BE49-F238E27FC236}">
                  <a16:creationId xmlns:a16="http://schemas.microsoft.com/office/drawing/2014/main" id="{E9CEF34C-8A8F-4325-BCF0-452E3A90D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1373"/>
              <a:ext cx="1296" cy="288"/>
              <a:chOff x="3539" y="2741"/>
              <a:chExt cx="1296" cy="288"/>
            </a:xfrm>
          </p:grpSpPr>
          <p:sp>
            <p:nvSpPr>
              <p:cNvPr id="1045" name="Text Box 15">
                <a:extLst>
                  <a:ext uri="{FF2B5EF4-FFF2-40B4-BE49-F238E27FC236}">
                    <a16:creationId xmlns:a16="http://schemas.microsoft.com/office/drawing/2014/main" id="{7C7A3D1A-AFB8-4AD7-BCF0-BEDC9102F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41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+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</a:t>
                </a:r>
              </a:p>
            </p:txBody>
          </p:sp>
          <p:sp>
            <p:nvSpPr>
              <p:cNvPr id="1046" name="Line 16">
                <a:extLst>
                  <a:ext uri="{FF2B5EF4-FFF2-40B4-BE49-F238E27FC236}">
                    <a16:creationId xmlns:a16="http://schemas.microsoft.com/office/drawing/2014/main" id="{69E0ABFE-2D33-4BAC-B0DB-B00902E95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2796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7" name="Line 17">
                <a:extLst>
                  <a:ext uri="{FF2B5EF4-FFF2-40B4-BE49-F238E27FC236}">
                    <a16:creationId xmlns:a16="http://schemas.microsoft.com/office/drawing/2014/main" id="{C7941C26-7608-4108-B9B5-3520F4D9A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7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8" name="Line 18">
                <a:extLst>
                  <a:ext uri="{FF2B5EF4-FFF2-40B4-BE49-F238E27FC236}">
                    <a16:creationId xmlns:a16="http://schemas.microsoft.com/office/drawing/2014/main" id="{A77E7BF5-5EBB-4581-A051-252E51D83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9" name="Group 19">
              <a:extLst>
                <a:ext uri="{FF2B5EF4-FFF2-40B4-BE49-F238E27FC236}">
                  <a16:creationId xmlns:a16="http://schemas.microsoft.com/office/drawing/2014/main" id="{7CAF1AB3-3C1E-4E99-983E-A4D6DDB90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" y="1373"/>
              <a:ext cx="1296" cy="288"/>
              <a:chOff x="3539" y="2405"/>
              <a:chExt cx="1296" cy="288"/>
            </a:xfrm>
          </p:grpSpPr>
          <p:sp>
            <p:nvSpPr>
              <p:cNvPr id="1041" name="Text Box 20">
                <a:extLst>
                  <a:ext uri="{FF2B5EF4-FFF2-40B4-BE49-F238E27FC236}">
                    <a16:creationId xmlns:a16="http://schemas.microsoft.com/office/drawing/2014/main" id="{48731BEA-75BF-4E07-A651-3098B8182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405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· 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</a:p>
            </p:txBody>
          </p:sp>
          <p:sp>
            <p:nvSpPr>
              <p:cNvPr id="1042" name="Line 21">
                <a:extLst>
                  <a:ext uri="{FF2B5EF4-FFF2-40B4-BE49-F238E27FC236}">
                    <a16:creationId xmlns:a16="http://schemas.microsoft.com/office/drawing/2014/main" id="{083AF3F6-00A1-4FEE-9142-530BA6325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7" y="246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2">
                <a:extLst>
                  <a:ext uri="{FF2B5EF4-FFF2-40B4-BE49-F238E27FC236}">
                    <a16:creationId xmlns:a16="http://schemas.microsoft.com/office/drawing/2014/main" id="{59757B62-5E0C-4CC4-8E9A-A39F7AD27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" name="Line 23">
                <a:extLst>
                  <a:ext uri="{FF2B5EF4-FFF2-40B4-BE49-F238E27FC236}">
                    <a16:creationId xmlns:a16="http://schemas.microsoft.com/office/drawing/2014/main" id="{E475D369-9D9E-4280-88A2-3D2D6B07C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0" name="Rectangle 46">
              <a:extLst>
                <a:ext uri="{FF2B5EF4-FFF2-40B4-BE49-F238E27FC236}">
                  <a16:creationId xmlns:a16="http://schemas.microsoft.com/office/drawing/2014/main" id="{52FA6294-2BEA-4152-8B23-2EDD9302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53"/>
              <a:ext cx="4808" cy="454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>
            <a:extLst>
              <a:ext uri="{FF2B5EF4-FFF2-40B4-BE49-F238E27FC236}">
                <a16:creationId xmlns:a16="http://schemas.microsoft.com/office/drawing/2014/main" id="{E45932A0-0268-4B92-B62A-70CD9239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763" name="Rectangle 27">
            <a:extLst>
              <a:ext uri="{FF2B5EF4-FFF2-40B4-BE49-F238E27FC236}">
                <a16:creationId xmlns:a16="http://schemas.microsoft.com/office/drawing/2014/main" id="{3D8C1ADD-B276-4A82-B0DF-6FF67FDB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601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基本公式的证明</a:t>
            </a:r>
          </a:p>
        </p:txBody>
      </p:sp>
      <p:sp>
        <p:nvSpPr>
          <p:cNvPr id="372769" name="Rectangle 33">
            <a:extLst>
              <a:ext uri="{FF2B5EF4-FFF2-40B4-BE49-F238E27FC236}">
                <a16:creationId xmlns:a16="http://schemas.microsoft.com/office/drawing/2014/main" id="{AC4980E3-4E53-4BA5-81A3-B3157AC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275590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列出等式、右边的函数值的真值表</a:t>
            </a:r>
          </a:p>
        </p:txBody>
      </p:sp>
      <p:sp>
        <p:nvSpPr>
          <p:cNvPr id="372770" name="Rectangle 34">
            <a:extLst>
              <a:ext uri="{FF2B5EF4-FFF2-40B4-BE49-F238E27FC236}">
                <a16:creationId xmlns:a16="http://schemas.microsoft.com/office/drawing/2014/main" id="{E798BED9-E452-4130-824A-CC0C48ED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4128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真值表证明法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9D825D3A-4B3F-469D-881C-39CE8BA4DA0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448050"/>
            <a:ext cx="863600" cy="2501900"/>
            <a:chOff x="2928" y="336"/>
            <a:chExt cx="480" cy="1440"/>
          </a:xfrm>
        </p:grpSpPr>
        <p:sp>
          <p:nvSpPr>
            <p:cNvPr id="2104" name="Line 95">
              <a:extLst>
                <a:ext uri="{FF2B5EF4-FFF2-40B4-BE49-F238E27FC236}">
                  <a16:creationId xmlns:a16="http://schemas.microsoft.com/office/drawing/2014/main" id="{E55DF73F-1FA2-466E-921C-9C1A6A44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Line 96">
              <a:extLst>
                <a:ext uri="{FF2B5EF4-FFF2-40B4-BE49-F238E27FC236}">
                  <a16:creationId xmlns:a16="http://schemas.microsoft.com/office/drawing/2014/main" id="{D77F2AAB-60B7-4E58-9406-0DDCA6BE4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7">
            <a:extLst>
              <a:ext uri="{FF2B5EF4-FFF2-40B4-BE49-F238E27FC236}">
                <a16:creationId xmlns:a16="http://schemas.microsoft.com/office/drawing/2014/main" id="{114868D2-2DB1-4159-B8C0-33FBF793FB5C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429000"/>
            <a:ext cx="863600" cy="2520950"/>
            <a:chOff x="4154" y="624"/>
            <a:chExt cx="576" cy="1440"/>
          </a:xfrm>
        </p:grpSpPr>
        <p:sp>
          <p:nvSpPr>
            <p:cNvPr id="2102" name="Line 98">
              <a:extLst>
                <a:ext uri="{FF2B5EF4-FFF2-40B4-BE49-F238E27FC236}">
                  <a16:creationId xmlns:a16="http://schemas.microsoft.com/office/drawing/2014/main" id="{A4432913-2D98-4DA0-8924-22F41C7B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Line 99">
              <a:extLst>
                <a:ext uri="{FF2B5EF4-FFF2-40B4-BE49-F238E27FC236}">
                  <a16:creationId xmlns:a16="http://schemas.microsoft.com/office/drawing/2014/main" id="{2E09FC37-4FBD-4581-9C5B-123F10D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8">
            <a:extLst>
              <a:ext uri="{FF2B5EF4-FFF2-40B4-BE49-F238E27FC236}">
                <a16:creationId xmlns:a16="http://schemas.microsoft.com/office/drawing/2014/main" id="{9EA0E980-B899-48C2-9656-56BF173DADEC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357563"/>
            <a:ext cx="5437187" cy="2616200"/>
            <a:chOff x="1133" y="2115"/>
            <a:chExt cx="3425" cy="1648"/>
          </a:xfrm>
        </p:grpSpPr>
        <p:sp>
          <p:nvSpPr>
            <p:cNvPr id="2061" name="Rectangle 37">
              <a:extLst>
                <a:ext uri="{FF2B5EF4-FFF2-40B4-BE49-F238E27FC236}">
                  <a16:creationId xmlns:a16="http://schemas.microsoft.com/office/drawing/2014/main" id="{161FB5E4-B8F6-44A8-90E4-508651C69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54"/>
              <a:ext cx="7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62" name="Rectangle 39">
              <a:extLst>
                <a:ext uri="{FF2B5EF4-FFF2-40B4-BE49-F238E27FC236}">
                  <a16:creationId xmlns:a16="http://schemas.microsoft.com/office/drawing/2014/main" id="{D6AC4407-3549-468C-8098-04B16888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454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63" name="Rectangle 40">
              <a:extLst>
                <a:ext uri="{FF2B5EF4-FFF2-40B4-BE49-F238E27FC236}">
                  <a16:creationId xmlns:a16="http://schemas.microsoft.com/office/drawing/2014/main" id="{4B83F199-8603-472F-8479-C8D944D2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454"/>
              <a:ext cx="6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</a:t>
              </a:r>
            </a:p>
          </p:txBody>
        </p:sp>
        <p:sp>
          <p:nvSpPr>
            <p:cNvPr id="2064" name="Rectangle 41">
              <a:extLst>
                <a:ext uri="{FF2B5EF4-FFF2-40B4-BE49-F238E27FC236}">
                  <a16:creationId xmlns:a16="http://schemas.microsoft.com/office/drawing/2014/main" id="{3A6D30DA-C38D-4295-ADBB-FADBE974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454"/>
              <a:ext cx="7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1     1</a:t>
              </a:r>
            </a:p>
          </p:txBody>
        </p:sp>
        <p:sp>
          <p:nvSpPr>
            <p:cNvPr id="2065" name="Rectangle 43">
              <a:extLst>
                <a:ext uri="{FF2B5EF4-FFF2-40B4-BE49-F238E27FC236}">
                  <a16:creationId xmlns:a16="http://schemas.microsoft.com/office/drawing/2014/main" id="{BD69D483-DF1E-408F-A95E-61FC5E80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167"/>
              <a:ext cx="7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66" name="Rectangle 45">
              <a:extLst>
                <a:ext uri="{FF2B5EF4-FFF2-40B4-BE49-F238E27FC236}">
                  <a16:creationId xmlns:a16="http://schemas.microsoft.com/office/drawing/2014/main" id="{DCC6DA52-8E2C-4565-A3EC-E3AF7E4A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167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67" name="Rectangle 46">
              <a:extLst>
                <a:ext uri="{FF2B5EF4-FFF2-40B4-BE49-F238E27FC236}">
                  <a16:creationId xmlns:a16="http://schemas.microsoft.com/office/drawing/2014/main" id="{468E2ECA-6429-4A36-9FC4-2F133A58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167"/>
              <a:ext cx="6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</a:t>
              </a:r>
            </a:p>
          </p:txBody>
        </p:sp>
        <p:sp>
          <p:nvSpPr>
            <p:cNvPr id="2068" name="Rectangle 47">
              <a:extLst>
                <a:ext uri="{FF2B5EF4-FFF2-40B4-BE49-F238E27FC236}">
                  <a16:creationId xmlns:a16="http://schemas.microsoft.com/office/drawing/2014/main" id="{6CCA98DD-9C68-4E58-A453-1E2C9026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167"/>
              <a:ext cx="7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1     0</a:t>
              </a:r>
            </a:p>
          </p:txBody>
        </p:sp>
        <p:sp>
          <p:nvSpPr>
            <p:cNvPr id="2069" name="Rectangle 49">
              <a:extLst>
                <a:ext uri="{FF2B5EF4-FFF2-40B4-BE49-F238E27FC236}">
                  <a16:creationId xmlns:a16="http://schemas.microsoft.com/office/drawing/2014/main" id="{B14E64B4-2E02-4481-9BFE-18D75C1F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877"/>
              <a:ext cx="70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70" name="Rectangle 51">
              <a:extLst>
                <a:ext uri="{FF2B5EF4-FFF2-40B4-BE49-F238E27FC236}">
                  <a16:creationId xmlns:a16="http://schemas.microsoft.com/office/drawing/2014/main" id="{62DD0298-42FF-4D9E-89CF-61A1DF2B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77"/>
              <a:ext cx="81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71" name="Rectangle 52">
              <a:extLst>
                <a:ext uri="{FF2B5EF4-FFF2-40B4-BE49-F238E27FC236}">
                  <a16:creationId xmlns:a16="http://schemas.microsoft.com/office/drawing/2014/main" id="{597566D7-F285-4F5B-A1F5-EFCFBA3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77"/>
              <a:ext cx="63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2072" name="Rectangle 53">
              <a:extLst>
                <a:ext uri="{FF2B5EF4-FFF2-40B4-BE49-F238E27FC236}">
                  <a16:creationId xmlns:a16="http://schemas.microsoft.com/office/drawing/2014/main" id="{75F69A90-A7DB-45A7-8F48-2313A4D2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77"/>
              <a:ext cx="7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0     1</a:t>
              </a:r>
            </a:p>
          </p:txBody>
        </p:sp>
        <p:sp>
          <p:nvSpPr>
            <p:cNvPr id="2073" name="Rectangle 55">
              <a:extLst>
                <a:ext uri="{FF2B5EF4-FFF2-40B4-BE49-F238E27FC236}">
                  <a16:creationId xmlns:a16="http://schemas.microsoft.com/office/drawing/2014/main" id="{5B213CE7-0CEB-47BA-8C19-903902F0E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544"/>
              <a:ext cx="70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74" name="Rectangle 56">
              <a:extLst>
                <a:ext uri="{FF2B5EF4-FFF2-40B4-BE49-F238E27FC236}">
                  <a16:creationId xmlns:a16="http://schemas.microsoft.com/office/drawing/2014/main" id="{27B1F617-F434-4786-8879-8F99305A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44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0+0=0</a:t>
              </a:r>
            </a:p>
          </p:txBody>
        </p:sp>
        <p:sp>
          <p:nvSpPr>
            <p:cNvPr id="2075" name="Rectangle 57">
              <a:extLst>
                <a:ext uri="{FF2B5EF4-FFF2-40B4-BE49-F238E27FC236}">
                  <a16:creationId xmlns:a16="http://schemas.microsoft.com/office/drawing/2014/main" id="{EB85DCCA-2832-4699-A2D2-BF8D19A0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544"/>
              <a:ext cx="81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76" name="Rectangle 58">
              <a:extLst>
                <a:ext uri="{FF2B5EF4-FFF2-40B4-BE49-F238E27FC236}">
                  <a16:creationId xmlns:a16="http://schemas.microsoft.com/office/drawing/2014/main" id="{4B498886-9D66-4E75-A9A8-39B929CB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544"/>
              <a:ext cx="6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2077" name="Rectangle 59">
              <a:extLst>
                <a:ext uri="{FF2B5EF4-FFF2-40B4-BE49-F238E27FC236}">
                  <a16:creationId xmlns:a16="http://schemas.microsoft.com/office/drawing/2014/main" id="{E2757DF1-618E-4989-B6FC-DC62B2B6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544"/>
              <a:ext cx="73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0     0</a:t>
              </a:r>
            </a:p>
          </p:txBody>
        </p:sp>
        <p:sp>
          <p:nvSpPr>
            <p:cNvPr id="2078" name="Rectangle 60">
              <a:extLst>
                <a:ext uri="{FF2B5EF4-FFF2-40B4-BE49-F238E27FC236}">
                  <a16:creationId xmlns:a16="http://schemas.microsoft.com/office/drawing/2014/main" id="{26817F57-70C6-4980-9999-63530042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160"/>
              <a:ext cx="6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A+AB</a:t>
              </a:r>
            </a:p>
          </p:txBody>
        </p:sp>
        <p:sp>
          <p:nvSpPr>
            <p:cNvPr id="2079" name="Rectangle 61">
              <a:extLst>
                <a:ext uri="{FF2B5EF4-FFF2-40B4-BE49-F238E27FC236}">
                  <a16:creationId xmlns:a16="http://schemas.microsoft.com/office/drawing/2014/main" id="{BF21EC44-AC02-4781-83CF-9503163F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147"/>
              <a:ext cx="70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80" name="Rectangle 63">
              <a:extLst>
                <a:ext uri="{FF2B5EF4-FFF2-40B4-BE49-F238E27FC236}">
                  <a16:creationId xmlns:a16="http://schemas.microsoft.com/office/drawing/2014/main" id="{C6B2782B-5ABA-464D-A101-47860B6E8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147"/>
              <a:ext cx="81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600">
                  <a:ea typeface="楷体_GB2312" pitchFamily="49" charset="-122"/>
                </a:rPr>
                <a:t>· </a:t>
              </a: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81" name="Rectangle 64">
              <a:extLst>
                <a:ext uri="{FF2B5EF4-FFF2-40B4-BE49-F238E27FC236}">
                  <a16:creationId xmlns:a16="http://schemas.microsoft.com/office/drawing/2014/main" id="{F350B24A-B130-4861-94F3-7840E09E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147"/>
              <a:ext cx="63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82" name="Rectangle 65">
              <a:extLst>
                <a:ext uri="{FF2B5EF4-FFF2-40B4-BE49-F238E27FC236}">
                  <a16:creationId xmlns:a16="http://schemas.microsoft.com/office/drawing/2014/main" id="{12B7FE3D-393C-4248-A380-DF21CD06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147"/>
              <a:ext cx="73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    B</a:t>
              </a:r>
              <a:endParaRPr lang="en-US" altLang="zh-CN" sz="22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3" name="Line 66">
              <a:extLst>
                <a:ext uri="{FF2B5EF4-FFF2-40B4-BE49-F238E27FC236}">
                  <a16:creationId xmlns:a16="http://schemas.microsoft.com/office/drawing/2014/main" id="{6D14D83A-1919-416E-9476-669A3E3F4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4" name="Line 67">
              <a:extLst>
                <a:ext uri="{FF2B5EF4-FFF2-40B4-BE49-F238E27FC236}">
                  <a16:creationId xmlns:a16="http://schemas.microsoft.com/office/drawing/2014/main" id="{9DA14D01-B331-4852-BCF2-FCE4C3DA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741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5" name="Line 68">
              <a:extLst>
                <a:ext uri="{FF2B5EF4-FFF2-40B4-BE49-F238E27FC236}">
                  <a16:creationId xmlns:a16="http://schemas.microsoft.com/office/drawing/2014/main" id="{7B501B93-D1C6-49DC-A8B4-42966817E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6" name="Line 69">
              <a:extLst>
                <a:ext uri="{FF2B5EF4-FFF2-40B4-BE49-F238E27FC236}">
                  <a16:creationId xmlns:a16="http://schemas.microsoft.com/office/drawing/2014/main" id="{A908ED1A-BF39-4CCC-A5CD-A6BA4E7B5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7" name="Line 70">
              <a:extLst>
                <a:ext uri="{FF2B5EF4-FFF2-40B4-BE49-F238E27FC236}">
                  <a16:creationId xmlns:a16="http://schemas.microsoft.com/office/drawing/2014/main" id="{14EAC853-CD70-401F-BD71-537563C7E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544"/>
              <a:ext cx="333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8" name="Line 71">
              <a:extLst>
                <a:ext uri="{FF2B5EF4-FFF2-40B4-BE49-F238E27FC236}">
                  <a16:creationId xmlns:a16="http://schemas.microsoft.com/office/drawing/2014/main" id="{679827CC-F09F-45EB-9B39-8AB274261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" name="Line 72">
              <a:extLst>
                <a:ext uri="{FF2B5EF4-FFF2-40B4-BE49-F238E27FC236}">
                  <a16:creationId xmlns:a16="http://schemas.microsoft.com/office/drawing/2014/main" id="{CA53DD2B-4773-4F75-A780-6E91E5C85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0" name="Line 73">
              <a:extLst>
                <a:ext uri="{FF2B5EF4-FFF2-40B4-BE49-F238E27FC236}">
                  <a16:creationId xmlns:a16="http://schemas.microsoft.com/office/drawing/2014/main" id="{C197A7D1-EE0A-477B-ADDF-7BF30DFBB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1" name="Line 74">
              <a:extLst>
                <a:ext uri="{FF2B5EF4-FFF2-40B4-BE49-F238E27FC236}">
                  <a16:creationId xmlns:a16="http://schemas.microsoft.com/office/drawing/2014/main" id="{60CAD77B-B980-4342-92A1-8109714D8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2" name="Line 76">
              <a:extLst>
                <a:ext uri="{FF2B5EF4-FFF2-40B4-BE49-F238E27FC236}">
                  <a16:creationId xmlns:a16="http://schemas.microsoft.com/office/drawing/2014/main" id="{0A78F4F8-FB0E-48B8-ADB7-FCF58D6B8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87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3" name="Line 77">
              <a:extLst>
                <a:ext uri="{FF2B5EF4-FFF2-40B4-BE49-F238E27FC236}">
                  <a16:creationId xmlns:a16="http://schemas.microsoft.com/office/drawing/2014/main" id="{ECED8B9C-5A5D-44CA-82BD-30616EB2A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16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4" name="Line 78">
              <a:extLst>
                <a:ext uri="{FF2B5EF4-FFF2-40B4-BE49-F238E27FC236}">
                  <a16:creationId xmlns:a16="http://schemas.microsoft.com/office/drawing/2014/main" id="{97E7CEFB-93CD-4EF2-9F1B-944F0E4BA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454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5" name="Line 79">
              <a:extLst>
                <a:ext uri="{FF2B5EF4-FFF2-40B4-BE49-F238E27FC236}">
                  <a16:creationId xmlns:a16="http://schemas.microsoft.com/office/drawing/2014/main" id="{DD5F7825-CFA4-442C-989D-15975FC1F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232"/>
              <a:ext cx="176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6" name="Line 81">
              <a:extLst>
                <a:ext uri="{FF2B5EF4-FFF2-40B4-BE49-F238E27FC236}">
                  <a16:creationId xmlns:a16="http://schemas.microsoft.com/office/drawing/2014/main" id="{420411F9-62E9-4036-BD2A-643AB0AD4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7" name="Line 90">
              <a:extLst>
                <a:ext uri="{FF2B5EF4-FFF2-40B4-BE49-F238E27FC236}">
                  <a16:creationId xmlns:a16="http://schemas.microsoft.com/office/drawing/2014/main" id="{0246A08E-A963-4720-9CE4-50A5F36B8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8" name="Rectangle 100">
              <a:extLst>
                <a:ext uri="{FF2B5EF4-FFF2-40B4-BE49-F238E27FC236}">
                  <a16:creationId xmlns:a16="http://schemas.microsoft.com/office/drawing/2014/main" id="{90636FF7-EA79-4C68-A522-82A1E848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840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0+1=1</a:t>
              </a:r>
            </a:p>
          </p:txBody>
        </p:sp>
        <p:sp>
          <p:nvSpPr>
            <p:cNvPr id="2099" name="Rectangle 102">
              <a:extLst>
                <a:ext uri="{FF2B5EF4-FFF2-40B4-BE49-F238E27FC236}">
                  <a16:creationId xmlns:a16="http://schemas.microsoft.com/office/drawing/2014/main" id="{A0F738D5-8757-4C58-A5EA-230208F3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13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2100" name="Rectangle 103">
              <a:extLst>
                <a:ext uri="{FF2B5EF4-FFF2-40B4-BE49-F238E27FC236}">
                  <a16:creationId xmlns:a16="http://schemas.microsoft.com/office/drawing/2014/main" id="{D518CF8E-E02C-4639-A806-D6BBA2BE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430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2101" name="Rectangle 104">
              <a:extLst>
                <a:ext uri="{FF2B5EF4-FFF2-40B4-BE49-F238E27FC236}">
                  <a16:creationId xmlns:a16="http://schemas.microsoft.com/office/drawing/2014/main" id="{EB88CD20-F48D-4C7B-983E-C306A1C4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115"/>
              <a:ext cx="6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</a:rPr>
                <a:t>A+B</a:t>
              </a:r>
            </a:p>
          </p:txBody>
        </p:sp>
      </p:grpSp>
      <p:sp>
        <p:nvSpPr>
          <p:cNvPr id="2058" name="Rectangle 106">
            <a:extLst>
              <a:ext uri="{FF2B5EF4-FFF2-40B4-BE49-F238E27FC236}">
                <a16:creationId xmlns:a16="http://schemas.microsoft.com/office/drawing/2014/main" id="{8FFF5A6B-EF04-4A00-B813-CBD537A8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5BC4B62F-BF8D-41F2-A899-33E516649A86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2124075"/>
            <a:ext cx="4217987" cy="549275"/>
            <a:chOff x="915" y="1338"/>
            <a:chExt cx="2657" cy="346"/>
          </a:xfrm>
        </p:grpSpPr>
        <p:sp>
          <p:nvSpPr>
            <p:cNvPr id="2060" name="Rectangle 29">
              <a:extLst>
                <a:ext uri="{FF2B5EF4-FFF2-40B4-BE49-F238E27FC236}">
                  <a16:creationId xmlns:a16="http://schemas.microsoft.com/office/drawing/2014/main" id="{5F4799C8-DC39-469F-A10C-58EF1A32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1338"/>
              <a:ext cx="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例  证明</a:t>
              </a:r>
            </a:p>
          </p:txBody>
        </p:sp>
        <p:graphicFrame>
          <p:nvGraphicFramePr>
            <p:cNvPr id="2050" name="Object 105">
              <a:extLst>
                <a:ext uri="{FF2B5EF4-FFF2-40B4-BE49-F238E27FC236}">
                  <a16:creationId xmlns:a16="http://schemas.microsoft.com/office/drawing/2014/main" id="{FC3D26A2-807E-40BD-8A3B-831D70255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0" y="1344"/>
            <a:ext cx="188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公式" r:id="rId5" imgW="1054080" imgH="190440" progId="Equation.3">
                    <p:embed/>
                  </p:oleObj>
                </mc:Choice>
                <mc:Fallback>
                  <p:oleObj name="公式" r:id="rId5" imgW="1054080" imgH="1904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1344"/>
                          <a:ext cx="188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3" grpId="0" autoUpdateAnimBg="0"/>
      <p:bldP spid="372769" grpId="0" autoUpdateAnimBg="0"/>
      <p:bldP spid="372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>
            <a:extLst>
              <a:ext uri="{FF2B5EF4-FFF2-40B4-BE49-F238E27FC236}">
                <a16:creationId xmlns:a16="http://schemas.microsoft.com/office/drawing/2014/main" id="{813611C2-5C3C-44A3-8684-0BA5DA81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15E7ECE8-B813-4827-818D-5E08256A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0CC59029-4CB2-4F9C-A3AD-371FA88C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2CB55FF8-9362-4366-A749-C4EFF12AFB0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052513"/>
            <a:ext cx="7964487" cy="733425"/>
            <a:chOff x="385" y="663"/>
            <a:chExt cx="5017" cy="462"/>
          </a:xfrm>
        </p:grpSpPr>
        <p:sp>
          <p:nvSpPr>
            <p:cNvPr id="3084" name="Rectangle 41">
              <a:extLst>
                <a:ext uri="{FF2B5EF4-FFF2-40B4-BE49-F238E27FC236}">
                  <a16:creationId xmlns:a16="http://schemas.microsoft.com/office/drawing/2014/main" id="{8A75E0AB-30C3-43D3-9EDD-08152006C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63"/>
              <a:ext cx="501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：</a:t>
              </a: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试化简下列逻辑函数</a:t>
              </a:r>
              <a:r>
                <a:rPr lang="en-US" altLang="zh-CN" sz="2800" i="1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L</a:t>
              </a:r>
              <a:r>
                <a:rPr lang="en-US" altLang="zh-CN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=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  <a:endParaRPr lang="en-US" altLang="zh-CN" sz="28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endParaRPr>
            </a:p>
          </p:txBody>
        </p:sp>
        <p:sp>
          <p:nvSpPr>
            <p:cNvPr id="3085" name="Line 48">
              <a:extLst>
                <a:ext uri="{FF2B5EF4-FFF2-40B4-BE49-F238E27FC236}">
                  <a16:creationId xmlns:a16="http://schemas.microsoft.com/office/drawing/2014/main" id="{FA056A53-1C65-4AEE-AFF2-581052F3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79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Rectangle 56">
            <a:extLst>
              <a:ext uri="{FF2B5EF4-FFF2-40B4-BE49-F238E27FC236}">
                <a16:creationId xmlns:a16="http://schemas.microsoft.com/office/drawing/2014/main" id="{F29B0CBB-769E-4052-8B62-A2299D93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2491" name="Object 59">
            <a:extLst>
              <a:ext uri="{FF2B5EF4-FFF2-40B4-BE49-F238E27FC236}">
                <a16:creationId xmlns:a16="http://schemas.microsoft.com/office/drawing/2014/main" id="{2AC62DF7-4ACE-4BC5-9ADE-8BB60E1E3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262188"/>
          <a:ext cx="5608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4" imgW="2070000" imgH="228600" progId="Equation.3">
                  <p:embed/>
                </p:oleObj>
              </mc:Choice>
              <mc:Fallback>
                <p:oleObj name="公式" r:id="rId4" imgW="20700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262188"/>
                        <a:ext cx="560863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2" name="Object 90">
            <a:extLst>
              <a:ext uri="{FF2B5EF4-FFF2-40B4-BE49-F238E27FC236}">
                <a16:creationId xmlns:a16="http://schemas.microsoft.com/office/drawing/2014/main" id="{55CE322F-0C85-46BC-B31B-C940F5AF4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82913"/>
          <a:ext cx="6985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6" imgW="2577960" imgH="241200" progId="Equation.3">
                  <p:embed/>
                </p:oleObj>
              </mc:Choice>
              <mc:Fallback>
                <p:oleObj name="公式" r:id="rId6" imgW="2577960" imgH="241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82913"/>
                        <a:ext cx="698500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3" name="Object 91">
            <a:extLst>
              <a:ext uri="{FF2B5EF4-FFF2-40B4-BE49-F238E27FC236}">
                <a16:creationId xmlns:a16="http://schemas.microsoft.com/office/drawing/2014/main" id="{38461436-6F40-477F-B094-30386872D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30613"/>
          <a:ext cx="4851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8" imgW="1790640" imgH="228600" progId="Equation.3">
                  <p:embed/>
                </p:oleObj>
              </mc:Choice>
              <mc:Fallback>
                <p:oleObj name="公式" r:id="rId8" imgW="179064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30613"/>
                        <a:ext cx="48514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4" name="Object 92">
            <a:extLst>
              <a:ext uri="{FF2B5EF4-FFF2-40B4-BE49-F238E27FC236}">
                <a16:creationId xmlns:a16="http://schemas.microsoft.com/office/drawing/2014/main" id="{9B12DF83-84F1-42F6-957E-8444D2B05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51338"/>
          <a:ext cx="66055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10" imgW="2438280" imgH="228600" progId="Equation.3">
                  <p:embed/>
                </p:oleObj>
              </mc:Choice>
              <mc:Fallback>
                <p:oleObj name="公式" r:id="rId10" imgW="243828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51338"/>
                        <a:ext cx="66055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5" name="Object 93">
            <a:extLst>
              <a:ext uri="{FF2B5EF4-FFF2-40B4-BE49-F238E27FC236}">
                <a16:creationId xmlns:a16="http://schemas.microsoft.com/office/drawing/2014/main" id="{6377A943-0361-4486-A5C2-009019DBB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5040313"/>
          <a:ext cx="5573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12" imgW="2057400" imgH="203040" progId="Equation.3">
                  <p:embed/>
                </p:oleObj>
              </mc:Choice>
              <mc:Fallback>
                <p:oleObj name="公式" r:id="rId12" imgW="2057400" imgH="2030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040313"/>
                        <a:ext cx="5573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C5768FB5-B070-4EC4-98B6-18434BDD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7170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2.1.2 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逻辑代数的基本规则</a:t>
            </a:r>
            <a:r>
              <a:rPr lang="zh-CN" altLang="en-US" sz="25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4799" name="Rectangle 15">
            <a:extLst>
              <a:ext uri="{FF2B5EF4-FFF2-40B4-BE49-F238E27FC236}">
                <a16:creationId xmlns:a16="http://schemas.microsoft.com/office/drawing/2014/main" id="{4D9D300F-FD86-4500-B197-3CD25652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1123950"/>
            <a:ext cx="198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AutoNum type="arabicPeriod"/>
            </a:pP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代入规则</a:t>
            </a:r>
            <a:r>
              <a:rPr lang="zh-CN" altLang="en-US" sz="1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374800" name="Rectangle 16">
            <a:extLst>
              <a:ext uri="{FF2B5EF4-FFF2-40B4-BE49-F238E27FC236}">
                <a16:creationId xmlns:a16="http://schemas.microsoft.com/office/drawing/2014/main" id="{4CED3787-BE4A-42C7-878D-C64879A1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70013"/>
            <a:ext cx="82296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		    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 在包含变量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逻辑等式中，如果用另一个函数式代入式中所有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的位置，则等式仍然成立。这一规则称为代入规则。</a:t>
            </a:r>
          </a:p>
        </p:txBody>
      </p:sp>
      <p:sp>
        <p:nvSpPr>
          <p:cNvPr id="374801" name="Rectangle 17">
            <a:extLst>
              <a:ext uri="{FF2B5EF4-FFF2-40B4-BE49-F238E27FC236}">
                <a16:creationId xmlns:a16="http://schemas.microsoft.com/office/drawing/2014/main" id="{6A3B2B2D-DAAD-48D3-B936-AEF39DE3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170238"/>
            <a:ext cx="79644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：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(A + C) = BA+BC</a:t>
            </a:r>
            <a:r>
              <a:rPr lang="zh-CN" altLang="en-US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</a:p>
        </p:txBody>
      </p:sp>
      <p:sp>
        <p:nvSpPr>
          <p:cNvPr id="374802" name="Rectangle 18">
            <a:extLst>
              <a:ext uri="{FF2B5EF4-FFF2-40B4-BE49-F238E27FC236}">
                <a16:creationId xmlns:a16="http://schemas.microsoft.com/office/drawing/2014/main" id="{A9400BFA-4085-4560-B3B8-2CBD6DAE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79644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 D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代替</a:t>
            </a:r>
            <a:r>
              <a:rPr lang="en-US" altLang="zh-CN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A</a:t>
            </a:r>
            <a:r>
              <a:rPr lang="zh-CN" altLang="en-US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374803" name="Rectangle 19">
            <a:extLst>
              <a:ext uri="{FF2B5EF4-FFF2-40B4-BE49-F238E27FC236}">
                <a16:creationId xmlns:a16="http://schemas.microsoft.com/office/drawing/2014/main" id="{2DDC348B-83B2-4CAE-A8CE-1CFD0A4A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508500"/>
            <a:ext cx="79644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[(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+D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)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 +C 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] 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= B(A +D) + BC = BA + BD + BC</a:t>
            </a:r>
          </a:p>
        </p:txBody>
      </p:sp>
      <p:sp>
        <p:nvSpPr>
          <p:cNvPr id="374804" name="Rectangle 20">
            <a:extLst>
              <a:ext uri="{FF2B5EF4-FFF2-40B4-BE49-F238E27FC236}">
                <a16:creationId xmlns:a16="http://schemas.microsoft.com/office/drawing/2014/main" id="{3550BD67-0E60-4586-8D65-17E1F7FB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692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代入规则可以扩展所有基本公式或定律的应用范围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9" grpId="0" autoUpdateAnimBg="0"/>
      <p:bldP spid="374800" grpId="0" autoUpdateAnimBg="0"/>
      <p:bldP spid="374801" grpId="0" autoUpdateAnimBg="0"/>
      <p:bldP spid="374802" grpId="0" autoUpdateAnimBg="0"/>
      <p:bldP spid="374803" grpId="0" autoUpdateAnimBg="0"/>
      <p:bldP spid="37480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15871</TotalTime>
  <Words>905</Words>
  <Application>Microsoft Office PowerPoint</Application>
  <PresentationFormat>全屏显示(4:3)</PresentationFormat>
  <Paragraphs>137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 Narrow</vt:lpstr>
      <vt:lpstr>宋体</vt:lpstr>
      <vt:lpstr>Arial</vt:lpstr>
      <vt:lpstr>楷体_GB2312</vt:lpstr>
      <vt:lpstr>Wingdings</vt:lpstr>
      <vt:lpstr>Times New Roman</vt:lpstr>
      <vt:lpstr>Verdana</vt:lpstr>
      <vt:lpstr>宋体-方正超大字符集</vt:lpstr>
      <vt:lpstr>Tahoma</vt:lpstr>
      <vt:lpstr>华康简宋</vt:lpstr>
      <vt:lpstr>黑体</vt:lpstr>
      <vt:lpstr>PMingLiU</vt:lpstr>
      <vt:lpstr>Wingdings 2</vt:lpstr>
      <vt:lpstr>Profile</vt:lpstr>
      <vt:lpstr>Microsoft 公式 3.0</vt:lpstr>
      <vt:lpstr>MathType 5.0 Equation</vt:lpstr>
      <vt:lpstr>Microsoft Word 图片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1719</cp:revision>
  <dcterms:created xsi:type="dcterms:W3CDTF">2004-08-29T02:51:05Z</dcterms:created>
  <dcterms:modified xsi:type="dcterms:W3CDTF">2020-04-25T08:36:04Z</dcterms:modified>
</cp:coreProperties>
</file>