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9"/>
  </p:notesMasterIdLst>
  <p:sldIdLst>
    <p:sldId id="437" r:id="rId2"/>
    <p:sldId id="438" r:id="rId3"/>
    <p:sldId id="439" r:id="rId4"/>
    <p:sldId id="440" r:id="rId5"/>
    <p:sldId id="442" r:id="rId6"/>
    <p:sldId id="443" r:id="rId7"/>
    <p:sldId id="444" r:id="rId8"/>
    <p:sldId id="454" r:id="rId9"/>
    <p:sldId id="445" r:id="rId10"/>
    <p:sldId id="446" r:id="rId11"/>
    <p:sldId id="448" r:id="rId12"/>
    <p:sldId id="459" r:id="rId13"/>
    <p:sldId id="460" r:id="rId14"/>
    <p:sldId id="455" r:id="rId15"/>
    <p:sldId id="456" r:id="rId16"/>
    <p:sldId id="457" r:id="rId17"/>
    <p:sldId id="458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  <a:srgbClr val="FF00FF"/>
    <a:srgbClr val="0000CC"/>
    <a:srgbClr val="339933"/>
    <a:srgbClr val="FF0000"/>
    <a:srgbClr val="E0E0E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8" autoAdjust="0"/>
    <p:restoredTop sz="94731" autoAdjust="0"/>
  </p:normalViewPr>
  <p:slideViewPr>
    <p:cSldViewPr>
      <p:cViewPr varScale="1">
        <p:scale>
          <a:sx n="40" d="100"/>
          <a:sy n="40" d="100"/>
        </p:scale>
        <p:origin x="1080" y="4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F6C7116-9547-4CAB-A781-B670377509B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C576300A-BEFA-4CC5-913C-EE03A2558FA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28D8C41-72B9-46D0-AC95-68B56B703C5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>
            <a:extLst>
              <a:ext uri="{FF2B5EF4-FFF2-40B4-BE49-F238E27FC236}">
                <a16:creationId xmlns:a16="http://schemas.microsoft.com/office/drawing/2014/main" id="{B503ACC7-3243-470E-9869-9E3D6D4F423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2278" name="Rectangle 6">
            <a:extLst>
              <a:ext uri="{FF2B5EF4-FFF2-40B4-BE49-F238E27FC236}">
                <a16:creationId xmlns:a16="http://schemas.microsoft.com/office/drawing/2014/main" id="{B0C12BF7-C448-438C-BAF2-5D583CA119A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2279" name="Rectangle 7">
            <a:extLst>
              <a:ext uri="{FF2B5EF4-FFF2-40B4-BE49-F238E27FC236}">
                <a16:creationId xmlns:a16="http://schemas.microsoft.com/office/drawing/2014/main" id="{3370B132-E8CA-4B4E-809D-D25BCB82D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fld id="{37A1AFB9-BA46-4BBE-94BD-2CCF830DC1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268A9CD-05C2-4526-B8D3-B441D7232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FB48FE-628A-4486-80A7-64C1CECC47A5}" type="slidenum">
              <a:rPr lang="en-US" altLang="zh-CN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Verdan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2142E07-BF6C-46B4-8F79-36C3FDFEAD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E70829E-C795-4EBC-A36C-0100571F4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4A5E9F65-9D4A-45D3-B9B0-4A195072B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E1EEA1-1D29-4654-886F-02A7F105188A}" type="slidenum">
              <a:rPr lang="en-US" altLang="zh-CN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Verdan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DED38FB2-10DC-48DD-ADBE-C43E360CCF3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83D424D-76E9-410D-8238-0CB52F4316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332D9E4-EC7C-4EFF-8540-12CDF3AA72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318084-5EE9-49C2-8AB3-B25168C5A0B7}" type="slidenum">
              <a:rPr lang="en-US" altLang="zh-CN">
                <a:latin typeface="Verdan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A42955C-A563-4B92-AB62-A72437A49C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5E59693-2781-4EF6-BA9E-AF12F60A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C3755E05-A92E-4CAD-94A1-D445B8DD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" name="Picture 8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7774432-3329-4043-9DEB-0FEA0259B6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3FFC17C-2607-416C-A57B-EF16726CF3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5DD0F8-1A9C-448F-BEB2-E8442F88F0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>
                <a:ea typeface="隶书" pitchFamily="49" charset="-122"/>
              </a:defRPr>
            </a:lvl1pPr>
          </a:lstStyle>
          <a:p>
            <a:r>
              <a:rPr lang="en-US" altLang="zh-CN"/>
              <a:t>abcd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141663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abcdefg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16B122A-2E67-4867-8259-0D78A46A4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F7D4878-0153-448B-8615-5F548DB58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A65C2B-6428-4B96-A7CC-65BAA76BE9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7AC117-B6EB-4727-BA66-631460D86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019180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629C40-06CB-45FC-BE23-565AB5D39E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F343EAA-3928-46CE-9AF4-F68C4F15E6F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F7239E-4F95-475D-B758-98A16D2A79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8894719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4000" y="260350"/>
            <a:ext cx="2008188" cy="5635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4675" y="260350"/>
            <a:ext cx="5876925" cy="5635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189B5C-E27A-4F0F-8B0C-E6E8831B1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AC27B72-AE7E-4367-AAF7-B9D6B8DE10C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936AFD-9A8E-4FDE-A866-BE5FBF4EE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8665229"/>
      </p:ext>
    </p:extLst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35E9246-020B-45BC-BEF9-0C2D5248AC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FB07E50-89BA-4502-91F4-4C6A98F956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41B3A-7CBC-42F4-B760-4181DAEA99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282053"/>
      </p:ext>
    </p:extLst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FAB01-A656-4277-9546-C567007E4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6D22E7B-96BB-4A70-8A51-E0D872F4B71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AE3D4-88D4-41EF-9059-E750FE77B8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410430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11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7888" y="1628775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F4CD970-1EBE-4B23-986B-1FE5D62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B2C199B-8CB8-454A-BA46-308BA30E67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F79E5E-8449-4F58-B4B6-F729725569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702229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A9138-BB89-41F8-9732-5A1E04A1EE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7AF4DD7-4713-4F16-8A2A-4BF8F174B1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0E6AD8-C601-4F90-8790-E37EBCDBE3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491874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13532F2-AA26-4F00-AEE7-B925EAABF4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1FF1396-3AD7-4B4B-AEE1-0958EF72DFC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C6214-78D1-492C-A001-327384F5DC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717319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E1EFB48-410E-43BC-9D10-EB80662426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A7562FA8-869E-4529-BAD5-805AC5A55C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4D8573-F308-4951-BC6A-61B30E3DD2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58059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39326F1-711B-4064-BB46-F677ECE4F8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3ABA28C-77AC-488C-B9FD-B3BAD5CD6F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AE0222-08F5-47F2-88FB-9D41429295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031447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C9A354-B6E1-4F48-A7E2-3CC0DB6658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4BEEBB-FC1B-4957-B235-774BA44FE9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2DA1C-5B4F-4CE1-8D8A-DED15A3BE8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415617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3547AB-18F6-4973-B496-8630463F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260350"/>
            <a:ext cx="80010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r>
              <a:rPr lang="en-US" altLang="zh-CN"/>
              <a:t>abcd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E9A90EC-345F-41DF-A4BC-D247D61F6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abvd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9CEC0FBE-D8FE-4F37-8EA4-7A6FB559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11AB1C32-B6F1-4C90-92A3-3F6937D2BF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Rectangle 6">
            <a:extLst>
              <a:ext uri="{FF2B5EF4-FFF2-40B4-BE49-F238E27FC236}">
                <a16:creationId xmlns:a16="http://schemas.microsoft.com/office/drawing/2014/main" id="{D8FCFA22-88D1-436D-9D58-0BDBBAF583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68" name="Rectangle 8">
            <a:extLst>
              <a:ext uri="{FF2B5EF4-FFF2-40B4-BE49-F238E27FC236}">
                <a16:creationId xmlns:a16="http://schemas.microsoft.com/office/drawing/2014/main" id="{FF878FC4-C418-4886-B16D-9E481C531C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Verdana" panose="020B0604030504040204" pitchFamily="34" charset="0"/>
              </a:defRPr>
            </a:lvl1pPr>
          </a:lstStyle>
          <a:p>
            <a:fld id="{59DBBCC4-7F8A-427B-9A2B-C124C11DADC1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2" name="Picture 12" descr="前进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084275-8A63-41F6-B3E7-BB2C36C316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50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3" descr="播放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FBEDE92-2B59-4886-B8AA-5B9570775A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763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4" descr="后退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112D92D-7058-4035-AB09-DB688D5263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38" y="6594475"/>
            <a:ext cx="619125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ransition>
    <p:wipe dir="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Arial Narrow" pitchFamily="34" charset="0"/>
          <a:ea typeface="楷体_GB2312" pitchFamily="49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ch02-2.ppt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ch02-5.ppt" TargetMode="External"/><Relationship Id="rId5" Type="http://schemas.openxmlformats.org/officeDocument/2006/relationships/hyperlink" Target="ch02-4.ppt" TargetMode="External"/><Relationship Id="rId4" Type="http://schemas.openxmlformats.org/officeDocument/2006/relationships/hyperlink" Target="ch02-3.pp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6.e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38.e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8">
            <a:extLst>
              <a:ext uri="{FF2B5EF4-FFF2-40B4-BE49-F238E27FC236}">
                <a16:creationId xmlns:a16="http://schemas.microsoft.com/office/drawing/2014/main" id="{9946644D-429B-4DB4-8AD6-0E7903E6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836613"/>
            <a:ext cx="73167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533232" bIns="0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>
                <a:solidFill>
                  <a:srgbClr val="CC0000"/>
                </a:solidFill>
                <a:latin typeface="Times New Roman" panose="02020603050405020304" pitchFamily="18" charset="0"/>
              </a:rPr>
              <a:t>2 .</a:t>
            </a:r>
            <a:r>
              <a:rPr lang="zh-CN" altLang="en-US" sz="4000">
                <a:solidFill>
                  <a:srgbClr val="CC0000"/>
                </a:solidFill>
                <a:latin typeface="楷体_GB2312" pitchFamily="49" charset="-122"/>
              </a:rPr>
              <a:t>逻辑代数与硬件描述语言基础</a:t>
            </a:r>
            <a:endParaRPr lang="zh-CN" altLang="en-US" sz="4000" b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4563" name="Rectangle 19">
            <a:extLst>
              <a:ext uri="{FF2B5EF4-FFF2-40B4-BE49-F238E27FC236}">
                <a16:creationId xmlns:a16="http://schemas.microsoft.com/office/drawing/2014/main" id="{CA0389C7-60CB-4FA9-A2DF-AB09B292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66950"/>
            <a:ext cx="7307262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057900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057900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057900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057900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2.1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逻辑代数的基本定理和恒等式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hlinkClick r:id="rId3"/>
              </a:rPr>
              <a:t>2.2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hlinkClick r:id="rId3"/>
              </a:rPr>
              <a:t>逻辑函数表达式的形式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hlinkClick r:id="rId4" action="ppaction://hlinkpres?slideindex=1&amp;slidetitle="/>
              </a:rPr>
              <a:t>2.3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hlinkClick r:id="rId4" action="ppaction://hlinkpres?slideindex=1&amp;slidetitle="/>
              </a:rPr>
              <a:t>逻辑函数的代数化简法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</a:rPr>
              <a:t> 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hlinkClick r:id="rId4"/>
              </a:rPr>
              <a:t>2.4</a:t>
            </a: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hlinkClick r:id="rId5" action="ppaction://hlinkpres?slideindex=1&amp;slidetitle="/>
              </a:rPr>
              <a:t>逻辑函数的卡诺图化简法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36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2.5 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硬件描述语言</a:t>
            </a:r>
            <a:r>
              <a:rPr lang="en-US" altLang="zh-CN" sz="36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Verilog HDL</a:t>
            </a: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  <a:hlinkClick r:id="rId6" action="ppaction://hlinkpres?slideindex=1&amp;slidetitle="/>
              </a:rPr>
              <a:t>基础</a:t>
            </a:r>
            <a:endParaRPr lang="zh-CN" altLang="en-US" sz="3600">
              <a:solidFill>
                <a:srgbClr val="000066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66"/>
                </a:solidFill>
                <a:latin typeface="楷体_GB2312" pitchFamily="49" charset="-122"/>
              </a:rPr>
              <a:t>   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45" name="Rectangle 37">
            <a:extLst>
              <a:ext uri="{FF2B5EF4-FFF2-40B4-BE49-F238E27FC236}">
                <a16:creationId xmlns:a16="http://schemas.microsoft.com/office/drawing/2014/main" id="{39B44E3A-9C14-4536-927F-A259AEDA1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3950"/>
            <a:ext cx="8064500" cy="2867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对于任意一个逻辑表达式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，若将其中所有的与（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• 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）换成或（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），或（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）换成与（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•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）；原变量换为反变量，反变量换为原变量；将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换成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换成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；则得到的结果就是原函数的反函数。</a:t>
            </a:r>
          </a:p>
        </p:txBody>
      </p:sp>
      <p:sp>
        <p:nvSpPr>
          <p:cNvPr id="15363" name="Rectangle 38">
            <a:extLst>
              <a:ext uri="{FF2B5EF4-FFF2-40B4-BE49-F238E27FC236}">
                <a16:creationId xmlns:a16="http://schemas.microsoft.com/office/drawing/2014/main" id="{5426BCA7-78A2-43F9-9C29-C0EB8688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49275"/>
            <a:ext cx="217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楷体_GB2312" pitchFamily="49" charset="-122"/>
              </a:rPr>
              <a:t>2. 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反演规则：</a:t>
            </a:r>
          </a:p>
        </p:txBody>
      </p:sp>
      <p:graphicFrame>
        <p:nvGraphicFramePr>
          <p:cNvPr id="375847" name="Object 39">
            <a:extLst>
              <a:ext uri="{FF2B5EF4-FFF2-40B4-BE49-F238E27FC236}">
                <a16:creationId xmlns:a16="http://schemas.microsoft.com/office/drawing/2014/main" id="{592C5F30-7270-4929-80C9-578D7D4635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575300"/>
          <a:ext cx="5837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公式" r:id="rId4" imgW="2197100" imgH="215900" progId="Equation.3">
                  <p:embed/>
                </p:oleObj>
              </mc:Choice>
              <mc:Fallback>
                <p:oleObj name="公式" r:id="rId4" imgW="2197100" imgH="2159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75300"/>
                        <a:ext cx="58372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>
            <a:extLst>
              <a:ext uri="{FF2B5EF4-FFF2-40B4-BE49-F238E27FC236}">
                <a16:creationId xmlns:a16="http://schemas.microsoft.com/office/drawing/2014/main" id="{1D7AE037-E2EC-4058-B262-75E480B4681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149725"/>
            <a:ext cx="5899150" cy="457200"/>
            <a:chOff x="340" y="2840"/>
            <a:chExt cx="3716" cy="288"/>
          </a:xfrm>
        </p:grpSpPr>
        <p:graphicFrame>
          <p:nvGraphicFramePr>
            <p:cNvPr id="15368" name="Object 41">
              <a:extLst>
                <a:ext uri="{FF2B5EF4-FFF2-40B4-BE49-F238E27FC236}">
                  <a16:creationId xmlns:a16="http://schemas.microsoft.com/office/drawing/2014/main" id="{BCEE59CA-A2F9-42B7-9011-636EB945EA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840"/>
            <a:ext cx="136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公式" r:id="rId6" imgW="952087" imgH="190417" progId="Equation.3">
                    <p:embed/>
                  </p:oleObj>
                </mc:Choice>
                <mc:Fallback>
                  <p:oleObj name="公式" r:id="rId6" imgW="952087" imgH="190417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840"/>
                          <a:ext cx="136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Rectangle 42">
              <a:extLst>
                <a:ext uri="{FF2B5EF4-FFF2-40B4-BE49-F238E27FC236}">
                  <a16:creationId xmlns:a16="http://schemas.microsoft.com/office/drawing/2014/main" id="{67D56983-4FCC-4D0D-A154-678123F4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40"/>
              <a:ext cx="11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2.1.1 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试求</a:t>
              </a:r>
            </a:p>
          </p:txBody>
        </p:sp>
        <p:sp>
          <p:nvSpPr>
            <p:cNvPr id="15370" name="Rectangle 43">
              <a:extLst>
                <a:ext uri="{FF2B5EF4-FFF2-40B4-BE49-F238E27FC236}">
                  <a16:creationId xmlns:a16="http://schemas.microsoft.com/office/drawing/2014/main" id="{BAC52485-E159-4150-B36F-32F6446E4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40"/>
              <a:ext cx="11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的非函数</a:t>
              </a:r>
              <a:endParaRPr kumimoji="1" lang="zh-CN" altLang="en-US" sz="2400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5852" name="Rectangle 44">
            <a:extLst>
              <a:ext uri="{FF2B5EF4-FFF2-40B4-BE49-F238E27FC236}">
                <a16:creationId xmlns:a16="http://schemas.microsoft.com/office/drawing/2014/main" id="{69FC6A7F-2C35-43FD-92A8-A2B5E7D6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41888"/>
            <a:ext cx="443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解：按照反演规则，得</a:t>
            </a:r>
            <a:r>
              <a:rPr kumimoji="1" lang="zh-CN" altLang="en-US" sz="2400" b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  <p:sp>
        <p:nvSpPr>
          <p:cNvPr id="15367" name="Rectangle 45">
            <a:extLst>
              <a:ext uri="{FF2B5EF4-FFF2-40B4-BE49-F238E27FC236}">
                <a16:creationId xmlns:a16="http://schemas.microsoft.com/office/drawing/2014/main" id="{6D8999C7-E3AC-447C-9CDF-E1FF03624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188" y="3995738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45" grpId="0" animBg="1"/>
      <p:bldP spid="3758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5" name="Object 25">
            <a:extLst>
              <a:ext uri="{FF2B5EF4-FFF2-40B4-BE49-F238E27FC236}">
                <a16:creationId xmlns:a16="http://schemas.microsoft.com/office/drawing/2014/main" id="{70E8C8DD-EDB5-42FF-97DF-4E1A6703EC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3716338"/>
          <a:ext cx="20462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3" imgW="857216" imgH="190500" progId="Equation.DSMT4">
                  <p:embed/>
                </p:oleObj>
              </mc:Choice>
              <mc:Fallback>
                <p:oleObj name="Equation" r:id="rId3" imgW="857216" imgH="190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16338"/>
                        <a:ext cx="20462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>
            <a:extLst>
              <a:ext uri="{FF2B5EF4-FFF2-40B4-BE49-F238E27FC236}">
                <a16:creationId xmlns:a16="http://schemas.microsoft.com/office/drawing/2014/main" id="{56A41709-1424-4EB3-8BF8-8D2D90741A1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214438"/>
            <a:ext cx="8915400" cy="1735137"/>
            <a:chOff x="0" y="391"/>
            <a:chExt cx="5616" cy="1093"/>
          </a:xfrm>
        </p:grpSpPr>
        <p:sp>
          <p:nvSpPr>
            <p:cNvPr id="17417" name="Rectangle 27">
              <a:extLst>
                <a:ext uri="{FF2B5EF4-FFF2-40B4-BE49-F238E27FC236}">
                  <a16:creationId xmlns:a16="http://schemas.microsoft.com/office/drawing/2014/main" id="{504CCA31-8EB3-4C25-96F9-676703E54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1"/>
              <a:ext cx="5616" cy="1093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对于任何逻辑函数式，若将其中的与（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• 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）换成或（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），或（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+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）换成与（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•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）；并将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换成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换成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；那么，所得的新的函数式就是</a:t>
              </a:r>
              <a:r>
                <a:rPr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</a:rPr>
                <a:t>L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的对偶式，记作       。</a:t>
              </a:r>
              <a:r>
                <a:rPr lang="zh-CN" altLang="en-US" sz="1700">
                  <a:solidFill>
                    <a:schemeClr val="bg1"/>
                  </a:solidFill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17418" name="Object 28">
              <a:extLst>
                <a:ext uri="{FF2B5EF4-FFF2-40B4-BE49-F238E27FC236}">
                  <a16:creationId xmlns:a16="http://schemas.microsoft.com/office/drawing/2014/main" id="{D6AEEE46-5F82-4417-A372-CFB868812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91" y="1201"/>
            <a:ext cx="227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Equation" r:id="rId5" imgW="133249" imgH="133485" progId="Equation.DSMT4">
                    <p:embed/>
                  </p:oleObj>
                </mc:Choice>
                <mc:Fallback>
                  <p:oleObj name="Equation" r:id="rId5" imgW="133249" imgH="133485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1201"/>
                          <a:ext cx="227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>
            <a:extLst>
              <a:ext uri="{FF2B5EF4-FFF2-40B4-BE49-F238E27FC236}">
                <a16:creationId xmlns:a16="http://schemas.microsoft.com/office/drawing/2014/main" id="{16DBA369-B29D-4D74-B360-D1DD12381FD0}"/>
              </a:ext>
            </a:extLst>
          </p:cNvPr>
          <p:cNvGrpSpPr>
            <a:grpSpLocks/>
          </p:cNvGrpSpPr>
          <p:nvPr/>
        </p:nvGrpSpPr>
        <p:grpSpPr bwMode="auto">
          <a:xfrm>
            <a:off x="466725" y="2997200"/>
            <a:ext cx="6016625" cy="495300"/>
            <a:chOff x="294" y="1979"/>
            <a:chExt cx="3790" cy="312"/>
          </a:xfrm>
        </p:grpSpPr>
        <p:graphicFrame>
          <p:nvGraphicFramePr>
            <p:cNvPr id="17415" name="Object 30">
              <a:extLst>
                <a:ext uri="{FF2B5EF4-FFF2-40B4-BE49-F238E27FC236}">
                  <a16:creationId xmlns:a16="http://schemas.microsoft.com/office/drawing/2014/main" id="{967BC983-F128-4860-AB8C-3BD3190FD5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2" y="1979"/>
            <a:ext cx="154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Equation" r:id="rId7" imgW="1162016" imgH="199957" progId="Equation.DSMT4">
                    <p:embed/>
                  </p:oleObj>
                </mc:Choice>
                <mc:Fallback>
                  <p:oleObj name="Equation" r:id="rId7" imgW="1162016" imgH="199957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1979"/>
                          <a:ext cx="154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31">
              <a:extLst>
                <a:ext uri="{FF2B5EF4-FFF2-40B4-BE49-F238E27FC236}">
                  <a16:creationId xmlns:a16="http://schemas.microsoft.com/office/drawing/2014/main" id="{1E9BB467-98AE-49ED-A348-1D12DB05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" y="1992"/>
              <a:ext cx="37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: </a:t>
              </a:r>
              <a:r>
                <a:rPr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逻辑函数                                  的对偶式为</a:t>
              </a:r>
            </a:p>
          </p:txBody>
        </p:sp>
      </p:grpSp>
      <p:sp>
        <p:nvSpPr>
          <p:cNvPr id="17413" name="Rectangle 32">
            <a:extLst>
              <a:ext uri="{FF2B5EF4-FFF2-40B4-BE49-F238E27FC236}">
                <a16:creationId xmlns:a16="http://schemas.microsoft.com/office/drawing/2014/main" id="{B134B292-EC44-4CEF-B384-D6EFBF90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49275"/>
            <a:ext cx="250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楷体_GB2312" pitchFamily="49" charset="-122"/>
              </a:rPr>
              <a:t>3.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对偶规则：</a:t>
            </a:r>
          </a:p>
        </p:txBody>
      </p:sp>
      <p:sp>
        <p:nvSpPr>
          <p:cNvPr id="378919" name="Rectangle 39">
            <a:extLst>
              <a:ext uri="{FF2B5EF4-FFF2-40B4-BE49-F238E27FC236}">
                <a16:creationId xmlns:a16="http://schemas.microsoft.com/office/drawing/2014/main" id="{5AEECFBB-7EDB-4F2E-BE26-D0A70536A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65625"/>
            <a:ext cx="8726488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当某个逻辑恒等式成立时，则该恒等式两侧的对偶式也相等。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这就是对偶规则。利用对偶规则，可从已知公式中得到更多的</a:t>
            </a:r>
          </a:p>
          <a:p>
            <a:pPr eaLnBrk="1" hangingPunct="1">
              <a:lnSpc>
                <a:spcPct val="13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运算公式，例如，吸收律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1" lang="en-US" altLang="zh-CN" sz="11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567329B-8765-4759-9E00-39580B076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57200"/>
            <a:ext cx="6911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</a:rPr>
              <a:t>逻辑函数的代数法化简</a:t>
            </a:r>
          </a:p>
        </p:txBody>
      </p:sp>
      <p:sp>
        <p:nvSpPr>
          <p:cNvPr id="18435" name="Rectangle 13">
            <a:extLst>
              <a:ext uri="{FF2B5EF4-FFF2-40B4-BE49-F238E27FC236}">
                <a16:creationId xmlns:a16="http://schemas.microsoft.com/office/drawing/2014/main" id="{8CCFB8FB-F1E3-429E-98C3-1AF09416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196975"/>
            <a:ext cx="822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化简的目的：降低电路实现的成本，以较少的门实现电路。</a:t>
            </a:r>
            <a:r>
              <a:rPr lang="zh-CN" altLang="en-US"/>
              <a:t> </a:t>
            </a:r>
          </a:p>
        </p:txBody>
      </p:sp>
      <p:graphicFrame>
        <p:nvGraphicFramePr>
          <p:cNvPr id="18436" name="Object 15">
            <a:extLst>
              <a:ext uri="{FF2B5EF4-FFF2-40B4-BE49-F238E27FC236}">
                <a16:creationId xmlns:a16="http://schemas.microsoft.com/office/drawing/2014/main" id="{1366AB57-E14A-4BE9-8959-A415A6565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133600"/>
          <a:ext cx="6281738" cy="23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图片" r:id="rId3" imgW="4383338" imgH="1594495" progId="Word.Picture.8">
                  <p:embed/>
                </p:oleObj>
              </mc:Choice>
              <mc:Fallback>
                <p:oleObj name="图片" r:id="rId3" imgW="4383338" imgH="1594495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321"/>
                      <a:stretch>
                        <a:fillRect/>
                      </a:stretch>
                    </p:blipFill>
                    <p:spPr bwMode="auto">
                      <a:xfrm>
                        <a:off x="1187450" y="2133600"/>
                        <a:ext cx="6281738" cy="230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17">
            <a:extLst>
              <a:ext uri="{FF2B5EF4-FFF2-40B4-BE49-F238E27FC236}">
                <a16:creationId xmlns:a16="http://schemas.microsoft.com/office/drawing/2014/main" id="{C5F5EADD-39E7-478A-8FE2-BF61351D4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652963"/>
            <a:ext cx="8027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图（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）和图（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）的电路逻辑功能相同，但图 （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）电路简单可靠性高，成本低。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9400DC5-10B1-4529-AB75-A1D108A8B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2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5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2.3.1</a:t>
            </a:r>
            <a:r>
              <a:rPr lang="en-US" altLang="zh-CN" sz="2500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500">
                <a:solidFill>
                  <a:schemeClr val="accent2"/>
                </a:solidFill>
                <a:latin typeface="楷体_GB2312" pitchFamily="49" charset="-122"/>
              </a:rPr>
              <a:t>逻辑函数的最简形式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F4A8F4EA-7CB9-4AD8-B2CB-408538F03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52575"/>
            <a:ext cx="7777162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将其中包含的与项数最少，且每个与项中变量数最少的与</a:t>
            </a: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-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或表达式称为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</a:rPr>
              <a:t>最简与</a:t>
            </a:r>
            <a:r>
              <a:rPr kumimoji="1" lang="en-US" altLang="zh-CN" sz="2400">
                <a:solidFill>
                  <a:srgbClr val="FF0000"/>
                </a:solidFill>
                <a:latin typeface="楷体_GB2312" pitchFamily="49" charset="-122"/>
              </a:rPr>
              <a:t>-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</a:rPr>
              <a:t>或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表达式。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EC2030-A8BD-4380-B6E4-1CE396EB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4224338"/>
            <a:ext cx="22875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2573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171700" indent="-3429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6289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861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5433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4000500" indent="-3429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400">
                <a:latin typeface="Arial" panose="020B0604020202020204" pitchFamily="34" charset="0"/>
              </a:rPr>
              <a:t>或</a:t>
            </a:r>
            <a:r>
              <a:rPr lang="en-US" altLang="zh-CN" sz="2400">
                <a:latin typeface="Arial" panose="020B0604020202020204" pitchFamily="34" charset="0"/>
              </a:rPr>
              <a:t>-</a:t>
            </a:r>
            <a:r>
              <a:rPr lang="zh-CN" altLang="en-US" sz="2400">
                <a:latin typeface="Arial" panose="020B0604020202020204" pitchFamily="34" charset="0"/>
              </a:rPr>
              <a:t>与</a:t>
            </a:r>
            <a:r>
              <a:rPr lang="zh-CN" altLang="en-US" sz="2400">
                <a:solidFill>
                  <a:srgbClr val="000066"/>
                </a:solidFill>
                <a:latin typeface="Arial" panose="020B0604020202020204" pitchFamily="34" charset="0"/>
              </a:rPr>
              <a:t>”表达式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A6463E7-9AD6-4F28-A072-9646F3881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3648075"/>
            <a:ext cx="29876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与非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与非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”表达式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7BDD07C-8144-4640-A233-6C57BDFC1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5238" y="581025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非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表达式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CC4B090-FEDA-46AC-AB87-8FF9D8DD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5062538"/>
            <a:ext cx="413226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或非－或非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表达式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195E758-E41B-466E-9BEB-6724AB42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3067050"/>
            <a:ext cx="24114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>
                <a:solidFill>
                  <a:srgbClr val="000066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表达式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94FA38E-C3F4-4EF4-82B7-45B274C84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2374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公式" r:id="rId3" imgW="799753" imgH="190417" progId="Equation.3">
                  <p:embed/>
                </p:oleObj>
              </mc:Choice>
              <mc:Fallback>
                <p:oleObj name="公式" r:id="rId3" imgW="799753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237490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7334DB7-6A15-4359-8CB3-FCBF78CDD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3433763"/>
          <a:ext cx="20875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公式" r:id="rId5" imgW="685800" imgH="241300" progId="Equation.3">
                  <p:embed/>
                </p:oleObj>
              </mc:Choice>
              <mc:Fallback>
                <p:oleObj name="公式" r:id="rId5" imgW="6858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433763"/>
                        <a:ext cx="208756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B4EA5EB-45CA-484C-BDF1-D70FFDA20A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4178300"/>
          <a:ext cx="280828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公式" r:id="rId7" imgW="1028254" imgH="215806" progId="Equation.3">
                  <p:embed/>
                </p:oleObj>
              </mc:Choice>
              <mc:Fallback>
                <p:oleObj name="公式" r:id="rId7" imgW="1028254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178300"/>
                        <a:ext cx="280828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88CADDE-4FB4-422A-A8A5-E8769D352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4873625"/>
          <a:ext cx="28082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公式" r:id="rId9" imgW="1079032" imgH="266584" progId="Equation.3">
                  <p:embed/>
                </p:oleObj>
              </mc:Choice>
              <mc:Fallback>
                <p:oleObj name="公式" r:id="rId9" imgW="1079032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4873625"/>
                        <a:ext cx="2808288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1052429-90B5-4516-9A5C-5FA5990A2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9375" y="5665788"/>
          <a:ext cx="19970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公式" r:id="rId11" imgW="647700" imgH="228600" progId="Equation.3">
                  <p:embed/>
                </p:oleObj>
              </mc:Choice>
              <mc:Fallback>
                <p:oleObj name="公式" r:id="rId11" imgW="6477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5665788"/>
                        <a:ext cx="1997075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963" name="Object 11">
            <a:extLst>
              <a:ext uri="{FF2B5EF4-FFF2-40B4-BE49-F238E27FC236}">
                <a16:creationId xmlns:a16="http://schemas.microsoft.com/office/drawing/2014/main" id="{2BB634CE-863E-4B74-9D36-AD395CCC6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971925"/>
          <a:ext cx="11699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3" imgW="609600" imgH="171585" progId="Equation.DSMT4">
                  <p:embed/>
                </p:oleObj>
              </mc:Choice>
              <mc:Fallback>
                <p:oleObj name="Equation" r:id="rId3" imgW="609600" imgH="17158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971925"/>
                        <a:ext cx="11699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65" name="Object 13">
            <a:extLst>
              <a:ext uri="{FF2B5EF4-FFF2-40B4-BE49-F238E27FC236}">
                <a16:creationId xmlns:a16="http://schemas.microsoft.com/office/drawing/2014/main" id="{99E75353-FF54-4A17-964F-00DFB09FF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6975" y="2754313"/>
          <a:ext cx="1417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5" imgW="762000" imgH="171585" progId="Equation.DSMT4">
                  <p:embed/>
                </p:oleObj>
              </mc:Choice>
              <mc:Fallback>
                <p:oleObj name="Equation" r:id="rId5" imgW="762000" imgH="17158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2754313"/>
                        <a:ext cx="1417638" cy="365125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69" name="Rectangle 17">
            <a:extLst>
              <a:ext uri="{FF2B5EF4-FFF2-40B4-BE49-F238E27FC236}">
                <a16:creationId xmlns:a16="http://schemas.microsoft.com/office/drawing/2014/main" id="{72B070E4-E242-4229-B4A2-FE38BB026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75" y="1268413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吸收法：</a:t>
            </a:r>
            <a:r>
              <a:rPr lang="zh-CN" altLang="en-US" sz="20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81970" name="Rectangle 18">
            <a:extLst>
              <a:ext uri="{FF2B5EF4-FFF2-40B4-BE49-F238E27FC236}">
                <a16:creationId xmlns:a16="http://schemas.microsoft.com/office/drawing/2014/main" id="{DC76B761-D2C6-4078-8F59-9083C2DD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308100"/>
            <a:ext cx="175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400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81971" name="Rectangle 19">
            <a:extLst>
              <a:ext uri="{FF2B5EF4-FFF2-40B4-BE49-F238E27FC236}">
                <a16:creationId xmlns:a16="http://schemas.microsoft.com/office/drawing/2014/main" id="{174D6D36-AA2E-421F-8C0E-60D759740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20938"/>
            <a:ext cx="153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消去法</a:t>
            </a: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0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81972" name="Object 20">
            <a:extLst>
              <a:ext uri="{FF2B5EF4-FFF2-40B4-BE49-F238E27FC236}">
                <a16:creationId xmlns:a16="http://schemas.microsoft.com/office/drawing/2014/main" id="{6499FE36-153C-4725-B201-6B075ADBA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451100"/>
          <a:ext cx="21796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7" imgW="1028767" imgH="161857" progId="Equation.DSMT4">
                  <p:embed/>
                </p:oleObj>
              </mc:Choice>
              <mc:Fallback>
                <p:oleObj name="Equation" r:id="rId7" imgW="1028767" imgH="16185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451100"/>
                        <a:ext cx="21796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3" name="Object 21">
            <a:extLst>
              <a:ext uri="{FF2B5EF4-FFF2-40B4-BE49-F238E27FC236}">
                <a16:creationId xmlns:a16="http://schemas.microsoft.com/office/drawing/2014/main" id="{06907DE1-8774-4CAE-B914-9FA7D968E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3287713"/>
          <a:ext cx="17653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9" imgW="819184" imgH="190500" progId="Equation.DSMT4">
                  <p:embed/>
                </p:oleObj>
              </mc:Choice>
              <mc:Fallback>
                <p:oleObj name="Equation" r:id="rId9" imgW="819184" imgH="1905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287713"/>
                        <a:ext cx="17653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1974" name="Object 22">
            <a:extLst>
              <a:ext uri="{FF2B5EF4-FFF2-40B4-BE49-F238E27FC236}">
                <a16:creationId xmlns:a16="http://schemas.microsoft.com/office/drawing/2014/main" id="{9C6E7F2A-E896-42FE-8D68-03970B74E7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390900"/>
          <a:ext cx="1304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11" imgW="619041" imgH="152400" progId="Equation.DSMT4">
                  <p:embed/>
                </p:oleObj>
              </mc:Choice>
              <mc:Fallback>
                <p:oleObj name="Equation" r:id="rId11" imgW="619041" imgH="152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390900"/>
                        <a:ext cx="130492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75" name="Rectangle 23">
            <a:extLst>
              <a:ext uri="{FF2B5EF4-FFF2-40B4-BE49-F238E27FC236}">
                <a16:creationId xmlns:a16="http://schemas.microsoft.com/office/drawing/2014/main" id="{3E8E3CC0-79AE-4755-AA7F-C22AE2CA9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3929063"/>
            <a:ext cx="1717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配项法</a:t>
            </a:r>
            <a:r>
              <a:rPr lang="zh-CN" altLang="en-US" sz="24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</a:p>
        </p:txBody>
      </p:sp>
      <p:graphicFrame>
        <p:nvGraphicFramePr>
          <p:cNvPr id="381976" name="Object 24">
            <a:extLst>
              <a:ext uri="{FF2B5EF4-FFF2-40B4-BE49-F238E27FC236}">
                <a16:creationId xmlns:a16="http://schemas.microsoft.com/office/drawing/2014/main" id="{307D7DDA-C89C-4675-A107-05C90E8045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5761038"/>
          <a:ext cx="14859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Equation" r:id="rId13" imgW="704816" imgH="171585" progId="Equation.DSMT4">
                  <p:embed/>
                </p:oleObj>
              </mc:Choice>
              <mc:Fallback>
                <p:oleObj name="Equation" r:id="rId13" imgW="704816" imgH="17158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5761038"/>
                        <a:ext cx="14859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5">
            <a:extLst>
              <a:ext uri="{FF2B5EF4-FFF2-40B4-BE49-F238E27FC236}">
                <a16:creationId xmlns:a16="http://schemas.microsoft.com/office/drawing/2014/main" id="{E39E656C-994E-4045-A6CF-082F14DF4AF0}"/>
              </a:ext>
            </a:extLst>
          </p:cNvPr>
          <p:cNvGrpSpPr>
            <a:grpSpLocks/>
          </p:cNvGrpSpPr>
          <p:nvPr/>
        </p:nvGrpSpPr>
        <p:grpSpPr bwMode="auto">
          <a:xfrm>
            <a:off x="2271713" y="1793875"/>
            <a:ext cx="4516437" cy="495300"/>
            <a:chOff x="1431" y="1650"/>
            <a:chExt cx="2845" cy="312"/>
          </a:xfrm>
        </p:grpSpPr>
        <p:graphicFrame>
          <p:nvGraphicFramePr>
            <p:cNvPr id="20517" name="Object 26">
              <a:extLst>
                <a:ext uri="{FF2B5EF4-FFF2-40B4-BE49-F238E27FC236}">
                  <a16:creationId xmlns:a16="http://schemas.microsoft.com/office/drawing/2014/main" id="{17B6606B-5399-467D-B686-D24759C19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1" y="1650"/>
            <a:ext cx="284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6" name="Equation" r:id="rId15" imgW="1962049" imgH="199957" progId="Equation.3">
                    <p:embed/>
                  </p:oleObj>
                </mc:Choice>
                <mc:Fallback>
                  <p:oleObj name="Equation" r:id="rId15" imgW="1962049" imgH="199957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1650"/>
                          <a:ext cx="284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Line 27">
              <a:extLst>
                <a:ext uri="{FF2B5EF4-FFF2-40B4-BE49-F238E27FC236}">
                  <a16:creationId xmlns:a16="http://schemas.microsoft.com/office/drawing/2014/main" id="{A928E5DF-E14C-474A-B804-7B6CF2401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" y="1905"/>
              <a:ext cx="2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28">
              <a:extLst>
                <a:ext uri="{FF2B5EF4-FFF2-40B4-BE49-F238E27FC236}">
                  <a16:creationId xmlns:a16="http://schemas.microsoft.com/office/drawing/2014/main" id="{893E42E6-3365-4ECA-BB67-86FCD3A54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905"/>
              <a:ext cx="283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81981" name="Object 29">
            <a:extLst>
              <a:ext uri="{FF2B5EF4-FFF2-40B4-BE49-F238E27FC236}">
                <a16:creationId xmlns:a16="http://schemas.microsoft.com/office/drawing/2014/main" id="{560F6404-F0B1-4AA7-89AF-5C504A5D2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6813" y="2779713"/>
          <a:ext cx="24336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17" imgW="1114543" imgH="199957" progId="Equation.DSMT4">
                  <p:embed/>
                </p:oleObj>
              </mc:Choice>
              <mc:Fallback>
                <p:oleObj name="Equation" r:id="rId17" imgW="1114543" imgH="199957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2779713"/>
                        <a:ext cx="24336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>
            <a:extLst>
              <a:ext uri="{FF2B5EF4-FFF2-40B4-BE49-F238E27FC236}">
                <a16:creationId xmlns:a16="http://schemas.microsoft.com/office/drawing/2014/main" id="{A8F0C3DD-EEF7-41EE-9F90-6B9D1042C6BA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2825750"/>
            <a:ext cx="2606675" cy="422275"/>
            <a:chOff x="1434" y="2156"/>
            <a:chExt cx="1642" cy="266"/>
          </a:xfrm>
        </p:grpSpPr>
        <p:graphicFrame>
          <p:nvGraphicFramePr>
            <p:cNvPr id="20514" name="Object 31">
              <a:extLst>
                <a:ext uri="{FF2B5EF4-FFF2-40B4-BE49-F238E27FC236}">
                  <a16:creationId xmlns:a16="http://schemas.microsoft.com/office/drawing/2014/main" id="{985BB0FD-B7D5-448A-A7FB-46BBB7375A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2156"/>
            <a:ext cx="164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Equation" r:id="rId19" imgW="1257233" imgH="171585" progId="Equation.DSMT4">
                    <p:embed/>
                  </p:oleObj>
                </mc:Choice>
                <mc:Fallback>
                  <p:oleObj name="Equation" r:id="rId19" imgW="1257233" imgH="171585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156"/>
                          <a:ext cx="164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Line 32">
              <a:extLst>
                <a:ext uri="{FF2B5EF4-FFF2-40B4-BE49-F238E27FC236}">
                  <a16:creationId xmlns:a16="http://schemas.microsoft.com/office/drawing/2014/main" id="{1D1E2ECC-09A8-4E9F-8B7C-4BEE6C14F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33">
              <a:extLst>
                <a:ext uri="{FF2B5EF4-FFF2-40B4-BE49-F238E27FC236}">
                  <a16:creationId xmlns:a16="http://schemas.microsoft.com/office/drawing/2014/main" id="{5BF9143F-15D8-4B5F-BAAB-6F928FCA6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24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4">
            <a:extLst>
              <a:ext uri="{FF2B5EF4-FFF2-40B4-BE49-F238E27FC236}">
                <a16:creationId xmlns:a16="http://schemas.microsoft.com/office/drawing/2014/main" id="{22DC8239-6610-4953-8B37-70ED77E83E3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3319463"/>
            <a:ext cx="1979612" cy="457200"/>
            <a:chOff x="2285" y="3833"/>
            <a:chExt cx="1247" cy="288"/>
          </a:xfrm>
        </p:grpSpPr>
        <p:sp>
          <p:nvSpPr>
            <p:cNvPr id="20512" name="Text Box 35">
              <a:extLst>
                <a:ext uri="{FF2B5EF4-FFF2-40B4-BE49-F238E27FC236}">
                  <a16:creationId xmlns:a16="http://schemas.microsoft.com/office/drawing/2014/main" id="{3F3D20CB-61ED-4333-B73D-CA1DA4F7D9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5" y="3833"/>
              <a:ext cx="1247" cy="28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A+AB=A+B</a:t>
              </a:r>
            </a:p>
          </p:txBody>
        </p:sp>
        <p:sp>
          <p:nvSpPr>
            <p:cNvPr id="20513" name="Line 36">
              <a:extLst>
                <a:ext uri="{FF2B5EF4-FFF2-40B4-BE49-F238E27FC236}">
                  <a16:creationId xmlns:a16="http://schemas.microsoft.com/office/drawing/2014/main" id="{76D6C052-0151-4E32-BF05-40DF32544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3861"/>
              <a:ext cx="142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43D9CBCB-9350-4028-B45E-0078F2433A2E}"/>
              </a:ext>
            </a:extLst>
          </p:cNvPr>
          <p:cNvGrpSpPr>
            <a:grpSpLocks/>
          </p:cNvGrpSpPr>
          <p:nvPr/>
        </p:nvGrpSpPr>
        <p:grpSpPr bwMode="auto">
          <a:xfrm>
            <a:off x="2276475" y="4292600"/>
            <a:ext cx="6029325" cy="490538"/>
            <a:chOff x="1434" y="3042"/>
            <a:chExt cx="3798" cy="309"/>
          </a:xfrm>
        </p:grpSpPr>
        <p:graphicFrame>
          <p:nvGraphicFramePr>
            <p:cNvPr id="20508" name="Object 38">
              <a:extLst>
                <a:ext uri="{FF2B5EF4-FFF2-40B4-BE49-F238E27FC236}">
                  <a16:creationId xmlns:a16="http://schemas.microsoft.com/office/drawing/2014/main" id="{4538ABDC-4432-417F-8DAC-03676B75B0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4" y="3072"/>
            <a:ext cx="170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9" name="公式" r:id="rId21" imgW="1266943" imgH="171585" progId="Equation.3">
                    <p:embed/>
                  </p:oleObj>
                </mc:Choice>
                <mc:Fallback>
                  <p:oleObj name="公式" r:id="rId21" imgW="1266943" imgH="17158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3072"/>
                          <a:ext cx="1701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39">
              <a:extLst>
                <a:ext uri="{FF2B5EF4-FFF2-40B4-BE49-F238E27FC236}">
                  <a16:creationId xmlns:a16="http://schemas.microsoft.com/office/drawing/2014/main" id="{215D72E4-9C4D-423B-ABC9-BAB58B72F5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35" y="3042"/>
            <a:ext cx="209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公式" r:id="rId23" imgW="1619216" imgH="199957" progId="Equation.3">
                    <p:embed/>
                  </p:oleObj>
                </mc:Choice>
                <mc:Fallback>
                  <p:oleObj name="公式" r:id="rId23" imgW="1619216" imgH="199957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5" y="3042"/>
                          <a:ext cx="209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Line 40">
              <a:extLst>
                <a:ext uri="{FF2B5EF4-FFF2-40B4-BE49-F238E27FC236}">
                  <a16:creationId xmlns:a16="http://schemas.microsoft.com/office/drawing/2014/main" id="{457443BD-DA33-4150-A249-616BF645E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3312"/>
              <a:ext cx="28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41">
              <a:extLst>
                <a:ext uri="{FF2B5EF4-FFF2-40B4-BE49-F238E27FC236}">
                  <a16:creationId xmlns:a16="http://schemas.microsoft.com/office/drawing/2014/main" id="{9A19DC50-89E5-4050-B01C-048006843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312"/>
              <a:ext cx="87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42">
            <a:extLst>
              <a:ext uri="{FF2B5EF4-FFF2-40B4-BE49-F238E27FC236}">
                <a16:creationId xmlns:a16="http://schemas.microsoft.com/office/drawing/2014/main" id="{D0E93B31-8F57-4570-A796-E6DD36FC4FD7}"/>
              </a:ext>
            </a:extLst>
          </p:cNvPr>
          <p:cNvGrpSpPr>
            <a:grpSpLocks/>
          </p:cNvGrpSpPr>
          <p:nvPr/>
        </p:nvGrpSpPr>
        <p:grpSpPr bwMode="auto">
          <a:xfrm>
            <a:off x="2547938" y="4795838"/>
            <a:ext cx="3530600" cy="425450"/>
            <a:chOff x="1605" y="3359"/>
            <a:chExt cx="2224" cy="268"/>
          </a:xfrm>
        </p:grpSpPr>
        <p:graphicFrame>
          <p:nvGraphicFramePr>
            <p:cNvPr id="20503" name="Object 43">
              <a:extLst>
                <a:ext uri="{FF2B5EF4-FFF2-40B4-BE49-F238E27FC236}">
                  <a16:creationId xmlns:a16="http://schemas.microsoft.com/office/drawing/2014/main" id="{207E837A-796D-4BD9-BE47-F5CDB2D155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5" y="3359"/>
            <a:ext cx="2224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公式" r:id="rId25" imgW="1685841" imgH="171585" progId="Equation.3">
                    <p:embed/>
                  </p:oleObj>
                </mc:Choice>
                <mc:Fallback>
                  <p:oleObj name="公式" r:id="rId25" imgW="1685841" imgH="17158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3359"/>
                          <a:ext cx="2224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4" name="Line 44">
              <a:extLst>
                <a:ext uri="{FF2B5EF4-FFF2-40B4-BE49-F238E27FC236}">
                  <a16:creationId xmlns:a16="http://schemas.microsoft.com/office/drawing/2014/main" id="{9BF57354-9C4B-4282-A5FF-37A0CFDA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3606"/>
              <a:ext cx="227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45">
              <a:extLst>
                <a:ext uri="{FF2B5EF4-FFF2-40B4-BE49-F238E27FC236}">
                  <a16:creationId xmlns:a16="http://schemas.microsoft.com/office/drawing/2014/main" id="{6DE3CA2F-9F02-462F-AB69-0F69737A8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8" y="3606"/>
              <a:ext cx="22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46">
              <a:extLst>
                <a:ext uri="{FF2B5EF4-FFF2-40B4-BE49-F238E27FC236}">
                  <a16:creationId xmlns:a16="http://schemas.microsoft.com/office/drawing/2014/main" id="{1FAD3206-B66A-4AA5-9E23-A32AFFD2D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606"/>
              <a:ext cx="36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47">
              <a:extLst>
                <a:ext uri="{FF2B5EF4-FFF2-40B4-BE49-F238E27FC236}">
                  <a16:creationId xmlns:a16="http://schemas.microsoft.com/office/drawing/2014/main" id="{F91DF568-1EBB-4F55-A3AB-A09F8D8B6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2" y="3606"/>
              <a:ext cx="34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3">
            <a:extLst>
              <a:ext uri="{FF2B5EF4-FFF2-40B4-BE49-F238E27FC236}">
                <a16:creationId xmlns:a16="http://schemas.microsoft.com/office/drawing/2014/main" id="{A7F646F2-CA4D-4B0E-B1C8-66999E1FA2E6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5254625"/>
            <a:ext cx="3890962" cy="476250"/>
            <a:chOff x="1613" y="3648"/>
            <a:chExt cx="2451" cy="300"/>
          </a:xfrm>
        </p:grpSpPr>
        <p:graphicFrame>
          <p:nvGraphicFramePr>
            <p:cNvPr id="20500" name="Object 54">
              <a:extLst>
                <a:ext uri="{FF2B5EF4-FFF2-40B4-BE49-F238E27FC236}">
                  <a16:creationId xmlns:a16="http://schemas.microsoft.com/office/drawing/2014/main" id="{749052D5-FA83-4B0C-AC93-99DCE2C632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3" y="3648"/>
            <a:ext cx="245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2" name="Equation" r:id="rId27" imgW="1924016" imgH="199957" progId="Equation.3">
                    <p:embed/>
                  </p:oleObj>
                </mc:Choice>
                <mc:Fallback>
                  <p:oleObj name="Equation" r:id="rId27" imgW="1924016" imgH="19995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3" y="3648"/>
                          <a:ext cx="2451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1" name="Line 55">
              <a:extLst>
                <a:ext uri="{FF2B5EF4-FFF2-40B4-BE49-F238E27FC236}">
                  <a16:creationId xmlns:a16="http://schemas.microsoft.com/office/drawing/2014/main" id="{CAFE7968-30A1-4016-984E-A60477F6A8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3936"/>
              <a:ext cx="879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56">
              <a:extLst>
                <a:ext uri="{FF2B5EF4-FFF2-40B4-BE49-F238E27FC236}">
                  <a16:creationId xmlns:a16="http://schemas.microsoft.com/office/drawing/2014/main" id="{6C742626-F4FA-43D7-A119-656149A20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" y="3936"/>
              <a:ext cx="936" cy="0"/>
            </a:xfrm>
            <a:prstGeom prst="line">
              <a:avLst/>
            </a:pr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99" name="Rectangle 7">
            <a:extLst>
              <a:ext uri="{FF2B5EF4-FFF2-40B4-BE49-F238E27FC236}">
                <a16:creationId xmlns:a16="http://schemas.microsoft.com/office/drawing/2014/main" id="{7E9D8BF4-7CBE-4A29-9CEF-D094E441B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76250"/>
            <a:ext cx="82296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500">
                <a:solidFill>
                  <a:srgbClr val="000066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500">
                <a:solidFill>
                  <a:schemeClr val="accent2"/>
                </a:solidFill>
                <a:latin typeface="Times New Roman" panose="02020603050405020304" pitchFamily="18" charset="0"/>
              </a:rPr>
              <a:t>2.3.2 </a:t>
            </a:r>
            <a:r>
              <a:rPr lang="en-US" altLang="zh-CN" sz="25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500">
                <a:solidFill>
                  <a:schemeClr val="accent2"/>
                </a:solidFill>
                <a:latin typeface="Times New Roman" panose="02020603050405020304" pitchFamily="18" charset="0"/>
              </a:rPr>
              <a:t>公式法化简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8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8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8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3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8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38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9" grpId="0" autoUpdateAnimBg="0"/>
      <p:bldP spid="381970" grpId="0" autoUpdateAnimBg="0"/>
      <p:bldP spid="381971" grpId="0" autoUpdateAnimBg="0"/>
      <p:bldP spid="38197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998" name="Object 22">
            <a:extLst>
              <a:ext uri="{FF2B5EF4-FFF2-40B4-BE49-F238E27FC236}">
                <a16:creationId xmlns:a16="http://schemas.microsoft.com/office/drawing/2014/main" id="{E39A2EC8-5345-454B-BDCC-9A1B9223DC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701925"/>
          <a:ext cx="4679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0" name="公式" r:id="rId3" imgW="2171700" imgH="215900" progId="Equation.3">
                  <p:embed/>
                </p:oleObj>
              </mc:Choice>
              <mc:Fallback>
                <p:oleObj name="公式" r:id="rId3" imgW="2171700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701925"/>
                        <a:ext cx="4679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7" name="Object 21">
            <a:extLst>
              <a:ext uri="{FF2B5EF4-FFF2-40B4-BE49-F238E27FC236}">
                <a16:creationId xmlns:a16="http://schemas.microsoft.com/office/drawing/2014/main" id="{5981740F-978D-4AEB-80EA-CFCAFF188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173413"/>
          <a:ext cx="28987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5" imgW="1129810" imgH="177723" progId="Equation.3">
                  <p:embed/>
                </p:oleObj>
              </mc:Choice>
              <mc:Fallback>
                <p:oleObj name="公式" r:id="rId5" imgW="1129810" imgH="177723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173413"/>
                        <a:ext cx="28987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5" name="Object 19">
            <a:extLst>
              <a:ext uri="{FF2B5EF4-FFF2-40B4-BE49-F238E27FC236}">
                <a16:creationId xmlns:a16="http://schemas.microsoft.com/office/drawing/2014/main" id="{707878D2-4DB6-4159-9E9B-C3409A5C8A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633788"/>
          <a:ext cx="27082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公式" r:id="rId7" imgW="1079032" imgH="215806" progId="Equation.3">
                  <p:embed/>
                </p:oleObj>
              </mc:Choice>
              <mc:Fallback>
                <p:oleObj name="公式" r:id="rId7" imgW="1079032" imgH="215806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33788"/>
                        <a:ext cx="27082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3" name="Object 17">
            <a:extLst>
              <a:ext uri="{FF2B5EF4-FFF2-40B4-BE49-F238E27FC236}">
                <a16:creationId xmlns:a16="http://schemas.microsoft.com/office/drawing/2014/main" id="{0B0893B1-858A-4AC6-BB94-0F84A166D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254500"/>
          <a:ext cx="16287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9" imgW="660113" imgH="177723" progId="Equation.3">
                  <p:embed/>
                </p:oleObj>
              </mc:Choice>
              <mc:Fallback>
                <p:oleObj name="公式" r:id="rId9" imgW="660113" imgH="17772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54500"/>
                        <a:ext cx="16287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2" name="Object 16">
            <a:extLst>
              <a:ext uri="{FF2B5EF4-FFF2-40B4-BE49-F238E27FC236}">
                <a16:creationId xmlns:a16="http://schemas.microsoft.com/office/drawing/2014/main" id="{F8B1E117-2935-4CE4-9AB1-89B36A451D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902200"/>
          <a:ext cx="15557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11" imgW="660400" imgH="228600" progId="Equation.3">
                  <p:embed/>
                </p:oleObj>
              </mc:Choice>
              <mc:Fallback>
                <p:oleObj name="公式" r:id="rId11" imgW="6604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902200"/>
                        <a:ext cx="15557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0" name="Object 14">
            <a:extLst>
              <a:ext uri="{FF2B5EF4-FFF2-40B4-BE49-F238E27FC236}">
                <a16:creationId xmlns:a16="http://schemas.microsoft.com/office/drawing/2014/main" id="{DB84E9A1-94E3-4A61-8251-0C343FB2D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478463"/>
          <a:ext cx="16287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13" imgW="609600" imgH="228600" progId="Equation.3">
                  <p:embed/>
                </p:oleObj>
              </mc:Choice>
              <mc:Fallback>
                <p:oleObj name="公式" r:id="rId13" imgW="6096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478463"/>
                        <a:ext cx="16287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2">
            <a:extLst>
              <a:ext uri="{FF2B5EF4-FFF2-40B4-BE49-F238E27FC236}">
                <a16:creationId xmlns:a16="http://schemas.microsoft.com/office/drawing/2014/main" id="{9D6C084A-9552-492A-95AC-151489CF8CBF}"/>
              </a:ext>
            </a:extLst>
          </p:cNvPr>
          <p:cNvGrpSpPr>
            <a:grpSpLocks/>
          </p:cNvGrpSpPr>
          <p:nvPr/>
        </p:nvGrpSpPr>
        <p:grpSpPr bwMode="auto">
          <a:xfrm>
            <a:off x="0" y="404813"/>
            <a:ext cx="8027988" cy="1295400"/>
            <a:chOff x="0" y="255"/>
            <a:chExt cx="5057" cy="816"/>
          </a:xfrm>
        </p:grpSpPr>
        <p:graphicFrame>
          <p:nvGraphicFramePr>
            <p:cNvPr id="21518" name="Object 23">
              <a:extLst>
                <a:ext uri="{FF2B5EF4-FFF2-40B4-BE49-F238E27FC236}">
                  <a16:creationId xmlns:a16="http://schemas.microsoft.com/office/drawing/2014/main" id="{9CD26E1E-9A9C-4411-AF6D-FBEAAC92E7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" y="799"/>
            <a:ext cx="362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6" name="公式" r:id="rId15" imgW="2514600" imgH="190500" progId="Equation.3">
                    <p:embed/>
                  </p:oleObj>
                </mc:Choice>
                <mc:Fallback>
                  <p:oleObj name="公式" r:id="rId15" imgW="2514600" imgH="190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799"/>
                          <a:ext cx="362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9" name="Rectangle 28">
              <a:extLst>
                <a:ext uri="{FF2B5EF4-FFF2-40B4-BE49-F238E27FC236}">
                  <a16:creationId xmlns:a16="http://schemas.microsoft.com/office/drawing/2014/main" id="{249328FE-A667-43DC-BC45-8BEF65155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5"/>
              <a:ext cx="505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indent="9334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例</a:t>
              </a:r>
              <a:r>
                <a:rPr kumimoji="1" lang="en-US" altLang="zh-CN" sz="2400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  <a:cs typeface="Times New Roman" panose="02020603050405020304" pitchFamily="18" charset="0"/>
                </a:rPr>
                <a:t>：已知逻辑函数表达式为</a:t>
              </a:r>
            </a:p>
          </p:txBody>
        </p:sp>
      </p:grpSp>
      <p:sp>
        <p:nvSpPr>
          <p:cNvPr id="383005" name="Rectangle 29">
            <a:extLst>
              <a:ext uri="{FF2B5EF4-FFF2-40B4-BE49-F238E27FC236}">
                <a16:creationId xmlns:a16="http://schemas.microsoft.com/office/drawing/2014/main" id="{08C3565D-72E9-4DB1-B776-E332DE1AE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3238"/>
            <a:ext cx="9286875" cy="133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，</a:t>
            </a:r>
            <a:endParaRPr kumimoji="1" lang="zh-CN" altLang="en-US" sz="1100" b="0">
              <a:ea typeface="华康简宋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要求：（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）最简的与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-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或逻辑函数表达式，并画出相应的逻辑图；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）仅用与非门画出最简表达式的逻辑图。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21514" name="Rectangle 32">
            <a:extLst>
              <a:ext uri="{FF2B5EF4-FFF2-40B4-BE49-F238E27FC236}">
                <a16:creationId xmlns:a16="http://schemas.microsoft.com/office/drawing/2014/main" id="{54C379C7-A954-462F-8C14-7DB0A5AC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6021388"/>
            <a:ext cx="81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)</a:t>
            </a:r>
            <a:endParaRPr kumimoji="1" lang="en-US" altLang="zh-CN" sz="1100" b="0">
              <a:ea typeface="华康简宋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5" name="Rectangle 34">
            <a:extLst>
              <a:ext uri="{FF2B5EF4-FFF2-40B4-BE49-F238E27FC236}">
                <a16:creationId xmlns:a16="http://schemas.microsoft.com/office/drawing/2014/main" id="{B9F25185-F049-460E-9F6F-34ED56912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6461125"/>
            <a:ext cx="8143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63023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63023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)</a:t>
            </a:r>
            <a:endParaRPr kumimoji="1" lang="en-US" altLang="zh-CN" sz="1100" b="0">
              <a:ea typeface="华康简宋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	</a:t>
            </a: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Rectangle 39">
            <a:extLst>
              <a:ext uri="{FF2B5EF4-FFF2-40B4-BE49-F238E27FC236}">
                <a16:creationId xmlns:a16="http://schemas.microsoft.com/office/drawing/2014/main" id="{C76654E1-E9E4-47B7-81A7-B36D0E496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975" y="7191375"/>
            <a:ext cx="774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latin typeface="Times New Roman" panose="02020603050405020304" pitchFamily="18" charset="0"/>
                <a:ea typeface="华康简宋" charset="-122"/>
                <a:cs typeface="Times New Roman" panose="02020603050405020304" pitchFamily="18" charset="0"/>
              </a:rPr>
              <a:t>      </a:t>
            </a:r>
            <a:endParaRPr kumimoji="1" lang="en-US" altLang="zh-CN" sz="2400" b="0">
              <a:latin typeface="Times New Roman" panose="02020603050405020304" pitchFamily="18" charset="0"/>
              <a:ea typeface="华康简宋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83016" name="Object 40">
            <a:extLst>
              <a:ext uri="{FF2B5EF4-FFF2-40B4-BE49-F238E27FC236}">
                <a16:creationId xmlns:a16="http://schemas.microsoft.com/office/drawing/2014/main" id="{D11695E2-A268-4B57-8F55-856CA6572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716338"/>
          <a:ext cx="4173537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图片" r:id="rId17" imgW="2117398" imgH="1190847" progId="Word.Picture.8">
                  <p:embed/>
                </p:oleObj>
              </mc:Choice>
              <mc:Fallback>
                <p:oleObj name="图片" r:id="rId17" imgW="2117398" imgH="1190847" progId="Word.Picture.8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16338"/>
                        <a:ext cx="4173537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8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8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8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2BDAA07-6699-4C49-80DF-BC4E7F94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3985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r>
              <a:rPr kumimoji="1" lang="zh-CN" altLang="en-US" sz="2400">
                <a:solidFill>
                  <a:srgbClr val="00206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>
                <a:solidFill>
                  <a:srgbClr val="00206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  <a:t>：利用公式</a:t>
            </a:r>
            <a:endParaRPr kumimoji="1" lang="zh-CN" altLang="en-US" sz="32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32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32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32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32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r>
              <a:rPr kumimoji="1" lang="zh-CN" altLang="en-US" sz="2400">
                <a:solidFill>
                  <a:srgbClr val="00206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例</a:t>
            </a:r>
            <a:r>
              <a:rPr kumimoji="1" lang="en-US" altLang="zh-CN" sz="2400">
                <a:solidFill>
                  <a:srgbClr val="00206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kumimoji="1"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  <a:t>：利用公式</a:t>
            </a:r>
            <a:endParaRPr kumimoji="1" lang="zh-CN" altLang="en-US" sz="32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1" name="Object 1027">
            <a:extLst>
              <a:ext uri="{FF2B5EF4-FFF2-40B4-BE49-F238E27FC236}">
                <a16:creationId xmlns:a16="http://schemas.microsoft.com/office/drawing/2014/main" id="{27DE19D4-AB55-4783-A89A-F0A8F89947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905000"/>
          <a:ext cx="43434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公式" r:id="rId3" imgW="1943100" imgH="1066800" progId="Equation.3">
                  <p:embed/>
                </p:oleObj>
              </mc:Choice>
              <mc:Fallback>
                <p:oleObj name="公式" r:id="rId3" imgW="1943100" imgH="1066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05000"/>
                        <a:ext cx="43434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1028">
            <a:extLst>
              <a:ext uri="{FF2B5EF4-FFF2-40B4-BE49-F238E27FC236}">
                <a16:creationId xmlns:a16="http://schemas.microsoft.com/office/drawing/2014/main" id="{88B750AF-8476-4BE6-9FCC-055BCB5B03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219200"/>
          <a:ext cx="21336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公式" r:id="rId5" imgW="977476" imgH="203112" progId="Equation.3">
                  <p:embed/>
                </p:oleObj>
              </mc:Choice>
              <mc:Fallback>
                <p:oleObj name="公式" r:id="rId5" imgW="977476" imgH="203112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21336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1029">
            <a:extLst>
              <a:ext uri="{FF2B5EF4-FFF2-40B4-BE49-F238E27FC236}">
                <a16:creationId xmlns:a16="http://schemas.microsoft.com/office/drawing/2014/main" id="{57104DB9-D789-4A2B-BC75-91B2D2A95F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419600"/>
          <a:ext cx="1828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公式" r:id="rId7" imgW="850531" imgH="241195" progId="Equation.3">
                  <p:embed/>
                </p:oleObj>
              </mc:Choice>
              <mc:Fallback>
                <p:oleObj name="公式" r:id="rId7" imgW="850531" imgH="241195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419600"/>
                        <a:ext cx="18288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1030">
            <a:extLst>
              <a:ext uri="{FF2B5EF4-FFF2-40B4-BE49-F238E27FC236}">
                <a16:creationId xmlns:a16="http://schemas.microsoft.com/office/drawing/2014/main" id="{526B8CFA-CA6C-4E43-8002-5B37D60E8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613" y="4762500"/>
          <a:ext cx="3914775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Microsoft 公式 3.0" r:id="rId9" imgW="1765300" imgH="965200" progId="Equation.3">
                  <p:embed/>
                </p:oleObj>
              </mc:Choice>
              <mc:Fallback>
                <p:oleObj name="Microsoft 公式 3.0" r:id="rId9" imgW="1765300" imgH="9652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4762500"/>
                        <a:ext cx="3914775" cy="213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74E5A09-6C48-43A4-8AC6-E903802FD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77724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r>
              <a:rPr kumimoji="1"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1.</a:t>
            </a:r>
            <a:r>
              <a:rPr kumimoji="1"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  <a:t>用公式法证明下列关系成立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r>
              <a:rPr kumimoji="1"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(4)</a:t>
            </a:r>
            <a:r>
              <a:rPr kumimoji="1" lang="zh-CN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如果</a:t>
            </a:r>
            <a:r>
              <a:rPr kumimoji="1"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kumimoji="1" lang="en-US" altLang="zh-CN" sz="1600" b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+X</a:t>
            </a:r>
            <a:r>
              <a:rPr kumimoji="1" lang="en-US" altLang="zh-CN" sz="1600" b="0">
                <a:latin typeface="Tahoma" panose="020B0604030504040204" pitchFamily="34" charset="0"/>
                <a:ea typeface="宋体" panose="02010600030101010101" pitchFamily="2" charset="-122"/>
              </a:rPr>
              <a:t>2 </a:t>
            </a:r>
            <a:r>
              <a:rPr kumimoji="1" lang="en-US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=1</a:t>
            </a:r>
            <a:r>
              <a:rPr kumimoji="1" lang="zh-CN" altLang="en-US" sz="2400" b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kumimoji="1" lang="zh-CN" altLang="zh-CN" sz="2400" b="0">
                <a:latin typeface="Tahoma" panose="020B0604030504040204" pitchFamily="34" charset="0"/>
                <a:ea typeface="宋体" panose="02010600030101010101" pitchFamily="2" charset="-122"/>
              </a:rPr>
              <a:t>则有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zh-CN" altLang="en-US" sz="2400" b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buClr>
                <a:schemeClr val="folHlink"/>
              </a:buClr>
              <a:buSzPct val="60000"/>
              <a:buFont typeface="Wingdings 2" panose="05020102010507070707" pitchFamily="18" charset="2"/>
              <a:buNone/>
            </a:pPr>
            <a:endParaRPr kumimoji="1" lang="en-US" altLang="zh-CN" sz="32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D7F9C260-502E-46A6-B234-4137B65D0832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5410200" cy="2133600"/>
            <a:chOff x="528" y="1152"/>
            <a:chExt cx="3408" cy="1344"/>
          </a:xfrm>
        </p:grpSpPr>
        <p:graphicFrame>
          <p:nvGraphicFramePr>
            <p:cNvPr id="23558" name="Object 4">
              <a:extLst>
                <a:ext uri="{FF2B5EF4-FFF2-40B4-BE49-F238E27FC236}">
                  <a16:creationId xmlns:a16="http://schemas.microsoft.com/office/drawing/2014/main" id="{0A3834C1-DC49-441C-8E9F-F052D594B5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1152"/>
            <a:ext cx="3360" cy="1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0" name="公式" r:id="rId3" imgW="2476500" imgH="749300" progId="Equation.3">
                    <p:embed/>
                  </p:oleObj>
                </mc:Choice>
                <mc:Fallback>
                  <p:oleObj name="公式" r:id="rId3" imgW="2476500" imgH="749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52"/>
                          <a:ext cx="3360" cy="10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9" name="Object 5">
              <a:extLst>
                <a:ext uri="{FF2B5EF4-FFF2-40B4-BE49-F238E27FC236}">
                  <a16:creationId xmlns:a16="http://schemas.microsoft.com/office/drawing/2014/main" id="{ACD44192-7229-4C9B-BDD3-A98742235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194"/>
            <a:ext cx="134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name="公式" r:id="rId5" imgW="1066800" imgH="241300" progId="Equation.3">
                    <p:embed/>
                  </p:oleObj>
                </mc:Choice>
                <mc:Fallback>
                  <p:oleObj name="公式" r:id="rId5" imgW="10668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194"/>
                          <a:ext cx="1344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6" name="Rectangle 6">
            <a:extLst>
              <a:ext uri="{FF2B5EF4-FFF2-40B4-BE49-F238E27FC236}">
                <a16:creationId xmlns:a16="http://schemas.microsoft.com/office/drawing/2014/main" id="{4CD36DCA-E87D-4302-B693-44CF6E7F4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2286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chemeClr val="folHlink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课堂练习</a:t>
            </a:r>
          </a:p>
        </p:txBody>
      </p:sp>
      <p:graphicFrame>
        <p:nvGraphicFramePr>
          <p:cNvPr id="23557" name="Object 7">
            <a:extLst>
              <a:ext uri="{FF2B5EF4-FFF2-40B4-BE49-F238E27FC236}">
                <a16:creationId xmlns:a16="http://schemas.microsoft.com/office/drawing/2014/main" id="{D2F2AFC6-79AE-4FF7-9E4E-8529B16BC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Equation" r:id="rId7" imgW="114151" imgH="215619" progId="Equation.3">
                  <p:embed/>
                </p:oleObj>
              </mc:Choice>
              <mc:Fallback>
                <p:oleObj name="Equation" r:id="rId7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22" name="Rectangle 54">
            <a:extLst>
              <a:ext uri="{FF2B5EF4-FFF2-40B4-BE49-F238E27FC236}">
                <a16:creationId xmlns:a16="http://schemas.microsoft.com/office/drawing/2014/main" id="{7036E722-1E71-4335-A9FE-925421269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265238"/>
            <a:ext cx="2936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</a:rPr>
              <a:t>教学基本要求</a:t>
            </a:r>
          </a:p>
        </p:txBody>
      </p:sp>
      <p:sp>
        <p:nvSpPr>
          <p:cNvPr id="365623" name="Rectangle 55">
            <a:extLst>
              <a:ext uri="{FF2B5EF4-FFF2-40B4-BE49-F238E27FC236}">
                <a16:creationId xmlns:a16="http://schemas.microsoft.com/office/drawing/2014/main" id="{07B3D129-5EB4-4029-8A45-F503B2A2B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2430463"/>
            <a:ext cx="83169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1</a:t>
            </a:r>
            <a:r>
              <a:rPr lang="zh-CN" altLang="en-US" sz="32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</a:rPr>
              <a:t>熟悉逻辑代数常用基本定律、恒等式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</a:rPr>
              <a:t>和规则。</a:t>
            </a:r>
          </a:p>
        </p:txBody>
      </p:sp>
      <p:sp>
        <p:nvSpPr>
          <p:cNvPr id="365624" name="Rectangle 56">
            <a:extLst>
              <a:ext uri="{FF2B5EF4-FFF2-40B4-BE49-F238E27FC236}">
                <a16:creationId xmlns:a16="http://schemas.microsoft.com/office/drawing/2014/main" id="{FABEDF5C-3DE1-464B-8C53-876A465D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370513"/>
            <a:ext cx="7632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</a:rPr>
              <a:t>4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</a:rPr>
              <a:t>、熟悉硬件描述语言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</a:rPr>
              <a:t>Verilog HDL</a:t>
            </a:r>
          </a:p>
        </p:txBody>
      </p:sp>
      <p:sp>
        <p:nvSpPr>
          <p:cNvPr id="365625" name="Rectangle 57">
            <a:extLst>
              <a:ext uri="{FF2B5EF4-FFF2-40B4-BE49-F238E27FC236}">
                <a16:creationId xmlns:a16="http://schemas.microsoft.com/office/drawing/2014/main" id="{107E9534-D119-42D1-8A01-6AA8DB024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81425"/>
            <a:ext cx="7920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</a:rPr>
              <a:t>2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</a:rPr>
              <a:t>、掌握逻辑代数的表示方法；</a:t>
            </a:r>
          </a:p>
        </p:txBody>
      </p:sp>
      <p:sp>
        <p:nvSpPr>
          <p:cNvPr id="365628" name="Rectangle 60">
            <a:extLst>
              <a:ext uri="{FF2B5EF4-FFF2-40B4-BE49-F238E27FC236}">
                <a16:creationId xmlns:a16="http://schemas.microsoft.com/office/drawing/2014/main" id="{857E9E8A-98B5-4442-A55A-73BA770CB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581525"/>
            <a:ext cx="79200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</a:rPr>
              <a:t>3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</a:rPr>
              <a:t>、掌握逻辑代数的变换和卡诺图化简法；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1000"/>
                                        <p:tgtEl>
                                          <p:spTgt spid="36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36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22" grpId="0" autoUpdateAnimBg="0"/>
      <p:bldP spid="365623" grpId="0" autoUpdateAnimBg="0"/>
      <p:bldP spid="365624" grpId="0" autoUpdateAnimBg="0"/>
      <p:bldP spid="365625" grpId="0"/>
      <p:bldP spid="3656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">
            <a:extLst>
              <a:ext uri="{FF2B5EF4-FFF2-40B4-BE49-F238E27FC236}">
                <a16:creationId xmlns:a16="http://schemas.microsoft.com/office/drawing/2014/main" id="{7AAC48D4-13FD-477B-B6EA-6A23CD069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922588"/>
            <a:ext cx="7561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2" action="ppaction://hlinksldjump"/>
              </a:rPr>
              <a:t>2.1.1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2" action="ppaction://hlinksldjump"/>
              </a:rPr>
              <a:t>逻辑代数的基本定律和恒等式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  <p:sp>
        <p:nvSpPr>
          <p:cNvPr id="6147" name="Rectangle 21">
            <a:extLst>
              <a:ext uri="{FF2B5EF4-FFF2-40B4-BE49-F238E27FC236}">
                <a16:creationId xmlns:a16="http://schemas.microsoft.com/office/drawing/2014/main" id="{70533802-7F4B-4DAF-B82B-79941459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92213"/>
            <a:ext cx="6721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sz="3600">
                <a:solidFill>
                  <a:srgbClr val="CC0000"/>
                </a:solidFill>
                <a:latin typeface="楷体_GB2312" pitchFamily="49" charset="-122"/>
              </a:rPr>
              <a:t>  </a:t>
            </a:r>
            <a:r>
              <a:rPr lang="zh-CN" altLang="en-US" sz="3600">
                <a:solidFill>
                  <a:srgbClr val="CC0000"/>
                </a:solidFill>
                <a:latin typeface="楷体_GB2312" pitchFamily="49" charset="-122"/>
              </a:rPr>
              <a:t>逻辑代数的基本定理和规则</a:t>
            </a:r>
          </a:p>
        </p:txBody>
      </p:sp>
      <p:sp>
        <p:nvSpPr>
          <p:cNvPr id="6148" name="Rectangle 23">
            <a:extLst>
              <a:ext uri="{FF2B5EF4-FFF2-40B4-BE49-F238E27FC236}">
                <a16:creationId xmlns:a16="http://schemas.microsoft.com/office/drawing/2014/main" id="{BE5A7C20-8C08-49C0-84FD-F9B4CF93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002088"/>
            <a:ext cx="7561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rgbClr val="000066"/>
                </a:solidFill>
                <a:latin typeface="Times New Roman" panose="02020603050405020304" pitchFamily="18" charset="0"/>
                <a:hlinkClick r:id="rId3" action="ppaction://hlinksldjump"/>
              </a:rPr>
              <a:t>2.1.2</a:t>
            </a:r>
            <a:r>
              <a:rPr lang="en-US" altLang="zh-CN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  </a:t>
            </a:r>
            <a:r>
              <a:rPr lang="zh-CN" altLang="en-US" sz="3200">
                <a:solidFill>
                  <a:srgbClr val="000066"/>
                </a:solidFill>
                <a:latin typeface="楷体_GB2312" pitchFamily="49" charset="-122"/>
                <a:hlinkClick r:id="rId3" action="ppaction://hlinksldjump"/>
              </a:rPr>
              <a:t>逻辑代数的基本规则</a:t>
            </a:r>
            <a:endParaRPr lang="zh-CN" altLang="en-US" sz="3200">
              <a:solidFill>
                <a:srgbClr val="000066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>
            <a:extLst>
              <a:ext uri="{FF2B5EF4-FFF2-40B4-BE49-F238E27FC236}">
                <a16:creationId xmlns:a16="http://schemas.microsoft.com/office/drawing/2014/main" id="{336AE69A-04D9-43F8-B957-F89BE7FF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575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>
                <a:solidFill>
                  <a:srgbClr val="CC0000"/>
                </a:solidFill>
                <a:latin typeface="Times New Roman" panose="02020603050405020304" pitchFamily="18" charset="0"/>
              </a:rPr>
              <a:t>2.1</a:t>
            </a:r>
            <a:r>
              <a:rPr kumimoji="1" lang="en-US" altLang="zh-CN" sz="3600">
                <a:solidFill>
                  <a:srgbClr val="CC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</a:rPr>
              <a:t>逻辑代数的基本定理和规则</a:t>
            </a:r>
          </a:p>
        </p:txBody>
      </p:sp>
      <p:sp>
        <p:nvSpPr>
          <p:cNvPr id="367650" name="Rectangle 34">
            <a:extLst>
              <a:ext uri="{FF2B5EF4-FFF2-40B4-BE49-F238E27FC236}">
                <a16:creationId xmlns:a16="http://schemas.microsoft.com/office/drawing/2014/main" id="{C02B3898-785E-4718-B2A7-F36A6C8AB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677275" cy="265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逻辑代数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又称布尔代数</a:t>
            </a:r>
            <a:r>
              <a:rPr kumimoji="1" lang="zh-CN" altLang="en-US" sz="2400">
                <a:solidFill>
                  <a:srgbClr val="000099"/>
                </a:solidFill>
                <a:latin typeface="楷体_GB2312" pitchFamily="49" charset="-122"/>
              </a:rPr>
              <a:t>。</a:t>
            </a:r>
            <a:r>
              <a:rPr lang="zh-CN" altLang="en-US" sz="2400">
                <a:solidFill>
                  <a:srgbClr val="000066"/>
                </a:solidFill>
                <a:latin typeface="Tahoma" panose="020B0604030504040204" pitchFamily="34" charset="0"/>
              </a:rPr>
              <a:t>它是分析和设计现代数字逻辑电路不可缺少的数学工具。逻辑代数有一系列的定律、定理和规则，用于对表达式进行处理，以完成对逻辑电路的化简、变换、分析和设计。</a:t>
            </a:r>
          </a:p>
        </p:txBody>
      </p:sp>
      <p:sp>
        <p:nvSpPr>
          <p:cNvPr id="367651" name="Text Box 35">
            <a:extLst>
              <a:ext uri="{FF2B5EF4-FFF2-40B4-BE49-F238E27FC236}">
                <a16:creationId xmlns:a16="http://schemas.microsoft.com/office/drawing/2014/main" id="{016441D5-A61C-4B39-8A5D-3C7AC826C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865563"/>
            <a:ext cx="8893175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75000"/>
              </a:lnSpc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逻辑关系指的是事件产生的条件和结果之间的因果关系。在数字电路中往往是将事情的条件作为输入信号，而结果用输出信号表示。条件和结果的两种对立状态分别用逻辑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“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1” </a:t>
            </a:r>
            <a:r>
              <a:rPr kumimoji="1" lang="zh-CN" altLang="en-US" sz="2400">
                <a:solidFill>
                  <a:srgbClr val="000066"/>
                </a:solidFill>
                <a:latin typeface="Times New Roman" panose="02020603050405020304" pitchFamily="18" charset="0"/>
              </a:rPr>
              <a:t>和“</a:t>
            </a:r>
            <a:r>
              <a:rPr kumimoji="1" lang="en-US" altLang="zh-CN" sz="2400">
                <a:solidFill>
                  <a:srgbClr val="000066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400">
                <a:solidFill>
                  <a:srgbClr val="000066"/>
                </a:solidFill>
                <a:latin typeface="Arial" panose="020B0604020202020204" pitchFamily="34" charset="0"/>
              </a:rPr>
              <a:t>”</a:t>
            </a:r>
            <a:r>
              <a:rPr kumimoji="1" lang="zh-CN" altLang="en-US" sz="2400">
                <a:solidFill>
                  <a:srgbClr val="000066"/>
                </a:solidFill>
                <a:latin typeface="楷体_GB2312" pitchFamily="49" charset="-122"/>
              </a:rPr>
              <a:t>表示。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50" grpId="0"/>
      <p:bldP spid="36765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1">
            <a:extLst>
              <a:ext uri="{FF2B5EF4-FFF2-40B4-BE49-F238E27FC236}">
                <a16:creationId xmlns:a16="http://schemas.microsoft.com/office/drawing/2014/main" id="{D007D7E4-B379-4B62-9DAA-A744B2FF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268413"/>
            <a:ext cx="684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en-US" altLang="zh-CN" sz="2400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1</a:t>
            </a:r>
            <a:r>
              <a:rPr kumimoji="1" lang="zh-CN" altLang="en-US" sz="2400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、</a:t>
            </a:r>
            <a:r>
              <a:rPr kumimoji="1" lang="zh-CN" altLang="en-US" sz="2400">
                <a:solidFill>
                  <a:srgbClr val="CC0000"/>
                </a:solidFill>
                <a:latin typeface="楷体_GB2312" pitchFamily="49" charset="-122"/>
              </a:rPr>
              <a:t>基本公式</a:t>
            </a: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80ABB964-AEC1-419D-AA88-13A23C160436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660775"/>
            <a:ext cx="5389562" cy="488950"/>
            <a:chOff x="528" y="2759"/>
            <a:chExt cx="3395" cy="308"/>
          </a:xfrm>
        </p:grpSpPr>
        <p:sp>
          <p:nvSpPr>
            <p:cNvPr id="9242" name="Text Box 33">
              <a:extLst>
                <a:ext uri="{FF2B5EF4-FFF2-40B4-BE49-F238E27FC236}">
                  <a16:creationId xmlns:a16="http://schemas.microsoft.com/office/drawing/2014/main" id="{FE948448-1BDB-4718-BF50-E13C89652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59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交换律：</a:t>
              </a:r>
            </a:p>
          </p:txBody>
        </p:sp>
        <p:sp>
          <p:nvSpPr>
            <p:cNvPr id="9243" name="Text Box 34">
              <a:extLst>
                <a:ext uri="{FF2B5EF4-FFF2-40B4-BE49-F238E27FC236}">
                  <a16:creationId xmlns:a16="http://schemas.microsoft.com/office/drawing/2014/main" id="{34F1D409-8551-4387-AFBD-9FA73008D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779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+ A</a:t>
              </a:r>
            </a:p>
          </p:txBody>
        </p:sp>
        <p:sp>
          <p:nvSpPr>
            <p:cNvPr id="9244" name="Text Box 35">
              <a:extLst>
                <a:ext uri="{FF2B5EF4-FFF2-40B4-BE49-F238E27FC236}">
                  <a16:creationId xmlns:a16="http://schemas.microsoft.com/office/drawing/2014/main" id="{CCF7D150-3EF3-4F09-AA4D-9EEC9786C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" y="2779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·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A</a:t>
              </a:r>
            </a:p>
          </p:txBody>
        </p:sp>
      </p:grpSp>
      <p:grpSp>
        <p:nvGrpSpPr>
          <p:cNvPr id="3" name="Group 36">
            <a:extLst>
              <a:ext uri="{FF2B5EF4-FFF2-40B4-BE49-F238E27FC236}">
                <a16:creationId xmlns:a16="http://schemas.microsoft.com/office/drawing/2014/main" id="{11CCAED6-B0B3-47C5-9DC4-B5BD7B0FBBC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581525"/>
            <a:ext cx="7885112" cy="482600"/>
            <a:chOff x="521" y="3187"/>
            <a:chExt cx="4967" cy="304"/>
          </a:xfrm>
        </p:grpSpPr>
        <p:sp>
          <p:nvSpPr>
            <p:cNvPr id="9239" name="Text Box 37">
              <a:extLst>
                <a:ext uri="{FF2B5EF4-FFF2-40B4-BE49-F238E27FC236}">
                  <a16:creationId xmlns:a16="http://schemas.microsoft.com/office/drawing/2014/main" id="{FBCEA513-A492-456E-B7B2-BED973FE3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187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结合律：</a:t>
              </a:r>
            </a:p>
          </p:txBody>
        </p:sp>
        <p:sp>
          <p:nvSpPr>
            <p:cNvPr id="9240" name="Text Box 38">
              <a:extLst>
                <a:ext uri="{FF2B5EF4-FFF2-40B4-BE49-F238E27FC236}">
                  <a16:creationId xmlns:a16="http://schemas.microsoft.com/office/drawing/2014/main" id="{C9611F92-1541-4AE2-AD94-8E53ED9A8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3203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  <p:sp>
          <p:nvSpPr>
            <p:cNvPr id="9241" name="Text Box 39">
              <a:extLst>
                <a:ext uri="{FF2B5EF4-FFF2-40B4-BE49-F238E27FC236}">
                  <a16:creationId xmlns:a16="http://schemas.microsoft.com/office/drawing/2014/main" id="{1F3F1D32-2CAC-4CEE-B62A-5A9FC4D19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203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·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98149B6F-A06E-4D0C-99B4-D627307A8AFD}"/>
              </a:ext>
            </a:extLst>
          </p:cNvPr>
          <p:cNvGrpSpPr>
            <a:grpSpLocks/>
          </p:cNvGrpSpPr>
          <p:nvPr/>
        </p:nvGrpSpPr>
        <p:grpSpPr bwMode="auto">
          <a:xfrm>
            <a:off x="0" y="5518150"/>
            <a:ext cx="8569325" cy="457200"/>
            <a:chOff x="476" y="1071"/>
            <a:chExt cx="5398" cy="288"/>
          </a:xfrm>
        </p:grpSpPr>
        <p:sp>
          <p:nvSpPr>
            <p:cNvPr id="9236" name="Text Box 41">
              <a:extLst>
                <a:ext uri="{FF2B5EF4-FFF2-40B4-BE49-F238E27FC236}">
                  <a16:creationId xmlns:a16="http://schemas.microsoft.com/office/drawing/2014/main" id="{A294392F-6B17-4770-B021-304374699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071"/>
              <a:ext cx="11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CC3300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　　</a:t>
              </a: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分配律：</a:t>
              </a:r>
            </a:p>
          </p:txBody>
        </p:sp>
        <p:sp>
          <p:nvSpPr>
            <p:cNvPr id="9237" name="Text Box 42">
              <a:extLst>
                <a:ext uri="{FF2B5EF4-FFF2-40B4-BE49-F238E27FC236}">
                  <a16:creationId xmlns:a16="http://schemas.microsoft.com/office/drawing/2014/main" id="{B04E075A-B5A1-4C6F-870F-669A206FB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1071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BC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(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 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)(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 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</a:t>
              </a:r>
            </a:p>
          </p:txBody>
        </p:sp>
        <p:sp>
          <p:nvSpPr>
            <p:cNvPr id="9238" name="Text Box 43">
              <a:extLst>
                <a:ext uri="{FF2B5EF4-FFF2-40B4-BE49-F238E27FC236}">
                  <a16:creationId xmlns:a16="http://schemas.microsoft.com/office/drawing/2014/main" id="{334557F0-6E49-40A9-8C96-0D7892977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4" y="1071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(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C 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 =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AB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AC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</a:t>
              </a:r>
            </a:p>
          </p:txBody>
        </p:sp>
      </p:grpSp>
      <p:grpSp>
        <p:nvGrpSpPr>
          <p:cNvPr id="5" name="Group 44">
            <a:extLst>
              <a:ext uri="{FF2B5EF4-FFF2-40B4-BE49-F238E27FC236}">
                <a16:creationId xmlns:a16="http://schemas.microsoft.com/office/drawing/2014/main" id="{16AFA2FE-3908-4CB7-8C1A-395E6BC2DE2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89138"/>
            <a:ext cx="7212013" cy="457200"/>
            <a:chOff x="340" y="1298"/>
            <a:chExt cx="4543" cy="288"/>
          </a:xfrm>
        </p:grpSpPr>
        <p:grpSp>
          <p:nvGrpSpPr>
            <p:cNvPr id="9230" name="Group 45">
              <a:extLst>
                <a:ext uri="{FF2B5EF4-FFF2-40B4-BE49-F238E27FC236}">
                  <a16:creationId xmlns:a16="http://schemas.microsoft.com/office/drawing/2014/main" id="{E99B8A89-63B3-41B2-9C4C-349AF5CFA8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1298"/>
              <a:ext cx="3817" cy="288"/>
              <a:chOff x="1247" y="1298"/>
              <a:chExt cx="3817" cy="288"/>
            </a:xfrm>
          </p:grpSpPr>
          <p:sp>
            <p:nvSpPr>
              <p:cNvPr id="9232" name="Text Box 46">
                <a:extLst>
                  <a:ext uri="{FF2B5EF4-FFF2-40B4-BE49-F238E27FC236}">
                    <a16:creationId xmlns:a16="http://schemas.microsoft.com/office/drawing/2014/main" id="{EA8E86E4-CFB7-43F1-AD9E-CB0F17355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· 1 = </a:t>
                </a: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</a:p>
            </p:txBody>
          </p:sp>
          <p:sp>
            <p:nvSpPr>
              <p:cNvPr id="9233" name="Text Box 47">
                <a:extLst>
                  <a:ext uri="{FF2B5EF4-FFF2-40B4-BE49-F238E27FC236}">
                    <a16:creationId xmlns:a16="http://schemas.microsoft.com/office/drawing/2014/main" id="{DD982D4F-4244-4706-9E9C-DF4BE74D5F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4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· 0 = 0</a:t>
                </a:r>
              </a:p>
            </p:txBody>
          </p:sp>
          <p:sp>
            <p:nvSpPr>
              <p:cNvPr id="9234" name="Text Box 48">
                <a:extLst>
                  <a:ext uri="{FF2B5EF4-FFF2-40B4-BE49-F238E27FC236}">
                    <a16:creationId xmlns:a16="http://schemas.microsoft.com/office/drawing/2014/main" id="{6CCA1736-7F20-4400-A9D0-204D54F8B5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+ 0 = </a:t>
                </a: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</a:p>
            </p:txBody>
          </p:sp>
          <p:sp>
            <p:nvSpPr>
              <p:cNvPr id="9235" name="Text Box 49">
                <a:extLst>
                  <a:ext uri="{FF2B5EF4-FFF2-40B4-BE49-F238E27FC236}">
                    <a16:creationId xmlns:a16="http://schemas.microsoft.com/office/drawing/2014/main" id="{5104D8B1-3114-4B80-A120-12A01727AB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0" y="1298"/>
                <a:ext cx="9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+ 1 = 1</a:t>
                </a:r>
              </a:p>
            </p:txBody>
          </p:sp>
        </p:grpSp>
        <p:sp>
          <p:nvSpPr>
            <p:cNvPr id="9231" name="Text Box 50">
              <a:extLst>
                <a:ext uri="{FF2B5EF4-FFF2-40B4-BE49-F238E27FC236}">
                  <a16:creationId xmlns:a16="http://schemas.microsoft.com/office/drawing/2014/main" id="{DCF047A7-F722-482B-93EF-5C474C555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298"/>
              <a:ext cx="11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rgbClr val="000066"/>
                  </a:solidFill>
                  <a:latin typeface="楷体_GB2312" pitchFamily="49" charset="-122"/>
                </a:rPr>
                <a:t>0</a:t>
              </a: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、</a:t>
              </a:r>
              <a:r>
                <a:rPr kumimoji="1" lang="en-US" altLang="zh-CN" sz="2400">
                  <a:solidFill>
                    <a:srgbClr val="000066"/>
                  </a:solidFill>
                  <a:latin typeface="楷体_GB2312" pitchFamily="49" charset="-122"/>
                </a:rPr>
                <a:t>1</a:t>
              </a:r>
              <a:r>
                <a:rPr kumimoji="1" lang="zh-CN" altLang="en-US" sz="2400">
                  <a:solidFill>
                    <a:srgbClr val="000066"/>
                  </a:solidFill>
                  <a:latin typeface="楷体_GB2312" pitchFamily="49" charset="-122"/>
                </a:rPr>
                <a:t>律：</a:t>
              </a:r>
            </a:p>
          </p:txBody>
        </p:sp>
      </p:grpSp>
      <p:grpSp>
        <p:nvGrpSpPr>
          <p:cNvPr id="7" name="Group 51">
            <a:extLst>
              <a:ext uri="{FF2B5EF4-FFF2-40B4-BE49-F238E27FC236}">
                <a16:creationId xmlns:a16="http://schemas.microsoft.com/office/drawing/2014/main" id="{EA5ED675-AA50-4372-8500-A12FF3D8C3E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828925"/>
            <a:ext cx="4464050" cy="457200"/>
            <a:chOff x="612" y="2099"/>
            <a:chExt cx="2812" cy="288"/>
          </a:xfrm>
        </p:grpSpPr>
        <p:sp>
          <p:nvSpPr>
            <p:cNvPr id="9225" name="Text Box 52">
              <a:extLst>
                <a:ext uri="{FF2B5EF4-FFF2-40B4-BE49-F238E27FC236}">
                  <a16:creationId xmlns:a16="http://schemas.microsoft.com/office/drawing/2014/main" id="{EB888F35-0FC3-4A69-BB5C-4BDB4B9D0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" y="2099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·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0</a:t>
              </a:r>
            </a:p>
          </p:txBody>
        </p:sp>
        <p:sp>
          <p:nvSpPr>
            <p:cNvPr id="9226" name="Line 53">
              <a:extLst>
                <a:ext uri="{FF2B5EF4-FFF2-40B4-BE49-F238E27FC236}">
                  <a16:creationId xmlns:a16="http://schemas.microsoft.com/office/drawing/2014/main" id="{2289928D-D7D9-4746-8A38-08DC5F9F8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0" y="216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7" name="Text Box 54">
              <a:extLst>
                <a:ext uri="{FF2B5EF4-FFF2-40B4-BE49-F238E27FC236}">
                  <a16:creationId xmlns:a16="http://schemas.microsoft.com/office/drawing/2014/main" id="{15AAC1F6-4BAA-45B3-B8CB-E922773B5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099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1</a:t>
              </a:r>
            </a:p>
          </p:txBody>
        </p:sp>
        <p:sp>
          <p:nvSpPr>
            <p:cNvPr id="9228" name="Line 55">
              <a:extLst>
                <a:ext uri="{FF2B5EF4-FFF2-40B4-BE49-F238E27FC236}">
                  <a16:creationId xmlns:a16="http://schemas.microsoft.com/office/drawing/2014/main" id="{D0BFF326-A88C-4F0B-9EC4-E3EAFB9F1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6" y="2167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9" name="Rectangle 56">
              <a:extLst>
                <a:ext uri="{FF2B5EF4-FFF2-40B4-BE49-F238E27FC236}">
                  <a16:creationId xmlns:a16="http://schemas.microsoft.com/office/drawing/2014/main" id="{F5D70015-72E4-4BBE-94EB-DAA6A47A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099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0066"/>
                  </a:solidFill>
                  <a:latin typeface="Times New Roman" panose="02020603050405020304" pitchFamily="18" charset="0"/>
                </a:rPr>
                <a:t>互补律：</a:t>
              </a:r>
            </a:p>
          </p:txBody>
        </p:sp>
      </p:grpSp>
      <p:sp>
        <p:nvSpPr>
          <p:cNvPr id="9224" name="Text Box 57">
            <a:extLst>
              <a:ext uri="{FF2B5EF4-FFF2-40B4-BE49-F238E27FC236}">
                <a16:creationId xmlns:a16="http://schemas.microsoft.com/office/drawing/2014/main" id="{FCF5E7C2-87B3-4FEB-9950-0EA8744F2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04813"/>
            <a:ext cx="68405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400">
                <a:solidFill>
                  <a:schemeClr val="accent2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zh-CN" altLang="en-US" sz="2800">
                <a:solidFill>
                  <a:srgbClr val="CC0000"/>
                </a:solidFill>
                <a:latin typeface="宋体-方正超大字符集" pitchFamily="65" charset="-122"/>
                <a:ea typeface="宋体-方正超大字符集" pitchFamily="65" charset="-122"/>
              </a:rPr>
              <a:t>　</a:t>
            </a:r>
            <a:r>
              <a:rPr kumimoji="1" lang="en-US" altLang="zh-CN" sz="2800">
                <a:solidFill>
                  <a:srgbClr val="CC0000"/>
                </a:solidFill>
                <a:latin typeface="宋体-方正超大字符集" pitchFamily="65" charset="-122"/>
                <a:ea typeface="宋体-方正超大字符集" pitchFamily="65" charset="-122"/>
              </a:rPr>
              <a:t>2.</a:t>
            </a:r>
            <a:r>
              <a:rPr kumimoji="1" lang="en-US" altLang="zh-CN" sz="2800">
                <a:solidFill>
                  <a:srgbClr val="CC0000"/>
                </a:solidFill>
                <a:latin typeface="楷体_GB2312" pitchFamily="49" charset="-122"/>
              </a:rPr>
              <a:t>1.1</a:t>
            </a:r>
            <a:r>
              <a:rPr kumimoji="1" lang="zh-CN" altLang="en-US" sz="2800">
                <a:solidFill>
                  <a:srgbClr val="CC0000"/>
                </a:solidFill>
                <a:latin typeface="楷体_GB2312" pitchFamily="49" charset="-122"/>
              </a:rPr>
              <a:t>　逻辑代数的基本定律和恒等式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52631752-689D-4770-8737-4E047D7B72D3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1196975"/>
            <a:ext cx="6440487" cy="482600"/>
            <a:chOff x="521" y="1056"/>
            <a:chExt cx="4057" cy="304"/>
          </a:xfrm>
        </p:grpSpPr>
        <p:sp>
          <p:nvSpPr>
            <p:cNvPr id="10278" name="Text Box 9">
              <a:extLst>
                <a:ext uri="{FF2B5EF4-FFF2-40B4-BE49-F238E27FC236}">
                  <a16:creationId xmlns:a16="http://schemas.microsoft.com/office/drawing/2014/main" id="{C7A4C4ED-D2D6-4299-AA36-D73895E5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072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rgbClr val="003366"/>
                  </a:solidFill>
                  <a:latin typeface="Times New Roman" panose="02020603050405020304" pitchFamily="18" charset="0"/>
                </a:rPr>
                <a:t>重叠律</a:t>
              </a:r>
              <a:r>
                <a:rPr kumimoji="1" lang="zh-CN" altLang="en-US" sz="2400">
                  <a:solidFill>
                    <a:srgbClr val="0033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：</a:t>
              </a:r>
            </a:p>
          </p:txBody>
        </p:sp>
        <p:sp>
          <p:nvSpPr>
            <p:cNvPr id="10279" name="Text Box 10">
              <a:extLst>
                <a:ext uri="{FF2B5EF4-FFF2-40B4-BE49-F238E27FC236}">
                  <a16:creationId xmlns:a16="http://schemas.microsoft.com/office/drawing/2014/main" id="{DC3EDF96-7C14-469B-AACB-DEF15D8F3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1" y="1056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+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</a:p>
          </p:txBody>
        </p:sp>
        <p:sp>
          <p:nvSpPr>
            <p:cNvPr id="10280" name="Text Box 11">
              <a:extLst>
                <a:ext uri="{FF2B5EF4-FFF2-40B4-BE49-F238E27FC236}">
                  <a16:creationId xmlns:a16="http://schemas.microsoft.com/office/drawing/2014/main" id="{BC4C2EA3-19C2-44BD-92FD-287780A1D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0" y="1072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 ·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 = </a:t>
              </a:r>
              <a:r>
                <a:rPr kumimoji="1" lang="en-US" altLang="zh-CN" sz="24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</a:t>
              </a:r>
            </a:p>
          </p:txBody>
        </p:sp>
      </p:grpSp>
      <p:sp>
        <p:nvSpPr>
          <p:cNvPr id="10243" name="Rectangle 24">
            <a:extLst>
              <a:ext uri="{FF2B5EF4-FFF2-40B4-BE49-F238E27FC236}">
                <a16:creationId xmlns:a16="http://schemas.microsoft.com/office/drawing/2014/main" id="{A60B85A9-B2D9-4FE1-ADEA-0E2F12F5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4" name="Rectangle 25">
            <a:extLst>
              <a:ext uri="{FF2B5EF4-FFF2-40B4-BE49-F238E27FC236}">
                <a16:creationId xmlns:a16="http://schemas.microsoft.com/office/drawing/2014/main" id="{794ACEDB-55A5-4A3C-B1F2-A74F6E9AE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45" name="Rectangle 26">
            <a:extLst>
              <a:ext uri="{FF2B5EF4-FFF2-40B4-BE49-F238E27FC236}">
                <a16:creationId xmlns:a16="http://schemas.microsoft.com/office/drawing/2014/main" id="{75D7D246-371A-4975-A76F-BC1F4B70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2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7F5A87FA-2482-44DD-858A-289F5843BB25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997200"/>
            <a:ext cx="7778750" cy="1439863"/>
            <a:chOff x="702" y="1888"/>
            <a:chExt cx="4900" cy="907"/>
          </a:xfrm>
        </p:grpSpPr>
        <p:graphicFrame>
          <p:nvGraphicFramePr>
            <p:cNvPr id="10272" name="Object 28">
              <a:extLst>
                <a:ext uri="{FF2B5EF4-FFF2-40B4-BE49-F238E27FC236}">
                  <a16:creationId xmlns:a16="http://schemas.microsoft.com/office/drawing/2014/main" id="{1DBA1243-A670-473A-B3BD-0474DDEB47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2456"/>
            <a:ext cx="149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1" name="公式" r:id="rId3" imgW="838200" imgH="190500" progId="Equation.3">
                    <p:embed/>
                  </p:oleObj>
                </mc:Choice>
                <mc:Fallback>
                  <p:oleObj name="公式" r:id="rId3" imgW="838200" imgH="190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456"/>
                          <a:ext cx="1496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3" name="Object 29">
              <a:extLst>
                <a:ext uri="{FF2B5EF4-FFF2-40B4-BE49-F238E27FC236}">
                  <a16:creationId xmlns:a16="http://schemas.microsoft.com/office/drawing/2014/main" id="{07882EC7-D6A1-4AF4-9CA4-1562C0FCCA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6" y="2476"/>
            <a:ext cx="208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2" name="公式" r:id="rId5" imgW="1269449" imgH="177723" progId="Equation.3">
                    <p:embed/>
                  </p:oleObj>
                </mc:Choice>
                <mc:Fallback>
                  <p:oleObj name="公式" r:id="rId5" imgW="1269449" imgH="177723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2476"/>
                          <a:ext cx="208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74" name="Group 30">
              <a:extLst>
                <a:ext uri="{FF2B5EF4-FFF2-40B4-BE49-F238E27FC236}">
                  <a16:creationId xmlns:a16="http://schemas.microsoft.com/office/drawing/2014/main" id="{93B45C85-78C2-419F-967F-2D0482BDB2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1888"/>
              <a:ext cx="3992" cy="317"/>
              <a:chOff x="612" y="1888"/>
              <a:chExt cx="3992" cy="317"/>
            </a:xfrm>
          </p:grpSpPr>
          <p:graphicFrame>
            <p:nvGraphicFramePr>
              <p:cNvPr id="10275" name="Object 31">
                <a:extLst>
                  <a:ext uri="{FF2B5EF4-FFF2-40B4-BE49-F238E27FC236}">
                    <a16:creationId xmlns:a16="http://schemas.microsoft.com/office/drawing/2014/main" id="{94C6D63F-41F6-45B6-9656-2E143F05319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0" y="1933"/>
              <a:ext cx="1089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3" name="公式" r:id="rId7" imgW="799753" imgH="165028" progId="Equation.3">
                      <p:embed/>
                    </p:oleObj>
                  </mc:Choice>
                  <mc:Fallback>
                    <p:oleObj name="公式" r:id="rId7" imgW="799753" imgH="165028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0" y="1933"/>
                            <a:ext cx="1089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6" name="Object 32">
                <a:extLst>
                  <a:ext uri="{FF2B5EF4-FFF2-40B4-BE49-F238E27FC236}">
                    <a16:creationId xmlns:a16="http://schemas.microsoft.com/office/drawing/2014/main" id="{40CC1097-32C7-4AC3-83B4-4307CD0FA9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34" y="1891"/>
              <a:ext cx="1270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4" name="公式" r:id="rId9" imgW="735961" imgH="177646" progId="Equation.3">
                      <p:embed/>
                    </p:oleObj>
                  </mc:Choice>
                  <mc:Fallback>
                    <p:oleObj name="公式" r:id="rId9" imgW="735961" imgH="177646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1891"/>
                            <a:ext cx="1270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7" name="Rectangle 33">
                <a:extLst>
                  <a:ext uri="{FF2B5EF4-FFF2-40B4-BE49-F238E27FC236}">
                    <a16:creationId xmlns:a16="http://schemas.microsoft.com/office/drawing/2014/main" id="{1C3D7F30-38F4-4CCB-8815-C47340479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1888"/>
                <a:ext cx="7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400">
                    <a:solidFill>
                      <a:srgbClr val="003366"/>
                    </a:solidFill>
                    <a:latin typeface="Tahoma" panose="020B0604030504040204" pitchFamily="34" charset="0"/>
                  </a:rPr>
                  <a:t>吸收律</a:t>
                </a:r>
                <a:r>
                  <a:rPr lang="zh-CN" altLang="en-US" sz="1800" b="0"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</p:grpSp>
      <p:grpSp>
        <p:nvGrpSpPr>
          <p:cNvPr id="5" name="Group 34">
            <a:extLst>
              <a:ext uri="{FF2B5EF4-FFF2-40B4-BE49-F238E27FC236}">
                <a16:creationId xmlns:a16="http://schemas.microsoft.com/office/drawing/2014/main" id="{88BE3E2A-B0F4-4DB0-8980-771ECC9CB339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510088"/>
            <a:ext cx="5453063" cy="1849437"/>
            <a:chOff x="635" y="2961"/>
            <a:chExt cx="3435" cy="1165"/>
          </a:xfrm>
        </p:grpSpPr>
        <p:sp>
          <p:nvSpPr>
            <p:cNvPr id="10261" name="Rectangle 35">
              <a:extLst>
                <a:ext uri="{FF2B5EF4-FFF2-40B4-BE49-F238E27FC236}">
                  <a16:creationId xmlns:a16="http://schemas.microsoft.com/office/drawing/2014/main" id="{DB899F6C-866F-4ECA-B89B-976EBBFC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" y="2961"/>
              <a:ext cx="15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3366"/>
                  </a:solidFill>
                  <a:latin typeface="Tahoma" panose="020B0604030504040204" pitchFamily="34" charset="0"/>
                </a:rPr>
                <a:t>其它常用恒等式</a:t>
              </a:r>
              <a:r>
                <a:rPr lang="zh-CN" altLang="en-US" sz="1800" b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grpSp>
          <p:nvGrpSpPr>
            <p:cNvPr id="10262" name="Group 36">
              <a:extLst>
                <a:ext uri="{FF2B5EF4-FFF2-40B4-BE49-F238E27FC236}">
                  <a16:creationId xmlns:a16="http://schemas.microsoft.com/office/drawing/2014/main" id="{1FFDB247-2F85-404C-930F-0117E7AA40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3339"/>
              <a:ext cx="2185" cy="288"/>
              <a:chOff x="2245" y="2795"/>
              <a:chExt cx="2185" cy="288"/>
            </a:xfrm>
          </p:grpSpPr>
          <p:sp>
            <p:nvSpPr>
              <p:cNvPr id="10268" name="Rectangle 37">
                <a:extLst>
                  <a:ext uri="{FF2B5EF4-FFF2-40B4-BE49-F238E27FC236}">
                    <a16:creationId xmlns:a16="http://schemas.microsoft.com/office/drawing/2014/main" id="{8B81A159-7329-406A-BCEC-6E870CF53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795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endParaRPr lang="zh-CN" altLang="en-US" sz="2400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9" name="Rectangle 38">
                <a:extLst>
                  <a:ext uri="{FF2B5EF4-FFF2-40B4-BE49-F238E27FC236}">
                    <a16:creationId xmlns:a16="http://schemas.microsoft.com/office/drawing/2014/main" id="{D8A6ECB2-B036-4880-BBAE-8CDBB76B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795"/>
                <a:ext cx="173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 + AC</a:t>
                </a:r>
                <a:endParaRPr lang="en-US" altLang="zh-CN" sz="2400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70" name="Line 39">
                <a:extLst>
                  <a:ext uri="{FF2B5EF4-FFF2-40B4-BE49-F238E27FC236}">
                    <a16:creationId xmlns:a16="http://schemas.microsoft.com/office/drawing/2014/main" id="{6C24DC9D-1CEA-4C52-8944-1D515B6EF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1" y="2840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Line 40">
                <a:extLst>
                  <a:ext uri="{FF2B5EF4-FFF2-40B4-BE49-F238E27FC236}">
                    <a16:creationId xmlns:a16="http://schemas.microsoft.com/office/drawing/2014/main" id="{F41E47A5-C680-4032-8463-9C7A72A05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2840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63" name="Group 41">
              <a:extLst>
                <a:ext uri="{FF2B5EF4-FFF2-40B4-BE49-F238E27FC236}">
                  <a16:creationId xmlns:a16="http://schemas.microsoft.com/office/drawing/2014/main" id="{C705AA54-5B29-4882-AA1E-92239B49D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6" y="3838"/>
              <a:ext cx="2324" cy="288"/>
              <a:chOff x="2245" y="3294"/>
              <a:chExt cx="2324" cy="288"/>
            </a:xfrm>
          </p:grpSpPr>
          <p:sp>
            <p:nvSpPr>
              <p:cNvPr id="10264" name="Rectangle 42">
                <a:extLst>
                  <a:ext uri="{FF2B5EF4-FFF2-40B4-BE49-F238E27FC236}">
                    <a16:creationId xmlns:a16="http://schemas.microsoft.com/office/drawing/2014/main" id="{46951193-5C7E-42BA-8A7B-441797806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3294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endParaRPr lang="zh-CN" altLang="en-US" sz="2400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5" name="Rectangle 43">
                <a:extLst>
                  <a:ext uri="{FF2B5EF4-FFF2-40B4-BE49-F238E27FC236}">
                    <a16:creationId xmlns:a16="http://schemas.microsoft.com/office/drawing/2014/main" id="{647D3A2F-5510-4373-9A5D-8D5BF7B8B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3294"/>
                <a:ext cx="18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AC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BCD</a:t>
                </a:r>
                <a:r>
                  <a:rPr lang="zh-CN" altLang="en-US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华康简宋" charset="-122"/>
                    <a:cs typeface="Times New Roman" panose="02020603050405020304" pitchFamily="18" charset="0"/>
                  </a:rPr>
                  <a:t>AB + AC</a:t>
                </a:r>
                <a:endParaRPr lang="en-US" altLang="zh-CN" sz="2400">
                  <a:solidFill>
                    <a:srgbClr val="000066"/>
                  </a:solidFill>
                  <a:latin typeface="Arial" panose="020B0604020202020204" pitchFamily="34" charset="0"/>
                  <a:ea typeface="华康简宋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66" name="Line 44">
                <a:extLst>
                  <a:ext uri="{FF2B5EF4-FFF2-40B4-BE49-F238E27FC236}">
                    <a16:creationId xmlns:a16="http://schemas.microsoft.com/office/drawing/2014/main" id="{22EA21C9-49D0-4257-897D-2C4A62E90E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7" y="3339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Line 45">
                <a:extLst>
                  <a:ext uri="{FF2B5EF4-FFF2-40B4-BE49-F238E27FC236}">
                    <a16:creationId xmlns:a16="http://schemas.microsoft.com/office/drawing/2014/main" id="{E2B90E3F-A19C-4E61-ABEA-5319072C6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" y="3339"/>
                <a:ext cx="9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47">
            <a:extLst>
              <a:ext uri="{FF2B5EF4-FFF2-40B4-BE49-F238E27FC236}">
                <a16:creationId xmlns:a16="http://schemas.microsoft.com/office/drawing/2014/main" id="{F3B42AD2-2B80-4350-B30A-9126E04F8531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989138"/>
            <a:ext cx="7632700" cy="720725"/>
            <a:chOff x="385" y="1253"/>
            <a:chExt cx="4808" cy="454"/>
          </a:xfrm>
        </p:grpSpPr>
        <p:sp>
          <p:nvSpPr>
            <p:cNvPr id="10249" name="Text Box 13">
              <a:extLst>
                <a:ext uri="{FF2B5EF4-FFF2-40B4-BE49-F238E27FC236}">
                  <a16:creationId xmlns:a16="http://schemas.microsoft.com/office/drawing/2014/main" id="{DCA2DE70-8A8A-4EBD-BF78-3F8F23BC0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344"/>
              <a:ext cx="16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1" lang="zh-CN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反演律</a:t>
              </a: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zh-CN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摩根定理</a:t>
              </a:r>
              <a:r>
                <a:rPr kumimoji="1"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：</a:t>
              </a:r>
            </a:p>
          </p:txBody>
        </p:sp>
        <p:grpSp>
          <p:nvGrpSpPr>
            <p:cNvPr id="10250" name="Group 14">
              <a:extLst>
                <a:ext uri="{FF2B5EF4-FFF2-40B4-BE49-F238E27FC236}">
                  <a16:creationId xmlns:a16="http://schemas.microsoft.com/office/drawing/2014/main" id="{6F6EABA1-8351-4D0A-B487-5C898EB9B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4" y="1373"/>
              <a:ext cx="1296" cy="288"/>
              <a:chOff x="3539" y="2741"/>
              <a:chExt cx="1296" cy="288"/>
            </a:xfrm>
          </p:grpSpPr>
          <p:sp>
            <p:nvSpPr>
              <p:cNvPr id="10257" name="Text Box 15">
                <a:extLst>
                  <a:ext uri="{FF2B5EF4-FFF2-40B4-BE49-F238E27FC236}">
                    <a16:creationId xmlns:a16="http://schemas.microsoft.com/office/drawing/2014/main" id="{D1D48CBF-08F9-4412-983B-698DBB25B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741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AB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= </a:t>
                </a: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 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+ </a:t>
                </a: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</a:t>
                </a:r>
              </a:p>
            </p:txBody>
          </p:sp>
          <p:sp>
            <p:nvSpPr>
              <p:cNvPr id="10258" name="Line 16">
                <a:extLst>
                  <a:ext uri="{FF2B5EF4-FFF2-40B4-BE49-F238E27FC236}">
                    <a16:creationId xmlns:a16="http://schemas.microsoft.com/office/drawing/2014/main" id="{B91917BA-5106-4B61-8C9D-3E9F16745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2796"/>
                <a:ext cx="2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Line 17">
                <a:extLst>
                  <a:ext uri="{FF2B5EF4-FFF2-40B4-BE49-F238E27FC236}">
                    <a16:creationId xmlns:a16="http://schemas.microsoft.com/office/drawing/2014/main" id="{ADBE531C-407B-4030-ABAA-6ECC37E35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7" y="27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Line 18">
                <a:extLst>
                  <a:ext uri="{FF2B5EF4-FFF2-40B4-BE49-F238E27FC236}">
                    <a16:creationId xmlns:a16="http://schemas.microsoft.com/office/drawing/2014/main" id="{F02070F3-7AD5-4E6A-ADD0-30B1F2CED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3" y="279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251" name="Group 19">
              <a:extLst>
                <a:ext uri="{FF2B5EF4-FFF2-40B4-BE49-F238E27FC236}">
                  <a16:creationId xmlns:a16="http://schemas.microsoft.com/office/drawing/2014/main" id="{FD86D8EF-7E8C-4153-ABAA-A6C6C4EF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74" y="1373"/>
              <a:ext cx="1296" cy="288"/>
              <a:chOff x="3539" y="2405"/>
              <a:chExt cx="1296" cy="288"/>
            </a:xfrm>
          </p:grpSpPr>
          <p:sp>
            <p:nvSpPr>
              <p:cNvPr id="10253" name="Text Box 20">
                <a:extLst>
                  <a:ext uri="{FF2B5EF4-FFF2-40B4-BE49-F238E27FC236}">
                    <a16:creationId xmlns:a16="http://schemas.microsoft.com/office/drawing/2014/main" id="{73F4646A-25EB-4E39-BE3B-262339EE3C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9" y="2405"/>
                <a:ext cx="129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+ </a:t>
                </a: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 = </a:t>
                </a: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A </a:t>
                </a:r>
                <a:r>
                  <a:rPr kumimoji="1" lang="en-US" altLang="zh-CN" sz="2400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·  </a:t>
                </a:r>
                <a:r>
                  <a:rPr kumimoji="1" lang="en-US" altLang="zh-CN" sz="2400" i="1">
                    <a:solidFill>
                      <a:srgbClr val="000066"/>
                    </a:solidFill>
                    <a:latin typeface="Times New Roman" panose="02020603050405020304" pitchFamily="18" charset="0"/>
                    <a:ea typeface="宋体-方正超大字符集" pitchFamily="65" charset="-122"/>
                  </a:rPr>
                  <a:t>B</a:t>
                </a:r>
              </a:p>
            </p:txBody>
          </p:sp>
          <p:sp>
            <p:nvSpPr>
              <p:cNvPr id="10254" name="Line 21">
                <a:extLst>
                  <a:ext uri="{FF2B5EF4-FFF2-40B4-BE49-F238E27FC236}">
                    <a16:creationId xmlns:a16="http://schemas.microsoft.com/office/drawing/2014/main" id="{2049A2D9-505E-4CE5-8F91-F7C45AE5E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7" y="246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Line 22">
                <a:extLst>
                  <a:ext uri="{FF2B5EF4-FFF2-40B4-BE49-F238E27FC236}">
                    <a16:creationId xmlns:a16="http://schemas.microsoft.com/office/drawing/2014/main" id="{F4C2C13C-DCEE-4365-8E08-4BFB8DA7D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4" y="246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Line 23">
                <a:extLst>
                  <a:ext uri="{FF2B5EF4-FFF2-40B4-BE49-F238E27FC236}">
                    <a16:creationId xmlns:a16="http://schemas.microsoft.com/office/drawing/2014/main" id="{72C1DDFF-E27A-4BE6-A835-DFEEB727B9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1" y="2460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r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252" name="Rectangle 46">
              <a:extLst>
                <a:ext uri="{FF2B5EF4-FFF2-40B4-BE49-F238E27FC236}">
                  <a16:creationId xmlns:a16="http://schemas.microsoft.com/office/drawing/2014/main" id="{32E4D5B8-AF54-43D5-8748-26DC16014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253"/>
              <a:ext cx="4808" cy="454"/>
            </a:xfrm>
            <a:prstGeom prst="rect">
              <a:avLst/>
            </a:prstGeom>
            <a:solidFill>
              <a:srgbClr val="FFFFFF">
                <a:alpha val="1176"/>
              </a:srgb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4">
            <a:extLst>
              <a:ext uri="{FF2B5EF4-FFF2-40B4-BE49-F238E27FC236}">
                <a16:creationId xmlns:a16="http://schemas.microsoft.com/office/drawing/2014/main" id="{3DE540DB-79D0-4948-AEEA-CCA1B7E95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7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372763" name="Rectangle 27">
            <a:extLst>
              <a:ext uri="{FF2B5EF4-FFF2-40B4-BE49-F238E27FC236}">
                <a16:creationId xmlns:a16="http://schemas.microsoft.com/office/drawing/2014/main" id="{05928C7D-C531-4BA2-820A-0C6B12081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1196975"/>
            <a:ext cx="6019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基本公式的证明</a:t>
            </a:r>
          </a:p>
        </p:txBody>
      </p:sp>
      <p:sp>
        <p:nvSpPr>
          <p:cNvPr id="372769" name="Rectangle 33">
            <a:extLst>
              <a:ext uri="{FF2B5EF4-FFF2-40B4-BE49-F238E27FC236}">
                <a16:creationId xmlns:a16="http://schemas.microsoft.com/office/drawing/2014/main" id="{374FC6AE-095F-4F85-BB8E-F5F2315C0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2755900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99"/>
                </a:solidFill>
                <a:latin typeface="Arial" panose="020B0604020202020204" pitchFamily="34" charset="0"/>
              </a:rPr>
              <a:t>列出等式、右边的函数值的真值表</a:t>
            </a:r>
          </a:p>
        </p:txBody>
      </p:sp>
      <p:sp>
        <p:nvSpPr>
          <p:cNvPr id="372770" name="Rectangle 34">
            <a:extLst>
              <a:ext uri="{FF2B5EF4-FFF2-40B4-BE49-F238E27FC236}">
                <a16:creationId xmlns:a16="http://schemas.microsoft.com/office/drawing/2014/main" id="{7DC2F2C7-F60C-4B69-AE95-A503B000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412875"/>
            <a:ext cx="233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(</a:t>
            </a:r>
            <a:r>
              <a:rPr lang="zh-CN" altLang="en-US" sz="2400">
                <a:solidFill>
                  <a:srgbClr val="000099"/>
                </a:solidFill>
                <a:latin typeface="楷体_GB2312" pitchFamily="49" charset="-122"/>
              </a:rPr>
              <a:t>真值表证明法</a:t>
            </a:r>
            <a:r>
              <a:rPr lang="en-US" altLang="zh-CN" sz="2400">
                <a:solidFill>
                  <a:srgbClr val="000099"/>
                </a:solidFill>
                <a:latin typeface="楷体_GB2312" pitchFamily="49" charset="-122"/>
              </a:rPr>
              <a:t>)</a:t>
            </a:r>
          </a:p>
        </p:txBody>
      </p:sp>
      <p:grpSp>
        <p:nvGrpSpPr>
          <p:cNvPr id="2" name="Group 94">
            <a:extLst>
              <a:ext uri="{FF2B5EF4-FFF2-40B4-BE49-F238E27FC236}">
                <a16:creationId xmlns:a16="http://schemas.microsoft.com/office/drawing/2014/main" id="{A5999849-BE7F-41D7-8F4C-46B6E7F5BAA0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3448050"/>
            <a:ext cx="863600" cy="2501900"/>
            <a:chOff x="2928" y="336"/>
            <a:chExt cx="480" cy="1440"/>
          </a:xfrm>
        </p:grpSpPr>
        <p:sp>
          <p:nvSpPr>
            <p:cNvPr id="11320" name="Line 95">
              <a:extLst>
                <a:ext uri="{FF2B5EF4-FFF2-40B4-BE49-F238E27FC236}">
                  <a16:creationId xmlns:a16="http://schemas.microsoft.com/office/drawing/2014/main" id="{A9B97DE3-C2A0-4369-9378-73A884253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3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96">
              <a:extLst>
                <a:ext uri="{FF2B5EF4-FFF2-40B4-BE49-F238E27FC236}">
                  <a16:creationId xmlns:a16="http://schemas.microsoft.com/office/drawing/2014/main" id="{C3CCDC27-30A9-4C27-A8AD-A3F18E79D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"/>
              <a:ext cx="0" cy="14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7">
            <a:extLst>
              <a:ext uri="{FF2B5EF4-FFF2-40B4-BE49-F238E27FC236}">
                <a16:creationId xmlns:a16="http://schemas.microsoft.com/office/drawing/2014/main" id="{A46C5367-FCE3-4323-95E6-099DA740D43E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429000"/>
            <a:ext cx="863600" cy="2520950"/>
            <a:chOff x="4154" y="624"/>
            <a:chExt cx="576" cy="1440"/>
          </a:xfrm>
        </p:grpSpPr>
        <p:sp>
          <p:nvSpPr>
            <p:cNvPr id="11318" name="Line 98">
              <a:extLst>
                <a:ext uri="{FF2B5EF4-FFF2-40B4-BE49-F238E27FC236}">
                  <a16:creationId xmlns:a16="http://schemas.microsoft.com/office/drawing/2014/main" id="{FF85C135-988E-44E2-A765-A3A9551BD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0" y="624"/>
              <a:ext cx="0" cy="14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99">
              <a:extLst>
                <a:ext uri="{FF2B5EF4-FFF2-40B4-BE49-F238E27FC236}">
                  <a16:creationId xmlns:a16="http://schemas.microsoft.com/office/drawing/2014/main" id="{40206C86-D466-4947-B913-7B7DB1FD4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4" y="624"/>
              <a:ext cx="0" cy="14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08">
            <a:extLst>
              <a:ext uri="{FF2B5EF4-FFF2-40B4-BE49-F238E27FC236}">
                <a16:creationId xmlns:a16="http://schemas.microsoft.com/office/drawing/2014/main" id="{0AFD171C-89C6-44F6-AA9E-BB7A7E8428FA}"/>
              </a:ext>
            </a:extLst>
          </p:cNvPr>
          <p:cNvGrpSpPr>
            <a:grpSpLocks/>
          </p:cNvGrpSpPr>
          <p:nvPr/>
        </p:nvGrpSpPr>
        <p:grpSpPr bwMode="auto">
          <a:xfrm>
            <a:off x="1798638" y="3357563"/>
            <a:ext cx="5437187" cy="2616200"/>
            <a:chOff x="1133" y="2115"/>
            <a:chExt cx="3425" cy="1648"/>
          </a:xfrm>
        </p:grpSpPr>
        <p:sp>
          <p:nvSpPr>
            <p:cNvPr id="11277" name="Rectangle 37">
              <a:extLst>
                <a:ext uri="{FF2B5EF4-FFF2-40B4-BE49-F238E27FC236}">
                  <a16:creationId xmlns:a16="http://schemas.microsoft.com/office/drawing/2014/main" id="{72C00B57-3875-430D-AE72-9490AD851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454"/>
              <a:ext cx="7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78" name="Rectangle 39">
              <a:extLst>
                <a:ext uri="{FF2B5EF4-FFF2-40B4-BE49-F238E27FC236}">
                  <a16:creationId xmlns:a16="http://schemas.microsoft.com/office/drawing/2014/main" id="{5F0F48E7-734A-4C2F-AE74-36E7B13B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454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79" name="Rectangle 40">
              <a:extLst>
                <a:ext uri="{FF2B5EF4-FFF2-40B4-BE49-F238E27FC236}">
                  <a16:creationId xmlns:a16="http://schemas.microsoft.com/office/drawing/2014/main" id="{9A7886AC-3367-4028-A1A3-93FEBAC7E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3454"/>
              <a:ext cx="63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</a:t>
              </a:r>
            </a:p>
          </p:txBody>
        </p:sp>
        <p:sp>
          <p:nvSpPr>
            <p:cNvPr id="11280" name="Rectangle 41">
              <a:extLst>
                <a:ext uri="{FF2B5EF4-FFF2-40B4-BE49-F238E27FC236}">
                  <a16:creationId xmlns:a16="http://schemas.microsoft.com/office/drawing/2014/main" id="{9EB05E2A-FD88-4506-9ACB-8BF34008E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454"/>
              <a:ext cx="73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1     1</a:t>
              </a:r>
            </a:p>
          </p:txBody>
        </p:sp>
        <p:sp>
          <p:nvSpPr>
            <p:cNvPr id="11281" name="Rectangle 43">
              <a:extLst>
                <a:ext uri="{FF2B5EF4-FFF2-40B4-BE49-F238E27FC236}">
                  <a16:creationId xmlns:a16="http://schemas.microsoft.com/office/drawing/2014/main" id="{814A163D-7651-4D6C-AD62-2D57E0C68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3167"/>
              <a:ext cx="709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82" name="Rectangle 45">
              <a:extLst>
                <a:ext uri="{FF2B5EF4-FFF2-40B4-BE49-F238E27FC236}">
                  <a16:creationId xmlns:a16="http://schemas.microsoft.com/office/drawing/2014/main" id="{DE469D28-FF3C-4D93-8206-7CE3518B1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3167"/>
              <a:ext cx="8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83" name="Rectangle 46">
              <a:extLst>
                <a:ext uri="{FF2B5EF4-FFF2-40B4-BE49-F238E27FC236}">
                  <a16:creationId xmlns:a16="http://schemas.microsoft.com/office/drawing/2014/main" id="{15191D2C-4722-447E-929B-C28AB541F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3167"/>
              <a:ext cx="633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 </a:t>
              </a:r>
            </a:p>
          </p:txBody>
        </p:sp>
        <p:sp>
          <p:nvSpPr>
            <p:cNvPr id="11284" name="Rectangle 47">
              <a:extLst>
                <a:ext uri="{FF2B5EF4-FFF2-40B4-BE49-F238E27FC236}">
                  <a16:creationId xmlns:a16="http://schemas.microsoft.com/office/drawing/2014/main" id="{96899506-93BB-41A4-AED0-2A5723DF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3167"/>
              <a:ext cx="73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1     0</a:t>
              </a:r>
            </a:p>
          </p:txBody>
        </p:sp>
        <p:sp>
          <p:nvSpPr>
            <p:cNvPr id="11285" name="Rectangle 49">
              <a:extLst>
                <a:ext uri="{FF2B5EF4-FFF2-40B4-BE49-F238E27FC236}">
                  <a16:creationId xmlns:a16="http://schemas.microsoft.com/office/drawing/2014/main" id="{AF1D4372-E2C3-4E7E-8719-F902CBB2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877"/>
              <a:ext cx="709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286" name="Rectangle 51">
              <a:extLst>
                <a:ext uri="{FF2B5EF4-FFF2-40B4-BE49-F238E27FC236}">
                  <a16:creationId xmlns:a16="http://schemas.microsoft.com/office/drawing/2014/main" id="{D68CD958-F263-4671-B465-3AA97066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877"/>
              <a:ext cx="81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1287" name="Rectangle 52">
              <a:extLst>
                <a:ext uri="{FF2B5EF4-FFF2-40B4-BE49-F238E27FC236}">
                  <a16:creationId xmlns:a16="http://schemas.microsoft.com/office/drawing/2014/main" id="{5D7789C4-E308-42D7-AD9F-283CD7F91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877"/>
              <a:ext cx="633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</a:t>
              </a:r>
            </a:p>
          </p:txBody>
        </p:sp>
        <p:sp>
          <p:nvSpPr>
            <p:cNvPr id="11288" name="Rectangle 53">
              <a:extLst>
                <a:ext uri="{FF2B5EF4-FFF2-40B4-BE49-F238E27FC236}">
                  <a16:creationId xmlns:a16="http://schemas.microsoft.com/office/drawing/2014/main" id="{E95F67D7-0C41-4B37-B2C9-70C2ED531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877"/>
              <a:ext cx="737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0     1</a:t>
              </a:r>
            </a:p>
          </p:txBody>
        </p:sp>
        <p:sp>
          <p:nvSpPr>
            <p:cNvPr id="11289" name="Rectangle 55">
              <a:extLst>
                <a:ext uri="{FF2B5EF4-FFF2-40B4-BE49-F238E27FC236}">
                  <a16:creationId xmlns:a16="http://schemas.microsoft.com/office/drawing/2014/main" id="{FE617FB9-1774-4D6E-A7EA-462071FFB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544"/>
              <a:ext cx="709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290" name="Rectangle 56">
              <a:extLst>
                <a:ext uri="{FF2B5EF4-FFF2-40B4-BE49-F238E27FC236}">
                  <a16:creationId xmlns:a16="http://schemas.microsoft.com/office/drawing/2014/main" id="{699AB7DB-1B86-4926-96E3-F2CDF8EB7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544"/>
              <a:ext cx="72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0+0=0</a:t>
              </a:r>
            </a:p>
          </p:txBody>
        </p:sp>
        <p:sp>
          <p:nvSpPr>
            <p:cNvPr id="11291" name="Rectangle 57">
              <a:extLst>
                <a:ext uri="{FF2B5EF4-FFF2-40B4-BE49-F238E27FC236}">
                  <a16:creationId xmlns:a16="http://schemas.microsoft.com/office/drawing/2014/main" id="{AD4B1209-9AF2-44ED-87E9-4151E4A71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544"/>
              <a:ext cx="81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1292" name="Rectangle 58">
              <a:extLst>
                <a:ext uri="{FF2B5EF4-FFF2-40B4-BE49-F238E27FC236}">
                  <a16:creationId xmlns:a16="http://schemas.microsoft.com/office/drawing/2014/main" id="{9CDA0418-CD2A-4531-9431-A67BDA1AB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544"/>
              <a:ext cx="6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</a:t>
              </a:r>
            </a:p>
          </p:txBody>
        </p:sp>
        <p:sp>
          <p:nvSpPr>
            <p:cNvPr id="11293" name="Rectangle 59">
              <a:extLst>
                <a:ext uri="{FF2B5EF4-FFF2-40B4-BE49-F238E27FC236}">
                  <a16:creationId xmlns:a16="http://schemas.microsoft.com/office/drawing/2014/main" id="{3C44AEB7-AE56-4528-8106-5D8ABF46F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544"/>
              <a:ext cx="737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0     0</a:t>
              </a:r>
            </a:p>
          </p:txBody>
        </p:sp>
        <p:sp>
          <p:nvSpPr>
            <p:cNvPr id="11294" name="Rectangle 60">
              <a:extLst>
                <a:ext uri="{FF2B5EF4-FFF2-40B4-BE49-F238E27FC236}">
                  <a16:creationId xmlns:a16="http://schemas.microsoft.com/office/drawing/2014/main" id="{CC72E3B2-5E34-4085-92C2-2A5A5507D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2" y="2160"/>
              <a:ext cx="68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A+AB</a:t>
              </a:r>
            </a:p>
          </p:txBody>
        </p:sp>
        <p:sp>
          <p:nvSpPr>
            <p:cNvPr id="11295" name="Rectangle 61">
              <a:extLst>
                <a:ext uri="{FF2B5EF4-FFF2-40B4-BE49-F238E27FC236}">
                  <a16:creationId xmlns:a16="http://schemas.microsoft.com/office/drawing/2014/main" id="{20DD7441-4F06-41CD-87D4-AC6F0A1B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6" y="2147"/>
              <a:ext cx="709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GB" altLang="zh-CN" sz="2200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96" name="Rectangle 63">
              <a:extLst>
                <a:ext uri="{FF2B5EF4-FFF2-40B4-BE49-F238E27FC236}">
                  <a16:creationId xmlns:a16="http://schemas.microsoft.com/office/drawing/2014/main" id="{A27883F0-AD01-4CE9-99ED-5F3785504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147"/>
              <a:ext cx="816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600"/>
                <a:t>· </a:t>
              </a:r>
              <a:r>
                <a:rPr lang="en-US" altLang="zh-CN" sz="2200">
                  <a:solidFill>
                    <a:srgbClr val="00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297" name="Rectangle 64">
              <a:extLst>
                <a:ext uri="{FF2B5EF4-FFF2-40B4-BE49-F238E27FC236}">
                  <a16:creationId xmlns:a16="http://schemas.microsoft.com/office/drawing/2014/main" id="{FA9CB77D-1028-4BB8-BBFB-9F9C3417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147"/>
              <a:ext cx="633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1298" name="Rectangle 65">
              <a:extLst>
                <a:ext uri="{FF2B5EF4-FFF2-40B4-BE49-F238E27FC236}">
                  <a16:creationId xmlns:a16="http://schemas.microsoft.com/office/drawing/2014/main" id="{B1F5DF9F-AF3D-4B56-B665-35344E507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147"/>
              <a:ext cx="737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     B</a:t>
              </a:r>
              <a:endParaRPr lang="en-US" altLang="zh-CN" sz="2200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99" name="Line 66">
              <a:extLst>
                <a:ext uri="{FF2B5EF4-FFF2-40B4-BE49-F238E27FC236}">
                  <a16:creationId xmlns:a16="http://schemas.microsoft.com/office/drawing/2014/main" id="{690B2690-7AFC-4992-950F-D6E2B3C602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147"/>
              <a:ext cx="337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0" name="Line 67">
              <a:extLst>
                <a:ext uri="{FF2B5EF4-FFF2-40B4-BE49-F238E27FC236}">
                  <a16:creationId xmlns:a16="http://schemas.microsoft.com/office/drawing/2014/main" id="{B015E3B9-0D87-4628-996F-CAE799AE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741"/>
              <a:ext cx="3379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1" name="Line 68">
              <a:extLst>
                <a:ext uri="{FF2B5EF4-FFF2-40B4-BE49-F238E27FC236}">
                  <a16:creationId xmlns:a16="http://schemas.microsoft.com/office/drawing/2014/main" id="{ACEE8244-FA5F-4047-8818-F86846D71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147"/>
              <a:ext cx="0" cy="1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2" name="Line 69">
              <a:extLst>
                <a:ext uri="{FF2B5EF4-FFF2-40B4-BE49-F238E27FC236}">
                  <a16:creationId xmlns:a16="http://schemas.microsoft.com/office/drawing/2014/main" id="{D3A62D54-32AD-478C-AD86-3CF7F4B346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147"/>
              <a:ext cx="0" cy="159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3" name="Line 70">
              <a:extLst>
                <a:ext uri="{FF2B5EF4-FFF2-40B4-BE49-F238E27FC236}">
                  <a16:creationId xmlns:a16="http://schemas.microsoft.com/office/drawing/2014/main" id="{CC3F0119-713A-4A4B-B256-57A80ED31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544"/>
              <a:ext cx="333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4" name="Line 71">
              <a:extLst>
                <a:ext uri="{FF2B5EF4-FFF2-40B4-BE49-F238E27FC236}">
                  <a16:creationId xmlns:a16="http://schemas.microsoft.com/office/drawing/2014/main" id="{D16D79DC-0ECA-4936-9D11-02B9C8A7C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5" name="Line 72">
              <a:extLst>
                <a:ext uri="{FF2B5EF4-FFF2-40B4-BE49-F238E27FC236}">
                  <a16:creationId xmlns:a16="http://schemas.microsoft.com/office/drawing/2014/main" id="{61652822-EBC3-43FD-940A-97C38A7F9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3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6" name="Line 73">
              <a:extLst>
                <a:ext uri="{FF2B5EF4-FFF2-40B4-BE49-F238E27FC236}">
                  <a16:creationId xmlns:a16="http://schemas.microsoft.com/office/drawing/2014/main" id="{DD67BAE8-AF1E-4F08-956F-60BB12889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7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7" name="Line 74">
              <a:extLst>
                <a:ext uri="{FF2B5EF4-FFF2-40B4-BE49-F238E27FC236}">
                  <a16:creationId xmlns:a16="http://schemas.microsoft.com/office/drawing/2014/main" id="{452E9608-57CE-4C29-9ED9-255ABE824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147"/>
              <a:ext cx="0" cy="1594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8" name="Line 76">
              <a:extLst>
                <a:ext uri="{FF2B5EF4-FFF2-40B4-BE49-F238E27FC236}">
                  <a16:creationId xmlns:a16="http://schemas.microsoft.com/office/drawing/2014/main" id="{5CE93917-365D-4545-84B4-33A787429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2877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9" name="Line 77">
              <a:extLst>
                <a:ext uri="{FF2B5EF4-FFF2-40B4-BE49-F238E27FC236}">
                  <a16:creationId xmlns:a16="http://schemas.microsoft.com/office/drawing/2014/main" id="{3B52AC5F-2074-449B-AF72-30E61CC209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167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0" name="Line 78">
              <a:extLst>
                <a:ext uri="{FF2B5EF4-FFF2-40B4-BE49-F238E27FC236}">
                  <a16:creationId xmlns:a16="http://schemas.microsoft.com/office/drawing/2014/main" id="{0E7D4F17-0B01-4BE1-963B-C2A54E45F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3" y="3454"/>
              <a:ext cx="3379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1" name="Line 79">
              <a:extLst>
                <a:ext uri="{FF2B5EF4-FFF2-40B4-BE49-F238E27FC236}">
                  <a16:creationId xmlns:a16="http://schemas.microsoft.com/office/drawing/2014/main" id="{C45A1373-CA34-4A14-98F7-DF24665D8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8" y="2232"/>
              <a:ext cx="176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2" name="Line 81">
              <a:extLst>
                <a:ext uri="{FF2B5EF4-FFF2-40B4-BE49-F238E27FC236}">
                  <a16:creationId xmlns:a16="http://schemas.microsoft.com/office/drawing/2014/main" id="{715E6D3C-42B9-43F5-9553-29E761091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251"/>
              <a:ext cx="113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3" name="Line 90">
              <a:extLst>
                <a:ext uri="{FF2B5EF4-FFF2-40B4-BE49-F238E27FC236}">
                  <a16:creationId xmlns:a16="http://schemas.microsoft.com/office/drawing/2014/main" id="{011A34E1-2F76-4538-9DF0-F717E2778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2251"/>
              <a:ext cx="113" cy="0"/>
            </a:xfrm>
            <a:prstGeom prst="line">
              <a:avLst/>
            </a:prstGeom>
            <a:noFill/>
            <a:ln w="28575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4" name="Rectangle 100">
              <a:extLst>
                <a:ext uri="{FF2B5EF4-FFF2-40B4-BE49-F238E27FC236}">
                  <a16:creationId xmlns:a16="http://schemas.microsoft.com/office/drawing/2014/main" id="{4EE29C55-5F36-42CD-82D8-4C9D7DEF1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840"/>
              <a:ext cx="72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0+1=1</a:t>
              </a:r>
            </a:p>
          </p:txBody>
        </p:sp>
        <p:sp>
          <p:nvSpPr>
            <p:cNvPr id="11315" name="Rectangle 102">
              <a:extLst>
                <a:ext uri="{FF2B5EF4-FFF2-40B4-BE49-F238E27FC236}">
                  <a16:creationId xmlns:a16="http://schemas.microsoft.com/office/drawing/2014/main" id="{13F0742D-7F11-4271-B871-86262708F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113"/>
              <a:ext cx="72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1+0=1</a:t>
              </a:r>
            </a:p>
          </p:txBody>
        </p:sp>
        <p:sp>
          <p:nvSpPr>
            <p:cNvPr id="11316" name="Rectangle 103">
              <a:extLst>
                <a:ext uri="{FF2B5EF4-FFF2-40B4-BE49-F238E27FC236}">
                  <a16:creationId xmlns:a16="http://schemas.microsoft.com/office/drawing/2014/main" id="{5E5FD7D9-D18B-46DA-AD31-09B9E67A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8" y="3430"/>
              <a:ext cx="72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1169988" algn="l"/>
                  <a:tab pos="4392613" algn="r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1169988" algn="l"/>
                  <a:tab pos="4392613" algn="r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1+0=1</a:t>
              </a:r>
            </a:p>
          </p:txBody>
        </p:sp>
        <p:sp>
          <p:nvSpPr>
            <p:cNvPr id="11317" name="Rectangle 104">
              <a:extLst>
                <a:ext uri="{FF2B5EF4-FFF2-40B4-BE49-F238E27FC236}">
                  <a16:creationId xmlns:a16="http://schemas.microsoft.com/office/drawing/2014/main" id="{B8853FB6-5B6D-4DCB-B623-986AEA3B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115"/>
              <a:ext cx="681" cy="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20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A+B</a:t>
              </a:r>
            </a:p>
          </p:txBody>
        </p:sp>
      </p:grpSp>
      <p:sp>
        <p:nvSpPr>
          <p:cNvPr id="11273" name="Rectangle 106">
            <a:extLst>
              <a:ext uri="{FF2B5EF4-FFF2-40B4-BE49-F238E27FC236}">
                <a16:creationId xmlns:a16="http://schemas.microsoft.com/office/drawing/2014/main" id="{1FA90372-9EA8-40FF-ABB0-DCD36B0D5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5" name="Group 107">
            <a:extLst>
              <a:ext uri="{FF2B5EF4-FFF2-40B4-BE49-F238E27FC236}">
                <a16:creationId xmlns:a16="http://schemas.microsoft.com/office/drawing/2014/main" id="{3782B8E0-90CA-44A2-94EB-FF151B60A208}"/>
              </a:ext>
            </a:extLst>
          </p:cNvPr>
          <p:cNvGrpSpPr>
            <a:grpSpLocks/>
          </p:cNvGrpSpPr>
          <p:nvPr/>
        </p:nvGrpSpPr>
        <p:grpSpPr bwMode="auto">
          <a:xfrm>
            <a:off x="1452563" y="2124075"/>
            <a:ext cx="4217987" cy="549275"/>
            <a:chOff x="915" y="1338"/>
            <a:chExt cx="2657" cy="346"/>
          </a:xfrm>
        </p:grpSpPr>
        <p:sp>
          <p:nvSpPr>
            <p:cNvPr id="11275" name="Rectangle 29">
              <a:extLst>
                <a:ext uri="{FF2B5EF4-FFF2-40B4-BE49-F238E27FC236}">
                  <a16:creationId xmlns:a16="http://schemas.microsoft.com/office/drawing/2014/main" id="{B69F3CA5-15B5-4294-957E-9E34C311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" y="1338"/>
              <a:ext cx="8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rgbClr val="000099"/>
                  </a:solidFill>
                  <a:latin typeface="楷体_GB2312" pitchFamily="49" charset="-122"/>
                </a:rPr>
                <a:t>例  证明</a:t>
              </a:r>
            </a:p>
          </p:txBody>
        </p:sp>
        <p:graphicFrame>
          <p:nvGraphicFramePr>
            <p:cNvPr id="11276" name="Object 105">
              <a:extLst>
                <a:ext uri="{FF2B5EF4-FFF2-40B4-BE49-F238E27FC236}">
                  <a16:creationId xmlns:a16="http://schemas.microsoft.com/office/drawing/2014/main" id="{7B346D4F-D2A8-4752-8D7F-21BCC3B0DB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0" y="1344"/>
            <a:ext cx="1882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2" name="公式" r:id="rId4" imgW="1054100" imgH="190500" progId="Equation.3">
                    <p:embed/>
                  </p:oleObj>
                </mc:Choice>
                <mc:Fallback>
                  <p:oleObj name="公式" r:id="rId4" imgW="1054100" imgH="19050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0" y="1344"/>
                          <a:ext cx="1882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63" grpId="0" autoUpdateAnimBg="0"/>
      <p:bldP spid="372769" grpId="0" autoUpdateAnimBg="0"/>
      <p:bldP spid="3727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0E4205D8-0747-49F2-8A52-1870BBD19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B226A3B1-1F2C-43BB-A25E-4AFF7911B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32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3316" name="Rectangle 8">
            <a:extLst>
              <a:ext uri="{FF2B5EF4-FFF2-40B4-BE49-F238E27FC236}">
                <a16:creationId xmlns:a16="http://schemas.microsoft.com/office/drawing/2014/main" id="{FAABF8E3-5111-4344-AC89-05B1BC963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9273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pSp>
        <p:nvGrpSpPr>
          <p:cNvPr id="2" name="Group 94">
            <a:extLst>
              <a:ext uri="{FF2B5EF4-FFF2-40B4-BE49-F238E27FC236}">
                <a16:creationId xmlns:a16="http://schemas.microsoft.com/office/drawing/2014/main" id="{62FBCCB7-17A5-4F0E-92C3-77074DA9A36E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052513"/>
            <a:ext cx="7964487" cy="733425"/>
            <a:chOff x="385" y="663"/>
            <a:chExt cx="5017" cy="462"/>
          </a:xfrm>
        </p:grpSpPr>
        <p:sp>
          <p:nvSpPr>
            <p:cNvPr id="13324" name="Rectangle 41">
              <a:extLst>
                <a:ext uri="{FF2B5EF4-FFF2-40B4-BE49-F238E27FC236}">
                  <a16:creationId xmlns:a16="http://schemas.microsoft.com/office/drawing/2014/main" id="{96DC66D5-D099-4E79-B4CA-D51192B4D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663"/>
              <a:ext cx="5017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tabLst>
                  <a:tab pos="228600" algn="l"/>
                </a:tabLst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tabLst>
                  <a:tab pos="228600" algn="l"/>
                </a:tabLs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800">
                  <a:solidFill>
                    <a:srgbClr val="000066"/>
                  </a:solidFill>
                  <a:latin typeface="楷体_GB2312" pitchFamily="49" charset="-122"/>
                </a:rPr>
                <a:t>例</a:t>
              </a:r>
              <a:r>
                <a:rPr lang="zh-CN" altLang="en-US" sz="2800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：</a:t>
              </a:r>
              <a:r>
                <a:rPr lang="zh-CN" altLang="en-US" sz="2800">
                  <a:solidFill>
                    <a:srgbClr val="000066"/>
                  </a:solidFill>
                  <a:latin typeface="楷体_GB2312" pitchFamily="49" charset="-122"/>
                </a:rPr>
                <a:t>试化简下列逻辑函数</a:t>
              </a:r>
              <a:r>
                <a:rPr lang="en-US" altLang="zh-CN" sz="2800" i="1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L</a:t>
              </a:r>
              <a:r>
                <a:rPr lang="en-US" altLang="zh-CN" sz="2800">
                  <a:solidFill>
                    <a:srgbClr val="000066"/>
                  </a:solidFill>
                  <a:latin typeface="宋体-方正超大字符集" pitchFamily="65" charset="-122"/>
                  <a:ea typeface="宋体-方正超大字符集" pitchFamily="65" charset="-122"/>
                </a:rPr>
                <a:t>=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(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 + B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)(</a:t>
              </a:r>
              <a:r>
                <a:rPr lang="en-US" altLang="zh-CN" sz="2800" i="1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A + B</a:t>
              </a:r>
              <a:r>
                <a:rPr lang="en-US" altLang="zh-CN" sz="2800">
                  <a:solidFill>
                    <a:srgbClr val="000066"/>
                  </a:solidFill>
                  <a:latin typeface="Times New Roman" panose="02020603050405020304" pitchFamily="18" charset="0"/>
                  <a:ea typeface="宋体-方正超大字符集" pitchFamily="65" charset="-122"/>
                </a:rPr>
                <a:t>)</a:t>
              </a:r>
              <a:endParaRPr lang="en-US" altLang="zh-CN" sz="28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endParaRPr>
            </a:p>
          </p:txBody>
        </p:sp>
        <p:sp>
          <p:nvSpPr>
            <p:cNvPr id="13325" name="Line 48">
              <a:extLst>
                <a:ext uri="{FF2B5EF4-FFF2-40B4-BE49-F238E27FC236}">
                  <a16:creationId xmlns:a16="http://schemas.microsoft.com/office/drawing/2014/main" id="{F74C910D-0565-44E3-8D2F-25C9D88DC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799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18" name="Rectangle 56">
            <a:extLst>
              <a:ext uri="{FF2B5EF4-FFF2-40B4-BE49-F238E27FC236}">
                <a16:creationId xmlns:a16="http://schemas.microsoft.com/office/drawing/2014/main" id="{F2BD57E0-3BE1-484B-8816-7A143DCA8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graphicFrame>
        <p:nvGraphicFramePr>
          <p:cNvPr id="402491" name="Object 59">
            <a:extLst>
              <a:ext uri="{FF2B5EF4-FFF2-40B4-BE49-F238E27FC236}">
                <a16:creationId xmlns:a16="http://schemas.microsoft.com/office/drawing/2014/main" id="{0AF8DD65-2D91-437C-9B37-40F5302EA8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2262188"/>
          <a:ext cx="5608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公式" r:id="rId3" imgW="2070100" imgH="228600" progId="Equation.3">
                  <p:embed/>
                </p:oleObj>
              </mc:Choice>
              <mc:Fallback>
                <p:oleObj name="公式" r:id="rId3" imgW="2070100" imgH="228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262188"/>
                        <a:ext cx="560863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2" name="Object 90">
            <a:extLst>
              <a:ext uri="{FF2B5EF4-FFF2-40B4-BE49-F238E27FC236}">
                <a16:creationId xmlns:a16="http://schemas.microsoft.com/office/drawing/2014/main" id="{A529210D-70B0-40A8-AF67-41B5625E9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982913"/>
          <a:ext cx="69850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公式" r:id="rId5" imgW="2578100" imgH="241300" progId="Equation.3">
                  <p:embed/>
                </p:oleObj>
              </mc:Choice>
              <mc:Fallback>
                <p:oleObj name="公式" r:id="rId5" imgW="2578100" imgH="2413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982913"/>
                        <a:ext cx="69850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3" name="Object 91">
            <a:extLst>
              <a:ext uri="{FF2B5EF4-FFF2-40B4-BE49-F238E27FC236}">
                <a16:creationId xmlns:a16="http://schemas.microsoft.com/office/drawing/2014/main" id="{E81398AD-8BC0-40BE-9DDF-0D4A410463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3630613"/>
          <a:ext cx="48514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公式" r:id="rId7" imgW="1790700" imgH="228600" progId="Equation.3">
                  <p:embed/>
                </p:oleObj>
              </mc:Choice>
              <mc:Fallback>
                <p:oleObj name="公式" r:id="rId7" imgW="179070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630613"/>
                        <a:ext cx="48514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4" name="Object 92">
            <a:extLst>
              <a:ext uri="{FF2B5EF4-FFF2-40B4-BE49-F238E27FC236}">
                <a16:creationId xmlns:a16="http://schemas.microsoft.com/office/drawing/2014/main" id="{AEA993C6-6BA1-4BEA-ABE3-47D719E7F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351338"/>
          <a:ext cx="66055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公式" r:id="rId9" imgW="2438400" imgH="228600" progId="Equation.3">
                  <p:embed/>
                </p:oleObj>
              </mc:Choice>
              <mc:Fallback>
                <p:oleObj name="公式" r:id="rId9" imgW="2438400" imgH="2286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51338"/>
                        <a:ext cx="66055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2525" name="Object 93">
            <a:extLst>
              <a:ext uri="{FF2B5EF4-FFF2-40B4-BE49-F238E27FC236}">
                <a16:creationId xmlns:a16="http://schemas.microsoft.com/office/drawing/2014/main" id="{DD0A81B2-780C-444E-8A0B-5F6FA2978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5040313"/>
          <a:ext cx="5573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公式" r:id="rId11" imgW="2057400" imgH="203200" progId="Equation.3">
                  <p:embed/>
                </p:oleObj>
              </mc:Choice>
              <mc:Fallback>
                <p:oleObj name="公式" r:id="rId11" imgW="2057400" imgH="2032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040313"/>
                        <a:ext cx="55737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>
            <a:extLst>
              <a:ext uri="{FF2B5EF4-FFF2-40B4-BE49-F238E27FC236}">
                <a16:creationId xmlns:a16="http://schemas.microsoft.com/office/drawing/2014/main" id="{F6B05931-C688-4AEF-8751-98AEF3969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549275"/>
            <a:ext cx="71707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2.1.2  </a:t>
            </a:r>
            <a:r>
              <a:rPr lang="zh-CN" altLang="en-US" sz="2800">
                <a:solidFill>
                  <a:schemeClr val="accent2"/>
                </a:solidFill>
                <a:latin typeface="Times New Roman" panose="02020603050405020304" pitchFamily="18" charset="0"/>
              </a:rPr>
              <a:t>逻辑代数的基本规则</a:t>
            </a:r>
            <a:r>
              <a:rPr lang="zh-CN" altLang="en-US" sz="2500">
                <a:solidFill>
                  <a:srgbClr val="000066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374799" name="Rectangle 15">
            <a:extLst>
              <a:ext uri="{FF2B5EF4-FFF2-40B4-BE49-F238E27FC236}">
                <a16:creationId xmlns:a16="http://schemas.microsoft.com/office/drawing/2014/main" id="{DB4D178C-303B-499E-87EA-00339A152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8" y="1123950"/>
            <a:ext cx="1984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zh-CN" altLang="en-US" sz="2400">
                <a:solidFill>
                  <a:schemeClr val="accent2"/>
                </a:solidFill>
                <a:latin typeface="楷体_GB2312" pitchFamily="49" charset="-122"/>
              </a:rPr>
              <a:t>代入规则</a:t>
            </a:r>
            <a:r>
              <a:rPr lang="zh-CN" altLang="en-US" sz="1800">
                <a:solidFill>
                  <a:srgbClr val="000066"/>
                </a:solidFill>
                <a:latin typeface="楷体_GB2312" pitchFamily="49" charset="-122"/>
              </a:rPr>
              <a:t>  </a:t>
            </a:r>
          </a:p>
        </p:txBody>
      </p:sp>
      <p:sp>
        <p:nvSpPr>
          <p:cNvPr id="374800" name="Rectangle 16">
            <a:extLst>
              <a:ext uri="{FF2B5EF4-FFF2-40B4-BE49-F238E27FC236}">
                <a16:creationId xmlns:a16="http://schemas.microsoft.com/office/drawing/2014/main" id="{CEF8782F-C23B-48BC-BB72-D329932F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370013"/>
            <a:ext cx="82296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1169988" algn="l"/>
                <a:tab pos="4392613" algn="r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169988" algn="l"/>
                <a:tab pos="4392613" algn="r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rgbClr val="000066"/>
                </a:solidFill>
                <a:latin typeface="楷体_GB2312" pitchFamily="49" charset="-122"/>
              </a:rPr>
              <a:t>		       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： 在包含变量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逻辑等式中，如果用另一个函数式代入式中所有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的位置，则等式仍然成立。这一规则称为代入规则。</a:t>
            </a:r>
          </a:p>
        </p:txBody>
      </p:sp>
      <p:sp>
        <p:nvSpPr>
          <p:cNvPr id="374801" name="Rectangle 17">
            <a:extLst>
              <a:ext uri="{FF2B5EF4-FFF2-40B4-BE49-F238E27FC236}">
                <a16:creationId xmlns:a16="http://schemas.microsoft.com/office/drawing/2014/main" id="{D3F0DFCA-50F5-4AA6-B117-69983B8E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3170238"/>
            <a:ext cx="796448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例</a:t>
            </a:r>
            <a:r>
              <a:rPr lang="zh-CN" altLang="en-US" sz="24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：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B (A + C) = BA+BC</a:t>
            </a:r>
            <a:r>
              <a:rPr lang="zh-CN" altLang="en-US" sz="2400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，</a:t>
            </a:r>
          </a:p>
        </p:txBody>
      </p:sp>
      <p:sp>
        <p:nvSpPr>
          <p:cNvPr id="374802" name="Rectangle 18">
            <a:extLst>
              <a:ext uri="{FF2B5EF4-FFF2-40B4-BE49-F238E27FC236}">
                <a16:creationId xmlns:a16="http://schemas.microsoft.com/office/drawing/2014/main" id="{4081D357-195D-4092-B39B-D31E09BB3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860800"/>
            <a:ext cx="79644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用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A + D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代替</a:t>
            </a:r>
            <a:r>
              <a:rPr lang="en-US" altLang="zh-CN" sz="2400" i="1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A</a:t>
            </a:r>
            <a:r>
              <a:rPr lang="zh-CN" altLang="en-US" sz="2400" i="1">
                <a:solidFill>
                  <a:srgbClr val="000066"/>
                </a:solidFill>
                <a:latin typeface="宋体-方正超大字符集" pitchFamily="65" charset="-122"/>
                <a:ea typeface="宋体-方正超大字符集" pitchFamily="65" charset="-122"/>
              </a:rPr>
              <a:t>，</a:t>
            </a: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得</a:t>
            </a:r>
          </a:p>
        </p:txBody>
      </p:sp>
      <p:sp>
        <p:nvSpPr>
          <p:cNvPr id="374803" name="Rectangle 19">
            <a:extLst>
              <a:ext uri="{FF2B5EF4-FFF2-40B4-BE49-F238E27FC236}">
                <a16:creationId xmlns:a16="http://schemas.microsoft.com/office/drawing/2014/main" id="{A3018889-132A-4906-AA3C-8374A722C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63" y="4508500"/>
            <a:ext cx="796448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tabLst>
                <a:tab pos="228600" algn="l"/>
              </a:tabLst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28600" algn="l"/>
              </a:tabLst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B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[(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A +D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)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 +C </a:t>
            </a:r>
            <a:r>
              <a:rPr lang="en-US" altLang="zh-CN" sz="2400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] </a:t>
            </a:r>
            <a:r>
              <a:rPr lang="en-US" altLang="zh-CN" sz="2400" i="1">
                <a:solidFill>
                  <a:srgbClr val="000066"/>
                </a:solidFill>
                <a:latin typeface="Times New Roman" panose="02020603050405020304" pitchFamily="18" charset="0"/>
                <a:ea typeface="宋体-方正超大字符集" pitchFamily="65" charset="-122"/>
              </a:rPr>
              <a:t>= B(A +D) + BC = BA + BD + BC</a:t>
            </a:r>
          </a:p>
        </p:txBody>
      </p:sp>
      <p:sp>
        <p:nvSpPr>
          <p:cNvPr id="374804" name="Rectangle 20">
            <a:extLst>
              <a:ext uri="{FF2B5EF4-FFF2-40B4-BE49-F238E27FC236}">
                <a16:creationId xmlns:a16="http://schemas.microsoft.com/office/drawing/2014/main" id="{6C7F87D6-30F8-40EB-B664-C0A289408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16563"/>
            <a:ext cx="692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>
                <a:solidFill>
                  <a:srgbClr val="000066"/>
                </a:solidFill>
                <a:latin typeface="楷体_GB2312" pitchFamily="49" charset="-122"/>
              </a:rPr>
              <a:t>代入规则可以扩展所有基本公式或定律的应用范围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74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74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74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9" grpId="0" autoUpdateAnimBg="0"/>
      <p:bldP spid="374800" grpId="0" autoUpdateAnimBg="0"/>
      <p:bldP spid="374801" grpId="0" autoUpdateAnimBg="0"/>
      <p:bldP spid="374802" grpId="0" autoUpdateAnimBg="0"/>
      <p:bldP spid="374803" grpId="0" autoUpdateAnimBg="0"/>
      <p:bldP spid="374804" grpId="0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 Narrow"/>
        <a:ea typeface="楷体_GB2312"/>
        <a:cs typeface=""/>
      </a:majorFont>
      <a:minorFont>
        <a:latin typeface="Arial Narrow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16024</TotalTime>
  <Words>1037</Words>
  <Application>Microsoft Office PowerPoint</Application>
  <PresentationFormat>全屏显示(4:3)</PresentationFormat>
  <Paragraphs>148</Paragraphs>
  <Slides>17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Arial Narrow</vt:lpstr>
      <vt:lpstr>宋体</vt:lpstr>
      <vt:lpstr>Arial</vt:lpstr>
      <vt:lpstr>楷体_GB2312</vt:lpstr>
      <vt:lpstr>Wingdings</vt:lpstr>
      <vt:lpstr>Times New Roman</vt:lpstr>
      <vt:lpstr>Verdana</vt:lpstr>
      <vt:lpstr>宋体-方正超大字符集</vt:lpstr>
      <vt:lpstr>Tahoma</vt:lpstr>
      <vt:lpstr>华康简宋</vt:lpstr>
      <vt:lpstr>华文中宋</vt:lpstr>
      <vt:lpstr>黑体</vt:lpstr>
      <vt:lpstr>PMingLiU</vt:lpstr>
      <vt:lpstr>Wingdings 2</vt:lpstr>
      <vt:lpstr>Profile</vt:lpstr>
      <vt:lpstr>Microsoft 公式 3.0</vt:lpstr>
      <vt:lpstr>MathType 5.0 Equation</vt:lpstr>
      <vt:lpstr>Microsoft Word 图片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Samsung 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luojie</dc:creator>
  <cp:lastModifiedBy>Wang Moby</cp:lastModifiedBy>
  <cp:revision>1721</cp:revision>
  <dcterms:created xsi:type="dcterms:W3CDTF">2004-08-29T02:51:05Z</dcterms:created>
  <dcterms:modified xsi:type="dcterms:W3CDTF">2020-04-25T08:33:05Z</dcterms:modified>
</cp:coreProperties>
</file>