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4"/>
  </p:notesMasterIdLst>
  <p:sldIdLst>
    <p:sldId id="437" r:id="rId2"/>
    <p:sldId id="462" r:id="rId3"/>
    <p:sldId id="467" r:id="rId4"/>
    <p:sldId id="459" r:id="rId5"/>
    <p:sldId id="469" r:id="rId6"/>
    <p:sldId id="441" r:id="rId7"/>
    <p:sldId id="440" r:id="rId8"/>
    <p:sldId id="442" r:id="rId9"/>
    <p:sldId id="463" r:id="rId10"/>
    <p:sldId id="470" r:id="rId11"/>
    <p:sldId id="464" r:id="rId12"/>
    <p:sldId id="465" r:id="rId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0000CC"/>
    <a:srgbClr val="339933"/>
    <a:srgbClr val="FF0000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8" autoAdjust="0"/>
    <p:restoredTop sz="94731" autoAdjust="0"/>
  </p:normalViewPr>
  <p:slideViewPr>
    <p:cSldViewPr>
      <p:cViewPr varScale="1">
        <p:scale>
          <a:sx n="64" d="100"/>
          <a:sy n="64" d="100"/>
        </p:scale>
        <p:origin x="1304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18" Type="http://schemas.openxmlformats.org/officeDocument/2006/relationships/image" Target="../media/image51.emf"/><Relationship Id="rId26" Type="http://schemas.openxmlformats.org/officeDocument/2006/relationships/image" Target="../media/image59.emf"/><Relationship Id="rId3" Type="http://schemas.openxmlformats.org/officeDocument/2006/relationships/image" Target="../media/image36.emf"/><Relationship Id="rId21" Type="http://schemas.openxmlformats.org/officeDocument/2006/relationships/image" Target="../media/image54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50.emf"/><Relationship Id="rId25" Type="http://schemas.openxmlformats.org/officeDocument/2006/relationships/image" Target="../media/image58.emf"/><Relationship Id="rId2" Type="http://schemas.openxmlformats.org/officeDocument/2006/relationships/image" Target="../media/image35.emf"/><Relationship Id="rId16" Type="http://schemas.openxmlformats.org/officeDocument/2006/relationships/image" Target="../media/image49.emf"/><Relationship Id="rId20" Type="http://schemas.openxmlformats.org/officeDocument/2006/relationships/image" Target="../media/image53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24" Type="http://schemas.openxmlformats.org/officeDocument/2006/relationships/image" Target="../media/image57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23" Type="http://schemas.openxmlformats.org/officeDocument/2006/relationships/image" Target="../media/image56.emf"/><Relationship Id="rId10" Type="http://schemas.openxmlformats.org/officeDocument/2006/relationships/image" Target="../media/image43.emf"/><Relationship Id="rId19" Type="http://schemas.openxmlformats.org/officeDocument/2006/relationships/image" Target="../media/image52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Relationship Id="rId22" Type="http://schemas.openxmlformats.org/officeDocument/2006/relationships/image" Target="../media/image55.emf"/><Relationship Id="rId27" Type="http://schemas.openxmlformats.org/officeDocument/2006/relationships/image" Target="../media/image6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4" Type="http://schemas.openxmlformats.org/officeDocument/2006/relationships/image" Target="../media/image6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fld id="{97EC9023-3047-490F-A280-F1642102C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19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6B593-825F-49F4-845E-4DF9B139427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C9023-3047-490F-A280-F1642102C792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16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FDCB0-2AED-4BFC-988A-E4E2A82AC65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9FBA0D-503B-4941-ADC0-A0CC5679E50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itchFamily="18" charset="0"/>
            </a:endParaRPr>
          </a:p>
        </p:txBody>
      </p:sp>
      <p:pic>
        <p:nvPicPr>
          <p:cNvPr id="93192" name="Picture 8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3398D2-563B-43D1-953A-435BF9414C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42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26A7C9-D526-41A1-A0F8-EF1AFF046E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60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23AD52-DBB5-4F87-BD0A-449DE91F2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29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12B36F-503A-409F-B5C2-FC3C88F17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8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88BD23-C7BE-488E-A807-6E76CE52BC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37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098944-CA59-4B47-B565-E5290AC6B6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94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7BC742-78A9-460C-A9CD-3DC37F3B06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6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E3325-37BF-4174-B6A4-DE5B85934B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71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CC39E9-B965-46F8-8BC0-98E54382EA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14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C9C5F4-2708-44A8-BAA5-164F5A9F35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18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fld id="{08FC254C-A11D-48AC-86DA-173DE557C8E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 descr="前进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 descr="播放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 descr="后退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33.jpeg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5.e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9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e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9" Type="http://schemas.openxmlformats.org/officeDocument/2006/relationships/image" Target="../media/image51.emf"/><Relationship Id="rId21" Type="http://schemas.openxmlformats.org/officeDocument/2006/relationships/image" Target="../media/image42.emf"/><Relationship Id="rId34" Type="http://schemas.openxmlformats.org/officeDocument/2006/relationships/oleObject" Target="../embeddings/oleObject45.bin"/><Relationship Id="rId42" Type="http://schemas.openxmlformats.org/officeDocument/2006/relationships/oleObject" Target="../embeddings/oleObject49.bin"/><Relationship Id="rId47" Type="http://schemas.openxmlformats.org/officeDocument/2006/relationships/image" Target="../media/image55.emf"/><Relationship Id="rId50" Type="http://schemas.openxmlformats.org/officeDocument/2006/relationships/oleObject" Target="../embeddings/oleObject53.bin"/><Relationship Id="rId55" Type="http://schemas.openxmlformats.org/officeDocument/2006/relationships/image" Target="../media/image59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0.emf"/><Relationship Id="rId25" Type="http://schemas.openxmlformats.org/officeDocument/2006/relationships/image" Target="../media/image44.emf"/><Relationship Id="rId33" Type="http://schemas.openxmlformats.org/officeDocument/2006/relationships/image" Target="../media/image48.emf"/><Relationship Id="rId38" Type="http://schemas.openxmlformats.org/officeDocument/2006/relationships/oleObject" Target="../embeddings/oleObject47.bin"/><Relationship Id="rId46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29" Type="http://schemas.openxmlformats.org/officeDocument/2006/relationships/image" Target="../media/image46.emf"/><Relationship Id="rId41" Type="http://schemas.openxmlformats.org/officeDocument/2006/relationships/image" Target="../media/image52.emf"/><Relationship Id="rId54" Type="http://schemas.openxmlformats.org/officeDocument/2006/relationships/oleObject" Target="../embeddings/oleObject5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7.emf"/><Relationship Id="rId24" Type="http://schemas.openxmlformats.org/officeDocument/2006/relationships/oleObject" Target="../embeddings/oleObject40.bin"/><Relationship Id="rId32" Type="http://schemas.openxmlformats.org/officeDocument/2006/relationships/oleObject" Target="../embeddings/oleObject44.bin"/><Relationship Id="rId37" Type="http://schemas.openxmlformats.org/officeDocument/2006/relationships/image" Target="../media/image50.emf"/><Relationship Id="rId40" Type="http://schemas.openxmlformats.org/officeDocument/2006/relationships/oleObject" Target="../embeddings/oleObject48.bin"/><Relationship Id="rId45" Type="http://schemas.openxmlformats.org/officeDocument/2006/relationships/image" Target="../media/image54.emf"/><Relationship Id="rId53" Type="http://schemas.openxmlformats.org/officeDocument/2006/relationships/image" Target="../media/image58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23" Type="http://schemas.openxmlformats.org/officeDocument/2006/relationships/image" Target="../media/image43.emf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6.bin"/><Relationship Id="rId49" Type="http://schemas.openxmlformats.org/officeDocument/2006/relationships/image" Target="../media/image56.emf"/><Relationship Id="rId57" Type="http://schemas.openxmlformats.org/officeDocument/2006/relationships/image" Target="../media/image60.e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4" Type="http://schemas.openxmlformats.org/officeDocument/2006/relationships/oleObject" Target="../embeddings/oleObject50.bin"/><Relationship Id="rId52" Type="http://schemas.openxmlformats.org/officeDocument/2006/relationships/oleObject" Target="../embeddings/oleObject54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45.emf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49.emf"/><Relationship Id="rId43" Type="http://schemas.openxmlformats.org/officeDocument/2006/relationships/image" Target="../media/image53.emf"/><Relationship Id="rId48" Type="http://schemas.openxmlformats.org/officeDocument/2006/relationships/oleObject" Target="../embeddings/oleObject52.bin"/><Relationship Id="rId56" Type="http://schemas.openxmlformats.org/officeDocument/2006/relationships/oleObject" Target="../embeddings/oleObject56.bin"/><Relationship Id="rId8" Type="http://schemas.openxmlformats.org/officeDocument/2006/relationships/oleObject" Target="../embeddings/oleObject32.bin"/><Relationship Id="rId51" Type="http://schemas.openxmlformats.org/officeDocument/2006/relationships/image" Target="../media/image57.emf"/><Relationship Id="rId3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4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62" name="Rectangle 18"/>
          <p:cNvSpPr>
            <a:spLocks noChangeArrowheads="1"/>
          </p:cNvSpPr>
          <p:nvPr/>
        </p:nvSpPr>
        <p:spPr bwMode="auto">
          <a:xfrm>
            <a:off x="533400" y="808038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zh-CN" sz="36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2.2</a:t>
            </a:r>
            <a:r>
              <a:rPr lang="en-US" altLang="zh-CN" sz="36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逻辑函数表达式的形式</a:t>
            </a:r>
          </a:p>
        </p:txBody>
      </p:sp>
      <p:sp>
        <p:nvSpPr>
          <p:cNvPr id="364563" name="Rectangle 19"/>
          <p:cNvSpPr>
            <a:spLocks noChangeArrowheads="1"/>
          </p:cNvSpPr>
          <p:nvPr/>
        </p:nvSpPr>
        <p:spPr bwMode="auto">
          <a:xfrm>
            <a:off x="881063" y="3379788"/>
            <a:ext cx="7650162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rId2" action="ppaction://hlinksldjump"/>
              </a:rPr>
              <a:t>2.2.2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最小项与最小项表达式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881063" y="2582863"/>
            <a:ext cx="774065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rId4" action="ppaction://hlinksldjump"/>
              </a:rPr>
              <a:t>2.2.1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逻辑函数表达式的形式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4566" name="Rectangle 22"/>
          <p:cNvSpPr>
            <a:spLocks noChangeArrowheads="1"/>
          </p:cNvSpPr>
          <p:nvPr/>
        </p:nvSpPr>
        <p:spPr bwMode="auto">
          <a:xfrm>
            <a:off x="881063" y="4292600"/>
            <a:ext cx="641667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rId5" action="ppaction://hlinksldjump"/>
              </a:rPr>
              <a:t>2.2.3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6" action="ppaction://hlinksldjump"/>
              </a:rPr>
              <a:t>最大项与最大项表达式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8681" y="2924930"/>
            <a:ext cx="4830168" cy="1938992"/>
          </a:xfrm>
          <a:prstGeom prst="rect">
            <a:avLst/>
          </a:prstGeom>
          <a:solidFill>
            <a:srgbClr val="00CC99"/>
          </a:solidFill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①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是或项；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②包含了全部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个变量；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③每个变量只出现一次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④出现的可以是原变量，也可以是反变量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26907" y="1412720"/>
            <a:ext cx="91440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69875" algn="l" eaLnBrk="0" hangingPunct="0">
              <a:lnSpc>
                <a:spcPct val="165000"/>
              </a:lnSpc>
              <a:tabLst>
                <a:tab pos="630238" algn="l"/>
                <a:tab pos="4392613" algn="r"/>
              </a:tabLst>
            </a:pP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个变量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1, 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2, 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…, </a:t>
            </a:r>
            <a:r>
              <a:rPr kumimoji="1" lang="en-US" altLang="zh-CN" sz="2400" i="1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baseline="-300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的最大项是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个因子的或项，每个变量都以它的原变量或非变量的形式在乘积项中出现，且仅出现一次。</a:t>
            </a:r>
            <a:endParaRPr kumimoji="1"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94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7" name="Rectangle 9"/>
          <p:cNvSpPr>
            <a:spLocks noChangeArrowheads="1"/>
          </p:cNvSpPr>
          <p:nvPr/>
        </p:nvSpPr>
        <p:spPr bwMode="auto">
          <a:xfrm>
            <a:off x="179390" y="3481559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最大项的表示：通常用</a:t>
            </a:r>
            <a:r>
              <a:rPr lang="en-US" altLang="zh-CN" sz="2400" i="1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400" baseline="-250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表示最大项，</a:t>
            </a:r>
            <a:r>
              <a:rPr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表示最大项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下标</a:t>
            </a:r>
            <a:r>
              <a:rPr lang="en-US" altLang="zh-CN" sz="24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为最大项号。 </a:t>
            </a:r>
          </a:p>
        </p:txBody>
      </p:sp>
      <p:sp>
        <p:nvSpPr>
          <p:cNvPr id="401418" name="Rectangle 10"/>
          <p:cNvSpPr>
            <a:spLocks noChangeArrowheads="1"/>
          </p:cNvSpPr>
          <p:nvPr/>
        </p:nvSpPr>
        <p:spPr bwMode="auto">
          <a:xfrm>
            <a:off x="331655" y="2779473"/>
            <a:ext cx="8382000" cy="5556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76225" algn="l">
              <a:lnSpc>
                <a:spcPct val="120000"/>
              </a:lnSpc>
              <a:buFont typeface="Wingdings" pitchFamily="2" charset="2"/>
              <a:buChar char="l"/>
              <a:tabLst>
                <a:tab pos="630238" algn="l"/>
                <a:tab pos="4392613" algn="r"/>
              </a:tabLst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全体最大项之积为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01419" name="Rectangle 11"/>
          <p:cNvSpPr>
            <a:spLocks noChangeArrowheads="1"/>
          </p:cNvSpPr>
          <p:nvPr/>
        </p:nvSpPr>
        <p:spPr bwMode="auto">
          <a:xfrm>
            <a:off x="325878" y="1751657"/>
            <a:ext cx="8459787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对于任意一个最大项，只有一组变量取值使得它的值为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401420" name="Rectangle 12"/>
          <p:cNvSpPr>
            <a:spLocks noChangeArrowheads="1"/>
          </p:cNvSpPr>
          <p:nvPr/>
        </p:nvSpPr>
        <p:spPr bwMode="auto">
          <a:xfrm>
            <a:off x="323410" y="2296873"/>
            <a:ext cx="708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任意两个最大项的之和为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401421" name="Rectangle 13"/>
          <p:cNvSpPr>
            <a:spLocks noChangeArrowheads="1"/>
          </p:cNvSpPr>
          <p:nvPr/>
        </p:nvSpPr>
        <p:spPr bwMode="auto">
          <a:xfrm>
            <a:off x="323410" y="1242773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最大项的性质：</a:t>
            </a:r>
          </a:p>
        </p:txBody>
      </p:sp>
      <p:sp>
        <p:nvSpPr>
          <p:cNvPr id="401422" name="Rectangle 14"/>
          <p:cNvSpPr>
            <a:spLocks noChangeArrowheads="1"/>
          </p:cNvSpPr>
          <p:nvPr/>
        </p:nvSpPr>
        <p:spPr bwMode="auto">
          <a:xfrm>
            <a:off x="467430" y="4916070"/>
            <a:ext cx="446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最小项和最大项的关系</a:t>
            </a:r>
          </a:p>
        </p:txBody>
      </p:sp>
      <p:grpSp>
        <p:nvGrpSpPr>
          <p:cNvPr id="401431" name="Group 23"/>
          <p:cNvGrpSpPr>
            <a:grpSpLocks/>
          </p:cNvGrpSpPr>
          <p:nvPr/>
        </p:nvGrpSpPr>
        <p:grpSpPr bwMode="auto">
          <a:xfrm>
            <a:off x="826205" y="5464347"/>
            <a:ext cx="6337300" cy="457200"/>
            <a:chOff x="657" y="3067"/>
            <a:chExt cx="3992" cy="288"/>
          </a:xfrm>
        </p:grpSpPr>
        <p:sp>
          <p:nvSpPr>
            <p:cNvPr id="401423" name="Rectangle 15"/>
            <p:cNvSpPr>
              <a:spLocks noChangeArrowheads="1"/>
            </p:cNvSpPr>
            <p:nvPr/>
          </p:nvSpPr>
          <p:spPr bwMode="auto">
            <a:xfrm>
              <a:off x="657" y="3067"/>
              <a:ext cx="39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两者之间为互补关系： </a:t>
              </a:r>
              <a:r>
                <a:rPr lang="en-US" altLang="zh-CN" i="1" dirty="0">
                  <a:solidFill>
                    <a:srgbClr val="000099"/>
                  </a:solidFill>
                  <a:ea typeface="楷体_GB2312" pitchFamily="49" charset="-122"/>
                  <a:cs typeface="Times New Roman" pitchFamily="18" charset="0"/>
                </a:rPr>
                <a:t>m</a:t>
              </a:r>
              <a:r>
                <a:rPr lang="en-US" altLang="zh-CN" sz="2400" baseline="-250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dirty="0"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lang="en-US" altLang="zh-CN" sz="2400" i="1" dirty="0" err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M</a:t>
              </a:r>
              <a:r>
                <a:rPr lang="en-US" altLang="zh-CN" sz="2400" baseline="-25000" dirty="0" err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，或者</a:t>
              </a:r>
              <a:r>
                <a:rPr lang="en-US" altLang="zh-CN" sz="2400" i="1" dirty="0" err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M</a:t>
              </a:r>
              <a:r>
                <a:rPr lang="en-US" altLang="zh-CN" sz="2400" baseline="-25000" dirty="0" err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i="1" dirty="0">
                  <a:solidFill>
                    <a:srgbClr val="000099"/>
                  </a:solidFill>
                  <a:ea typeface="楷体_GB2312" pitchFamily="49" charset="-122"/>
                  <a:cs typeface="Times New Roman" pitchFamily="18" charset="0"/>
                </a:rPr>
                <a:t>m</a:t>
              </a:r>
              <a:r>
                <a:rPr lang="en-US" altLang="zh-CN" sz="2400" baseline="-250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01429" name="Line 21"/>
            <p:cNvSpPr>
              <a:spLocks noChangeShapeType="1"/>
            </p:cNvSpPr>
            <p:nvPr/>
          </p:nvSpPr>
          <p:spPr bwMode="auto">
            <a:xfrm>
              <a:off x="3106" y="3113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430" name="Line 22"/>
            <p:cNvSpPr>
              <a:spLocks noChangeShapeType="1"/>
            </p:cNvSpPr>
            <p:nvPr/>
          </p:nvSpPr>
          <p:spPr bwMode="auto">
            <a:xfrm>
              <a:off x="4332" y="315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2164910" y="3966193"/>
            <a:ext cx="5970587" cy="830997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  <a:tabLst>
                <a:tab pos="630238" algn="l"/>
                <a:tab pos="4392613" algn="r"/>
              </a:tabLst>
            </a:pP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最大项中原变量用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表示，反变量用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表示，所对应的十进制数即为最大项的编号。</a:t>
            </a:r>
          </a:p>
        </p:txBody>
      </p:sp>
      <p:sp>
        <p:nvSpPr>
          <p:cNvPr id="13" name="Rectangle 464"/>
          <p:cNvSpPr>
            <a:spLocks noChangeArrowheads="1"/>
          </p:cNvSpPr>
          <p:nvPr/>
        </p:nvSpPr>
        <p:spPr bwMode="auto">
          <a:xfrm>
            <a:off x="611188" y="544810"/>
            <a:ext cx="34567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最大项的性质及编号</a:t>
            </a:r>
            <a:r>
              <a:rPr lang="zh-CN" altLang="en-US" sz="2100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7" grpId="0" autoUpdateAnimBg="0"/>
      <p:bldP spid="401418" grpId="0"/>
      <p:bldP spid="401419" grpId="0"/>
      <p:bldP spid="401420" grpId="0"/>
      <p:bldP spid="401421" grpId="0"/>
      <p:bldP spid="4014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395288" y="476250"/>
            <a:ext cx="849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逻辑电路的真值表如右，写出最小项和最大项表达式。</a:t>
            </a:r>
            <a:endParaRPr lang="zh-CN" altLang="en-US" sz="2400" dirty="0">
              <a:latin typeface="Arial" pitchFamily="34" charset="0"/>
            </a:endParaRP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755650" y="1192639"/>
            <a:ext cx="51847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最小项表达式：</a:t>
            </a:r>
          </a:p>
          <a:p>
            <a:pPr algn="l"/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400" i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的各个最小项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相加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02619" name="Group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71591"/>
              </p:ext>
            </p:extLst>
          </p:nvPr>
        </p:nvGraphicFramePr>
        <p:xfrm>
          <a:off x="6227763" y="1123950"/>
          <a:ext cx="2447925" cy="365760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A    B   C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L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  <a:sym typeface="Symbol" pitchFamily="18" charset="2"/>
                        </a:rPr>
                        <a:t>m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  <a:sym typeface="Symbol" pitchFamily="18" charset="2"/>
                        </a:rPr>
                        <a:t>m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  <a:sym typeface="Symbol" pitchFamily="18" charset="2"/>
                        </a:rPr>
                        <a:t>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  <a:sym typeface="Symbol" pitchFamily="18" charset="2"/>
                        </a:rPr>
                        <a:t>m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  <a:sym typeface="Symbol" pitchFamily="18" charset="2"/>
                        </a:rPr>
                        <a:t>6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0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02621" name="Object 189"/>
          <p:cNvGraphicFramePr>
            <a:graphicFrameLocks noChangeAspect="1"/>
          </p:cNvGraphicFramePr>
          <p:nvPr/>
        </p:nvGraphicFramePr>
        <p:xfrm>
          <a:off x="827088" y="2133600"/>
          <a:ext cx="31686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49" r:id="rId3" imgW="1511300" imgH="482600" progId="Equation.3">
                  <p:embed/>
                </p:oleObj>
              </mc:Choice>
              <mc:Fallback>
                <p:oleObj r:id="rId3" imgW="1511300" imgH="482600" progId="Equation.3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316865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620" name="Object 188"/>
          <p:cNvGraphicFramePr>
            <a:graphicFrameLocks noChangeAspect="1"/>
          </p:cNvGraphicFramePr>
          <p:nvPr/>
        </p:nvGraphicFramePr>
        <p:xfrm>
          <a:off x="2124075" y="3141663"/>
          <a:ext cx="41036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50" r:id="rId5" imgW="1815312" imgH="215806" progId="Equation.3">
                  <p:embed/>
                </p:oleObj>
              </mc:Choice>
              <mc:Fallback>
                <p:oleObj r:id="rId5" imgW="1815312" imgH="215806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41663"/>
                        <a:ext cx="410368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622" name="Rectangle 190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2624" name="Rectangle 192"/>
          <p:cNvSpPr>
            <a:spLocks noChangeArrowheads="1"/>
          </p:cNvSpPr>
          <p:nvPr/>
        </p:nvSpPr>
        <p:spPr bwMode="auto">
          <a:xfrm>
            <a:off x="888880" y="3699951"/>
            <a:ext cx="5184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最大项表达式：</a:t>
            </a:r>
          </a:p>
        </p:txBody>
      </p:sp>
      <p:graphicFrame>
        <p:nvGraphicFramePr>
          <p:cNvPr id="402626" name="Object 194"/>
          <p:cNvGraphicFramePr>
            <a:graphicFrameLocks noChangeAspect="1"/>
          </p:cNvGraphicFramePr>
          <p:nvPr/>
        </p:nvGraphicFramePr>
        <p:xfrm>
          <a:off x="611188" y="4581525"/>
          <a:ext cx="39592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51" r:id="rId7" imgW="2044700" imgH="482600" progId="Equation.3">
                  <p:embed/>
                </p:oleObj>
              </mc:Choice>
              <mc:Fallback>
                <p:oleObj r:id="rId7" imgW="2044700" imgH="482600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81525"/>
                        <a:ext cx="39592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625" name="Object 193"/>
          <p:cNvGraphicFramePr>
            <a:graphicFrameLocks noChangeAspect="1"/>
          </p:cNvGraphicFramePr>
          <p:nvPr/>
        </p:nvGraphicFramePr>
        <p:xfrm>
          <a:off x="1835150" y="5487988"/>
          <a:ext cx="72739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52" r:id="rId9" imgW="3632200" imgH="241300" progId="Equation.3">
                  <p:embed/>
                </p:oleObj>
              </mc:Choice>
              <mc:Fallback>
                <p:oleObj r:id="rId9" imgW="3632200" imgH="241300" progId="Equation.3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87988"/>
                        <a:ext cx="727392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627" name="Rectangle 195"/>
          <p:cNvSpPr>
            <a:spLocks noChangeArrowheads="1"/>
          </p:cNvSpPr>
          <p:nvPr/>
        </p:nvSpPr>
        <p:spPr bwMode="auto">
          <a:xfrm>
            <a:off x="0" y="2944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1619590" y="6093370"/>
            <a:ext cx="403256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最小项之和；最大项之积</a:t>
            </a:r>
            <a:endParaRPr lang="zh-CN" altLang="en-US" sz="2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3" name="Rectangle 192"/>
          <p:cNvSpPr>
            <a:spLocks noChangeArrowheads="1"/>
          </p:cNvSpPr>
          <p:nvPr/>
        </p:nvSpPr>
        <p:spPr bwMode="auto">
          <a:xfrm>
            <a:off x="857347" y="4127500"/>
            <a:ext cx="5184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400" i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的各个最大项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相乘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884460" y="2897534"/>
            <a:ext cx="792110" cy="16048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6300240" y="3284980"/>
            <a:ext cx="172824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6300240" y="4005080"/>
            <a:ext cx="172824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6300240" y="4358332"/>
            <a:ext cx="172824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/>
      <p:bldP spid="402624" grpId="0"/>
      <p:bldP spid="55" grpId="0" animBg="1"/>
      <p:bldP spid="13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762000" y="1633540"/>
            <a:ext cx="601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、与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或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-108650" y="404580"/>
            <a:ext cx="666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　</a:t>
            </a:r>
            <a:r>
              <a:rPr kumimoji="1" lang="zh-CN" altLang="en-US" sz="2800" dirty="0">
                <a:solidFill>
                  <a:srgbClr val="CC0000"/>
                </a:solidFill>
                <a:latin typeface="宋体-方正超大字符集" pitchFamily="65" charset="-122"/>
                <a:ea typeface="宋体-方正超大字符集" pitchFamily="65" charset="-122"/>
              </a:rPr>
              <a:t>　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2.2.1</a:t>
            </a:r>
            <a:r>
              <a:rPr kumimoji="1"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　逻辑函数表达式的基本形式</a:t>
            </a:r>
          </a:p>
        </p:txBody>
      </p:sp>
      <p:grpSp>
        <p:nvGrpSpPr>
          <p:cNvPr id="398341" name="Group 5"/>
          <p:cNvGrpSpPr>
            <a:grpSpLocks/>
          </p:cNvGrpSpPr>
          <p:nvPr/>
        </p:nvGrpSpPr>
        <p:grpSpPr bwMode="auto">
          <a:xfrm>
            <a:off x="684213" y="2005014"/>
            <a:ext cx="8064500" cy="1371600"/>
            <a:chOff x="431" y="1408"/>
            <a:chExt cx="5080" cy="864"/>
          </a:xfrm>
        </p:grpSpPr>
        <p:sp>
          <p:nvSpPr>
            <p:cNvPr id="398342" name="Text Box 6"/>
            <p:cNvSpPr txBox="1">
              <a:spLocks noChangeArrowheads="1"/>
            </p:cNvSpPr>
            <p:nvPr/>
          </p:nvSpPr>
          <p:spPr bwMode="auto">
            <a:xfrm>
              <a:off x="431" y="1408"/>
              <a:ext cx="5080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75000"/>
                </a:lnSpc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若干与项进行或逻辑运算构成的表达式。由与运算</a:t>
              </a:r>
              <a:r>
                <a:rPr kumimoji="1" lang="zh-CN" altLang="en-US" sz="2400" dirty="0">
                  <a:solidFill>
                    <a:srgbClr val="000066"/>
                  </a:solidFill>
                </a:rPr>
                <a:t>符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和或运算符连接起来。</a:t>
              </a:r>
            </a:p>
          </p:txBody>
        </p:sp>
        <p:graphicFrame>
          <p:nvGraphicFramePr>
            <p:cNvPr id="398343" name="Object 7"/>
            <p:cNvGraphicFramePr>
              <a:graphicFrameLocks noChangeAspect="1"/>
            </p:cNvGraphicFramePr>
            <p:nvPr/>
          </p:nvGraphicFramePr>
          <p:xfrm>
            <a:off x="2517" y="1933"/>
            <a:ext cx="172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516" r:id="rId4" imgW="1016000" imgH="203200" progId="Equation.2">
                    <p:embed/>
                  </p:oleObj>
                </mc:Choice>
                <mc:Fallback>
                  <p:oleObj r:id="rId4" imgW="1016000" imgH="203200" progId="Equation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933"/>
                          <a:ext cx="1723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900113" y="3213100"/>
            <a:ext cx="601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、或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98346" name="Group 10"/>
          <p:cNvGrpSpPr>
            <a:grpSpLocks/>
          </p:cNvGrpSpPr>
          <p:nvPr/>
        </p:nvGrpSpPr>
        <p:grpSpPr bwMode="auto">
          <a:xfrm>
            <a:off x="684213" y="3738563"/>
            <a:ext cx="8064500" cy="1389062"/>
            <a:chOff x="431" y="2568"/>
            <a:chExt cx="5080" cy="875"/>
          </a:xfrm>
        </p:grpSpPr>
        <p:sp>
          <p:nvSpPr>
            <p:cNvPr id="398347" name="Text Box 11"/>
            <p:cNvSpPr txBox="1">
              <a:spLocks noChangeArrowheads="1"/>
            </p:cNvSpPr>
            <p:nvPr/>
          </p:nvSpPr>
          <p:spPr bwMode="auto">
            <a:xfrm>
              <a:off x="431" y="2568"/>
              <a:ext cx="5080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75000"/>
                </a:lnSpc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若干或项进行与逻辑运算构成的表达式。由或运算</a:t>
              </a:r>
              <a:r>
                <a:rPr kumimoji="1" lang="zh-CN" altLang="en-US" sz="2400">
                  <a:solidFill>
                    <a:srgbClr val="000066"/>
                  </a:solidFill>
                </a:rPr>
                <a:t>符</a:t>
              </a:r>
              <a:r>
                <a:rPr kumimoji="1" lang="zh-CN" altLang="en-US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和与运算符连接起来。 </a:t>
              </a:r>
            </a:p>
          </p:txBody>
        </p:sp>
        <p:graphicFrame>
          <p:nvGraphicFramePr>
            <p:cNvPr id="398348" name="Object 12"/>
            <p:cNvGraphicFramePr>
              <a:graphicFrameLocks noChangeAspect="1"/>
            </p:cNvGraphicFramePr>
            <p:nvPr/>
          </p:nvGraphicFramePr>
          <p:xfrm>
            <a:off x="2290" y="3158"/>
            <a:ext cx="181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517" r:id="rId6" imgW="1460500" imgH="228600" progId="Equation.2">
                    <p:embed/>
                  </p:oleObj>
                </mc:Choice>
                <mc:Fallback>
                  <p:oleObj r:id="rId6" imgW="1460500" imgH="228600" progId="Equation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158"/>
                          <a:ext cx="1814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35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98353" name="Group 17"/>
          <p:cNvGrpSpPr>
            <a:grpSpLocks/>
          </p:cNvGrpSpPr>
          <p:nvPr/>
        </p:nvGrpSpPr>
        <p:grpSpPr bwMode="auto">
          <a:xfrm>
            <a:off x="611450" y="5084763"/>
            <a:ext cx="7921625" cy="1162050"/>
            <a:chOff x="521" y="3203"/>
            <a:chExt cx="4990" cy="732"/>
          </a:xfrm>
        </p:grpSpPr>
        <p:sp>
          <p:nvSpPr>
            <p:cNvPr id="398349" name="Rectangle 13"/>
            <p:cNvSpPr>
              <a:spLocks noChangeArrowheads="1"/>
            </p:cNvSpPr>
            <p:nvPr/>
          </p:nvSpPr>
          <p:spPr bwMode="auto">
            <a:xfrm>
              <a:off x="521" y="3203"/>
              <a:ext cx="231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tabLst>
                  <a:tab pos="228600" algn="l"/>
                </a:tabLst>
              </a:pPr>
              <a:r>
                <a:rPr lang="zh-CN" altLang="en-US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通常表达式为混合形式</a:t>
              </a:r>
            </a:p>
          </p:txBody>
        </p:sp>
        <p:sp>
          <p:nvSpPr>
            <p:cNvPr id="398350" name="Rectangle 14"/>
            <p:cNvSpPr>
              <a:spLocks noChangeArrowheads="1"/>
            </p:cNvSpPr>
            <p:nvPr/>
          </p:nvSpPr>
          <p:spPr bwMode="auto">
            <a:xfrm>
              <a:off x="521" y="3566"/>
              <a:ext cx="4990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5000"/>
                </a:lnSpc>
                <a:tabLst>
                  <a:tab pos="228600" algn="l"/>
                </a:tabLst>
              </a:pP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经过变换可转换为上述两种基本形式</a:t>
              </a:r>
            </a:p>
          </p:txBody>
        </p:sp>
        <p:graphicFrame>
          <p:nvGraphicFramePr>
            <p:cNvPr id="398351" name="Object 15"/>
            <p:cNvGraphicFramePr>
              <a:graphicFrameLocks noChangeAspect="1"/>
            </p:cNvGraphicFramePr>
            <p:nvPr/>
          </p:nvGraphicFramePr>
          <p:xfrm>
            <a:off x="2653" y="3296"/>
            <a:ext cx="285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518" r:id="rId8" imgW="2387600" imgH="228600" progId="Equation.3">
                    <p:embed/>
                  </p:oleObj>
                </mc:Choice>
                <mc:Fallback>
                  <p:oleObj r:id="rId8" imgW="23876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296"/>
                          <a:ext cx="2858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54037" y="1085116"/>
            <a:ext cx="8521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逻辑函数有不同形式，如</a:t>
            </a:r>
            <a:r>
              <a:rPr lang="zh-CN" altLang="en-US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或表达式</a:t>
            </a:r>
            <a:r>
              <a:rPr lang="zh-CN" altLang="en-US" sz="2400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与非</a:t>
            </a:r>
            <a:r>
              <a:rPr lang="en-US" altLang="zh-CN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与非表达式</a:t>
            </a:r>
            <a:r>
              <a:rPr lang="zh-CN" altLang="en-US" sz="2400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或</a:t>
            </a:r>
            <a:r>
              <a:rPr lang="en-US" altLang="zh-CN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与表达式</a:t>
            </a:r>
            <a:r>
              <a:rPr lang="zh-CN" altLang="en-US" sz="2400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或非</a:t>
            </a:r>
            <a:r>
              <a:rPr lang="en-US" altLang="zh-CN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或非表达式</a:t>
            </a:r>
            <a:r>
              <a:rPr lang="zh-CN" altLang="en-US" sz="2400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以及</a:t>
            </a:r>
            <a:r>
              <a:rPr lang="zh-CN" altLang="en-US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或</a:t>
            </a:r>
            <a:r>
              <a:rPr lang="en-US" altLang="zh-CN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 u="sng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非表达式</a:t>
            </a:r>
            <a:r>
              <a:rPr lang="zh-CN" altLang="en-US" sz="2400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utoUpdateAnimBg="0"/>
      <p:bldP spid="398344" grpId="0" autoUpdateAnimBg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5069264" y="3182672"/>
            <a:ext cx="243528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l"/>
            <a:r>
              <a:rPr lang="en-US" altLang="zh-CN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或</a:t>
            </a:r>
            <a:r>
              <a:rPr lang="en-US" altLang="zh-CN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与”表达式</a:t>
            </a:r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5069264" y="2606410"/>
            <a:ext cx="312777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与非</a:t>
            </a:r>
            <a:r>
              <a:rPr lang="en-US" altLang="zh-CN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与非”表达式 </a:t>
            </a:r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5069264" y="4766997"/>
            <a:ext cx="283923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或</a:t>
            </a:r>
            <a:r>
              <a:rPr lang="en-US" altLang="zh-CN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非”表达式</a:t>
            </a:r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5113713" y="4205538"/>
            <a:ext cx="36334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400" dirty="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或非－或非” 表达式</a:t>
            </a:r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4853364" y="2025385"/>
            <a:ext cx="251222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华文楷体" pitchFamily="2" charset="-122"/>
                <a:ea typeface="华文楷体" pitchFamily="2" charset="-122"/>
              </a:rPr>
              <a:t>或” 表达式</a:t>
            </a:r>
          </a:p>
        </p:txBody>
      </p:sp>
      <p:graphicFrame>
        <p:nvGraphicFramePr>
          <p:cNvPr id="404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82517"/>
              </p:ext>
            </p:extLst>
          </p:nvPr>
        </p:nvGraphicFramePr>
        <p:xfrm>
          <a:off x="1037014" y="1880922"/>
          <a:ext cx="2374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01" name="公式" r:id="rId4" imgW="799920" imgH="190440" progId="Equation.3">
                  <p:embed/>
                </p:oleObj>
              </mc:Choice>
              <mc:Fallback>
                <p:oleObj name="公式" r:id="rId4" imgW="7999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014" y="1880922"/>
                        <a:ext cx="23749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788065"/>
              </p:ext>
            </p:extLst>
          </p:nvPr>
        </p:nvGraphicFramePr>
        <p:xfrm>
          <a:off x="1324351" y="2390510"/>
          <a:ext cx="20875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02" name="公式" r:id="rId6" imgW="685800" imgH="241200" progId="Equation.3">
                  <p:embed/>
                </p:oleObj>
              </mc:Choice>
              <mc:Fallback>
                <p:oleObj name="公式" r:id="rId6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351" y="2390510"/>
                        <a:ext cx="20875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830018"/>
              </p:ext>
            </p:extLst>
          </p:nvPr>
        </p:nvGraphicFramePr>
        <p:xfrm>
          <a:off x="1324351" y="3135047"/>
          <a:ext cx="28082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03" name="公式" r:id="rId8" imgW="1028520" imgH="215640" progId="Equation.3">
                  <p:embed/>
                </p:oleObj>
              </mc:Choice>
              <mc:Fallback>
                <p:oleObj name="公式" r:id="rId8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351" y="3135047"/>
                        <a:ext cx="2808288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98185"/>
              </p:ext>
            </p:extLst>
          </p:nvPr>
        </p:nvGraphicFramePr>
        <p:xfrm>
          <a:off x="1324351" y="3830372"/>
          <a:ext cx="28082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04" name="公式" r:id="rId10" imgW="1079280" imgH="266400" progId="Equation.3">
                  <p:embed/>
                </p:oleObj>
              </mc:Choice>
              <mc:Fallback>
                <p:oleObj name="公式" r:id="rId10" imgW="10792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351" y="3830372"/>
                        <a:ext cx="2808288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834371"/>
              </p:ext>
            </p:extLst>
          </p:nvPr>
        </p:nvGraphicFramePr>
        <p:xfrm>
          <a:off x="1343401" y="4622535"/>
          <a:ext cx="19970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05" name="公式" r:id="rId12" imgW="647640" imgH="228600" progId="Equation.3">
                  <p:embed/>
                </p:oleObj>
              </mc:Choice>
              <mc:Fallback>
                <p:oleObj name="公式" r:id="rId12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01" y="4622535"/>
                        <a:ext cx="19970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971500" y="2606410"/>
            <a:ext cx="667954" cy="2838870"/>
          </a:xfrm>
          <a:prstGeom prst="rect">
            <a:avLst/>
          </a:prstGeom>
          <a:pattFill prst="ltHorz">
            <a:fgClr>
              <a:schemeClr val="accent3">
                <a:lumMod val="8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7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 autoUpdateAnimBg="0"/>
      <p:bldP spid="404483" grpId="0" autoUpdateAnimBg="0"/>
      <p:bldP spid="404484" grpId="0" autoUpdateAnimBg="0"/>
      <p:bldP spid="404485" grpId="0" autoUpdateAnimBg="0"/>
      <p:bldP spid="40448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54" name="Rectangle 14"/>
          <p:cNvSpPr>
            <a:spLocks noChangeArrowheads="1"/>
          </p:cNvSpPr>
          <p:nvPr/>
        </p:nvSpPr>
        <p:spPr bwMode="auto">
          <a:xfrm>
            <a:off x="323851" y="1479210"/>
            <a:ext cx="8820150" cy="228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69875" algn="l">
              <a:tabLst>
                <a:tab pos="630238" algn="l"/>
                <a:tab pos="4392613" algn="r"/>
              </a:tabLst>
            </a:pPr>
            <a:endParaRPr kumimoji="1" lang="en-US" altLang="zh-CN" sz="2400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pPr indent="269875" algn="l" eaLnBrk="0" hangingPunct="0">
              <a:lnSpc>
                <a:spcPct val="165000"/>
              </a:lnSpc>
              <a:tabLst>
                <a:tab pos="630238" algn="l"/>
                <a:tab pos="4392613" algn="r"/>
              </a:tabLst>
            </a:pP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个变量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1, 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2, 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…, </a:t>
            </a:r>
            <a:r>
              <a:rPr kumimoji="1" lang="en-US" altLang="zh-CN" sz="2400" i="1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baseline="-300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的最小项是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个因子的乘积，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乘积中包含了全部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个变量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每个变量都以它的原变量或非变量的形式在乘积项中出现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且仅出现一次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一般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个变量的最小项应有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aseline="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个。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394275" name="Group 35"/>
          <p:cNvGrpSpPr>
            <a:grpSpLocks/>
          </p:cNvGrpSpPr>
          <p:nvPr/>
        </p:nvGrpSpPr>
        <p:grpSpPr bwMode="auto">
          <a:xfrm>
            <a:off x="447675" y="4163219"/>
            <a:ext cx="8016875" cy="1322387"/>
            <a:chOff x="294" y="2509"/>
            <a:chExt cx="5050" cy="833"/>
          </a:xfrm>
        </p:grpSpPr>
        <p:sp>
          <p:nvSpPr>
            <p:cNvPr id="394265" name="Rectangle 25"/>
            <p:cNvSpPr>
              <a:spLocks noChangeArrowheads="1"/>
            </p:cNvSpPr>
            <p:nvPr/>
          </p:nvSpPr>
          <p:spPr bwMode="auto">
            <a:xfrm>
              <a:off x="294" y="2509"/>
              <a:ext cx="50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例如，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4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1" lang="zh-CN" altLang="en-US" sz="24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三个逻辑变量的最小项有（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400" baseline="30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＝）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8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个，即 </a:t>
              </a:r>
            </a:p>
          </p:txBody>
        </p:sp>
        <p:grpSp>
          <p:nvGrpSpPr>
            <p:cNvPr id="394272" name="Group 32"/>
            <p:cNvGrpSpPr>
              <a:grpSpLocks/>
            </p:cNvGrpSpPr>
            <p:nvPr/>
          </p:nvGrpSpPr>
          <p:grpSpPr bwMode="auto">
            <a:xfrm>
              <a:off x="385" y="3009"/>
              <a:ext cx="4718" cy="333"/>
              <a:chOff x="204" y="2296"/>
              <a:chExt cx="4718" cy="333"/>
            </a:xfrm>
          </p:grpSpPr>
          <p:graphicFrame>
            <p:nvGraphicFramePr>
              <p:cNvPr id="394253" name="Object 13"/>
              <p:cNvGraphicFramePr>
                <a:graphicFrameLocks noChangeAspect="1"/>
              </p:cNvGraphicFramePr>
              <p:nvPr/>
            </p:nvGraphicFramePr>
            <p:xfrm>
              <a:off x="204" y="2296"/>
              <a:ext cx="544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733" name="公式" r:id="rId3" imgW="355320" imgH="190440" progId="Equation.3">
                      <p:embed/>
                    </p:oleObj>
                  </mc:Choice>
                  <mc:Fallback>
                    <p:oleObj name="公式" r:id="rId3" imgW="355320" imgH="1904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" y="2296"/>
                            <a:ext cx="544" cy="3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52" name="Object 12"/>
              <p:cNvGraphicFramePr>
                <a:graphicFrameLocks noChangeAspect="1"/>
              </p:cNvGraphicFramePr>
              <p:nvPr/>
            </p:nvGraphicFramePr>
            <p:xfrm>
              <a:off x="839" y="2296"/>
              <a:ext cx="54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734" name="公式" r:id="rId5" imgW="342720" imgH="190440" progId="Equation.3">
                      <p:embed/>
                    </p:oleObj>
                  </mc:Choice>
                  <mc:Fallback>
                    <p:oleObj name="公式" r:id="rId5" imgW="34272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2296"/>
                            <a:ext cx="544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51" name="Object 11"/>
              <p:cNvGraphicFramePr>
                <a:graphicFrameLocks noChangeAspect="1"/>
              </p:cNvGraphicFramePr>
              <p:nvPr/>
            </p:nvGraphicFramePr>
            <p:xfrm>
              <a:off x="1474" y="2296"/>
              <a:ext cx="544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735" name="公式" r:id="rId7" imgW="342720" imgH="190440" progId="Equation.3">
                      <p:embed/>
                    </p:oleObj>
                  </mc:Choice>
                  <mc:Fallback>
                    <p:oleObj name="公式" r:id="rId7" imgW="342720" imgH="1904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4" y="2296"/>
                            <a:ext cx="544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50" name="Object 10"/>
              <p:cNvGraphicFramePr>
                <a:graphicFrameLocks noChangeAspect="1"/>
              </p:cNvGraphicFramePr>
              <p:nvPr/>
            </p:nvGraphicFramePr>
            <p:xfrm>
              <a:off x="2064" y="2296"/>
              <a:ext cx="54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736" name="公式" r:id="rId9" imgW="342720" imgH="190440" progId="Equation.3">
                      <p:embed/>
                    </p:oleObj>
                  </mc:Choice>
                  <mc:Fallback>
                    <p:oleObj name="公式" r:id="rId9" imgW="342720" imgH="1904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2296"/>
                            <a:ext cx="544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49" name="Object 9"/>
              <p:cNvGraphicFramePr>
                <a:graphicFrameLocks noChangeAspect="1"/>
              </p:cNvGraphicFramePr>
              <p:nvPr/>
            </p:nvGraphicFramePr>
            <p:xfrm>
              <a:off x="2608" y="2296"/>
              <a:ext cx="54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737" name="公式" r:id="rId11" imgW="342720" imgH="190440" progId="Equation.3">
                      <p:embed/>
                    </p:oleObj>
                  </mc:Choice>
                  <mc:Fallback>
                    <p:oleObj name="公式" r:id="rId11" imgW="342720" imgH="19044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8" y="2296"/>
                            <a:ext cx="544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48" name="Object 8"/>
              <p:cNvGraphicFramePr>
                <a:graphicFrameLocks noChangeAspect="1"/>
              </p:cNvGraphicFramePr>
              <p:nvPr/>
            </p:nvGraphicFramePr>
            <p:xfrm>
              <a:off x="3197" y="2296"/>
              <a:ext cx="545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738" name="公式" r:id="rId13" imgW="342720" imgH="177480" progId="Equation.3">
                      <p:embed/>
                    </p:oleObj>
                  </mc:Choice>
                  <mc:Fallback>
                    <p:oleObj name="公式" r:id="rId13" imgW="342720" imgH="1774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7" y="2296"/>
                            <a:ext cx="545" cy="2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47" name="Object 7"/>
              <p:cNvGraphicFramePr>
                <a:graphicFrameLocks noChangeAspect="1"/>
              </p:cNvGraphicFramePr>
              <p:nvPr/>
            </p:nvGraphicFramePr>
            <p:xfrm>
              <a:off x="3787" y="2296"/>
              <a:ext cx="499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739" name="公式" r:id="rId15" imgW="342720" imgH="190440" progId="Equation.3">
                      <p:embed/>
                    </p:oleObj>
                  </mc:Choice>
                  <mc:Fallback>
                    <p:oleObj name="公式" r:id="rId15" imgW="342720" imgH="1904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2296"/>
                            <a:ext cx="499" cy="2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46" name="Object 6"/>
              <p:cNvGraphicFramePr>
                <a:graphicFrameLocks noChangeAspect="1"/>
              </p:cNvGraphicFramePr>
              <p:nvPr/>
            </p:nvGraphicFramePr>
            <p:xfrm>
              <a:off x="4377" y="2341"/>
              <a:ext cx="545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740" name="公式" r:id="rId17" imgW="330120" imgH="152280" progId="Equation.3">
                      <p:embed/>
                    </p:oleObj>
                  </mc:Choice>
                  <mc:Fallback>
                    <p:oleObj name="公式" r:id="rId17" imgW="330120" imgH="15228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2341"/>
                            <a:ext cx="545" cy="2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4257" name="Rectangle 17"/>
              <p:cNvSpPr>
                <a:spLocks noChangeArrowheads="1"/>
              </p:cNvSpPr>
              <p:nvPr/>
            </p:nvSpPr>
            <p:spPr bwMode="auto">
              <a:xfrm>
                <a:off x="703" y="23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kumimoji="1"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、</a:t>
                </a:r>
              </a:p>
            </p:txBody>
          </p:sp>
          <p:sp>
            <p:nvSpPr>
              <p:cNvPr id="394259" name="Rectangle 19"/>
              <p:cNvSpPr>
                <a:spLocks noChangeArrowheads="1"/>
              </p:cNvSpPr>
              <p:nvPr/>
            </p:nvSpPr>
            <p:spPr bwMode="auto">
              <a:xfrm>
                <a:off x="3071" y="23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kumimoji="1"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、</a:t>
                </a:r>
              </a:p>
            </p:txBody>
          </p:sp>
          <p:sp>
            <p:nvSpPr>
              <p:cNvPr id="394266" name="Rectangle 26"/>
              <p:cNvSpPr>
                <a:spLocks noChangeArrowheads="1"/>
              </p:cNvSpPr>
              <p:nvPr/>
            </p:nvSpPr>
            <p:spPr bwMode="auto">
              <a:xfrm>
                <a:off x="1338" y="23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kumimoji="1"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、</a:t>
                </a:r>
              </a:p>
            </p:txBody>
          </p:sp>
          <p:sp>
            <p:nvSpPr>
              <p:cNvPr id="394267" name="Rectangle 27"/>
              <p:cNvSpPr>
                <a:spLocks noChangeArrowheads="1"/>
              </p:cNvSpPr>
              <p:nvPr/>
            </p:nvSpPr>
            <p:spPr bwMode="auto">
              <a:xfrm>
                <a:off x="1927" y="23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kumimoji="1"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、</a:t>
                </a:r>
              </a:p>
            </p:txBody>
          </p:sp>
          <p:sp>
            <p:nvSpPr>
              <p:cNvPr id="394268" name="Rectangle 28"/>
              <p:cNvSpPr>
                <a:spLocks noChangeArrowheads="1"/>
              </p:cNvSpPr>
              <p:nvPr/>
            </p:nvSpPr>
            <p:spPr bwMode="auto">
              <a:xfrm>
                <a:off x="2472" y="234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kumimoji="1"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、</a:t>
                </a:r>
              </a:p>
            </p:txBody>
          </p:sp>
          <p:sp>
            <p:nvSpPr>
              <p:cNvPr id="394270" name="Rectangle 30"/>
              <p:cNvSpPr>
                <a:spLocks noChangeArrowheads="1"/>
              </p:cNvSpPr>
              <p:nvPr/>
            </p:nvSpPr>
            <p:spPr bwMode="auto">
              <a:xfrm>
                <a:off x="3615" y="23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kumimoji="1"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、</a:t>
                </a:r>
              </a:p>
            </p:txBody>
          </p:sp>
          <p:sp>
            <p:nvSpPr>
              <p:cNvPr id="394271" name="Rectangle 31"/>
              <p:cNvSpPr>
                <a:spLocks noChangeArrowheads="1"/>
              </p:cNvSpPr>
              <p:nvPr/>
            </p:nvSpPr>
            <p:spPr bwMode="auto">
              <a:xfrm>
                <a:off x="4241" y="23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kumimoji="1"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、</a:t>
                </a:r>
              </a:p>
            </p:txBody>
          </p:sp>
        </p:grpSp>
      </p:grpSp>
      <p:sp>
        <p:nvSpPr>
          <p:cNvPr id="394273" name="Rectangle 33"/>
          <p:cNvSpPr>
            <a:spLocks noChangeArrowheads="1"/>
          </p:cNvSpPr>
          <p:nvPr/>
        </p:nvSpPr>
        <p:spPr bwMode="auto">
          <a:xfrm>
            <a:off x="601663" y="1341438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最小项的定义</a:t>
            </a:r>
          </a:p>
        </p:txBody>
      </p:sp>
      <p:sp>
        <p:nvSpPr>
          <p:cNvPr id="394276" name="Rectangle 36"/>
          <p:cNvSpPr>
            <a:spLocks noChangeArrowheads="1"/>
          </p:cNvSpPr>
          <p:nvPr/>
        </p:nvSpPr>
        <p:spPr bwMode="auto">
          <a:xfrm>
            <a:off x="657225" y="487363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2.2 .2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最小项与最小项表达式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8681" y="2924930"/>
            <a:ext cx="4830168" cy="1877886"/>
          </a:xfrm>
          <a:prstGeom prst="rect">
            <a:avLst/>
          </a:prstGeom>
          <a:solidFill>
            <a:srgbClr val="00CC99"/>
          </a:solidFill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①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是乘积项；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②包含了全部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个变量；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③每个变量只出现一次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④出现的可以是原变量，也可以是反变量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26907" y="1412720"/>
            <a:ext cx="91440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69875" algn="l" eaLnBrk="0" hangingPunct="0">
              <a:lnSpc>
                <a:spcPct val="165000"/>
              </a:lnSpc>
              <a:tabLst>
                <a:tab pos="630238" algn="l"/>
                <a:tab pos="4392613" algn="r"/>
              </a:tabLst>
            </a:pP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个变量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1, 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2, 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…, </a:t>
            </a:r>
            <a:r>
              <a:rPr kumimoji="1" lang="en-US" altLang="zh-CN" sz="2400" i="1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baseline="-300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的最小项是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个因子的乘积，每个变量都以它的原变量或非变量的形式在乘积项中出现，且仅出现一次。</a:t>
            </a:r>
            <a:endParaRPr kumimoji="1"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60230" y="5369719"/>
            <a:ext cx="6518275" cy="500062"/>
            <a:chOff x="574" y="3433"/>
            <a:chExt cx="4106" cy="31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1066" y="3443"/>
            <a:ext cx="40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74" name="公式" r:id="rId3" imgW="241200" imgH="177480" progId="Equation.3">
                    <p:embed/>
                  </p:oleObj>
                </mc:Choice>
                <mc:Fallback>
                  <p:oleObj name="公式" r:id="rId3" imgW="2412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443"/>
                          <a:ext cx="408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655" y="3433"/>
            <a:ext cx="63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75" name="公式" r:id="rId5" imgW="406080" imgH="203040" progId="Equation.3">
                    <p:embed/>
                  </p:oleObj>
                </mc:Choice>
                <mc:Fallback>
                  <p:oleObj name="公式" r:id="rId5" imgW="406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433"/>
                          <a:ext cx="635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1428" y="34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1"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、</a:t>
              </a: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574" y="3452"/>
              <a:ext cx="41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                 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400" i="1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B+C</a:t>
              </a:r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)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等则不是最小项。</a:t>
              </a:r>
            </a:p>
          </p:txBody>
        </p:sp>
      </p:grpSp>
      <p:sp>
        <p:nvSpPr>
          <p:cNvPr id="9" name="爆炸形 1 8"/>
          <p:cNvSpPr/>
          <p:nvPr/>
        </p:nvSpPr>
        <p:spPr bwMode="auto">
          <a:xfrm>
            <a:off x="7452400" y="3356990"/>
            <a:ext cx="1296180" cy="1229796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rPr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365038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87" name="Rectangle 23"/>
          <p:cNvSpPr>
            <a:spLocks noChangeArrowheads="1"/>
          </p:cNvSpPr>
          <p:nvPr/>
        </p:nvSpPr>
        <p:spPr bwMode="auto">
          <a:xfrm>
            <a:off x="1196975" y="2174875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9688" name="Rectangle 24"/>
          <p:cNvSpPr>
            <a:spLocks noChangeArrowheads="1"/>
          </p:cNvSpPr>
          <p:nvPr/>
        </p:nvSpPr>
        <p:spPr bwMode="auto">
          <a:xfrm>
            <a:off x="1196975" y="2174875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9689" name="Rectangle 25"/>
          <p:cNvSpPr>
            <a:spLocks noChangeArrowheads="1"/>
          </p:cNvSpPr>
          <p:nvPr/>
        </p:nvSpPr>
        <p:spPr bwMode="auto">
          <a:xfrm>
            <a:off x="1196975" y="2174875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9690" name="Rectangle 26"/>
          <p:cNvSpPr>
            <a:spLocks noChangeArrowheads="1"/>
          </p:cNvSpPr>
          <p:nvPr/>
        </p:nvSpPr>
        <p:spPr bwMode="auto">
          <a:xfrm>
            <a:off x="1196975" y="2174875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9691" name="Rectangle 27"/>
          <p:cNvSpPr>
            <a:spLocks noChangeArrowheads="1"/>
          </p:cNvSpPr>
          <p:nvPr/>
        </p:nvSpPr>
        <p:spPr bwMode="auto">
          <a:xfrm>
            <a:off x="1196975" y="2174875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9692" name="Line 28"/>
          <p:cNvSpPr>
            <a:spLocks noChangeShapeType="1"/>
          </p:cNvSpPr>
          <p:nvPr/>
        </p:nvSpPr>
        <p:spPr bwMode="auto">
          <a:xfrm>
            <a:off x="8686800" y="836613"/>
            <a:ext cx="0" cy="5283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93" name="Rectangle 29"/>
          <p:cNvSpPr>
            <a:spLocks noChangeArrowheads="1"/>
          </p:cNvSpPr>
          <p:nvPr/>
        </p:nvSpPr>
        <p:spPr bwMode="auto">
          <a:xfrm>
            <a:off x="654050" y="5805488"/>
            <a:ext cx="8239125" cy="555625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76225" algn="l">
              <a:lnSpc>
                <a:spcPct val="120000"/>
              </a:lnSpc>
              <a:buFont typeface="Wingdings" pitchFamily="2" charset="2"/>
              <a:buChar char="l"/>
              <a:tabLst>
                <a:tab pos="630238" algn="l"/>
                <a:tab pos="4392613" algn="r"/>
              </a:tabLst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全体最小项之和为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69694" name="Rectangle 30"/>
          <p:cNvSpPr>
            <a:spLocks noChangeArrowheads="1"/>
          </p:cNvSpPr>
          <p:nvPr/>
        </p:nvSpPr>
        <p:spPr bwMode="auto">
          <a:xfrm>
            <a:off x="611450" y="4981759"/>
            <a:ext cx="82359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对于任意一个最小项，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只有一组变量取值使得它的值为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 </a:t>
            </a:r>
          </a:p>
        </p:txBody>
      </p:sp>
      <p:sp>
        <p:nvSpPr>
          <p:cNvPr id="369695" name="Rectangle 31"/>
          <p:cNvSpPr>
            <a:spLocks noChangeArrowheads="1"/>
          </p:cNvSpPr>
          <p:nvPr/>
        </p:nvSpPr>
        <p:spPr bwMode="auto">
          <a:xfrm>
            <a:off x="639763" y="5420140"/>
            <a:ext cx="724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任意两个最小项的乘积为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369696" name="Rectangle 32" descr="羊皮纸"/>
          <p:cNvSpPr>
            <a:spLocks noChangeArrowheads="1"/>
          </p:cNvSpPr>
          <p:nvPr/>
        </p:nvSpPr>
        <p:spPr bwMode="auto">
          <a:xfrm>
            <a:off x="584200" y="1271588"/>
            <a:ext cx="1665288" cy="36369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9705" name="Group 41"/>
          <p:cNvGraphicFramePr>
            <a:graphicFrameLocks noGrp="1"/>
          </p:cNvGraphicFramePr>
          <p:nvPr/>
        </p:nvGraphicFramePr>
        <p:xfrm>
          <a:off x="538163" y="1317625"/>
          <a:ext cx="8164512" cy="367093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971550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o"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69818" name="Group 154"/>
          <p:cNvGrpSpPr>
            <a:grpSpLocks/>
          </p:cNvGrpSpPr>
          <p:nvPr/>
        </p:nvGrpSpPr>
        <p:grpSpPr bwMode="auto">
          <a:xfrm>
            <a:off x="2278063" y="1347788"/>
            <a:ext cx="6353175" cy="357187"/>
            <a:chOff x="1339" y="1357"/>
            <a:chExt cx="4002" cy="225"/>
          </a:xfrm>
        </p:grpSpPr>
        <p:graphicFrame>
          <p:nvGraphicFramePr>
            <p:cNvPr id="369819" name="Object 155"/>
            <p:cNvGraphicFramePr>
              <a:graphicFrameLocks noChangeAspect="1"/>
            </p:cNvGraphicFramePr>
            <p:nvPr/>
          </p:nvGraphicFramePr>
          <p:xfrm>
            <a:off x="1873" y="1358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66" name="公式" r:id="rId4" imgW="406080" imgH="203040" progId="Equation.3">
                    <p:embed/>
                  </p:oleObj>
                </mc:Choice>
                <mc:Fallback>
                  <p:oleObj name="公式" r:id="rId4" imgW="406080" imgH="203040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1358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20" name="Object 156"/>
            <p:cNvGraphicFramePr>
              <a:graphicFrameLocks noChangeAspect="1"/>
            </p:cNvGraphicFramePr>
            <p:nvPr/>
          </p:nvGraphicFramePr>
          <p:xfrm>
            <a:off x="2880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67" name="公式" r:id="rId6" imgW="393480" imgH="203040" progId="Equation.3">
                    <p:embed/>
                  </p:oleObj>
                </mc:Choice>
                <mc:Fallback>
                  <p:oleObj name="公式" r:id="rId6" imgW="393480" imgH="203040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21" name="Object 157"/>
            <p:cNvGraphicFramePr>
              <a:graphicFrameLocks noChangeAspect="1"/>
            </p:cNvGraphicFramePr>
            <p:nvPr/>
          </p:nvGraphicFramePr>
          <p:xfrm>
            <a:off x="3386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68" name="公式" r:id="rId8" imgW="406080" imgH="203040" progId="Equation.3">
                    <p:embed/>
                  </p:oleObj>
                </mc:Choice>
                <mc:Fallback>
                  <p:oleObj name="公式" r:id="rId8" imgW="406080" imgH="203040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22" name="Object 158"/>
            <p:cNvGraphicFramePr>
              <a:graphicFrameLocks noChangeAspect="1"/>
            </p:cNvGraphicFramePr>
            <p:nvPr/>
          </p:nvGraphicFramePr>
          <p:xfrm>
            <a:off x="1339" y="1358"/>
            <a:ext cx="46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69" name="公式" r:id="rId10" imgW="419040" imgH="203040" progId="Equation.3">
                    <p:embed/>
                  </p:oleObj>
                </mc:Choice>
                <mc:Fallback>
                  <p:oleObj name="公式" r:id="rId10" imgW="419040" imgH="203040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358"/>
                          <a:ext cx="46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23" name="Object 159"/>
            <p:cNvGraphicFramePr>
              <a:graphicFrameLocks noChangeAspect="1"/>
            </p:cNvGraphicFramePr>
            <p:nvPr/>
          </p:nvGraphicFramePr>
          <p:xfrm>
            <a:off x="3907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70" name="公式" r:id="rId12" imgW="393480" imgH="203040" progId="Equation.3">
                    <p:embed/>
                  </p:oleObj>
                </mc:Choice>
                <mc:Fallback>
                  <p:oleObj name="公式" r:id="rId12" imgW="393480" imgH="203040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24" name="Object 160"/>
            <p:cNvGraphicFramePr>
              <a:graphicFrameLocks noChangeAspect="1"/>
            </p:cNvGraphicFramePr>
            <p:nvPr/>
          </p:nvGraphicFramePr>
          <p:xfrm>
            <a:off x="4414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71" name="公式" r:id="rId14" imgW="393480" imgH="203040" progId="Equation.3">
                    <p:embed/>
                  </p:oleObj>
                </mc:Choice>
                <mc:Fallback>
                  <p:oleObj name="公式" r:id="rId14" imgW="393480" imgH="203040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4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25" name="Object 161"/>
            <p:cNvGraphicFramePr>
              <a:graphicFrameLocks noChangeAspect="1"/>
            </p:cNvGraphicFramePr>
            <p:nvPr/>
          </p:nvGraphicFramePr>
          <p:xfrm>
            <a:off x="4921" y="1371"/>
            <a:ext cx="42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72" name="公式" r:id="rId16" imgW="380880" imgH="177480" progId="Equation.3">
                    <p:embed/>
                  </p:oleObj>
                </mc:Choice>
                <mc:Fallback>
                  <p:oleObj name="公式" r:id="rId16" imgW="380880" imgH="177480" progId="Equation.3">
                    <p:embed/>
                    <p:pic>
                      <p:nvPicPr>
                        <p:cNvPr id="0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371"/>
                          <a:ext cx="420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26" name="Object 162"/>
            <p:cNvGraphicFramePr>
              <a:graphicFrameLocks noChangeAspect="1"/>
            </p:cNvGraphicFramePr>
            <p:nvPr/>
          </p:nvGraphicFramePr>
          <p:xfrm>
            <a:off x="2352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73" name="公式" r:id="rId18" imgW="406080" imgH="203040" progId="Equation.3">
                    <p:embed/>
                  </p:oleObj>
                </mc:Choice>
                <mc:Fallback>
                  <p:oleObj name="公式" r:id="rId18" imgW="406080" imgH="203040" progId="Equation.3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835" name="Group 171"/>
          <p:cNvGrpSpPr>
            <a:grpSpLocks/>
          </p:cNvGrpSpPr>
          <p:nvPr/>
        </p:nvGrpSpPr>
        <p:grpSpPr bwMode="auto">
          <a:xfrm>
            <a:off x="685800" y="1397000"/>
            <a:ext cx="1371600" cy="311150"/>
            <a:chOff x="336" y="1388"/>
            <a:chExt cx="864" cy="196"/>
          </a:xfrm>
        </p:grpSpPr>
        <p:graphicFrame>
          <p:nvGraphicFramePr>
            <p:cNvPr id="369836" name="Object 172"/>
            <p:cNvGraphicFramePr>
              <a:graphicFrameLocks noChangeAspect="1"/>
            </p:cNvGraphicFramePr>
            <p:nvPr/>
          </p:nvGraphicFramePr>
          <p:xfrm>
            <a:off x="336" y="139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74" name="Equation" r:id="rId20" imgW="164880" imgH="164880" progId="Equation.3">
                    <p:embed/>
                  </p:oleObj>
                </mc:Choice>
                <mc:Fallback>
                  <p:oleObj name="Equation" r:id="rId20" imgW="164880" imgH="164880" progId="Equation.3">
                    <p:embed/>
                    <p:pic>
                      <p:nvPicPr>
                        <p:cNvPr id="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395"/>
                          <a:ext cx="18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37" name="Object 173"/>
            <p:cNvGraphicFramePr>
              <a:graphicFrameLocks noChangeAspect="1"/>
            </p:cNvGraphicFramePr>
            <p:nvPr/>
          </p:nvGraphicFramePr>
          <p:xfrm>
            <a:off x="677" y="139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75" name="Equation" r:id="rId22" imgW="164880" imgH="164880" progId="Equation.3">
                    <p:embed/>
                  </p:oleObj>
                </mc:Choice>
                <mc:Fallback>
                  <p:oleObj name="Equation" r:id="rId22" imgW="164880" imgH="164880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1395"/>
                          <a:ext cx="18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838" name="Object 174"/>
            <p:cNvGraphicFramePr>
              <a:graphicFrameLocks noChangeAspect="1"/>
            </p:cNvGraphicFramePr>
            <p:nvPr/>
          </p:nvGraphicFramePr>
          <p:xfrm>
            <a:off x="1018" y="1388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76" name="Equation" r:id="rId24" imgW="164880" imgH="177480" progId="Equation.3">
                    <p:embed/>
                  </p:oleObj>
                </mc:Choice>
                <mc:Fallback>
                  <p:oleObj name="Equation" r:id="rId24" imgW="164880" imgH="177480" progId="Equation.3">
                    <p:embed/>
                    <p:pic>
                      <p:nvPicPr>
                        <p:cNvPr id="0" name="Object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" y="1388"/>
                          <a:ext cx="182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9839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23799"/>
              </p:ext>
            </p:extLst>
          </p:nvPr>
        </p:nvGraphicFramePr>
        <p:xfrm>
          <a:off x="533400" y="1708150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875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40120"/>
              </p:ext>
            </p:extLst>
          </p:nvPr>
        </p:nvGraphicFramePr>
        <p:xfrm>
          <a:off x="533400" y="2089150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911" name="Group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09526"/>
              </p:ext>
            </p:extLst>
          </p:nvPr>
        </p:nvGraphicFramePr>
        <p:xfrm>
          <a:off x="533400" y="2470150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947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08686"/>
              </p:ext>
            </p:extLst>
          </p:nvPr>
        </p:nvGraphicFramePr>
        <p:xfrm>
          <a:off x="533400" y="3360738"/>
          <a:ext cx="8164513" cy="404813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983" name="Group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94542"/>
              </p:ext>
            </p:extLst>
          </p:nvPr>
        </p:nvGraphicFramePr>
        <p:xfrm>
          <a:off x="533400" y="2913063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019" name="Group 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40213"/>
              </p:ext>
            </p:extLst>
          </p:nvPr>
        </p:nvGraphicFramePr>
        <p:xfrm>
          <a:off x="533400" y="3751263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055" name="Group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16873"/>
              </p:ext>
            </p:extLst>
          </p:nvPr>
        </p:nvGraphicFramePr>
        <p:xfrm>
          <a:off x="533400" y="4146550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091" name="Group 4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62503"/>
              </p:ext>
            </p:extLst>
          </p:nvPr>
        </p:nvGraphicFramePr>
        <p:xfrm>
          <a:off x="533400" y="4513263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0127" name="Rectangle 463"/>
          <p:cNvSpPr>
            <a:spLocks noChangeArrowheads="1"/>
          </p:cNvSpPr>
          <p:nvPr/>
        </p:nvSpPr>
        <p:spPr bwMode="auto">
          <a:xfrm>
            <a:off x="3348038" y="549275"/>
            <a:ext cx="462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三个变量的所有最小项的真值表</a:t>
            </a:r>
            <a:r>
              <a:rPr lang="zh-CN" altLang="en-US" sz="24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70128" name="Rectangle 464"/>
          <p:cNvSpPr>
            <a:spLocks noChangeArrowheads="1"/>
          </p:cNvSpPr>
          <p:nvPr/>
        </p:nvSpPr>
        <p:spPr bwMode="auto">
          <a:xfrm>
            <a:off x="611188" y="549275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最小项的性质</a:t>
            </a:r>
            <a:r>
              <a:rPr lang="zh-CN" altLang="en-US" sz="2100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020887" y="1771650"/>
            <a:ext cx="6532563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367649" name="Rectangle 33"/>
          <p:cNvSpPr>
            <a:spLocks noChangeArrowheads="1"/>
          </p:cNvSpPr>
          <p:nvPr/>
        </p:nvSpPr>
        <p:spPr bwMode="auto">
          <a:xfrm>
            <a:off x="755650" y="476250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最小项的编号</a:t>
            </a:r>
            <a:r>
              <a:rPr lang="zh-CN" altLang="en-US" sz="2100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67650" name="Rectangle 34"/>
          <p:cNvSpPr>
            <a:spLocks noChangeArrowheads="1"/>
          </p:cNvSpPr>
          <p:nvPr/>
        </p:nvSpPr>
        <p:spPr bwMode="auto">
          <a:xfrm>
            <a:off x="1196975" y="2246313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7651" name="Rectangle 35"/>
          <p:cNvSpPr>
            <a:spLocks noChangeArrowheads="1"/>
          </p:cNvSpPr>
          <p:nvPr/>
        </p:nvSpPr>
        <p:spPr bwMode="auto">
          <a:xfrm>
            <a:off x="1196975" y="2246313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7652" name="Rectangle 36"/>
          <p:cNvSpPr>
            <a:spLocks noChangeArrowheads="1"/>
          </p:cNvSpPr>
          <p:nvPr/>
        </p:nvSpPr>
        <p:spPr bwMode="auto">
          <a:xfrm>
            <a:off x="1196975" y="2246313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7653" name="Rectangle 37"/>
          <p:cNvSpPr>
            <a:spLocks noChangeArrowheads="1"/>
          </p:cNvSpPr>
          <p:nvPr/>
        </p:nvSpPr>
        <p:spPr bwMode="auto">
          <a:xfrm>
            <a:off x="1196975" y="2246313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7654" name="Rectangle 38"/>
          <p:cNvSpPr>
            <a:spLocks noChangeArrowheads="1"/>
          </p:cNvSpPr>
          <p:nvPr/>
        </p:nvSpPr>
        <p:spPr bwMode="auto">
          <a:xfrm>
            <a:off x="1196975" y="2246313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7655" name="Group 39"/>
          <p:cNvGraphicFramePr>
            <a:graphicFrameLocks noGrp="1"/>
          </p:cNvGraphicFramePr>
          <p:nvPr/>
        </p:nvGraphicFramePr>
        <p:xfrm>
          <a:off x="385763" y="1781175"/>
          <a:ext cx="8164512" cy="357949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971550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67768" name="Group 152"/>
          <p:cNvGrpSpPr>
            <a:grpSpLocks/>
          </p:cNvGrpSpPr>
          <p:nvPr/>
        </p:nvGrpSpPr>
        <p:grpSpPr bwMode="auto">
          <a:xfrm>
            <a:off x="6356350" y="2249488"/>
            <a:ext cx="0" cy="263525"/>
            <a:chOff x="1339" y="1357"/>
            <a:chExt cx="4002" cy="225"/>
          </a:xfrm>
        </p:grpSpPr>
        <p:graphicFrame>
          <p:nvGraphicFramePr>
            <p:cNvPr id="367769" name="Object 153"/>
            <p:cNvGraphicFramePr>
              <a:graphicFrameLocks noChangeAspect="1"/>
            </p:cNvGraphicFramePr>
            <p:nvPr/>
          </p:nvGraphicFramePr>
          <p:xfrm>
            <a:off x="1873" y="1358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65" name="公式" r:id="rId4" imgW="406080" imgH="203040" progId="Equation.3">
                    <p:embed/>
                  </p:oleObj>
                </mc:Choice>
                <mc:Fallback>
                  <p:oleObj name="公式" r:id="rId4" imgW="406080" imgH="203040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1358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770" name="Object 154"/>
            <p:cNvGraphicFramePr>
              <a:graphicFrameLocks noChangeAspect="1"/>
            </p:cNvGraphicFramePr>
            <p:nvPr/>
          </p:nvGraphicFramePr>
          <p:xfrm>
            <a:off x="2880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66" name="公式" r:id="rId6" imgW="393480" imgH="203040" progId="Equation.3">
                    <p:embed/>
                  </p:oleObj>
                </mc:Choice>
                <mc:Fallback>
                  <p:oleObj name="公式" r:id="rId6" imgW="393480" imgH="203040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771" name="Object 155"/>
            <p:cNvGraphicFramePr>
              <a:graphicFrameLocks noChangeAspect="1"/>
            </p:cNvGraphicFramePr>
            <p:nvPr/>
          </p:nvGraphicFramePr>
          <p:xfrm>
            <a:off x="3386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67" name="公式" r:id="rId8" imgW="406080" imgH="203040" progId="Equation.3">
                    <p:embed/>
                  </p:oleObj>
                </mc:Choice>
                <mc:Fallback>
                  <p:oleObj name="公式" r:id="rId8" imgW="406080" imgH="203040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772" name="Object 156"/>
            <p:cNvGraphicFramePr>
              <a:graphicFrameLocks noChangeAspect="1"/>
            </p:cNvGraphicFramePr>
            <p:nvPr/>
          </p:nvGraphicFramePr>
          <p:xfrm>
            <a:off x="1339" y="1358"/>
            <a:ext cx="46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68" name="公式" r:id="rId10" imgW="419040" imgH="203040" progId="Equation.3">
                    <p:embed/>
                  </p:oleObj>
                </mc:Choice>
                <mc:Fallback>
                  <p:oleObj name="公式" r:id="rId10" imgW="419040" imgH="203040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358"/>
                          <a:ext cx="46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773" name="Object 157"/>
            <p:cNvGraphicFramePr>
              <a:graphicFrameLocks noChangeAspect="1"/>
            </p:cNvGraphicFramePr>
            <p:nvPr/>
          </p:nvGraphicFramePr>
          <p:xfrm>
            <a:off x="3907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69" name="公式" r:id="rId12" imgW="393480" imgH="203040" progId="Equation.3">
                    <p:embed/>
                  </p:oleObj>
                </mc:Choice>
                <mc:Fallback>
                  <p:oleObj name="公式" r:id="rId12" imgW="393480" imgH="203040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774" name="Object 158"/>
            <p:cNvGraphicFramePr>
              <a:graphicFrameLocks noChangeAspect="1"/>
            </p:cNvGraphicFramePr>
            <p:nvPr/>
          </p:nvGraphicFramePr>
          <p:xfrm>
            <a:off x="4414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70" name="公式" r:id="rId14" imgW="393480" imgH="203040" progId="Equation.3">
                    <p:embed/>
                  </p:oleObj>
                </mc:Choice>
                <mc:Fallback>
                  <p:oleObj name="公式" r:id="rId14" imgW="393480" imgH="203040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4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775" name="Object 159"/>
            <p:cNvGraphicFramePr>
              <a:graphicFrameLocks noChangeAspect="1"/>
            </p:cNvGraphicFramePr>
            <p:nvPr/>
          </p:nvGraphicFramePr>
          <p:xfrm>
            <a:off x="4921" y="1371"/>
            <a:ext cx="42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71" name="公式" r:id="rId16" imgW="380880" imgH="177480" progId="Equation.3">
                    <p:embed/>
                  </p:oleObj>
                </mc:Choice>
                <mc:Fallback>
                  <p:oleObj name="公式" r:id="rId16" imgW="380880" imgH="177480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371"/>
                          <a:ext cx="420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776" name="Object 160"/>
            <p:cNvGraphicFramePr>
              <a:graphicFrameLocks noChangeAspect="1"/>
            </p:cNvGraphicFramePr>
            <p:nvPr/>
          </p:nvGraphicFramePr>
          <p:xfrm>
            <a:off x="2352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72" name="公式" r:id="rId18" imgW="406080" imgH="203040" progId="Equation.3">
                    <p:embed/>
                  </p:oleObj>
                </mc:Choice>
                <mc:Fallback>
                  <p:oleObj name="公式" r:id="rId18" imgW="406080" imgH="203040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7778" name="Text Box 162"/>
          <p:cNvSpPr txBox="1">
            <a:spLocks noChangeArrowheads="1"/>
          </p:cNvSpPr>
          <p:nvPr/>
        </p:nvSpPr>
        <p:spPr bwMode="auto">
          <a:xfrm>
            <a:off x="2162175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2000" i="1">
                <a:solidFill>
                  <a:srgbClr val="000099"/>
                </a:solidFill>
                <a:ea typeface="楷体_GB2312" pitchFamily="49" charset="-122"/>
              </a:rPr>
              <a:t>m</a:t>
            </a:r>
            <a:r>
              <a:rPr kumimoji="0" lang="en-US" altLang="zh-CN" sz="2000" baseline="-25000">
                <a:solidFill>
                  <a:srgbClr val="000099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367779" name="Text Box 163"/>
          <p:cNvSpPr txBox="1">
            <a:spLocks noChangeArrowheads="1"/>
          </p:cNvSpPr>
          <p:nvPr/>
        </p:nvSpPr>
        <p:spPr bwMode="auto">
          <a:xfrm>
            <a:off x="2978150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2000" i="1">
                <a:solidFill>
                  <a:srgbClr val="000099"/>
                </a:solidFill>
                <a:ea typeface="楷体_GB2312" pitchFamily="49" charset="-122"/>
              </a:rPr>
              <a:t>m</a:t>
            </a:r>
            <a:r>
              <a:rPr kumimoji="0" lang="en-US" altLang="zh-CN" sz="2000" baseline="-25000">
                <a:solidFill>
                  <a:srgbClr val="0000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67780" name="Text Box 164"/>
          <p:cNvSpPr txBox="1">
            <a:spLocks noChangeArrowheads="1"/>
          </p:cNvSpPr>
          <p:nvPr/>
        </p:nvSpPr>
        <p:spPr bwMode="auto">
          <a:xfrm>
            <a:off x="3794125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2000" i="1">
                <a:solidFill>
                  <a:srgbClr val="000099"/>
                </a:solidFill>
                <a:ea typeface="楷体_GB2312" pitchFamily="49" charset="-122"/>
              </a:rPr>
              <a:t>m</a:t>
            </a:r>
            <a:r>
              <a:rPr kumimoji="0" lang="en-US" altLang="zh-CN" sz="2000" baseline="-25000">
                <a:solidFill>
                  <a:srgbClr val="0000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67781" name="Text Box 165"/>
          <p:cNvSpPr txBox="1">
            <a:spLocks noChangeArrowheads="1"/>
          </p:cNvSpPr>
          <p:nvPr/>
        </p:nvSpPr>
        <p:spPr bwMode="auto">
          <a:xfrm>
            <a:off x="4610100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2000" i="1">
                <a:solidFill>
                  <a:srgbClr val="000099"/>
                </a:solidFill>
                <a:ea typeface="楷体_GB2312" pitchFamily="49" charset="-122"/>
              </a:rPr>
              <a:t>m</a:t>
            </a:r>
            <a:r>
              <a:rPr kumimoji="0" lang="en-US" altLang="zh-CN" sz="2000" baseline="-25000">
                <a:solidFill>
                  <a:srgbClr val="0000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67782" name="Text Box 166"/>
          <p:cNvSpPr txBox="1">
            <a:spLocks noChangeArrowheads="1"/>
          </p:cNvSpPr>
          <p:nvPr/>
        </p:nvSpPr>
        <p:spPr bwMode="auto">
          <a:xfrm>
            <a:off x="5410200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2000" i="1">
                <a:solidFill>
                  <a:srgbClr val="000099"/>
                </a:solidFill>
                <a:ea typeface="楷体_GB2312" pitchFamily="49" charset="-122"/>
              </a:rPr>
              <a:t>m</a:t>
            </a:r>
            <a:r>
              <a:rPr kumimoji="0" lang="en-US" altLang="zh-CN" sz="2000" baseline="-25000">
                <a:solidFill>
                  <a:srgbClr val="0000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67783" name="Text Box 167"/>
          <p:cNvSpPr txBox="1">
            <a:spLocks noChangeArrowheads="1"/>
          </p:cNvSpPr>
          <p:nvPr/>
        </p:nvSpPr>
        <p:spPr bwMode="auto">
          <a:xfrm>
            <a:off x="6243638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2000" i="1">
                <a:solidFill>
                  <a:srgbClr val="000099"/>
                </a:solidFill>
                <a:ea typeface="楷体_GB2312" pitchFamily="49" charset="-122"/>
              </a:rPr>
              <a:t>m</a:t>
            </a:r>
            <a:r>
              <a:rPr kumimoji="0" lang="en-US" altLang="zh-CN" sz="2000" baseline="-25000">
                <a:solidFill>
                  <a:srgbClr val="0000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67784" name="Text Box 168"/>
          <p:cNvSpPr txBox="1">
            <a:spLocks noChangeArrowheads="1"/>
          </p:cNvSpPr>
          <p:nvPr/>
        </p:nvSpPr>
        <p:spPr bwMode="auto">
          <a:xfrm>
            <a:off x="7059613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2000" i="1">
                <a:solidFill>
                  <a:srgbClr val="000099"/>
                </a:solidFill>
                <a:ea typeface="楷体_GB2312" pitchFamily="49" charset="-122"/>
              </a:rPr>
              <a:t>m</a:t>
            </a:r>
            <a:r>
              <a:rPr kumimoji="0" lang="en-US" altLang="zh-CN" sz="2000" baseline="-25000">
                <a:solidFill>
                  <a:srgbClr val="000099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367785" name="Text Box 169"/>
          <p:cNvSpPr txBox="1">
            <a:spLocks noChangeArrowheads="1"/>
          </p:cNvSpPr>
          <p:nvPr/>
        </p:nvSpPr>
        <p:spPr bwMode="auto">
          <a:xfrm>
            <a:off x="7877175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2000" i="1">
                <a:solidFill>
                  <a:srgbClr val="000099"/>
                </a:solidFill>
                <a:ea typeface="楷体_GB2312" pitchFamily="49" charset="-122"/>
              </a:rPr>
              <a:t>m</a:t>
            </a:r>
            <a:r>
              <a:rPr kumimoji="0" lang="en-US" altLang="zh-CN" sz="2000" baseline="-25000">
                <a:solidFill>
                  <a:srgbClr val="000099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367786" name="Rectangle 170"/>
          <p:cNvSpPr>
            <a:spLocks noChangeArrowheads="1"/>
          </p:cNvSpPr>
          <p:nvPr/>
        </p:nvSpPr>
        <p:spPr bwMode="auto">
          <a:xfrm>
            <a:off x="279400" y="5373270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最小项的表示：通常用</a:t>
            </a:r>
            <a:r>
              <a:rPr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400" baseline="-25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表示最小项，</a:t>
            </a:r>
            <a:r>
              <a:rPr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表示最小项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下标</a:t>
            </a:r>
            <a:r>
              <a:rPr lang="en-US" altLang="zh-CN" sz="24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为最小项编号。 </a:t>
            </a:r>
          </a:p>
        </p:txBody>
      </p:sp>
      <p:grpSp>
        <p:nvGrpSpPr>
          <p:cNvPr id="367787" name="Group 171"/>
          <p:cNvGrpSpPr>
            <a:grpSpLocks/>
          </p:cNvGrpSpPr>
          <p:nvPr/>
        </p:nvGrpSpPr>
        <p:grpSpPr bwMode="auto">
          <a:xfrm>
            <a:off x="533400" y="1860550"/>
            <a:ext cx="1371600" cy="311150"/>
            <a:chOff x="336" y="1388"/>
            <a:chExt cx="864" cy="196"/>
          </a:xfrm>
        </p:grpSpPr>
        <p:graphicFrame>
          <p:nvGraphicFramePr>
            <p:cNvPr id="367788" name="Object 172"/>
            <p:cNvGraphicFramePr>
              <a:graphicFrameLocks noChangeAspect="1"/>
            </p:cNvGraphicFramePr>
            <p:nvPr/>
          </p:nvGraphicFramePr>
          <p:xfrm>
            <a:off x="336" y="139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73" name="Equation" r:id="rId20" imgW="164880" imgH="164880" progId="Equation.3">
                    <p:embed/>
                  </p:oleObj>
                </mc:Choice>
                <mc:Fallback>
                  <p:oleObj name="Equation" r:id="rId20" imgW="164880" imgH="164880" progId="Equation.3">
                    <p:embed/>
                    <p:pic>
                      <p:nvPicPr>
                        <p:cNvPr id="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395"/>
                          <a:ext cx="18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789" name="Object 173"/>
            <p:cNvGraphicFramePr>
              <a:graphicFrameLocks noChangeAspect="1"/>
            </p:cNvGraphicFramePr>
            <p:nvPr/>
          </p:nvGraphicFramePr>
          <p:xfrm>
            <a:off x="677" y="139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74" name="Equation" r:id="rId22" imgW="164880" imgH="164880" progId="Equation.3">
                    <p:embed/>
                  </p:oleObj>
                </mc:Choice>
                <mc:Fallback>
                  <p:oleObj name="Equation" r:id="rId22" imgW="164880" imgH="164880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1395"/>
                          <a:ext cx="18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790" name="Object 174"/>
            <p:cNvGraphicFramePr>
              <a:graphicFrameLocks noChangeAspect="1"/>
            </p:cNvGraphicFramePr>
            <p:nvPr/>
          </p:nvGraphicFramePr>
          <p:xfrm>
            <a:off x="1018" y="1388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75" name="Equation" r:id="rId24" imgW="164880" imgH="177480" progId="Equation.3">
                    <p:embed/>
                  </p:oleObj>
                </mc:Choice>
                <mc:Fallback>
                  <p:oleObj name="Equation" r:id="rId24" imgW="164880" imgH="177480" progId="Equation.3">
                    <p:embed/>
                    <p:pic>
                      <p:nvPicPr>
                        <p:cNvPr id="0" name="Object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" y="1388"/>
                          <a:ext cx="182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7791" name="Group 175"/>
          <p:cNvGraphicFramePr>
            <a:graphicFrameLocks noGrp="1"/>
          </p:cNvGraphicFramePr>
          <p:nvPr/>
        </p:nvGraphicFramePr>
        <p:xfrm>
          <a:off x="381000" y="2171700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827" name="Group 211"/>
          <p:cNvGraphicFramePr>
            <a:graphicFrameLocks noGrp="1"/>
          </p:cNvGraphicFramePr>
          <p:nvPr/>
        </p:nvGraphicFramePr>
        <p:xfrm>
          <a:off x="381000" y="2552700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863" name="Group 247"/>
          <p:cNvGraphicFramePr>
            <a:graphicFrameLocks noGrp="1"/>
          </p:cNvGraphicFramePr>
          <p:nvPr/>
        </p:nvGraphicFramePr>
        <p:xfrm>
          <a:off x="381000" y="2933700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899" name="Group 283"/>
          <p:cNvGraphicFramePr>
            <a:graphicFrameLocks noGrp="1"/>
          </p:cNvGraphicFramePr>
          <p:nvPr/>
        </p:nvGraphicFramePr>
        <p:xfrm>
          <a:off x="381000" y="3819525"/>
          <a:ext cx="8164513" cy="4095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935" name="Group 319"/>
          <p:cNvGraphicFramePr>
            <a:graphicFrameLocks noGrp="1"/>
          </p:cNvGraphicFramePr>
          <p:nvPr/>
        </p:nvGraphicFramePr>
        <p:xfrm>
          <a:off x="381000" y="3376613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971" name="Group 355"/>
          <p:cNvGraphicFramePr>
            <a:graphicFrameLocks noGrp="1"/>
          </p:cNvGraphicFramePr>
          <p:nvPr/>
        </p:nvGraphicFramePr>
        <p:xfrm>
          <a:off x="381000" y="4214813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007" name="Group 391"/>
          <p:cNvGraphicFramePr>
            <a:graphicFrameLocks noGrp="1"/>
          </p:cNvGraphicFramePr>
          <p:nvPr/>
        </p:nvGraphicFramePr>
        <p:xfrm>
          <a:off x="381000" y="4610100"/>
          <a:ext cx="8164513" cy="39624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043" name="Group 4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56405"/>
              </p:ext>
            </p:extLst>
          </p:nvPr>
        </p:nvGraphicFramePr>
        <p:xfrm>
          <a:off x="381000" y="4976813"/>
          <a:ext cx="8164513" cy="396457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45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68079" name="Group 463"/>
          <p:cNvGrpSpPr>
            <a:grpSpLocks/>
          </p:cNvGrpSpPr>
          <p:nvPr/>
        </p:nvGrpSpPr>
        <p:grpSpPr bwMode="auto">
          <a:xfrm>
            <a:off x="6369050" y="2249488"/>
            <a:ext cx="0" cy="277812"/>
            <a:chOff x="1339" y="1357"/>
            <a:chExt cx="4002" cy="225"/>
          </a:xfrm>
        </p:grpSpPr>
        <p:graphicFrame>
          <p:nvGraphicFramePr>
            <p:cNvPr id="368080" name="Object 464"/>
            <p:cNvGraphicFramePr>
              <a:graphicFrameLocks noChangeAspect="1"/>
            </p:cNvGraphicFramePr>
            <p:nvPr/>
          </p:nvGraphicFramePr>
          <p:xfrm>
            <a:off x="1873" y="1358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76" name="公式" r:id="rId26" imgW="406080" imgH="203040" progId="Equation.3">
                    <p:embed/>
                  </p:oleObj>
                </mc:Choice>
                <mc:Fallback>
                  <p:oleObj name="公式" r:id="rId26" imgW="406080" imgH="203040" progId="Equation.3">
                    <p:embed/>
                    <p:pic>
                      <p:nvPicPr>
                        <p:cNvPr id="0" name="Object 4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1358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81" name="Object 465"/>
            <p:cNvGraphicFramePr>
              <a:graphicFrameLocks noChangeAspect="1"/>
            </p:cNvGraphicFramePr>
            <p:nvPr/>
          </p:nvGraphicFramePr>
          <p:xfrm>
            <a:off x="2880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77" name="公式" r:id="rId28" imgW="393480" imgH="203040" progId="Equation.3">
                    <p:embed/>
                  </p:oleObj>
                </mc:Choice>
                <mc:Fallback>
                  <p:oleObj name="公式" r:id="rId28" imgW="393480" imgH="203040" progId="Equation.3">
                    <p:embed/>
                    <p:pic>
                      <p:nvPicPr>
                        <p:cNvPr id="0" name="Object 4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82" name="Object 466"/>
            <p:cNvGraphicFramePr>
              <a:graphicFrameLocks noChangeAspect="1"/>
            </p:cNvGraphicFramePr>
            <p:nvPr/>
          </p:nvGraphicFramePr>
          <p:xfrm>
            <a:off x="3386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78" name="公式" r:id="rId30" imgW="406080" imgH="203040" progId="Equation.3">
                    <p:embed/>
                  </p:oleObj>
                </mc:Choice>
                <mc:Fallback>
                  <p:oleObj name="公式" r:id="rId30" imgW="406080" imgH="203040" progId="Equation.3">
                    <p:embed/>
                    <p:pic>
                      <p:nvPicPr>
                        <p:cNvPr id="0" name="Object 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83" name="Object 467"/>
            <p:cNvGraphicFramePr>
              <a:graphicFrameLocks noChangeAspect="1"/>
            </p:cNvGraphicFramePr>
            <p:nvPr/>
          </p:nvGraphicFramePr>
          <p:xfrm>
            <a:off x="1339" y="1358"/>
            <a:ext cx="46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79" name="公式" r:id="rId32" imgW="419040" imgH="203040" progId="Equation.3">
                    <p:embed/>
                  </p:oleObj>
                </mc:Choice>
                <mc:Fallback>
                  <p:oleObj name="公式" r:id="rId32" imgW="419040" imgH="203040" progId="Equation.3">
                    <p:embed/>
                    <p:pic>
                      <p:nvPicPr>
                        <p:cNvPr id="0" name="Object 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358"/>
                          <a:ext cx="46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84" name="Object 468"/>
            <p:cNvGraphicFramePr>
              <a:graphicFrameLocks noChangeAspect="1"/>
            </p:cNvGraphicFramePr>
            <p:nvPr/>
          </p:nvGraphicFramePr>
          <p:xfrm>
            <a:off x="3907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80" name="公式" r:id="rId34" imgW="393480" imgH="203040" progId="Equation.3">
                    <p:embed/>
                  </p:oleObj>
                </mc:Choice>
                <mc:Fallback>
                  <p:oleObj name="公式" r:id="rId34" imgW="393480" imgH="203040" progId="Equation.3">
                    <p:embed/>
                    <p:pic>
                      <p:nvPicPr>
                        <p:cNvPr id="0" name="Object 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85" name="Object 469"/>
            <p:cNvGraphicFramePr>
              <a:graphicFrameLocks noChangeAspect="1"/>
            </p:cNvGraphicFramePr>
            <p:nvPr/>
          </p:nvGraphicFramePr>
          <p:xfrm>
            <a:off x="4414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81" name="公式" r:id="rId36" imgW="393480" imgH="203040" progId="Equation.3">
                    <p:embed/>
                  </p:oleObj>
                </mc:Choice>
                <mc:Fallback>
                  <p:oleObj name="公式" r:id="rId36" imgW="393480" imgH="203040" progId="Equation.3">
                    <p:embed/>
                    <p:pic>
                      <p:nvPicPr>
                        <p:cNvPr id="0" name="Object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4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86" name="Object 470"/>
            <p:cNvGraphicFramePr>
              <a:graphicFrameLocks noChangeAspect="1"/>
            </p:cNvGraphicFramePr>
            <p:nvPr/>
          </p:nvGraphicFramePr>
          <p:xfrm>
            <a:off x="4921" y="1371"/>
            <a:ext cx="42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82" name="公式" r:id="rId38" imgW="380880" imgH="177480" progId="Equation.3">
                    <p:embed/>
                  </p:oleObj>
                </mc:Choice>
                <mc:Fallback>
                  <p:oleObj name="公式" r:id="rId38" imgW="380880" imgH="177480" progId="Equation.3">
                    <p:embed/>
                    <p:pic>
                      <p:nvPicPr>
                        <p:cNvPr id="0" name="Object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371"/>
                          <a:ext cx="420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87" name="Object 471"/>
            <p:cNvGraphicFramePr>
              <a:graphicFrameLocks noChangeAspect="1"/>
            </p:cNvGraphicFramePr>
            <p:nvPr/>
          </p:nvGraphicFramePr>
          <p:xfrm>
            <a:off x="2352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83" name="公式" r:id="rId40" imgW="406080" imgH="203040" progId="Equation.3">
                    <p:embed/>
                  </p:oleObj>
                </mc:Choice>
                <mc:Fallback>
                  <p:oleObj name="公式" r:id="rId40" imgW="406080" imgH="203040" progId="Equation.3">
                    <p:embed/>
                    <p:pic>
                      <p:nvPicPr>
                        <p:cNvPr id="0" name="Object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088" name="Group 472"/>
          <p:cNvGrpSpPr>
            <a:grpSpLocks/>
          </p:cNvGrpSpPr>
          <p:nvPr/>
        </p:nvGrpSpPr>
        <p:grpSpPr bwMode="auto">
          <a:xfrm>
            <a:off x="2097088" y="1824038"/>
            <a:ext cx="6353175" cy="357187"/>
            <a:chOff x="1339" y="1357"/>
            <a:chExt cx="4002" cy="225"/>
          </a:xfrm>
        </p:grpSpPr>
        <p:graphicFrame>
          <p:nvGraphicFramePr>
            <p:cNvPr id="368089" name="Object 473"/>
            <p:cNvGraphicFramePr>
              <a:graphicFrameLocks noChangeAspect="1"/>
            </p:cNvGraphicFramePr>
            <p:nvPr/>
          </p:nvGraphicFramePr>
          <p:xfrm>
            <a:off x="1873" y="1358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84" name="公式" r:id="rId42" imgW="406080" imgH="203040" progId="Equation.3">
                    <p:embed/>
                  </p:oleObj>
                </mc:Choice>
                <mc:Fallback>
                  <p:oleObj name="公式" r:id="rId42" imgW="406080" imgH="203040" progId="Equation.3">
                    <p:embed/>
                    <p:pic>
                      <p:nvPicPr>
                        <p:cNvPr id="0" name="Object 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1358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90" name="Object 474"/>
            <p:cNvGraphicFramePr>
              <a:graphicFrameLocks noChangeAspect="1"/>
            </p:cNvGraphicFramePr>
            <p:nvPr/>
          </p:nvGraphicFramePr>
          <p:xfrm>
            <a:off x="2880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85" name="公式" r:id="rId44" imgW="393480" imgH="203040" progId="Equation.3">
                    <p:embed/>
                  </p:oleObj>
                </mc:Choice>
                <mc:Fallback>
                  <p:oleObj name="公式" r:id="rId44" imgW="393480" imgH="203040" progId="Equation.3">
                    <p:embed/>
                    <p:pic>
                      <p:nvPicPr>
                        <p:cNvPr id="0" name="Object 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91" name="Object 475"/>
            <p:cNvGraphicFramePr>
              <a:graphicFrameLocks noChangeAspect="1"/>
            </p:cNvGraphicFramePr>
            <p:nvPr/>
          </p:nvGraphicFramePr>
          <p:xfrm>
            <a:off x="3386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86" name="公式" r:id="rId46" imgW="406080" imgH="203040" progId="Equation.3">
                    <p:embed/>
                  </p:oleObj>
                </mc:Choice>
                <mc:Fallback>
                  <p:oleObj name="公式" r:id="rId46" imgW="406080" imgH="203040" progId="Equation.3">
                    <p:embed/>
                    <p:pic>
                      <p:nvPicPr>
                        <p:cNvPr id="0" name="Object 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92" name="Object 476"/>
            <p:cNvGraphicFramePr>
              <a:graphicFrameLocks noChangeAspect="1"/>
            </p:cNvGraphicFramePr>
            <p:nvPr/>
          </p:nvGraphicFramePr>
          <p:xfrm>
            <a:off x="1339" y="1358"/>
            <a:ext cx="46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87" name="公式" r:id="rId48" imgW="419040" imgH="203040" progId="Equation.3">
                    <p:embed/>
                  </p:oleObj>
                </mc:Choice>
                <mc:Fallback>
                  <p:oleObj name="公式" r:id="rId48" imgW="419040" imgH="203040" progId="Equation.3">
                    <p:embed/>
                    <p:pic>
                      <p:nvPicPr>
                        <p:cNvPr id="0" name="Object 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358"/>
                          <a:ext cx="46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93" name="Object 477"/>
            <p:cNvGraphicFramePr>
              <a:graphicFrameLocks noChangeAspect="1"/>
            </p:cNvGraphicFramePr>
            <p:nvPr/>
          </p:nvGraphicFramePr>
          <p:xfrm>
            <a:off x="3907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88" name="公式" r:id="rId50" imgW="393480" imgH="203040" progId="Equation.3">
                    <p:embed/>
                  </p:oleObj>
                </mc:Choice>
                <mc:Fallback>
                  <p:oleObj name="公式" r:id="rId50" imgW="393480" imgH="203040" progId="Equation.3">
                    <p:embed/>
                    <p:pic>
                      <p:nvPicPr>
                        <p:cNvPr id="0" name="Object 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94" name="Object 478"/>
            <p:cNvGraphicFramePr>
              <a:graphicFrameLocks noChangeAspect="1"/>
            </p:cNvGraphicFramePr>
            <p:nvPr/>
          </p:nvGraphicFramePr>
          <p:xfrm>
            <a:off x="4414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89" name="公式" r:id="rId52" imgW="393480" imgH="203040" progId="Equation.3">
                    <p:embed/>
                  </p:oleObj>
                </mc:Choice>
                <mc:Fallback>
                  <p:oleObj name="公式" r:id="rId52" imgW="393480" imgH="203040" progId="Equation.3">
                    <p:embed/>
                    <p:pic>
                      <p:nvPicPr>
                        <p:cNvPr id="0" name="Object 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4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95" name="Object 479"/>
            <p:cNvGraphicFramePr>
              <a:graphicFrameLocks noChangeAspect="1"/>
            </p:cNvGraphicFramePr>
            <p:nvPr/>
          </p:nvGraphicFramePr>
          <p:xfrm>
            <a:off x="4921" y="1371"/>
            <a:ext cx="42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90" name="公式" r:id="rId54" imgW="380880" imgH="177480" progId="Equation.3">
                    <p:embed/>
                  </p:oleObj>
                </mc:Choice>
                <mc:Fallback>
                  <p:oleObj name="公式" r:id="rId54" imgW="380880" imgH="177480" progId="Equation.3">
                    <p:embed/>
                    <p:pic>
                      <p:nvPicPr>
                        <p:cNvPr id="0" name="Object 4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371"/>
                          <a:ext cx="420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096" name="Object 480"/>
            <p:cNvGraphicFramePr>
              <a:graphicFrameLocks noChangeAspect="1"/>
            </p:cNvGraphicFramePr>
            <p:nvPr/>
          </p:nvGraphicFramePr>
          <p:xfrm>
            <a:off x="2352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91" name="公式" r:id="rId56" imgW="406080" imgH="203040" progId="Equation.3">
                    <p:embed/>
                  </p:oleObj>
                </mc:Choice>
                <mc:Fallback>
                  <p:oleObj name="公式" r:id="rId56" imgW="406080" imgH="203040" progId="Equation.3">
                    <p:embed/>
                    <p:pic>
                      <p:nvPicPr>
                        <p:cNvPr id="0" name="Object 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1" name="Rectangle 29"/>
          <p:cNvSpPr>
            <a:spLocks noChangeArrowheads="1"/>
          </p:cNvSpPr>
          <p:nvPr/>
        </p:nvSpPr>
        <p:spPr bwMode="auto">
          <a:xfrm>
            <a:off x="2162175" y="5788768"/>
            <a:ext cx="6658415" cy="830997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  <a:tabLst>
                <a:tab pos="630238" algn="l"/>
                <a:tab pos="4392613" algn="r"/>
              </a:tabLst>
            </a:pP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最小项中原变量用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表示，反变量用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表示，所对应的</a:t>
            </a:r>
            <a:r>
              <a:rPr lang="zh-CN" altLang="en-US" sz="2000" u="sng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十进制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数即为最小项的编号。</a:t>
            </a: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3498678" y="76734"/>
            <a:ext cx="5127523" cy="936347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  <a:tabLst>
                <a:tab pos="630238" algn="l"/>
                <a:tab pos="4392613" algn="r"/>
              </a:tabLst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使最小项为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的一组二进制数所对应的十进制数即为最小项的编号值。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6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6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6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6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6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6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6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6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6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6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6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36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36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36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7778" grpId="0" autoUpdateAnimBg="0"/>
      <p:bldP spid="367779" grpId="0" autoUpdateAnimBg="0"/>
      <p:bldP spid="367780" grpId="0" autoUpdateAnimBg="0"/>
      <p:bldP spid="367781" grpId="0" autoUpdateAnimBg="0"/>
      <p:bldP spid="367782" grpId="0" autoUpdateAnimBg="0"/>
      <p:bldP spid="367783" grpId="0" autoUpdateAnimBg="0"/>
      <p:bldP spid="367784" grpId="0" autoUpdateAnimBg="0"/>
      <p:bldP spid="367785" grpId="0" autoUpdateAnimBg="0"/>
      <p:bldP spid="3677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19" name="Rectangle 31"/>
          <p:cNvSpPr>
            <a:spLocks noChangeArrowheads="1"/>
          </p:cNvSpPr>
          <p:nvPr/>
        </p:nvSpPr>
        <p:spPr bwMode="auto">
          <a:xfrm>
            <a:off x="466725" y="4953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838200" indent="-838200" algn="l"/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 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最小项表达式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70720" name="Object 32"/>
          <p:cNvGraphicFramePr>
            <a:graphicFrameLocks noChangeAspect="1"/>
          </p:cNvGraphicFramePr>
          <p:nvPr/>
        </p:nvGraphicFramePr>
        <p:xfrm>
          <a:off x="2095500" y="3963988"/>
          <a:ext cx="5626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47" name="Equation" r:id="rId3" imgW="2286000" imgH="241200" progId="Equation.DSMT4">
                  <p:embed/>
                </p:oleObj>
              </mc:Choice>
              <mc:Fallback>
                <p:oleObj name="Equation" r:id="rId3" imgW="2286000" imgH="241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963988"/>
                        <a:ext cx="5626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21" name="Rectangle 33"/>
          <p:cNvSpPr>
            <a:spLocks noChangeArrowheads="1"/>
          </p:cNvSpPr>
          <p:nvPr/>
        </p:nvSpPr>
        <p:spPr bwMode="auto">
          <a:xfrm>
            <a:off x="1187450" y="1983006"/>
            <a:ext cx="733583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70000"/>
              </a:lnSpc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7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400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与或</a:t>
            </a:r>
            <a:r>
              <a:rPr lang="zh-CN" altLang="en-US" sz="2400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逻辑表达式； </a:t>
            </a:r>
          </a:p>
          <a:p>
            <a:pPr algn="l">
              <a:lnSpc>
                <a:spcPct val="70000"/>
              </a:lnSpc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7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在</a:t>
            </a:r>
            <a:r>
              <a:rPr lang="zh-CN" altLang="en-US" sz="2400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与或</a:t>
            </a:r>
            <a:r>
              <a:rPr lang="zh-CN" altLang="en-US" sz="2400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式中的每个乘积项都是最小项。</a:t>
            </a:r>
          </a:p>
        </p:txBody>
      </p:sp>
      <p:grpSp>
        <p:nvGrpSpPr>
          <p:cNvPr id="370722" name="Group 34"/>
          <p:cNvGrpSpPr>
            <a:grpSpLocks/>
          </p:cNvGrpSpPr>
          <p:nvPr/>
        </p:nvGrpSpPr>
        <p:grpSpPr bwMode="auto">
          <a:xfrm>
            <a:off x="927100" y="3435350"/>
            <a:ext cx="6897688" cy="479425"/>
            <a:chOff x="584" y="1872"/>
            <a:chExt cx="4345" cy="302"/>
          </a:xfrm>
        </p:grpSpPr>
        <p:sp>
          <p:nvSpPr>
            <p:cNvPr id="370723" name="Rectangle 35"/>
            <p:cNvSpPr>
              <a:spLocks noChangeArrowheads="1"/>
            </p:cNvSpPr>
            <p:nvPr/>
          </p:nvSpPr>
          <p:spPr bwMode="auto">
            <a:xfrm>
              <a:off x="584" y="1884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40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40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1  </a:t>
              </a:r>
              <a:r>
                <a:rPr lang="zh-CN" altLang="en-US" sz="240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将</a:t>
              </a:r>
            </a:p>
          </p:txBody>
        </p:sp>
        <p:graphicFrame>
          <p:nvGraphicFramePr>
            <p:cNvPr id="370724" name="Object 36"/>
            <p:cNvGraphicFramePr>
              <a:graphicFrameLocks noChangeAspect="1"/>
            </p:cNvGraphicFramePr>
            <p:nvPr/>
          </p:nvGraphicFramePr>
          <p:xfrm>
            <a:off x="1380" y="1872"/>
            <a:ext cx="181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48" name="Equation" r:id="rId5" imgW="1371600" imgH="228600" progId="Equation.DSMT4">
                    <p:embed/>
                  </p:oleObj>
                </mc:Choice>
                <mc:Fallback>
                  <p:oleObj name="Equation" r:id="rId5" imgW="1371600" imgH="228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" y="1872"/>
                          <a:ext cx="1810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725" name="Rectangle 37"/>
            <p:cNvSpPr>
              <a:spLocks noChangeArrowheads="1"/>
            </p:cNvSpPr>
            <p:nvPr/>
          </p:nvSpPr>
          <p:spPr bwMode="auto">
            <a:xfrm>
              <a:off x="3277" y="1884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tabLst>
                  <a:tab pos="630238" algn="l"/>
                  <a:tab pos="4392613" algn="r"/>
                </a:tabLst>
              </a:pPr>
              <a:r>
                <a:rPr lang="zh-CN" altLang="en-US" sz="240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化成最小项表达式</a:t>
              </a:r>
            </a:p>
          </p:txBody>
        </p:sp>
      </p:grpSp>
      <p:graphicFrame>
        <p:nvGraphicFramePr>
          <p:cNvPr id="370726" name="Object 38"/>
          <p:cNvGraphicFramePr>
            <a:graphicFrameLocks noChangeAspect="1"/>
          </p:cNvGraphicFramePr>
          <p:nvPr/>
        </p:nvGraphicFramePr>
        <p:xfrm>
          <a:off x="3716338" y="4524375"/>
          <a:ext cx="44799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49" name="Equation" r:id="rId7" imgW="1803240" imgH="215640" progId="Equation.DSMT4">
                  <p:embed/>
                </p:oleObj>
              </mc:Choice>
              <mc:Fallback>
                <p:oleObj name="Equation" r:id="rId7" imgW="1803240" imgH="2156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4524375"/>
                        <a:ext cx="44799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3671888" y="5146675"/>
            <a:ext cx="448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954088" algn="l"/>
                <a:tab pos="990600" algn="l"/>
                <a:tab pos="4392613" algn="r"/>
              </a:tabLst>
            </a:pPr>
            <a:r>
              <a:rPr lang="en-US" altLang="zh-CN" sz="24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400" i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zh-CN" altLang="en-US" sz="24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＋</a:t>
            </a:r>
            <a:r>
              <a:rPr lang="en-US" altLang="zh-CN" sz="2400" i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zh-CN" altLang="en-US" sz="24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＋</a:t>
            </a:r>
            <a:r>
              <a:rPr lang="en-US" altLang="zh-CN" sz="2400" i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＋</a:t>
            </a:r>
            <a:r>
              <a:rPr lang="en-US" altLang="zh-CN" sz="2400" i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3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</a:t>
            </a:r>
          </a:p>
        </p:txBody>
      </p:sp>
      <p:graphicFrame>
        <p:nvGraphicFramePr>
          <p:cNvPr id="370728" name="Object 40"/>
          <p:cNvGraphicFramePr>
            <a:graphicFrameLocks noChangeAspect="1"/>
          </p:cNvGraphicFramePr>
          <p:nvPr/>
        </p:nvGraphicFramePr>
        <p:xfrm>
          <a:off x="3762375" y="5684838"/>
          <a:ext cx="23399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50" name="Equation" r:id="rId9" imgW="1079280" imgH="253800" progId="Equation.DSMT4">
                  <p:embed/>
                </p:oleObj>
              </mc:Choice>
              <mc:Fallback>
                <p:oleObj name="Equation" r:id="rId9" imgW="1079280" imgH="2538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5684838"/>
                        <a:ext cx="233997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30" name="Rectangle 42"/>
          <p:cNvSpPr>
            <a:spLocks noChangeArrowheads="1"/>
          </p:cNvSpPr>
          <p:nvPr/>
        </p:nvSpPr>
        <p:spPr bwMode="auto">
          <a:xfrm>
            <a:off x="631825" y="1484313"/>
            <a:ext cx="8064500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由若干最小项相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构成的表达式，也称为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“标准与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或式”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21" grpId="0" autoUpdateAnimBg="0"/>
      <p:bldP spid="370727" grpId="0" autoUpdateAnimBg="0"/>
      <p:bldP spid="37073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323850" y="1479209"/>
            <a:ext cx="7970452" cy="228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9875" algn="l">
              <a:tabLst>
                <a:tab pos="630238" algn="l"/>
                <a:tab pos="4392613" algn="r"/>
              </a:tabLst>
            </a:pPr>
            <a:endParaRPr kumimoji="1" lang="en-US" altLang="zh-CN" sz="2400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pPr indent="269875" algn="l" eaLnBrk="0" hangingPunct="0">
              <a:lnSpc>
                <a:spcPct val="165000"/>
              </a:lnSpc>
              <a:tabLst>
                <a:tab pos="630238" algn="l"/>
                <a:tab pos="4392613" algn="r"/>
              </a:tabLst>
            </a:pP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个变量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1, 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baseline="-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2, 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…, </a:t>
            </a:r>
            <a:r>
              <a:rPr kumimoji="1" lang="en-US" altLang="zh-CN" sz="2400" i="1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baseline="-30000" dirty="0" err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的最大项是</a:t>
            </a:r>
            <a:r>
              <a:rPr kumimoji="1" lang="en-US" altLang="zh-CN" sz="2400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个因子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或项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，每个变量</a:t>
            </a:r>
          </a:p>
          <a:p>
            <a:pPr indent="269875" algn="l" eaLnBrk="0" hangingPunct="0">
              <a:lnSpc>
                <a:spcPct val="165000"/>
              </a:lnSpc>
              <a:tabLst>
                <a:tab pos="630238" algn="l"/>
                <a:tab pos="4392613" algn="r"/>
              </a:tabLst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都以它的原变量或非变量的形式在或项中出现，且仅出</a:t>
            </a:r>
          </a:p>
          <a:p>
            <a:pPr indent="269875" algn="l" eaLnBrk="0" hangingPunct="0">
              <a:lnSpc>
                <a:spcPct val="165000"/>
              </a:lnSpc>
              <a:tabLst>
                <a:tab pos="630238" algn="l"/>
                <a:tab pos="4392613" algn="r"/>
              </a:tabLst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现一次。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一般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个变量的最大项应有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aseline="300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个。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400410" name="Rectangle 26"/>
          <p:cNvSpPr>
            <a:spLocks noChangeArrowheads="1"/>
          </p:cNvSpPr>
          <p:nvPr/>
        </p:nvSpPr>
        <p:spPr bwMode="auto">
          <a:xfrm>
            <a:off x="601663" y="1341438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最大项的定义和性质</a:t>
            </a:r>
          </a:p>
        </p:txBody>
      </p:sp>
      <p:sp>
        <p:nvSpPr>
          <p:cNvPr id="400411" name="Rectangle 27"/>
          <p:cNvSpPr>
            <a:spLocks noChangeArrowheads="1"/>
          </p:cNvSpPr>
          <p:nvPr/>
        </p:nvSpPr>
        <p:spPr bwMode="auto">
          <a:xfrm>
            <a:off x="657225" y="487363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2.2.2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最大项与最大项表达式</a:t>
            </a:r>
          </a:p>
        </p:txBody>
      </p:sp>
      <p:grpSp>
        <p:nvGrpSpPr>
          <p:cNvPr id="400413" name="Group 29"/>
          <p:cNvGrpSpPr>
            <a:grpSpLocks/>
          </p:cNvGrpSpPr>
          <p:nvPr/>
        </p:nvGrpSpPr>
        <p:grpSpPr bwMode="auto">
          <a:xfrm>
            <a:off x="539750" y="4037013"/>
            <a:ext cx="8016875" cy="1697037"/>
            <a:chOff x="340" y="2432"/>
            <a:chExt cx="5050" cy="1069"/>
          </a:xfrm>
        </p:grpSpPr>
        <p:sp>
          <p:nvSpPr>
            <p:cNvPr id="400393" name="Rectangle 9"/>
            <p:cNvSpPr>
              <a:spLocks noChangeArrowheads="1"/>
            </p:cNvSpPr>
            <p:nvPr/>
          </p:nvSpPr>
          <p:spPr bwMode="auto">
            <a:xfrm>
              <a:off x="340" y="2432"/>
              <a:ext cx="50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例如，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4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1" lang="zh-CN" altLang="en-US" sz="24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三个逻辑变量的最大项有（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400" baseline="300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＝）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8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个，即 </a:t>
              </a:r>
            </a:p>
          </p:txBody>
        </p:sp>
        <p:graphicFrame>
          <p:nvGraphicFramePr>
            <p:cNvPr id="400395" name="Object 11"/>
            <p:cNvGraphicFramePr>
              <a:graphicFrameLocks noChangeAspect="1"/>
            </p:cNvGraphicFramePr>
            <p:nvPr/>
          </p:nvGraphicFramePr>
          <p:xfrm>
            <a:off x="476" y="2795"/>
            <a:ext cx="479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23" name="公式" r:id="rId3" imgW="3301920" imgH="228600" progId="Equation.3">
                    <p:embed/>
                  </p:oleObj>
                </mc:Choice>
                <mc:Fallback>
                  <p:oleObj name="公式" r:id="rId3" imgW="330192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795"/>
                          <a:ext cx="4798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412" name="Object 28"/>
            <p:cNvGraphicFramePr>
              <a:graphicFrameLocks noChangeAspect="1"/>
            </p:cNvGraphicFramePr>
            <p:nvPr/>
          </p:nvGraphicFramePr>
          <p:xfrm>
            <a:off x="476" y="3158"/>
            <a:ext cx="465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24" name="公式" r:id="rId5" imgW="3200400" imgH="228600" progId="Equation.3">
                    <p:embed/>
                  </p:oleObj>
                </mc:Choice>
                <mc:Fallback>
                  <p:oleObj name="公式" r:id="rId5" imgW="320040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158"/>
                          <a:ext cx="4650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16575</TotalTime>
  <Words>1109</Words>
  <Application>Microsoft Office PowerPoint</Application>
  <PresentationFormat>全屏显示(4:3)</PresentationFormat>
  <Paragraphs>303</Paragraphs>
  <Slides>12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华文楷体</vt:lpstr>
      <vt:lpstr>楷体_GB2312</vt:lpstr>
      <vt:lpstr>宋体-方正超大字符集</vt:lpstr>
      <vt:lpstr>Arial</vt:lpstr>
      <vt:lpstr>Arial Narrow</vt:lpstr>
      <vt:lpstr>Times New Roman</vt:lpstr>
      <vt:lpstr>Verdana</vt:lpstr>
      <vt:lpstr>Wingdings</vt:lpstr>
      <vt:lpstr>Profile</vt:lpstr>
      <vt:lpstr>Equation.2</vt:lpstr>
      <vt:lpstr>Equation.3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zheng kavin</cp:lastModifiedBy>
  <cp:revision>1768</cp:revision>
  <dcterms:created xsi:type="dcterms:W3CDTF">2004-08-29T02:51:05Z</dcterms:created>
  <dcterms:modified xsi:type="dcterms:W3CDTF">2020-02-16T12:20:09Z</dcterms:modified>
</cp:coreProperties>
</file>