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437" r:id="rId2"/>
    <p:sldId id="466" r:id="rId3"/>
    <p:sldId id="467" r:id="rId4"/>
    <p:sldId id="468" r:id="rId5"/>
    <p:sldId id="469" r:id="rId6"/>
    <p:sldId id="472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1" autoAdjust="0"/>
  </p:normalViewPr>
  <p:slideViewPr>
    <p:cSldViewPr>
      <p:cViewPr varScale="1">
        <p:scale>
          <a:sx n="44" d="100"/>
          <a:sy n="44" d="100"/>
        </p:scale>
        <p:origin x="1000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2016601-3C64-46C9-986D-E0A7E356F4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55576E32-90EF-47AD-A412-3D62D14BE5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3601A7DB-45E2-4386-B486-7BBB66AFBC6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80096DF8-4641-46A4-9B24-3CABF7C2C7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81721C94-5238-41FF-A790-1735B82A2D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268FBE12-356E-4191-9F90-F22397C3E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18E00528-D173-47FB-8067-0EC1330079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45FC1AF-2BCA-44FD-845A-0216A81A62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AA1F2E-107B-42B2-83D5-844A234938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364941E3-C268-4628-84E2-D0452BD037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CB7C0ACB-8E11-40BF-8BD4-D32D85586D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80C8F51D-1FC0-431F-96F6-A1CC4B692C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BE27E1-0C94-4017-93A7-70CE2E9DA6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>
            <a:extLst>
              <a:ext uri="{FF2B5EF4-FFF2-40B4-BE49-F238E27FC236}">
                <a16:creationId xmlns:a16="http://schemas.microsoft.com/office/drawing/2014/main" id="{763DA382-6D01-4E0D-B843-04F62B55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pic>
        <p:nvPicPr>
          <p:cNvPr id="93192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C2D7E-5ADD-4245-B07A-B508C1EB64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89A7C7E-E509-4EAF-976A-D79E08EDEF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594101-3F8F-4821-AA59-318D15DC41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2DD9-898F-4762-A7F9-8B590158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0880D-8D2A-48B2-A8CB-DBBD4DC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C590B-D250-4EA0-8A48-1952704F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C4748-CED3-44B5-BF32-FF699EF25C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ADE73-334A-4E79-BBD6-FEA81F1B9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58519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8567C-C4C7-4993-86B0-9A4520D6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EBB15-EB0F-472B-B0D7-AFAC2B38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C9B6E-3E92-405D-AC97-E22615DB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C3F54-F9A4-4A34-9636-97765D84A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023458-703C-41A2-9F2F-33511B9FC1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18028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38D5-22EC-4ABD-9816-D0604FC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FE854-0779-4768-94BD-5756C385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E2CCE-A28F-4A51-9769-49839DF3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567A1-4E81-463C-8118-6940B8FB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ED201-E1CE-4858-8623-C649DBAD3B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27466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25F3-F39A-40C7-930E-4915BEAA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F9F03-4ED8-4CF0-A379-5D088FC6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ABD62-D099-4721-9ECD-C3592FF4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8FFB3-49B7-4AAD-99D9-8EE4CCD95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BE830A-570D-4D97-8F2E-91C3E0170E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97890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C8FB7-82CF-48AA-A748-13A34C6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173BE-207F-4FA2-8F77-5F38B9F44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4539B-F6EA-455A-AB79-7BB4E5FC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E3617-4C77-4E61-A799-7A1370B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B586-B283-4E4A-9DE7-3BE09D404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FD8B0E-E1E6-44BC-B047-09ED93B94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11101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D0AD-320E-43CA-BF44-8CB5B1AC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39A90-9525-4EB9-A82D-B9501BAC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6D5BF-D1FB-42A2-942F-2633E53C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27F1CF-2D47-40E2-9E47-FC5B59CCD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7FD4CB-EAD2-450E-A5A0-EDCD8E5A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D4F258-6D0C-4971-B936-F98A49B9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E903F9-D4C2-46B3-8F1F-BBCFA989D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7106A1-92BB-4D9B-99DF-C298AF90F3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71536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4FE0-B54E-4B2D-8FC6-7A7A3C3F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30C73-5187-47FB-8ADC-6FE63315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7C2364-A5C6-455F-9B49-E50C62ED6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4D9313-D99D-43DD-A7EF-4E3811663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20900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E0015-23A4-4273-A6FB-BE06F2C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A5835A-9E91-48FC-97DC-6A58ACB31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9ED0C-6542-4A2F-A1F3-A0C8FE210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80714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E020-F849-4453-9228-1C3A767C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B4422-A0C8-438A-A94A-36D7A231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6313D-7EE4-4C5B-B654-BA92376C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8E1C8-4870-47DA-9321-0D8DBC2E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EBC04-0A94-45F2-B524-98445F236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36F09F-11BF-425E-8940-16DD0670B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65367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D570-2FCC-4292-BF74-52E78CA8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E072B2-922E-48A0-89BD-1CBFABBB7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24A44-C615-400A-A1FF-64204E48B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477AF-CDD6-447B-A270-0AD4A9E5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4C35-E4D4-4F2A-8245-6241D26B3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C409C5-DA19-472A-A2E1-C139BF797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2242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406C9D1-8002-4708-9365-20E0C7CBC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BA8C00F-592B-4723-A23A-BA4FA1E88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6B7BCFEC-18FD-4E44-9F59-784BD32C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678FFAD6-9538-463B-AEE3-2A3590A95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F32F2029-24CB-4320-A5AA-63F722A461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D8F4E833-CE3E-4835-BD49-7EA4C77D66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fld id="{7402924E-536C-49C0-9A6E-14F0B6ACBB1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48B60E-85F9-4C0D-9B68-5AA86F9487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C714676-0681-426B-838B-D54978091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2D055F-ED09-4753-ADF8-D71FC8386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1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audio" Target="../media/audio1.wav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0.bin"/><Relationship Id="rId3" Type="http://schemas.openxmlformats.org/officeDocument/2006/relationships/audio" Target="../media/audio1.wav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>
            <a:extLst>
              <a:ext uri="{FF2B5EF4-FFF2-40B4-BE49-F238E27FC236}">
                <a16:creationId xmlns:a16="http://schemas.microsoft.com/office/drawing/2014/main" id="{93D61ABA-2E47-48F7-82A8-1DD4660A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1pPr>
            <a:lvl2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2pPr>
            <a:lvl3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3pPr>
            <a:lvl4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4pPr>
            <a:lvl5pPr algn="l"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anose="020B060602020203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r>
              <a:rPr lang="en-US" altLang="zh-CN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逻辑函数的代数化简法</a:t>
            </a:r>
          </a:p>
        </p:txBody>
      </p:sp>
      <p:sp>
        <p:nvSpPr>
          <p:cNvPr id="364563" name="Rectangle 19">
            <a:extLst>
              <a:ext uri="{FF2B5EF4-FFF2-40B4-BE49-F238E27FC236}">
                <a16:creationId xmlns:a16="http://schemas.microsoft.com/office/drawing/2014/main" id="{EF833718-B2AA-4CE1-84C5-AE673A8C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379788"/>
            <a:ext cx="76501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2.3.2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逻辑函数的代数化简法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64564" name="Rectangle 20">
            <a:extLst>
              <a:ext uri="{FF2B5EF4-FFF2-40B4-BE49-F238E27FC236}">
                <a16:creationId xmlns:a16="http://schemas.microsoft.com/office/drawing/2014/main" id="{1B24BEB7-FC9B-4914-A5C0-9D58BCE2B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582863"/>
            <a:ext cx="77406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6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5" action="ppaction://hlinksldjump"/>
              </a:rPr>
              <a:t>2.3.1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5" action="ppaction://hlinksldjump"/>
              </a:rPr>
              <a:t>逻辑函数的最简形式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3" name="Rectangle 7">
            <a:extLst>
              <a:ext uri="{FF2B5EF4-FFF2-40B4-BE49-F238E27FC236}">
                <a16:creationId xmlns:a16="http://schemas.microsoft.com/office/drawing/2014/main" id="{926F6DAD-EC61-44CC-A8E1-48EE719D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2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逻辑函数的代数法化简</a:t>
            </a:r>
          </a:p>
        </p:txBody>
      </p:sp>
      <p:sp>
        <p:nvSpPr>
          <p:cNvPr id="403469" name="Rectangle 13">
            <a:extLst>
              <a:ext uri="{FF2B5EF4-FFF2-40B4-BE49-F238E27FC236}">
                <a16:creationId xmlns:a16="http://schemas.microsoft.com/office/drawing/2014/main" id="{4EEB4D89-C7C4-4AFB-8242-FB8B7412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96975"/>
            <a:ext cx="822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化简的目的：降低电路实现的成本，以较少的门实现电路。</a:t>
            </a:r>
            <a:r>
              <a:rPr lang="zh-CN" altLang="en-US" sz="2400"/>
              <a:t> </a:t>
            </a:r>
          </a:p>
        </p:txBody>
      </p:sp>
      <p:sp>
        <p:nvSpPr>
          <p:cNvPr id="403472" name="Rectangle 16">
            <a:extLst>
              <a:ext uri="{FF2B5EF4-FFF2-40B4-BE49-F238E27FC236}">
                <a16:creationId xmlns:a16="http://schemas.microsoft.com/office/drawing/2014/main" id="{C1B3DB13-AA95-4C6E-9051-DE659B71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3471" name="Object 15">
            <a:extLst>
              <a:ext uri="{FF2B5EF4-FFF2-40B4-BE49-F238E27FC236}">
                <a16:creationId xmlns:a16="http://schemas.microsoft.com/office/drawing/2014/main" id="{40DB91D0-5126-4424-8587-ADDE9F367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133600"/>
          <a:ext cx="6281738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74" name="图片" r:id="rId3" imgW="4381560" imgH="1600200" progId="Word.Picture.8">
                  <p:embed/>
                </p:oleObj>
              </mc:Choice>
              <mc:Fallback>
                <p:oleObj name="图片" r:id="rId3" imgW="4381560" imgH="160020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21"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281738" cy="23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3" name="Rectangle 17">
            <a:extLst>
              <a:ext uri="{FF2B5EF4-FFF2-40B4-BE49-F238E27FC236}">
                <a16:creationId xmlns:a16="http://schemas.microsoft.com/office/drawing/2014/main" id="{FF08A18E-0AC4-4E5B-87EE-863BD18B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52963"/>
            <a:ext cx="8027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）和图（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）的电路逻辑功能相同，但图 （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）电路简单可靠性高，成本低。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9E545E77-05CD-40DA-A640-BD6C1D33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225925"/>
            <a:ext cx="212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kumimoji="0"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kumimoji="0"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与”表达式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A421A46A-2754-48D8-AB9E-C4A4811B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364966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与非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与非”表达式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B35700B7-68A0-4BA4-8160-369CD18D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81025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5A0B49E3-68E5-45AF-9B17-8C3EBA6C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06412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或非－或非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0CEE762D-3389-4436-B765-81704B35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0686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sp>
        <p:nvSpPr>
          <p:cNvPr id="404487" name="Rectangle 7">
            <a:extLst>
              <a:ext uri="{FF2B5EF4-FFF2-40B4-BE49-F238E27FC236}">
                <a16:creationId xmlns:a16="http://schemas.microsoft.com/office/drawing/2014/main" id="{EC4D9A2C-D935-442C-835D-9290A6A4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2.3.1</a:t>
            </a:r>
            <a:r>
              <a:rPr lang="en-US" altLang="zh-CN" sz="25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楷体_GB2312" pitchFamily="49" charset="-122"/>
              </a:rPr>
              <a:t>逻辑函数的最简形式</a:t>
            </a:r>
          </a:p>
        </p:txBody>
      </p:sp>
      <p:graphicFrame>
        <p:nvGraphicFramePr>
          <p:cNvPr id="404488" name="Object 8">
            <a:extLst>
              <a:ext uri="{FF2B5EF4-FFF2-40B4-BE49-F238E27FC236}">
                <a16:creationId xmlns:a16="http://schemas.microsoft.com/office/drawing/2014/main" id="{C38FC585-0559-441D-81CD-6E116F45F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2374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5" name="公式" r:id="rId3" imgW="799920" imgH="190440" progId="Equation.3">
                  <p:embed/>
                </p:oleObj>
              </mc:Choice>
              <mc:Fallback>
                <p:oleObj name="公式" r:id="rId3" imgW="79992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23749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>
            <a:extLst>
              <a:ext uri="{FF2B5EF4-FFF2-40B4-BE49-F238E27FC236}">
                <a16:creationId xmlns:a16="http://schemas.microsoft.com/office/drawing/2014/main" id="{276A2D40-F8A0-49F8-A986-C36A998D5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433763"/>
          <a:ext cx="20875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6" name="公式" r:id="rId5" imgW="685800" imgH="241200" progId="Equation.3">
                  <p:embed/>
                </p:oleObj>
              </mc:Choice>
              <mc:Fallback>
                <p:oleObj name="公式" r:id="rId5" imgW="6858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433763"/>
                        <a:ext cx="20875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0" name="Object 10">
            <a:extLst>
              <a:ext uri="{FF2B5EF4-FFF2-40B4-BE49-F238E27FC236}">
                <a16:creationId xmlns:a16="http://schemas.microsoft.com/office/drawing/2014/main" id="{F527564C-86FF-4127-A857-F3EB67061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178300"/>
          <a:ext cx="2808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7" name="公式" r:id="rId7" imgW="1028520" imgH="215640" progId="Equation.3">
                  <p:embed/>
                </p:oleObj>
              </mc:Choice>
              <mc:Fallback>
                <p:oleObj name="公式" r:id="rId7" imgW="10285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178300"/>
                        <a:ext cx="280828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1" name="Object 11">
            <a:extLst>
              <a:ext uri="{FF2B5EF4-FFF2-40B4-BE49-F238E27FC236}">
                <a16:creationId xmlns:a16="http://schemas.microsoft.com/office/drawing/2014/main" id="{7BF63525-ECB0-410F-9128-70F189E3A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873625"/>
          <a:ext cx="28082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8" name="公式" r:id="rId9" imgW="1079280" imgH="266400" progId="Equation.3">
                  <p:embed/>
                </p:oleObj>
              </mc:Choice>
              <mc:Fallback>
                <p:oleObj name="公式" r:id="rId9" imgW="107928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873625"/>
                        <a:ext cx="280828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2" name="Object 12">
            <a:extLst>
              <a:ext uri="{FF2B5EF4-FFF2-40B4-BE49-F238E27FC236}">
                <a16:creationId xmlns:a16="http://schemas.microsoft.com/office/drawing/2014/main" id="{BB4AF513-AA5D-4899-AFB7-35E28E98C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5665788"/>
          <a:ext cx="199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99" name="公式" r:id="rId11" imgW="647640" imgH="228600" progId="Equation.3">
                  <p:embed/>
                </p:oleObj>
              </mc:Choice>
              <mc:Fallback>
                <p:oleObj name="公式" r:id="rId11" imgW="6476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665788"/>
                        <a:ext cx="19970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3" name="Rectangle 13">
            <a:extLst>
              <a:ext uri="{FF2B5EF4-FFF2-40B4-BE49-F238E27FC236}">
                <a16:creationId xmlns:a16="http://schemas.microsoft.com/office/drawing/2014/main" id="{EBF93DEE-7D82-4E10-BBAE-66B22BF4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96975"/>
            <a:ext cx="852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逻辑函数有不同形式，如与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或表达式、与非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与非表达式、或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与表达式、或非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或非表达式以及与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非表达式等。 </a:t>
            </a:r>
          </a:p>
        </p:txBody>
      </p:sp>
      <p:sp>
        <p:nvSpPr>
          <p:cNvPr id="404494" name="Rectangle 14">
            <a:extLst>
              <a:ext uri="{FF2B5EF4-FFF2-40B4-BE49-F238E27FC236}">
                <a16:creationId xmlns:a16="http://schemas.microsoft.com/office/drawing/2014/main" id="{22588215-B780-4A2D-BF83-F7CBBA0C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777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将其中包含的与项数最少，且每个与项中变量数最少的与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或表达式称为最简与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或表达式。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autoUpdateAnimBg="0"/>
      <p:bldP spid="404484" grpId="0" autoUpdateAnimBg="0"/>
      <p:bldP spid="404485" grpId="0" autoUpdateAnimBg="0"/>
      <p:bldP spid="404486" grpId="0" autoUpdateAnimBg="0"/>
      <p:bldP spid="404493" grpId="0"/>
      <p:bldP spid="4044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488E727E-004A-4E51-A828-60887C47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、逻辑函数的化简</a:t>
            </a:r>
          </a:p>
        </p:txBody>
      </p:sp>
      <p:sp>
        <p:nvSpPr>
          <p:cNvPr id="405507" name="Text Box 3">
            <a:extLst>
              <a:ext uri="{FF2B5EF4-FFF2-40B4-BE49-F238E27FC236}">
                <a16:creationId xmlns:a16="http://schemas.microsoft.com/office/drawing/2014/main" id="{40BA3222-607C-40FE-969F-BFE69F67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916113"/>
            <a:ext cx="8569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化简的主要方法：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１．公式法（代数法）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２．图解法（卡诺图法）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8AEA7910-0C58-4007-B3D6-8469B621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643313"/>
            <a:ext cx="8462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代数化简法：</a:t>
            </a:r>
          </a:p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   运用逻辑代数的基本定律和恒等式进行化简的方法。</a:t>
            </a:r>
            <a:r>
              <a:rPr kumimoji="0"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05509" name="Object 5">
            <a:extLst>
              <a:ext uri="{FF2B5EF4-FFF2-40B4-BE49-F238E27FC236}">
                <a16:creationId xmlns:a16="http://schemas.microsoft.com/office/drawing/2014/main" id="{7F9DDBEB-083C-4A7D-8181-8A6B81257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906963"/>
          <a:ext cx="1076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17" name="Equation" r:id="rId4" imgW="583920" imgH="203040" progId="Equation.DSMT4">
                  <p:embed/>
                </p:oleObj>
              </mc:Choice>
              <mc:Fallback>
                <p:oleObj name="Equation" r:id="rId4" imgW="5839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06963"/>
                        <a:ext cx="1076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Rectangle 6">
            <a:extLst>
              <a:ext uri="{FF2B5EF4-FFF2-40B4-BE49-F238E27FC236}">
                <a16:creationId xmlns:a16="http://schemas.microsoft.com/office/drawing/2014/main" id="{F3A253F1-52B6-48E5-A4FA-8158FEC4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4878388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并项法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405511" name="Group 7">
            <a:extLst>
              <a:ext uri="{FF2B5EF4-FFF2-40B4-BE49-F238E27FC236}">
                <a16:creationId xmlns:a16="http://schemas.microsoft.com/office/drawing/2014/main" id="{BBE4A15E-8510-4593-9805-F505FD58D2B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445125"/>
            <a:ext cx="5032375" cy="565150"/>
            <a:chOff x="1434" y="1040"/>
            <a:chExt cx="3019" cy="291"/>
          </a:xfrm>
        </p:grpSpPr>
        <p:graphicFrame>
          <p:nvGraphicFramePr>
            <p:cNvPr id="405512" name="Object 8">
              <a:extLst>
                <a:ext uri="{FF2B5EF4-FFF2-40B4-BE49-F238E27FC236}">
                  <a16:creationId xmlns:a16="http://schemas.microsoft.com/office/drawing/2014/main" id="{E51FC48C-5061-4F07-B446-41CC88057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1069"/>
            <a:ext cx="145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18" name="公式" r:id="rId6" imgW="1206360" imgH="203040" progId="Equation.3">
                    <p:embed/>
                  </p:oleObj>
                </mc:Choice>
                <mc:Fallback>
                  <p:oleObj name="公式" r:id="rId6" imgW="120636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069"/>
                          <a:ext cx="145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13" name="Line 9">
              <a:extLst>
                <a:ext uri="{FF2B5EF4-FFF2-40B4-BE49-F238E27FC236}">
                  <a16:creationId xmlns:a16="http://schemas.microsoft.com/office/drawing/2014/main" id="{BDC0BB4C-9BF8-4BCE-ACD3-D2F4662FF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1310"/>
              <a:ext cx="1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4" name="Line 10">
              <a:extLst>
                <a:ext uri="{FF2B5EF4-FFF2-40B4-BE49-F238E27FC236}">
                  <a16:creationId xmlns:a16="http://schemas.microsoft.com/office/drawing/2014/main" id="{B41CDB1A-B5A1-4ADF-8418-E7721BF3C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310"/>
              <a:ext cx="1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5515" name="Object 11">
              <a:extLst>
                <a:ext uri="{FF2B5EF4-FFF2-40B4-BE49-F238E27FC236}">
                  <a16:creationId xmlns:a16="http://schemas.microsoft.com/office/drawing/2014/main" id="{3F6D687D-8463-4B63-B85A-EEEC45B3C5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4" y="1040"/>
            <a:ext cx="13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19" name="公式" r:id="rId8" imgW="1091880" imgH="228600" progId="Equation.3">
                    <p:embed/>
                  </p:oleObj>
                </mc:Choice>
                <mc:Fallback>
                  <p:oleObj name="公式" r:id="rId8" imgW="10918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040"/>
                          <a:ext cx="138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6" name="Rectangle 12">
            <a:extLst>
              <a:ext uri="{FF2B5EF4-FFF2-40B4-BE49-F238E27FC236}">
                <a16:creationId xmlns:a16="http://schemas.microsoft.com/office/drawing/2014/main" id="{F1AAAD5D-336A-4A4D-B5A6-FF40861E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2.3.2</a:t>
            </a:r>
            <a:r>
              <a:rPr lang="en-US" altLang="zh-CN" sz="25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楷体_GB2312" pitchFamily="49" charset="-122"/>
              </a:rPr>
              <a:t>逻辑函数的代数化简法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8" grpId="0"/>
      <p:bldP spid="4055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530" name="Object 2">
            <a:extLst>
              <a:ext uri="{FF2B5EF4-FFF2-40B4-BE49-F238E27FC236}">
                <a16:creationId xmlns:a16="http://schemas.microsoft.com/office/drawing/2014/main" id="{623B8445-6C80-43E3-9E3B-F16774C33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71925"/>
          <a:ext cx="1169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7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71925"/>
                        <a:ext cx="1169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>
            <a:extLst>
              <a:ext uri="{FF2B5EF4-FFF2-40B4-BE49-F238E27FC236}">
                <a16:creationId xmlns:a16="http://schemas.microsoft.com/office/drawing/2014/main" id="{5B54396F-9BD3-4D53-86A3-2BB3F594A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2754313"/>
          <a:ext cx="1417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8"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754313"/>
                        <a:ext cx="1417638" cy="36512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2" name="Rectangle 4">
            <a:extLst>
              <a:ext uri="{FF2B5EF4-FFF2-40B4-BE49-F238E27FC236}">
                <a16:creationId xmlns:a16="http://schemas.microsoft.com/office/drawing/2014/main" id="{D539656D-D960-4471-8364-D9886C82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268413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吸收法：</a:t>
            </a:r>
            <a:r>
              <a:rPr lang="zh-CN" altLang="en-US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BCA25BA9-BAF4-4D94-8AFA-AF577E30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08100"/>
            <a:ext cx="175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6D7F528F-B810-4696-A39F-5771478B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0938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消去法</a:t>
            </a: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06535" name="Object 7">
            <a:extLst>
              <a:ext uri="{FF2B5EF4-FFF2-40B4-BE49-F238E27FC236}">
                <a16:creationId xmlns:a16="http://schemas.microsoft.com/office/drawing/2014/main" id="{7D22145D-B08C-4EE3-8BB6-C27CEF5C5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51100"/>
          <a:ext cx="2179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69" name="Equation" r:id="rId8" imgW="1054080" imgH="190440" progId="Equation.DSMT4">
                  <p:embed/>
                </p:oleObj>
              </mc:Choice>
              <mc:Fallback>
                <p:oleObj name="Equation" r:id="rId8" imgW="105408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1796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6" name="Object 8">
            <a:extLst>
              <a:ext uri="{FF2B5EF4-FFF2-40B4-BE49-F238E27FC236}">
                <a16:creationId xmlns:a16="http://schemas.microsoft.com/office/drawing/2014/main" id="{52C848DF-EE21-40A0-8841-C96F149F4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3287713"/>
          <a:ext cx="1765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0" name="Equation" r:id="rId10" imgW="850680" imgH="215640" progId="Equation.DSMT4">
                  <p:embed/>
                </p:oleObj>
              </mc:Choice>
              <mc:Fallback>
                <p:oleObj name="Equation" r:id="rId10" imgW="850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87713"/>
                        <a:ext cx="17653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7" name="Object 9">
            <a:extLst>
              <a:ext uri="{FF2B5EF4-FFF2-40B4-BE49-F238E27FC236}">
                <a16:creationId xmlns:a16="http://schemas.microsoft.com/office/drawing/2014/main" id="{6E21B529-81E7-4EF8-882B-D8E3EBB6C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90900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1" name="Equation" r:id="rId12" imgW="647640" imgH="177480" progId="Equation.DSMT4">
                  <p:embed/>
                </p:oleObj>
              </mc:Choice>
              <mc:Fallback>
                <p:oleObj name="Equation" r:id="rId12" imgW="64764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0900"/>
                        <a:ext cx="13049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Rectangle 10">
            <a:extLst>
              <a:ext uri="{FF2B5EF4-FFF2-40B4-BE49-F238E27FC236}">
                <a16:creationId xmlns:a16="http://schemas.microsoft.com/office/drawing/2014/main" id="{7213DABD-BAAE-4250-9C5E-978D5873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929063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配项法</a:t>
            </a: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graphicFrame>
        <p:nvGraphicFramePr>
          <p:cNvPr id="406539" name="Object 11">
            <a:extLst>
              <a:ext uri="{FF2B5EF4-FFF2-40B4-BE49-F238E27FC236}">
                <a16:creationId xmlns:a16="http://schemas.microsoft.com/office/drawing/2014/main" id="{BFDA931E-325C-4729-AAF5-966DB63DC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5761038"/>
          <a:ext cx="148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2" name="Equation" r:id="rId14" imgW="736560" imgH="203040" progId="Equation.DSMT4">
                  <p:embed/>
                </p:oleObj>
              </mc:Choice>
              <mc:Fallback>
                <p:oleObj name="Equation" r:id="rId14" imgW="7365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61038"/>
                        <a:ext cx="14859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40" name="Group 12">
            <a:extLst>
              <a:ext uri="{FF2B5EF4-FFF2-40B4-BE49-F238E27FC236}">
                <a16:creationId xmlns:a16="http://schemas.microsoft.com/office/drawing/2014/main" id="{23BCC17C-37E7-4CC9-9A7F-D6637791141B}"/>
              </a:ext>
            </a:extLst>
          </p:cNvPr>
          <p:cNvGrpSpPr>
            <a:grpSpLocks/>
          </p:cNvGrpSpPr>
          <p:nvPr/>
        </p:nvGrpSpPr>
        <p:grpSpPr bwMode="auto">
          <a:xfrm>
            <a:off x="2271713" y="1793875"/>
            <a:ext cx="4516437" cy="495300"/>
            <a:chOff x="1431" y="1650"/>
            <a:chExt cx="2845" cy="312"/>
          </a:xfrm>
        </p:grpSpPr>
        <p:graphicFrame>
          <p:nvGraphicFramePr>
            <p:cNvPr id="406541" name="Object 13">
              <a:extLst>
                <a:ext uri="{FF2B5EF4-FFF2-40B4-BE49-F238E27FC236}">
                  <a16:creationId xmlns:a16="http://schemas.microsoft.com/office/drawing/2014/main" id="{082066EE-A709-43FD-A592-9176749BE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1" y="1650"/>
            <a:ext cx="284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3" name="Equation" r:id="rId16" imgW="1993680" imgH="228600" progId="Equation.3">
                    <p:embed/>
                  </p:oleObj>
                </mc:Choice>
                <mc:Fallback>
                  <p:oleObj name="Equation" r:id="rId16" imgW="199368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1650"/>
                          <a:ext cx="284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42" name="Line 14">
              <a:extLst>
                <a:ext uri="{FF2B5EF4-FFF2-40B4-BE49-F238E27FC236}">
                  <a16:creationId xmlns:a16="http://schemas.microsoft.com/office/drawing/2014/main" id="{EB6788F1-6318-462E-9C20-8375AF5E0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43" name="Line 15">
              <a:extLst>
                <a:ext uri="{FF2B5EF4-FFF2-40B4-BE49-F238E27FC236}">
                  <a16:creationId xmlns:a16="http://schemas.microsoft.com/office/drawing/2014/main" id="{6F25BC6D-ED69-4A12-910A-53ED38535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6544" name="Object 16">
            <a:extLst>
              <a:ext uri="{FF2B5EF4-FFF2-40B4-BE49-F238E27FC236}">
                <a16:creationId xmlns:a16="http://schemas.microsoft.com/office/drawing/2014/main" id="{A7865F11-66D5-40E4-AAD0-73DA785FC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813" y="2779713"/>
          <a:ext cx="24336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74" name="Equation" r:id="rId18" imgW="1143000" imgH="228600" progId="Equation.DSMT4">
                  <p:embed/>
                </p:oleObj>
              </mc:Choice>
              <mc:Fallback>
                <p:oleObj name="Equation" r:id="rId18" imgW="1143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779713"/>
                        <a:ext cx="24336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45" name="Group 17">
            <a:extLst>
              <a:ext uri="{FF2B5EF4-FFF2-40B4-BE49-F238E27FC236}">
                <a16:creationId xmlns:a16="http://schemas.microsoft.com/office/drawing/2014/main" id="{D40BF935-3C85-4969-9AD8-FB3216D35DB5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825750"/>
            <a:ext cx="2606675" cy="422275"/>
            <a:chOff x="1434" y="2156"/>
            <a:chExt cx="1642" cy="266"/>
          </a:xfrm>
        </p:grpSpPr>
        <p:graphicFrame>
          <p:nvGraphicFramePr>
            <p:cNvPr id="406546" name="Object 18">
              <a:extLst>
                <a:ext uri="{FF2B5EF4-FFF2-40B4-BE49-F238E27FC236}">
                  <a16:creationId xmlns:a16="http://schemas.microsoft.com/office/drawing/2014/main" id="{857CEAB9-9C8E-4270-89BA-0982C405B0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2156"/>
            <a:ext cx="164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5" name="Equation" r:id="rId20" imgW="1282680" imgH="203040" progId="Equation.DSMT4">
                    <p:embed/>
                  </p:oleObj>
                </mc:Choice>
                <mc:Fallback>
                  <p:oleObj name="Equation" r:id="rId20" imgW="128268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156"/>
                          <a:ext cx="164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47" name="Line 19">
              <a:extLst>
                <a:ext uri="{FF2B5EF4-FFF2-40B4-BE49-F238E27FC236}">
                  <a16:creationId xmlns:a16="http://schemas.microsoft.com/office/drawing/2014/main" id="{90A0CFB1-28EB-430E-AE96-8092CF4E4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48" name="Line 20">
              <a:extLst>
                <a:ext uri="{FF2B5EF4-FFF2-40B4-BE49-F238E27FC236}">
                  <a16:creationId xmlns:a16="http://schemas.microsoft.com/office/drawing/2014/main" id="{ED4B0AB4-45F0-4E02-AA87-ED0598011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49" name="Group 21">
            <a:extLst>
              <a:ext uri="{FF2B5EF4-FFF2-40B4-BE49-F238E27FC236}">
                <a16:creationId xmlns:a16="http://schemas.microsoft.com/office/drawing/2014/main" id="{F94E3B33-7BF6-48AD-90BB-0742D7BACA8B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319463"/>
            <a:ext cx="1979612" cy="457200"/>
            <a:chOff x="2285" y="3833"/>
            <a:chExt cx="1247" cy="288"/>
          </a:xfrm>
        </p:grpSpPr>
        <p:sp>
          <p:nvSpPr>
            <p:cNvPr id="406550" name="Text Box 22">
              <a:extLst>
                <a:ext uri="{FF2B5EF4-FFF2-40B4-BE49-F238E27FC236}">
                  <a16:creationId xmlns:a16="http://schemas.microsoft.com/office/drawing/2014/main" id="{5AA91CC0-476A-477E-BB9C-F9D57D80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833"/>
              <a:ext cx="1247" cy="28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chemeClr val="bg1"/>
                  </a:solidFill>
                </a:rPr>
                <a:t>A+AB=A+B</a:t>
              </a:r>
            </a:p>
          </p:txBody>
        </p:sp>
        <p:sp>
          <p:nvSpPr>
            <p:cNvPr id="406551" name="Line 23">
              <a:extLst>
                <a:ext uri="{FF2B5EF4-FFF2-40B4-BE49-F238E27FC236}">
                  <a16:creationId xmlns:a16="http://schemas.microsoft.com/office/drawing/2014/main" id="{5171FD7D-F22B-4FBC-B1B6-45EB242FE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861"/>
              <a:ext cx="14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52" name="Group 24">
            <a:extLst>
              <a:ext uri="{FF2B5EF4-FFF2-40B4-BE49-F238E27FC236}">
                <a16:creationId xmlns:a16="http://schemas.microsoft.com/office/drawing/2014/main" id="{DC84CE13-8B26-4631-A3C3-5CFC130412D3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4292600"/>
            <a:ext cx="6029325" cy="490538"/>
            <a:chOff x="1434" y="3042"/>
            <a:chExt cx="3798" cy="309"/>
          </a:xfrm>
        </p:grpSpPr>
        <p:graphicFrame>
          <p:nvGraphicFramePr>
            <p:cNvPr id="406553" name="Object 25">
              <a:extLst>
                <a:ext uri="{FF2B5EF4-FFF2-40B4-BE49-F238E27FC236}">
                  <a16:creationId xmlns:a16="http://schemas.microsoft.com/office/drawing/2014/main" id="{842E0E7F-22E9-4490-9ABA-52C2E8A7F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3072"/>
            <a:ext cx="170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6" name="公式" r:id="rId22" imgW="1295280" imgH="203040" progId="Equation.3">
                    <p:embed/>
                  </p:oleObj>
                </mc:Choice>
                <mc:Fallback>
                  <p:oleObj name="公式" r:id="rId22" imgW="129528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072"/>
                          <a:ext cx="1701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6554" name="Object 26">
              <a:extLst>
                <a:ext uri="{FF2B5EF4-FFF2-40B4-BE49-F238E27FC236}">
                  <a16:creationId xmlns:a16="http://schemas.microsoft.com/office/drawing/2014/main" id="{4D3B84E3-08E6-4E0B-89BD-E506915DA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5" y="3042"/>
            <a:ext cx="209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7" name="公式" r:id="rId24" imgW="1650960" imgH="228600" progId="Equation.3">
                    <p:embed/>
                  </p:oleObj>
                </mc:Choice>
                <mc:Fallback>
                  <p:oleObj name="公式" r:id="rId24" imgW="165096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042"/>
                          <a:ext cx="209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55" name="Line 27">
              <a:extLst>
                <a:ext uri="{FF2B5EF4-FFF2-40B4-BE49-F238E27FC236}">
                  <a16:creationId xmlns:a16="http://schemas.microsoft.com/office/drawing/2014/main" id="{95B9131E-1DE4-4106-8D7B-500346428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3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56" name="Line 28">
              <a:extLst>
                <a:ext uri="{FF2B5EF4-FFF2-40B4-BE49-F238E27FC236}">
                  <a16:creationId xmlns:a16="http://schemas.microsoft.com/office/drawing/2014/main" id="{445435C3-A05E-4542-B534-A633226B7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12"/>
              <a:ext cx="87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57" name="Group 29">
            <a:extLst>
              <a:ext uri="{FF2B5EF4-FFF2-40B4-BE49-F238E27FC236}">
                <a16:creationId xmlns:a16="http://schemas.microsoft.com/office/drawing/2014/main" id="{2BA57656-88D2-406C-A52B-EE2D512D7C01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795838"/>
            <a:ext cx="3530600" cy="425450"/>
            <a:chOff x="1605" y="3359"/>
            <a:chExt cx="2224" cy="268"/>
          </a:xfrm>
        </p:grpSpPr>
        <p:graphicFrame>
          <p:nvGraphicFramePr>
            <p:cNvPr id="406558" name="Object 30">
              <a:extLst>
                <a:ext uri="{FF2B5EF4-FFF2-40B4-BE49-F238E27FC236}">
                  <a16:creationId xmlns:a16="http://schemas.microsoft.com/office/drawing/2014/main" id="{80CB42A3-26E6-4A8E-B80F-D037A492C9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3359"/>
            <a:ext cx="222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8" name="公式" r:id="rId26" imgW="1714320" imgH="203040" progId="Equation.3">
                    <p:embed/>
                  </p:oleObj>
                </mc:Choice>
                <mc:Fallback>
                  <p:oleObj name="公式" r:id="rId26" imgW="1714320" imgH="2030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359"/>
                          <a:ext cx="2224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59" name="Line 31">
              <a:extLst>
                <a:ext uri="{FF2B5EF4-FFF2-40B4-BE49-F238E27FC236}">
                  <a16:creationId xmlns:a16="http://schemas.microsoft.com/office/drawing/2014/main" id="{3AC4BC17-10B9-4228-8D52-6B66EE8C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606"/>
              <a:ext cx="22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0" name="Line 32">
              <a:extLst>
                <a:ext uri="{FF2B5EF4-FFF2-40B4-BE49-F238E27FC236}">
                  <a16:creationId xmlns:a16="http://schemas.microsoft.com/office/drawing/2014/main" id="{E133A34A-9F82-477F-A4D8-909A5A560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606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1" name="Line 33">
              <a:extLst>
                <a:ext uri="{FF2B5EF4-FFF2-40B4-BE49-F238E27FC236}">
                  <a16:creationId xmlns:a16="http://schemas.microsoft.com/office/drawing/2014/main" id="{793A839B-21D2-4C97-AF9E-FD3583F1C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06"/>
              <a:ext cx="36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2" name="Line 34">
              <a:extLst>
                <a:ext uri="{FF2B5EF4-FFF2-40B4-BE49-F238E27FC236}">
                  <a16:creationId xmlns:a16="http://schemas.microsoft.com/office/drawing/2014/main" id="{5EBD0C16-7408-4EFC-88E1-056E78E1E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3606"/>
              <a:ext cx="3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63" name="Group 35">
            <a:extLst>
              <a:ext uri="{FF2B5EF4-FFF2-40B4-BE49-F238E27FC236}">
                <a16:creationId xmlns:a16="http://schemas.microsoft.com/office/drawing/2014/main" id="{E8DCD7F7-32DB-4DD8-AA85-A6E558292A87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54625"/>
            <a:ext cx="3890962" cy="476250"/>
            <a:chOff x="1613" y="3648"/>
            <a:chExt cx="2451" cy="300"/>
          </a:xfrm>
        </p:grpSpPr>
        <p:graphicFrame>
          <p:nvGraphicFramePr>
            <p:cNvPr id="406564" name="Object 36">
              <a:extLst>
                <a:ext uri="{FF2B5EF4-FFF2-40B4-BE49-F238E27FC236}">
                  <a16:creationId xmlns:a16="http://schemas.microsoft.com/office/drawing/2014/main" id="{5A6662C2-74BE-4066-8E3A-D170EE36D5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3" y="3648"/>
            <a:ext cx="245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79" name="Equation" r:id="rId28" imgW="1955520" imgH="228600" progId="Equation.3">
                    <p:embed/>
                  </p:oleObj>
                </mc:Choice>
                <mc:Fallback>
                  <p:oleObj name="Equation" r:id="rId28" imgW="1955520" imgH="228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648"/>
                          <a:ext cx="245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565" name="Line 37">
              <a:extLst>
                <a:ext uri="{FF2B5EF4-FFF2-40B4-BE49-F238E27FC236}">
                  <a16:creationId xmlns:a16="http://schemas.microsoft.com/office/drawing/2014/main" id="{37F0FDC1-F61C-415E-BCE6-36D1179F2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936"/>
              <a:ext cx="87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566" name="Line 38">
              <a:extLst>
                <a:ext uri="{FF2B5EF4-FFF2-40B4-BE49-F238E27FC236}">
                  <a16:creationId xmlns:a16="http://schemas.microsoft.com/office/drawing/2014/main" id="{D32663C5-A899-4B3E-BF82-F3910D1C8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3936"/>
              <a:ext cx="936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utoUpdateAnimBg="0"/>
      <p:bldP spid="406533" grpId="0" autoUpdateAnimBg="0"/>
      <p:bldP spid="406534" grpId="0" autoUpdateAnimBg="0"/>
      <p:bldP spid="4065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4A586CE0-920E-4B02-BC11-696D7A2A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7993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69988" algn="l"/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通常在一片集成电路芯片中只有一种门电路，为了减少门电路的种类，需要对逻辑函数表达式进行变换。</a:t>
            </a:r>
          </a:p>
        </p:txBody>
      </p:sp>
      <p:sp>
        <p:nvSpPr>
          <p:cNvPr id="409612" name="Rectangle 12">
            <a:extLst>
              <a:ext uri="{FF2B5EF4-FFF2-40B4-BE49-F238E27FC236}">
                <a16:creationId xmlns:a16="http://schemas.microsoft.com/office/drawing/2014/main" id="{4CF9945D-8716-431E-AD48-82BB8FAC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55613"/>
            <a:ext cx="6985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、逻辑函数形式的变化</a:t>
            </a:r>
          </a:p>
        </p:txBody>
      </p:sp>
      <p:sp>
        <p:nvSpPr>
          <p:cNvPr id="409618" name="Rectangle 18">
            <a:extLst>
              <a:ext uri="{FF2B5EF4-FFF2-40B4-BE49-F238E27FC236}">
                <a16:creationId xmlns:a16="http://schemas.microsoft.com/office/drawing/2014/main" id="{97A2A124-443A-4D70-ADD6-02482B847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23" name="Rectangle 23">
            <a:extLst>
              <a:ext uri="{FF2B5EF4-FFF2-40B4-BE49-F238E27FC236}">
                <a16:creationId xmlns:a16="http://schemas.microsoft.com/office/drawing/2014/main" id="{A7DB8314-2F2A-4D58-90AF-4C13FC95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420938"/>
            <a:ext cx="6835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 algn="l"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2613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）求最简的与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或式，并画出相应的逻辑图；</a:t>
            </a:r>
          </a:p>
          <a:p>
            <a:pPr eaLnBrk="0" hangingPunct="0"/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）画出仅用与非门实现的电路。</a:t>
            </a:r>
          </a:p>
          <a:p>
            <a:pPr eaLnBrk="0" hangingPunct="0"/>
            <a:r>
              <a:rPr lang="zh-CN" altLang="en-US">
                <a:solidFill>
                  <a:srgbClr val="000066"/>
                </a:solidFill>
                <a:ea typeface="楷体_GB2312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09624" name="Object 24">
            <a:extLst>
              <a:ext uri="{FF2B5EF4-FFF2-40B4-BE49-F238E27FC236}">
                <a16:creationId xmlns:a16="http://schemas.microsoft.com/office/drawing/2014/main" id="{FA9E0162-4030-417E-8099-47241A824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06750"/>
          <a:ext cx="4679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7" name="公式" r:id="rId4" imgW="2171520" imgH="215640" progId="Equation.3">
                  <p:embed/>
                </p:oleObj>
              </mc:Choice>
              <mc:Fallback>
                <p:oleObj name="公式" r:id="rId4" imgW="217152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06750"/>
                        <a:ext cx="46799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5" name="Object 25">
            <a:extLst>
              <a:ext uri="{FF2B5EF4-FFF2-40B4-BE49-F238E27FC236}">
                <a16:creationId xmlns:a16="http://schemas.microsoft.com/office/drawing/2014/main" id="{7D4DDBB5-0BBD-4996-99B8-FC5B4B06C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78238"/>
          <a:ext cx="289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8" name="公式" r:id="rId6" imgW="1130040" imgH="177480" progId="Equation.3">
                  <p:embed/>
                </p:oleObj>
              </mc:Choice>
              <mc:Fallback>
                <p:oleObj name="公式" r:id="rId6" imgW="113004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78238"/>
                        <a:ext cx="28987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6" name="Object 26">
            <a:extLst>
              <a:ext uri="{FF2B5EF4-FFF2-40B4-BE49-F238E27FC236}">
                <a16:creationId xmlns:a16="http://schemas.microsoft.com/office/drawing/2014/main" id="{39C1DC93-C77E-4C73-B217-98F32C516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138613"/>
          <a:ext cx="2708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9" name="公式" r:id="rId8" imgW="1079280" imgH="215640" progId="Equation.3">
                  <p:embed/>
                </p:oleObj>
              </mc:Choice>
              <mc:Fallback>
                <p:oleObj name="公式" r:id="rId8" imgW="107928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38613"/>
                        <a:ext cx="27082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7" name="Object 27">
            <a:extLst>
              <a:ext uri="{FF2B5EF4-FFF2-40B4-BE49-F238E27FC236}">
                <a16:creationId xmlns:a16="http://schemas.microsoft.com/office/drawing/2014/main" id="{6DA16801-8DF7-4174-A21F-8076E3EC4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59325"/>
          <a:ext cx="1628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0" name="公式" r:id="rId10" imgW="660240" imgH="177480" progId="Equation.3">
                  <p:embed/>
                </p:oleObj>
              </mc:Choice>
              <mc:Fallback>
                <p:oleObj name="公式" r:id="rId10" imgW="66024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59325"/>
                        <a:ext cx="162877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8" name="Object 28">
            <a:extLst>
              <a:ext uri="{FF2B5EF4-FFF2-40B4-BE49-F238E27FC236}">
                <a16:creationId xmlns:a16="http://schemas.microsoft.com/office/drawing/2014/main" id="{B64586F8-1D61-40AA-83CD-078EC7E4B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5407025"/>
          <a:ext cx="1555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1" name="公式" r:id="rId12" imgW="660240" imgH="228600" progId="Equation.3">
                  <p:embed/>
                </p:oleObj>
              </mc:Choice>
              <mc:Fallback>
                <p:oleObj name="公式" r:id="rId12" imgW="66024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407025"/>
                        <a:ext cx="15557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>
            <a:extLst>
              <a:ext uri="{FF2B5EF4-FFF2-40B4-BE49-F238E27FC236}">
                <a16:creationId xmlns:a16="http://schemas.microsoft.com/office/drawing/2014/main" id="{B33A07D6-FA5A-464D-A2AD-57127ECC8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5983288"/>
          <a:ext cx="16287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2" name="公式" r:id="rId14" imgW="609480" imgH="228600" progId="Equation.3">
                  <p:embed/>
                </p:oleObj>
              </mc:Choice>
              <mc:Fallback>
                <p:oleObj name="公式" r:id="rId14" imgW="60948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983288"/>
                        <a:ext cx="16287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0" name="Object 30">
            <a:extLst>
              <a:ext uri="{FF2B5EF4-FFF2-40B4-BE49-F238E27FC236}">
                <a16:creationId xmlns:a16="http://schemas.microsoft.com/office/drawing/2014/main" id="{3DB1C071-2AA0-4B1C-9D1A-0710444AF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08500"/>
          <a:ext cx="352901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3" name="图片" r:id="rId16" imgW="2115360" imgH="1266480" progId="Word.Picture.8">
                  <p:embed/>
                </p:oleObj>
              </mc:Choice>
              <mc:Fallback>
                <p:oleObj name="图片" r:id="rId16" imgW="2115360" imgH="1266480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08500"/>
                        <a:ext cx="3529012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2" name="Object 32">
            <a:extLst>
              <a:ext uri="{FF2B5EF4-FFF2-40B4-BE49-F238E27FC236}">
                <a16:creationId xmlns:a16="http://schemas.microsoft.com/office/drawing/2014/main" id="{44E16BBC-72E8-444E-B31F-C7B74EC26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916113"/>
          <a:ext cx="5749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4" name="公式" r:id="rId18" imgW="2514600" imgH="190440" progId="Equation.3">
                  <p:embed/>
                </p:oleObj>
              </mc:Choice>
              <mc:Fallback>
                <p:oleObj name="公式" r:id="rId18" imgW="2514600" imgH="1904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16113"/>
                        <a:ext cx="5749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4" name="Rectangle 34">
            <a:extLst>
              <a:ext uri="{FF2B5EF4-FFF2-40B4-BE49-F238E27FC236}">
                <a16:creationId xmlns:a16="http://schemas.microsoft.com/office/drawing/2014/main" id="{8180B7AB-1EB7-44C4-8CA4-E8C6B01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algn="l"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>
                <a:solidFill>
                  <a:srgbClr val="000066"/>
                </a:solidFill>
              </a:rPr>
              <a:t>例：已知</a:t>
            </a:r>
          </a:p>
        </p:txBody>
      </p:sp>
      <p:sp>
        <p:nvSpPr>
          <p:cNvPr id="409636" name="Rectangle 36">
            <a:extLst>
              <a:ext uri="{FF2B5EF4-FFF2-40B4-BE49-F238E27FC236}">
                <a16:creationId xmlns:a16="http://schemas.microsoft.com/office/drawing/2014/main" id="{E16AEBE1-FE89-4936-9139-E7F2FAC1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5" name="Object 35">
            <a:extLst>
              <a:ext uri="{FF2B5EF4-FFF2-40B4-BE49-F238E27FC236}">
                <a16:creationId xmlns:a16="http://schemas.microsoft.com/office/drawing/2014/main" id="{56C80216-F716-4945-8481-4B9298D35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5" y="2898775"/>
          <a:ext cx="40671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5" name="图片" r:id="rId20" imgW="2638440" imgH="1038240" progId="Word.Picture.8">
                  <p:embed/>
                </p:oleObj>
              </mc:Choice>
              <mc:Fallback>
                <p:oleObj name="图片" r:id="rId20" imgW="2638440" imgH="1038240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21"/>
                      <a:stretch>
                        <a:fillRect/>
                      </a:stretch>
                    </p:blipFill>
                    <p:spPr bwMode="auto">
                      <a:xfrm>
                        <a:off x="5184775" y="2898775"/>
                        <a:ext cx="406717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3" grpId="0"/>
      <p:bldP spid="40963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16043</TotalTime>
  <Words>340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Times New Roman</vt:lpstr>
      <vt:lpstr>宋体</vt:lpstr>
      <vt:lpstr>Arial Narrow</vt:lpstr>
      <vt:lpstr>楷体_GB2312</vt:lpstr>
      <vt:lpstr>Wingdings</vt:lpstr>
      <vt:lpstr>Arial</vt:lpstr>
      <vt:lpstr>隶书</vt:lpstr>
      <vt:lpstr>Verdana</vt:lpstr>
      <vt:lpstr>华文中宋</vt:lpstr>
      <vt:lpstr>黑体</vt:lpstr>
      <vt:lpstr>Profile</vt:lpstr>
      <vt:lpstr>Microsoft Word 图片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1718</cp:revision>
  <dcterms:created xsi:type="dcterms:W3CDTF">2004-08-29T02:51:05Z</dcterms:created>
  <dcterms:modified xsi:type="dcterms:W3CDTF">2020-04-25T08:36:29Z</dcterms:modified>
</cp:coreProperties>
</file>