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9"/>
  </p:notesMasterIdLst>
  <p:sldIdLst>
    <p:sldId id="437" r:id="rId2"/>
    <p:sldId id="438" r:id="rId3"/>
    <p:sldId id="462" r:id="rId4"/>
    <p:sldId id="460" r:id="rId5"/>
    <p:sldId id="444" r:id="rId6"/>
    <p:sldId id="446" r:id="rId7"/>
    <p:sldId id="448" r:id="rId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E08C"/>
    <a:srgbClr val="FF00FF"/>
    <a:srgbClr val="0000FF"/>
    <a:srgbClr val="336699"/>
    <a:srgbClr val="006600"/>
    <a:srgbClr val="0000CC"/>
    <a:srgbClr val="339933"/>
    <a:srgbClr val="FF0000"/>
    <a:srgbClr val="00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8" autoAdjust="0"/>
    <p:restoredTop sz="94731" autoAdjust="0"/>
  </p:normalViewPr>
  <p:slideViewPr>
    <p:cSldViewPr>
      <p:cViewPr varScale="1">
        <p:scale>
          <a:sx n="64" d="100"/>
          <a:sy n="64" d="100"/>
        </p:scale>
        <p:origin x="1304" y="4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12" Type="http://schemas.openxmlformats.org/officeDocument/2006/relationships/image" Target="../media/image15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w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</a:defRPr>
            </a:lvl1pPr>
          </a:lstStyle>
          <a:p>
            <a:fld id="{B484E9CC-16E0-484A-A609-DF2C0FAAAC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22969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E6115D-91B3-4FC8-934C-28212052BBB0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540096-AF7C-4481-B783-5DB41101F77E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6" Type="http://schemas.openxmlformats.org/officeDocument/2006/relationships/audio" Target="../media/audio1.wav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>
                <a:ea typeface="隶书" pitchFamily="49" charset="-122"/>
              </a:defRPr>
            </a:lvl1pPr>
          </a:lstStyle>
          <a:p>
            <a:pPr lvl="0"/>
            <a:r>
              <a:rPr lang="en-US" altLang="zh-CN" noProof="0"/>
              <a:t>abcd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141663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zh-CN" noProof="0"/>
              <a:t>abcdefg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Verdan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00908C4-EC08-43D3-A656-2EB639EAA36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3191" name="AutoShape 7"/>
          <p:cNvSpPr>
            <a:spLocks noChangeArrowheads="1"/>
          </p:cNvSpPr>
          <p:nvPr/>
        </p:nvSpPr>
        <p:spPr bwMode="auto">
          <a:xfrm>
            <a:off x="685800" y="213360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latin typeface="Times New Roman" pitchFamily="18" charset="0"/>
            </a:endParaRPr>
          </a:p>
        </p:txBody>
      </p:sp>
      <p:pic>
        <p:nvPicPr>
          <p:cNvPr id="93192" name="Picture 8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3" name="Picture 9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4" name="Picture 10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PROJCTOR.WAV"/>
          </p:stSnd>
        </p:sndAc>
      </p:transition>
    </mc:Choice>
    <mc:Fallback xmlns="">
      <p:transition>
        <p:sndAc>
          <p:stSnd>
            <p:snd r:embed="rId6" name="PROJCTOR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388E50-10D1-40EA-AC79-3A533A9766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895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PROJCTOR.WAV"/>
          </p:stSnd>
        </p:sndAc>
      </p:transition>
    </mc:Choice>
    <mc:Fallback xmlns="">
      <p:transition>
        <p:sndAc>
          <p:stSnd>
            <p:snd r:embed="rId3" name="PROJCTOR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260350"/>
            <a:ext cx="2008188" cy="5635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4675" y="260350"/>
            <a:ext cx="5876925" cy="5635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2DCB02-850E-4C08-84AC-746EE8B873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75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PROJCTOR.WAV"/>
          </p:stSnd>
        </p:sndAc>
      </p:transition>
    </mc:Choice>
    <mc:Fallback xmlns="">
      <p:transition>
        <p:sndAc>
          <p:stSnd>
            <p:snd r:embed="rId3" name="PROJCTOR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4769DF-D015-4D02-B2E9-1D13B3A6F3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335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PROJCTOR.WAV"/>
          </p:stSnd>
        </p:sndAc>
      </p:transition>
    </mc:Choice>
    <mc:Fallback xmlns="">
      <p:transition>
        <p:sndAc>
          <p:stSnd>
            <p:snd r:embed="rId3" name="PROJCTOR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46EDA5-14EB-4129-BE58-80A33AD6F0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593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PROJCTOR.WAV"/>
          </p:stSnd>
        </p:sndAc>
      </p:transition>
    </mc:Choice>
    <mc:Fallback xmlns="">
      <p:transition>
        <p:sndAc>
          <p:stSnd>
            <p:snd r:embed="rId3" name="PROJCTOR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1628775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7888" y="1628775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37B138-DD95-4FCC-B797-A5C75E399F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453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PROJCTOR.WAV"/>
          </p:stSnd>
        </p:sndAc>
      </p:transition>
    </mc:Choice>
    <mc:Fallback xmlns="">
      <p:transition>
        <p:sndAc>
          <p:stSnd>
            <p:snd r:embed="rId3" name="PROJCTOR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DA9CD95-97FD-4897-BCA3-BF6238E8E3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364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PROJCTOR.WAV"/>
          </p:stSnd>
        </p:sndAc>
      </p:transition>
    </mc:Choice>
    <mc:Fallback xmlns="">
      <p:transition>
        <p:sndAc>
          <p:stSnd>
            <p:snd r:embed="rId3" name="PROJCTOR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154252-D5E6-486C-A563-4321D8F731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37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PROJCTOR.WAV"/>
          </p:stSnd>
        </p:sndAc>
      </p:transition>
    </mc:Choice>
    <mc:Fallback xmlns="">
      <p:transition>
        <p:sndAc>
          <p:stSnd>
            <p:snd r:embed="rId3" name="PROJCTOR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A611FC-963A-425B-A593-DB77826CBB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541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PROJCTOR.WAV"/>
          </p:stSnd>
        </p:sndAc>
      </p:transition>
    </mc:Choice>
    <mc:Fallback xmlns="">
      <p:transition>
        <p:sndAc>
          <p:stSnd>
            <p:snd r:embed="rId3" name="PROJCTOR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0FA955-057E-433B-8A4D-4A3F276980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066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PROJCTOR.WAV"/>
          </p:stSnd>
        </p:sndAc>
      </p:transition>
    </mc:Choice>
    <mc:Fallback xmlns="">
      <p:transition>
        <p:sndAc>
          <p:stSnd>
            <p:snd r:embed="rId3" name="PROJCTOR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684296-8E18-42FF-A270-E59C3988A5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635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PROJCTOR.WAV"/>
          </p:stSnd>
        </p:sndAc>
      </p:transition>
    </mc:Choice>
    <mc:Fallback xmlns="">
      <p:transition>
        <p:sndAc>
          <p:stSnd>
            <p:snd r:embed="rId3" name="PROJCTOR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E0E0E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260350"/>
            <a:ext cx="80010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abcd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28775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abvd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164" name="AutoShape 4"/>
          <p:cNvSpPr>
            <a:spLocks noChangeArrowheads="1"/>
          </p:cNvSpPr>
          <p:nvPr/>
        </p:nvSpPr>
        <p:spPr bwMode="auto">
          <a:xfrm>
            <a:off x="609600" y="105251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latin typeface="Times New Roman" pitchFamily="18" charset="0"/>
            </a:endParaRPr>
          </a:p>
        </p:txBody>
      </p:sp>
      <p:sp>
        <p:nvSpPr>
          <p:cNvPr id="92165" name="Line 5"/>
          <p:cNvSpPr>
            <a:spLocks noChangeShapeType="1"/>
          </p:cNvSpPr>
          <p:nvPr/>
        </p:nvSpPr>
        <p:spPr bwMode="auto">
          <a:xfrm flipV="1">
            <a:off x="609600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921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</a:defRPr>
            </a:lvl1pPr>
          </a:lstStyle>
          <a:p>
            <a:fld id="{FC899A48-D40E-4D3D-9D1F-1E002801A9F0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92172" name="Picture 12" descr="前进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3" name="Picture 13" descr="播放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4" name="Picture 14" descr="后退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3" name="PROJCTOR.WAV"/>
          </p:stSnd>
        </p:sndAc>
      </p:transition>
    </mc:Choice>
    <mc:Fallback xmlns="">
      <p:transition>
        <p:sndAc>
          <p:stSnd>
            <p:snd r:embed="rId17" name="PROJCTOR.WAV"/>
          </p:stSnd>
        </p:sndAc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3000" b="1">
          <a:solidFill>
            <a:schemeClr val="tx1"/>
          </a:solidFill>
          <a:latin typeface="+mn-lt"/>
          <a:ea typeface="+mn-ea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800" b="1">
          <a:solidFill>
            <a:schemeClr val="tx1"/>
          </a:solidFill>
          <a:latin typeface="+mn-lt"/>
          <a:ea typeface="+mn-ea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10.emf"/><Relationship Id="rId26" Type="http://schemas.openxmlformats.org/officeDocument/2006/relationships/image" Target="../media/image14.emf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9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emf"/><Relationship Id="rId17" Type="http://schemas.openxmlformats.org/officeDocument/2006/relationships/oleObject" Target="../embeddings/oleObject7.bin"/><Relationship Id="rId25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emf"/><Relationship Id="rId20" Type="http://schemas.openxmlformats.org/officeDocument/2006/relationships/image" Target="../media/image11.emf"/><Relationship Id="rId29" Type="http://schemas.openxmlformats.org/officeDocument/2006/relationships/audio" Target="../media/audio1.wav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3.emf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28" Type="http://schemas.openxmlformats.org/officeDocument/2006/relationships/image" Target="../media/image15.emf"/><Relationship Id="rId10" Type="http://schemas.openxmlformats.org/officeDocument/2006/relationships/image" Target="../media/image6.emf"/><Relationship Id="rId19" Type="http://schemas.openxmlformats.org/officeDocument/2006/relationships/oleObject" Target="../embeddings/oleObject8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3.bin"/><Relationship Id="rId14" Type="http://schemas.openxmlformats.org/officeDocument/2006/relationships/image" Target="../media/image8.emf"/><Relationship Id="rId22" Type="http://schemas.openxmlformats.org/officeDocument/2006/relationships/image" Target="../media/image12.emf"/><Relationship Id="rId27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audio" Target="../media/audio1.wav"/><Relationship Id="rId9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2.wmf"/><Relationship Id="rId18" Type="http://schemas.openxmlformats.org/officeDocument/2006/relationships/audio" Target="../media/audio1.wav"/><Relationship Id="rId3" Type="http://schemas.openxmlformats.org/officeDocument/2006/relationships/audio" Target="../media/audio1.wav"/><Relationship Id="rId7" Type="http://schemas.openxmlformats.org/officeDocument/2006/relationships/image" Target="../media/image19.e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1.wmf"/><Relationship Id="rId5" Type="http://schemas.openxmlformats.org/officeDocument/2006/relationships/image" Target="../media/image18.e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0.emf"/><Relationship Id="rId14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62" name="Rectangle 18"/>
          <p:cNvSpPr>
            <a:spLocks noChangeArrowheads="1"/>
          </p:cNvSpPr>
          <p:nvPr/>
        </p:nvSpPr>
        <p:spPr bwMode="auto">
          <a:xfrm>
            <a:off x="533400" y="808038"/>
            <a:ext cx="762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/>
            <a:r>
              <a:rPr lang="en-US" altLang="zh-CN" sz="36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2.4</a:t>
            </a:r>
            <a:r>
              <a:rPr lang="en-US" altLang="zh-CN" sz="36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6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逻辑函数的卡诺图表示</a:t>
            </a:r>
          </a:p>
        </p:txBody>
      </p:sp>
      <p:sp>
        <p:nvSpPr>
          <p:cNvPr id="364565" name="Rectangle 21"/>
          <p:cNvSpPr>
            <a:spLocks noChangeArrowheads="1"/>
          </p:cNvSpPr>
          <p:nvPr/>
        </p:nvSpPr>
        <p:spPr bwMode="auto">
          <a:xfrm>
            <a:off x="927100" y="3805238"/>
            <a:ext cx="6300788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hlinkClick r:id="" action="ppaction://noaction"/>
              </a:rPr>
              <a:t>2.4.2 </a:t>
            </a:r>
            <a:r>
              <a:rPr lang="zh-CN" altLang="en-US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hlinkClick r:id="" action="ppaction://noaction"/>
              </a:rPr>
              <a:t>用卡诺图表示逻辑函数</a:t>
            </a:r>
            <a:endParaRPr lang="zh-CN" altLang="en-US" sz="3200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sz="3200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4566" name="Rectangle 22"/>
          <p:cNvSpPr>
            <a:spLocks noChangeArrowheads="1"/>
          </p:cNvSpPr>
          <p:nvPr/>
        </p:nvSpPr>
        <p:spPr bwMode="auto">
          <a:xfrm>
            <a:off x="881063" y="2708275"/>
            <a:ext cx="6416675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  <a:hlinkClick r:id="rId3" action="ppaction://hlinksldjump"/>
              </a:rPr>
              <a:t>2.4.1 </a:t>
            </a:r>
            <a:r>
              <a:rPr lang="zh-CN" altLang="en-US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hlinkClick r:id="rId3" action="ppaction://hlinksldjump"/>
              </a:rPr>
              <a:t>卡诺图</a:t>
            </a:r>
            <a:r>
              <a:rPr lang="zh-CN" altLang="en-US" sz="3200" u="sng" dirty="0">
                <a:solidFill>
                  <a:srgbClr val="336699"/>
                </a:solidFill>
                <a:latin typeface="楷体_GB2312" pitchFamily="49" charset="-122"/>
                <a:ea typeface="楷体_GB2312" pitchFamily="49" charset="-122"/>
              </a:rPr>
              <a:t>的引出原理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ndAc>
          <p:stSnd>
            <p:snd r:embed="rId2" name="PROJCTOR.WAV"/>
          </p:stSnd>
        </p:sndAc>
      </p:transition>
    </mc:Choice>
    <mc:Fallback xmlns="">
      <p:transition>
        <p:sndAc>
          <p:stSnd>
            <p:snd r:embed="rId5" name="PROJCTOR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623" name="Rectangle 55"/>
          <p:cNvSpPr>
            <a:spLocks noChangeArrowheads="1"/>
          </p:cNvSpPr>
          <p:nvPr/>
        </p:nvSpPr>
        <p:spPr bwMode="auto">
          <a:xfrm>
            <a:off x="395420" y="1665440"/>
            <a:ext cx="8191500" cy="3527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 algn="l">
              <a:lnSpc>
                <a:spcPct val="155000"/>
              </a:lnSpc>
              <a:tabLst>
                <a:tab pos="630238" algn="l"/>
                <a:tab pos="4392613" algn="r"/>
              </a:tabLst>
            </a:pPr>
            <a:r>
              <a:rPr lang="en-US" altLang="zh-CN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1.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逻辑代数与普通代数的公式易混淆，化简过程</a:t>
            </a:r>
            <a:r>
              <a:rPr lang="zh-CN" altLang="en-US" sz="2400" u="sng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要求对所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400" u="sng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有公式熟练掌握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indent="266700" algn="l">
              <a:lnSpc>
                <a:spcPct val="155000"/>
              </a:lnSpc>
              <a:tabLst>
                <a:tab pos="630238" algn="l"/>
                <a:tab pos="4392613" algn="r"/>
              </a:tabLst>
            </a:pPr>
            <a:r>
              <a:rPr lang="en-US" altLang="zh-CN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2.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代数法化简</a:t>
            </a:r>
            <a:r>
              <a:rPr lang="zh-CN" altLang="en-US" sz="2400" u="sng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无一套完善的方法可循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，它依赖于人的经验	和灵活性；</a:t>
            </a:r>
          </a:p>
          <a:p>
            <a:pPr indent="266700" algn="l">
              <a:lnSpc>
                <a:spcPct val="155000"/>
              </a:lnSpc>
              <a:tabLst>
                <a:tab pos="630238" algn="l"/>
                <a:tab pos="4392613" algn="r"/>
              </a:tabLst>
            </a:pPr>
            <a:r>
              <a:rPr lang="en-US" altLang="zh-CN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3.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用这种化简方法技巧强，较难掌握。特别是对代数化简	后得到的逻辑表达式</a:t>
            </a:r>
            <a:r>
              <a:rPr lang="zh-CN" altLang="en-US" sz="2400" u="sng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是否是最简式判断有一定困难</a:t>
            </a:r>
            <a:r>
              <a:rPr lang="zh-CN" altLang="en-US" sz="24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365624" name="Rectangle 56"/>
          <p:cNvSpPr>
            <a:spLocks noChangeArrowheads="1"/>
          </p:cNvSpPr>
          <p:nvPr/>
        </p:nvSpPr>
        <p:spPr bwMode="auto">
          <a:xfrm>
            <a:off x="512205" y="404580"/>
            <a:ext cx="6266459" cy="614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>
              <a:lnSpc>
                <a:spcPct val="135000"/>
              </a:lnSpc>
              <a:buFont typeface="Wingdings" panose="05000000000000000000" pitchFamily="2" charset="2"/>
              <a:buChar char="l"/>
              <a:tabLst>
                <a:tab pos="228600" algn="l"/>
              </a:tabLst>
            </a:pPr>
            <a:r>
              <a:rPr lang="zh-CN" altLang="en-US" sz="28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代数法化简在使用中遇到的困难：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PROJCTOR.WAV"/>
          </p:stSnd>
        </p:sndAc>
      </p:transition>
    </mc:Choice>
    <mc:Fallback xmlns="">
      <p:transition>
        <p:sndAc>
          <p:stSnd>
            <p:snd r:embed="rId3" name="PROJCTO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36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6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CC0000"/>
                </a:solidFill>
                <a:latin typeface="Times New Roman" pitchFamily="18" charset="0"/>
              </a:rPr>
              <a:t>2.4.1 </a:t>
            </a:r>
            <a:r>
              <a:rPr lang="zh-CN" altLang="en-US" sz="3200" dirty="0">
                <a:solidFill>
                  <a:srgbClr val="CC0000"/>
                </a:solidFill>
              </a:rPr>
              <a:t>卡诺图的引出原理</a:t>
            </a:r>
          </a:p>
        </p:txBody>
      </p:sp>
      <p:sp>
        <p:nvSpPr>
          <p:cNvPr id="24" name="内容占位符 23"/>
          <p:cNvSpPr>
            <a:spLocks noGrp="1"/>
          </p:cNvSpPr>
          <p:nvPr>
            <p:ph idx="1"/>
          </p:nvPr>
        </p:nvSpPr>
        <p:spPr>
          <a:xfrm>
            <a:off x="599370" y="1277243"/>
            <a:ext cx="8001000" cy="6278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5000"/>
              </a:lnSpc>
              <a:spcBef>
                <a:spcPct val="50000"/>
              </a:spcBef>
              <a:tabLst>
                <a:tab pos="228600" algn="l"/>
              </a:tabLst>
            </a:pPr>
            <a:r>
              <a:rPr lang="zh-CN" altLang="en-US" sz="2400" kern="1200" dirty="0">
                <a:latin typeface="楷体_GB2312" pitchFamily="49" charset="-122"/>
                <a:ea typeface="楷体_GB2312" pitchFamily="49" charset="-122"/>
              </a:rPr>
              <a:t>逻辑函数可以表达为</a:t>
            </a:r>
            <a:r>
              <a:rPr lang="zh-CN" altLang="en-US" sz="2400" u="sng" kern="1200" dirty="0">
                <a:latin typeface="楷体_GB2312" pitchFamily="49" charset="-122"/>
                <a:ea typeface="楷体_GB2312" pitchFamily="49" charset="-122"/>
              </a:rPr>
              <a:t>若干最小项</a:t>
            </a:r>
            <a:r>
              <a:rPr lang="zh-CN" altLang="en-US" sz="2400" kern="1200" dirty="0">
                <a:latin typeface="楷体_GB2312" pitchFamily="49" charset="-122"/>
                <a:ea typeface="楷体_GB2312" pitchFamily="49" charset="-122"/>
              </a:rPr>
              <a:t>相“</a:t>
            </a:r>
            <a:r>
              <a:rPr lang="zh-CN" altLang="en-US" sz="2400" u="sng" kern="1200" dirty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sz="2400" kern="1200" dirty="0">
                <a:latin typeface="楷体_GB2312" pitchFamily="49" charset="-122"/>
                <a:ea typeface="楷体_GB2312" pitchFamily="49" charset="-122"/>
              </a:rPr>
              <a:t>”的形式；</a:t>
            </a:r>
            <a:endParaRPr lang="en-US" altLang="zh-CN" sz="2400" kern="1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6292" name="Rectangle 4"/>
          <p:cNvSpPr>
            <a:spLocks noChangeArrowheads="1"/>
          </p:cNvSpPr>
          <p:nvPr/>
        </p:nvSpPr>
        <p:spPr bwMode="auto">
          <a:xfrm>
            <a:off x="714348" y="1142984"/>
            <a:ext cx="532765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endParaRPr lang="zh-CN" altLang="en-US" sz="2400" dirty="0">
              <a:solidFill>
                <a:srgbClr val="000066"/>
              </a:solidFill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440" y="5636364"/>
            <a:ext cx="806512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所以，尽可能地合并</a:t>
            </a:r>
            <a:r>
              <a:rPr kumimoji="0" lang="zh-CN" altLang="en-US" sz="2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逻辑相邻的最小项即可实现对逻辑函数的化简！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sp>
        <p:nvSpPr>
          <p:cNvPr id="11" name="内容占位符 23"/>
          <p:cNvSpPr txBox="1">
            <a:spLocks/>
          </p:cNvSpPr>
          <p:nvPr/>
        </p:nvSpPr>
        <p:spPr bwMode="auto">
          <a:xfrm>
            <a:off x="599370" y="2007734"/>
            <a:ext cx="8001000" cy="110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45000"/>
              </a:lnSpc>
              <a:spcBef>
                <a:spcPct val="50000"/>
              </a:spcBef>
              <a:buClr>
                <a:srgbClr val="C00000"/>
              </a:buClr>
            </a:pPr>
            <a:r>
              <a:rPr lang="zh-CN" altLang="en-US" sz="2400" u="sng" dirty="0">
                <a:latin typeface="楷体_GB2312" pitchFamily="49" charset="-122"/>
                <a:ea typeface="楷体_GB2312" pitchFamily="49" charset="-122"/>
              </a:rPr>
              <a:t>逻辑相邻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的最小项：如果两个最小项只有一个变量互为反变量，那么，就称这两个最小项在</a:t>
            </a:r>
            <a:r>
              <a:rPr lang="zh-CN" altLang="en-US" sz="2400" u="sng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逻辑上相邻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89A1011-44B8-4890-AEB8-7B39C49A7BCA}"/>
              </a:ext>
            </a:extLst>
          </p:cNvPr>
          <p:cNvGrpSpPr/>
          <p:nvPr/>
        </p:nvGrpSpPr>
        <p:grpSpPr>
          <a:xfrm>
            <a:off x="1331550" y="3645030"/>
            <a:ext cx="6291118" cy="1335109"/>
            <a:chOff x="1403560" y="3705859"/>
            <a:chExt cx="6291118" cy="1335109"/>
          </a:xfrm>
        </p:grpSpPr>
        <p:grpSp>
          <p:nvGrpSpPr>
            <p:cNvPr id="4" name="组合 3"/>
            <p:cNvGrpSpPr/>
            <p:nvPr/>
          </p:nvGrpSpPr>
          <p:grpSpPr>
            <a:xfrm>
              <a:off x="2744719" y="3705859"/>
              <a:ext cx="4131601" cy="717119"/>
              <a:chOff x="2744719" y="3705859"/>
              <a:chExt cx="3297279" cy="717119"/>
            </a:xfrm>
          </p:grpSpPr>
          <p:sp>
            <p:nvSpPr>
              <p:cNvPr id="10" name="内容占位符 23"/>
              <p:cNvSpPr txBox="1">
                <a:spLocks/>
              </p:cNvSpPr>
              <p:nvPr/>
            </p:nvSpPr>
            <p:spPr bwMode="auto">
              <a:xfrm>
                <a:off x="2744719" y="3705859"/>
                <a:ext cx="3297279" cy="7171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469900" indent="-469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o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304925" indent="-395288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o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93863" indent="-3873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939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511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30083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655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9227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lnSpc>
                    <a:spcPct val="145000"/>
                  </a:lnSpc>
                  <a:spcBef>
                    <a:spcPct val="50000"/>
                  </a:spcBef>
                  <a:buNone/>
                  <a:tabLst>
                    <a:tab pos="228600" algn="l"/>
                  </a:tabLst>
                </a:pPr>
                <a:r>
                  <a:rPr lang="en-US" altLang="zh-CN" sz="2800" kern="1200" dirty="0">
                    <a:latin typeface="楷体_GB2312" pitchFamily="49" charset="-122"/>
                    <a:ea typeface="楷体_GB2312" pitchFamily="49" charset="-122"/>
                  </a:rPr>
                  <a:t>AB+AB=A(B+B)=A</a:t>
                </a:r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>
                <a:off x="3563860" y="3859471"/>
                <a:ext cx="214314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4645726" y="3861060"/>
                <a:ext cx="214314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内容占位符 23"/>
            <p:cNvSpPr txBox="1">
              <a:spLocks/>
            </p:cNvSpPr>
            <p:nvPr/>
          </p:nvSpPr>
          <p:spPr bwMode="auto">
            <a:xfrm>
              <a:off x="1926360" y="4413104"/>
              <a:ext cx="5768318" cy="627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>
              <a:lvl1pPr marL="469900" indent="-469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o"/>
                <a:defRPr sz="3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56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n"/>
                <a:defRPr sz="30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288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o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3863" indent="-3873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3913" indent="-398463" algn="l" rtl="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51113" indent="-398463" algn="l" rtl="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3008313" indent="-398463" algn="l" rtl="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65513" indent="-398463" algn="l" rtl="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922713" indent="-398463" algn="l" rtl="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lnSpc>
                  <a:spcPct val="145000"/>
                </a:lnSpc>
                <a:spcBef>
                  <a:spcPct val="50000"/>
                </a:spcBef>
                <a:buNone/>
                <a:tabLst>
                  <a:tab pos="228600" algn="l"/>
                </a:tabLst>
              </a:pPr>
              <a:r>
                <a:rPr lang="zh-CN" altLang="en-US" sz="2400" kern="1200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各最小项之间可利用此定律进行化简</a:t>
              </a:r>
              <a:endParaRPr lang="en-US" altLang="zh-CN" sz="2400" kern="1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B102ECA-D4F8-43DE-9D2B-D63F85C3FD32}"/>
                </a:ext>
              </a:extLst>
            </p:cNvPr>
            <p:cNvSpPr/>
            <p:nvPr/>
          </p:nvSpPr>
          <p:spPr bwMode="auto">
            <a:xfrm>
              <a:off x="1403560" y="3705859"/>
              <a:ext cx="5976830" cy="1335109"/>
            </a:xfrm>
            <a:prstGeom prst="rect">
              <a:avLst/>
            </a:prstGeom>
            <a:noFill/>
            <a:ln w="254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宋体" pitchFamily="2" charset="-122"/>
              </a:endParaRPr>
            </a:p>
          </p:txBody>
        </p:sp>
      </p:grpSp>
      <p:sp>
        <p:nvSpPr>
          <p:cNvPr id="6" name="箭头: 下 5">
            <a:extLst>
              <a:ext uri="{FF2B5EF4-FFF2-40B4-BE49-F238E27FC236}">
                <a16:creationId xmlns:a16="http://schemas.microsoft.com/office/drawing/2014/main" id="{FADABD70-FF0F-4298-8315-26CFEECC5641}"/>
              </a:ext>
            </a:extLst>
          </p:cNvPr>
          <p:cNvSpPr/>
          <p:nvPr/>
        </p:nvSpPr>
        <p:spPr bwMode="auto">
          <a:xfrm>
            <a:off x="3442329" y="3133015"/>
            <a:ext cx="1296180" cy="510427"/>
          </a:xfrm>
          <a:prstGeom prst="downArrow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094018D8-67D6-4D18-A2FC-0886C83893F4}"/>
              </a:ext>
            </a:extLst>
          </p:cNvPr>
          <p:cNvSpPr/>
          <p:nvPr/>
        </p:nvSpPr>
        <p:spPr bwMode="auto">
          <a:xfrm>
            <a:off x="3442329" y="5078873"/>
            <a:ext cx="1296180" cy="510427"/>
          </a:xfrm>
          <a:prstGeom prst="downArrow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B510EB65-7ABC-4941-A130-83C51C207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72" y="1844818"/>
            <a:ext cx="89413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/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已</a:t>
            </a:r>
            <a:endParaRPr lang="en-US" altLang="zh-CN" sz="2400" dirty="0">
              <a:solidFill>
                <a:srgbClr val="0000FF"/>
              </a:solidFill>
              <a:ea typeface="楷体_GB2312" pitchFamily="49" charset="-122"/>
            </a:endParaRPr>
          </a:p>
          <a:p>
            <a:pPr algn="l"/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知</a:t>
            </a:r>
          </a:p>
        </p:txBody>
      </p:sp>
    </p:spTree>
    <p:extLst>
      <p:ext uri="{BB962C8B-B14F-4D97-AF65-F5344CB8AC3E}">
        <p14:creationId xmlns:p14="http://schemas.microsoft.com/office/powerpoint/2010/main" val="100980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PROJCTOR.WAV"/>
          </p:stSnd>
        </p:sndAc>
      </p:transition>
    </mc:Choice>
    <mc:Fallback xmlns="">
      <p:transition>
        <p:sndAc>
          <p:stSnd>
            <p:snd r:embed="rId3" name="PROJCTO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" grpId="0"/>
      <p:bldP spid="11" grpId="0"/>
      <p:bldP spid="6" grpId="0" animBg="1"/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CC0000"/>
                </a:solidFill>
                <a:latin typeface="Times New Roman" pitchFamily="18" charset="0"/>
              </a:rPr>
              <a:t>2.4.1 </a:t>
            </a:r>
            <a:r>
              <a:rPr lang="zh-CN" altLang="en-US" sz="3200" dirty="0">
                <a:solidFill>
                  <a:srgbClr val="CC0000"/>
                </a:solidFill>
              </a:rPr>
              <a:t>卡诺图的引出原理</a:t>
            </a:r>
          </a:p>
        </p:txBody>
      </p:sp>
      <p:sp>
        <p:nvSpPr>
          <p:cNvPr id="396292" name="Rectangle 4"/>
          <p:cNvSpPr>
            <a:spLocks noChangeArrowheads="1"/>
          </p:cNvSpPr>
          <p:nvPr/>
        </p:nvSpPr>
        <p:spPr bwMode="auto">
          <a:xfrm>
            <a:off x="577150" y="1447798"/>
            <a:ext cx="250924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/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卡诺图的引出</a:t>
            </a:r>
          </a:p>
        </p:txBody>
      </p:sp>
      <p:sp>
        <p:nvSpPr>
          <p:cNvPr id="396294" name="Text Box 6"/>
          <p:cNvSpPr txBox="1">
            <a:spLocks noChangeArrowheads="1"/>
          </p:cNvSpPr>
          <p:nvPr/>
        </p:nvSpPr>
        <p:spPr bwMode="auto">
          <a:xfrm>
            <a:off x="577150" y="2204830"/>
            <a:ext cx="8077200" cy="1762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35000"/>
              </a:lnSpc>
              <a:spcBef>
                <a:spcPct val="50000"/>
              </a:spcBef>
            </a:pPr>
            <a:r>
              <a:rPr kumimoji="0" lang="zh-CN" altLang="en-US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卡诺图：将</a:t>
            </a:r>
            <a:r>
              <a:rPr kumimoji="0" lang="en-US" altLang="zh-CN" dirty="0">
                <a:solidFill>
                  <a:srgbClr val="000066"/>
                </a:solidFill>
                <a:ea typeface="楷体_GB2312" pitchFamily="49" charset="-122"/>
              </a:rPr>
              <a:t>n</a:t>
            </a:r>
            <a:r>
              <a:rPr kumimoji="0" lang="zh-CN" altLang="en-US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变量的</a:t>
            </a:r>
            <a:r>
              <a:rPr kumimoji="0"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全部</a:t>
            </a:r>
            <a:r>
              <a:rPr kumimoji="0" lang="zh-CN" altLang="en-US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最小项都填在小方格中，并使具有</a:t>
            </a:r>
            <a:r>
              <a:rPr kumimoji="0" lang="zh-CN" altLang="en-US" sz="2800" u="sng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逻辑相邻</a:t>
            </a:r>
            <a:r>
              <a:rPr kumimoji="0" lang="zh-CN" altLang="en-US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的最小项在</a:t>
            </a:r>
            <a:r>
              <a:rPr kumimoji="0"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几何</a:t>
            </a:r>
            <a:r>
              <a:rPr kumimoji="0" lang="zh-CN" altLang="en-US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位置上也相邻地排列起来，这样</a:t>
            </a:r>
            <a:r>
              <a:rPr kumimoji="0" lang="en-US" altLang="zh-CN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0" lang="zh-CN" altLang="en-US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所得到的图形叫</a:t>
            </a:r>
            <a:r>
              <a:rPr kumimoji="0" lang="en-US" altLang="zh-CN" dirty="0">
                <a:solidFill>
                  <a:srgbClr val="000066"/>
                </a:solidFill>
                <a:ea typeface="楷体_GB2312" pitchFamily="49" charset="-122"/>
              </a:rPr>
              <a:t>n</a:t>
            </a:r>
            <a:r>
              <a:rPr kumimoji="0" lang="zh-CN" altLang="en-US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变量的</a:t>
            </a:r>
            <a:r>
              <a:rPr kumimoji="0"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卡诺图</a:t>
            </a:r>
            <a:r>
              <a:rPr kumimoji="0" lang="zh-CN" altLang="en-US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0" lang="en-US" altLang="zh-CN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3" name="Group 8"/>
          <p:cNvGrpSpPr>
            <a:grpSpLocks/>
          </p:cNvGrpSpPr>
          <p:nvPr/>
        </p:nvGrpSpPr>
        <p:grpSpPr bwMode="auto">
          <a:xfrm>
            <a:off x="514358" y="4856163"/>
            <a:ext cx="7559675" cy="577850"/>
            <a:chOff x="584" y="3181"/>
            <a:chExt cx="4591" cy="364"/>
          </a:xfrm>
        </p:grpSpPr>
        <p:sp>
          <p:nvSpPr>
            <p:cNvPr id="24" name="Text Box 9"/>
            <p:cNvSpPr txBox="1">
              <a:spLocks noChangeArrowheads="1"/>
            </p:cNvSpPr>
            <p:nvPr/>
          </p:nvSpPr>
          <p:spPr bwMode="auto">
            <a:xfrm>
              <a:off x="584" y="3237"/>
              <a:ext cx="10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zh-CN" altLang="en-US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如最小项</a:t>
              </a:r>
            </a:p>
          </p:txBody>
        </p:sp>
        <p:sp>
          <p:nvSpPr>
            <p:cNvPr id="25" name="AutoShape 10"/>
            <p:cNvSpPr>
              <a:spLocks noChangeAspect="1" noChangeArrowheads="1" noTextEdit="1"/>
            </p:cNvSpPr>
            <p:nvPr/>
          </p:nvSpPr>
          <p:spPr bwMode="auto">
            <a:xfrm>
              <a:off x="3589" y="3237"/>
              <a:ext cx="1193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>
              <a:off x="2256" y="3237"/>
              <a:ext cx="115" cy="1"/>
            </a:xfrm>
            <a:prstGeom prst="line">
              <a:avLst/>
            </a:prstGeom>
            <a:noFill/>
            <a:ln w="28575">
              <a:solidFill>
                <a:srgbClr val="0000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1491" y="3206"/>
              <a:ext cx="13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i="1" dirty="0">
                  <a:solidFill>
                    <a:srgbClr val="000066"/>
                  </a:solidFill>
                  <a:latin typeface="Times New Roman" pitchFamily="18" charset="0"/>
                </a:rPr>
                <a:t>m</a:t>
              </a:r>
              <a:r>
                <a:rPr lang="en-US" altLang="zh-CN" sz="2800" i="1" baseline="-25000" dirty="0">
                  <a:solidFill>
                    <a:srgbClr val="000066"/>
                  </a:solidFill>
                  <a:latin typeface="Times New Roman" pitchFamily="18" charset="0"/>
                </a:rPr>
                <a:t>6</a:t>
              </a:r>
              <a:r>
                <a:rPr lang="en-US" altLang="zh-CN" sz="2800" i="1" dirty="0">
                  <a:solidFill>
                    <a:srgbClr val="000066"/>
                  </a:solidFill>
                  <a:latin typeface="Times New Roman" pitchFamily="18" charset="0"/>
                </a:rPr>
                <a:t>=ABC</a:t>
              </a:r>
              <a:r>
                <a:rPr lang="zh-CN" altLang="en-US" sz="2800" i="1" dirty="0">
                  <a:solidFill>
                    <a:srgbClr val="000066"/>
                  </a:solidFill>
                  <a:latin typeface="Times New Roman" pitchFamily="18" charset="0"/>
                </a:rPr>
                <a:t>、</a:t>
              </a:r>
              <a:r>
                <a:rPr lang="zh-CN" altLang="en-US" sz="2400" dirty="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与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2908" y="3181"/>
              <a:ext cx="22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i="1" dirty="0">
                  <a:solidFill>
                    <a:srgbClr val="000066"/>
                  </a:solidFill>
                  <a:latin typeface="Times New Roman" pitchFamily="18" charset="0"/>
                </a:rPr>
                <a:t>m</a:t>
              </a:r>
              <a:r>
                <a:rPr lang="en-US" altLang="zh-CN" sz="2800" i="1" baseline="-25000" dirty="0">
                  <a:solidFill>
                    <a:srgbClr val="000066"/>
                  </a:solidFill>
                  <a:latin typeface="Times New Roman" pitchFamily="18" charset="0"/>
                </a:rPr>
                <a:t>7 </a:t>
              </a:r>
              <a:r>
                <a:rPr lang="en-US" altLang="zh-CN" sz="2800" i="1" dirty="0">
                  <a:solidFill>
                    <a:srgbClr val="000066"/>
                  </a:solidFill>
                  <a:latin typeface="Times New Roman" pitchFamily="18" charset="0"/>
                </a:rPr>
                <a:t>=ABC   </a:t>
              </a:r>
              <a:r>
                <a:rPr lang="zh-CN" altLang="en-US" sz="2400" dirty="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</a:rPr>
                <a:t>在逻辑上相</a:t>
              </a:r>
              <a:r>
                <a:rPr lang="zh-CN" altLang="en-US" sz="2400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邻</a:t>
              </a:r>
              <a:endParaRPr lang="zh-CN" altLang="en-US" dirty="0">
                <a:solidFill>
                  <a:srgbClr val="000066"/>
                </a:solidFill>
                <a:latin typeface="Arial" charset="0"/>
              </a:endParaRPr>
            </a:p>
          </p:txBody>
        </p:sp>
      </p:grpSp>
      <p:grpSp>
        <p:nvGrpSpPr>
          <p:cNvPr id="29" name="Group 14"/>
          <p:cNvGrpSpPr>
            <a:grpSpLocks/>
          </p:cNvGrpSpPr>
          <p:nvPr/>
        </p:nvGrpSpPr>
        <p:grpSpPr bwMode="auto">
          <a:xfrm>
            <a:off x="3000146" y="5475574"/>
            <a:ext cx="1530350" cy="584200"/>
            <a:chOff x="1859" y="3748"/>
            <a:chExt cx="964" cy="368"/>
          </a:xfrm>
        </p:grpSpPr>
        <p:sp>
          <p:nvSpPr>
            <p:cNvPr id="30" name="Rectangle 15"/>
            <p:cNvSpPr>
              <a:spLocks noChangeArrowheads="1"/>
            </p:cNvSpPr>
            <p:nvPr/>
          </p:nvSpPr>
          <p:spPr bwMode="auto">
            <a:xfrm>
              <a:off x="2369" y="3752"/>
              <a:ext cx="454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GB" sz="2600">
                <a:ea typeface="楷体_GB2312" pitchFamily="49" charset="-122"/>
              </a:endParaRPr>
            </a:p>
          </p:txBody>
        </p:sp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1859" y="3752"/>
              <a:ext cx="510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GB" sz="2600">
                <a:ea typeface="楷体_GB2312" pitchFamily="49" charset="-122"/>
              </a:endParaRPr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>
              <a:off x="1859" y="3752"/>
              <a:ext cx="9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8"/>
            <p:cNvSpPr>
              <a:spLocks noChangeShapeType="1"/>
            </p:cNvSpPr>
            <p:nvPr/>
          </p:nvSpPr>
          <p:spPr bwMode="auto">
            <a:xfrm>
              <a:off x="1859" y="4116"/>
              <a:ext cx="9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9"/>
            <p:cNvSpPr>
              <a:spLocks noChangeShapeType="1"/>
            </p:cNvSpPr>
            <p:nvPr/>
          </p:nvSpPr>
          <p:spPr bwMode="auto">
            <a:xfrm>
              <a:off x="1859" y="3752"/>
              <a:ext cx="0" cy="3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0"/>
            <p:cNvSpPr>
              <a:spLocks noChangeShapeType="1"/>
            </p:cNvSpPr>
            <p:nvPr/>
          </p:nvSpPr>
          <p:spPr bwMode="auto">
            <a:xfrm>
              <a:off x="2369" y="3752"/>
              <a:ext cx="0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21"/>
            <p:cNvSpPr>
              <a:spLocks noChangeShapeType="1"/>
            </p:cNvSpPr>
            <p:nvPr/>
          </p:nvSpPr>
          <p:spPr bwMode="auto">
            <a:xfrm>
              <a:off x="2823" y="3752"/>
              <a:ext cx="0" cy="3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Rectangle 22"/>
            <p:cNvSpPr>
              <a:spLocks noChangeArrowheads="1"/>
            </p:cNvSpPr>
            <p:nvPr/>
          </p:nvSpPr>
          <p:spPr bwMode="auto">
            <a:xfrm>
              <a:off x="2426" y="3748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i="1">
                  <a:solidFill>
                    <a:srgbClr val="000066"/>
                  </a:solidFill>
                  <a:latin typeface="Times New Roman" pitchFamily="18" charset="0"/>
                </a:rPr>
                <a:t>m</a:t>
              </a:r>
              <a:r>
                <a:rPr lang="en-US" altLang="zh-CN" sz="2800" i="1" baseline="-25000">
                  <a:solidFill>
                    <a:srgbClr val="000066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8" name="Rectangle 23"/>
            <p:cNvSpPr>
              <a:spLocks noChangeArrowheads="1"/>
            </p:cNvSpPr>
            <p:nvPr/>
          </p:nvSpPr>
          <p:spPr bwMode="auto">
            <a:xfrm>
              <a:off x="1944" y="3748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i="1">
                  <a:solidFill>
                    <a:srgbClr val="000066"/>
                  </a:solidFill>
                  <a:latin typeface="Times New Roman" pitchFamily="18" charset="0"/>
                </a:rPr>
                <a:t>m</a:t>
              </a:r>
              <a:r>
                <a:rPr lang="en-US" altLang="zh-CN" sz="2800" i="1" baseline="-25000">
                  <a:solidFill>
                    <a:srgbClr val="000066"/>
                  </a:solidFill>
                  <a:latin typeface="Times New Roman" pitchFamily="18" charset="0"/>
                </a:rPr>
                <a:t>6</a:t>
              </a:r>
            </a:p>
          </p:txBody>
        </p:sp>
      </p:grp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577150" y="4077090"/>
            <a:ext cx="4196905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CC"/>
                </a:solidFill>
                <a:ea typeface="华文楷体" pitchFamily="2" charset="-122"/>
                <a:cs typeface="Times New Roman" pitchFamily="18" charset="0"/>
              </a:rPr>
              <a:t>可以快速找到化简关系！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PROJCTOR.WAV"/>
          </p:stSnd>
        </p:sndAc>
      </p:transition>
    </mc:Choice>
    <mc:Fallback xmlns="">
      <p:transition>
        <p:sndAc>
          <p:stSnd>
            <p:snd r:embed="rId3" name="PROJCTO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4" grpId="0" autoUpdateAnimBg="0"/>
      <p:bldP spid="2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60" name="Rectangle 24"/>
          <p:cNvSpPr>
            <a:spLocks noChangeArrowheads="1"/>
          </p:cNvSpPr>
          <p:nvPr/>
        </p:nvSpPr>
        <p:spPr bwMode="auto">
          <a:xfrm>
            <a:off x="2000250" y="3392488"/>
            <a:ext cx="2384425" cy="406400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2761" name="Rectangle 25"/>
          <p:cNvSpPr>
            <a:spLocks noChangeArrowheads="1"/>
          </p:cNvSpPr>
          <p:nvPr/>
        </p:nvSpPr>
        <p:spPr bwMode="auto">
          <a:xfrm>
            <a:off x="2057400" y="1104900"/>
            <a:ext cx="990600" cy="360363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2762" name="Rectangle 26"/>
          <p:cNvSpPr>
            <a:spLocks noChangeArrowheads="1"/>
          </p:cNvSpPr>
          <p:nvPr/>
        </p:nvSpPr>
        <p:spPr bwMode="auto">
          <a:xfrm>
            <a:off x="1460500" y="3843338"/>
            <a:ext cx="450850" cy="1046162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2763" name="Rectangle 27"/>
          <p:cNvSpPr>
            <a:spLocks noChangeArrowheads="1"/>
          </p:cNvSpPr>
          <p:nvPr/>
        </p:nvSpPr>
        <p:spPr bwMode="auto">
          <a:xfrm>
            <a:off x="5948363" y="1839913"/>
            <a:ext cx="2519362" cy="449262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2764" name="Rectangle 28"/>
          <p:cNvSpPr>
            <a:spLocks noChangeArrowheads="1"/>
          </p:cNvSpPr>
          <p:nvPr/>
        </p:nvSpPr>
        <p:spPr bwMode="auto">
          <a:xfrm>
            <a:off x="1452563" y="1509713"/>
            <a:ext cx="495300" cy="1035050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2765" name="Rectangle 29"/>
          <p:cNvSpPr>
            <a:spLocks noChangeArrowheads="1"/>
          </p:cNvSpPr>
          <p:nvPr/>
        </p:nvSpPr>
        <p:spPr bwMode="auto">
          <a:xfrm>
            <a:off x="5362575" y="2289175"/>
            <a:ext cx="495300" cy="1906588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2766" name="Group 30"/>
          <p:cNvGrpSpPr>
            <a:grpSpLocks/>
          </p:cNvGrpSpPr>
          <p:nvPr/>
        </p:nvGrpSpPr>
        <p:grpSpPr bwMode="auto">
          <a:xfrm>
            <a:off x="1423988" y="944563"/>
            <a:ext cx="639762" cy="609600"/>
            <a:chOff x="849" y="2736"/>
            <a:chExt cx="403" cy="384"/>
          </a:xfrm>
        </p:grpSpPr>
        <p:sp>
          <p:nvSpPr>
            <p:cNvPr id="372767" name="Line 31"/>
            <p:cNvSpPr>
              <a:spLocks noChangeShapeType="1"/>
            </p:cNvSpPr>
            <p:nvPr/>
          </p:nvSpPr>
          <p:spPr bwMode="auto">
            <a:xfrm flipH="1" flipV="1">
              <a:off x="960" y="2832"/>
              <a:ext cx="19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768" name="Text Box 32"/>
            <p:cNvSpPr txBox="1">
              <a:spLocks noChangeArrowheads="1"/>
            </p:cNvSpPr>
            <p:nvPr/>
          </p:nvSpPr>
          <p:spPr bwMode="auto">
            <a:xfrm>
              <a:off x="849" y="283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>
                  <a:solidFill>
                    <a:srgbClr val="000099"/>
                  </a:solidFill>
                  <a:latin typeface="Times New Roman" pitchFamily="18" charset="0"/>
                </a:rPr>
                <a:t>A</a:t>
              </a:r>
              <a:endParaRPr kumimoji="1" lang="en-US" altLang="zh-CN" sz="36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372769" name="Text Box 33"/>
            <p:cNvSpPr txBox="1">
              <a:spLocks noChangeArrowheads="1"/>
            </p:cNvSpPr>
            <p:nvPr/>
          </p:nvSpPr>
          <p:spPr bwMode="auto">
            <a:xfrm>
              <a:off x="1008" y="273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>
                  <a:solidFill>
                    <a:srgbClr val="000099"/>
                  </a:solidFill>
                  <a:latin typeface="Times New Roman" pitchFamily="18" charset="0"/>
                </a:rPr>
                <a:t>B</a:t>
              </a:r>
              <a:endParaRPr kumimoji="1" lang="en-US" altLang="zh-CN" sz="36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</p:grpSp>
      <p:sp>
        <p:nvSpPr>
          <p:cNvPr id="372770" name="Text Box 34"/>
          <p:cNvSpPr txBox="1">
            <a:spLocks noChangeArrowheads="1"/>
          </p:cNvSpPr>
          <p:nvPr/>
        </p:nvSpPr>
        <p:spPr bwMode="auto">
          <a:xfrm>
            <a:off x="2667000" y="1096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400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kumimoji="1" lang="en-US" altLang="zh-CN" sz="3600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72771" name="Text Box 35"/>
          <p:cNvSpPr txBox="1">
            <a:spLocks noChangeArrowheads="1"/>
          </p:cNvSpPr>
          <p:nvPr/>
        </p:nvSpPr>
        <p:spPr bwMode="auto">
          <a:xfrm>
            <a:off x="2057400" y="1096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400">
                <a:solidFill>
                  <a:srgbClr val="000099"/>
                </a:solidFill>
                <a:latin typeface="Times New Roman" pitchFamily="18" charset="0"/>
              </a:rPr>
              <a:t>0</a:t>
            </a:r>
            <a:endParaRPr kumimoji="1" lang="en-US" altLang="zh-CN" sz="3600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72772" name="Text Box 36"/>
          <p:cNvSpPr txBox="1">
            <a:spLocks noChangeArrowheads="1"/>
          </p:cNvSpPr>
          <p:nvPr/>
        </p:nvSpPr>
        <p:spPr bwMode="auto">
          <a:xfrm>
            <a:off x="1524000" y="20875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400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kumimoji="1" lang="en-US" altLang="zh-CN" sz="3600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72773" name="Text Box 37"/>
          <p:cNvSpPr txBox="1">
            <a:spLocks noChangeArrowheads="1"/>
          </p:cNvSpPr>
          <p:nvPr/>
        </p:nvSpPr>
        <p:spPr bwMode="auto">
          <a:xfrm>
            <a:off x="1524000" y="15541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400">
                <a:solidFill>
                  <a:srgbClr val="000099"/>
                </a:solidFill>
                <a:latin typeface="Times New Roman" pitchFamily="18" charset="0"/>
              </a:rPr>
              <a:t>0</a:t>
            </a:r>
            <a:endParaRPr kumimoji="1" lang="en-US" altLang="zh-CN" sz="3600">
              <a:solidFill>
                <a:srgbClr val="000099"/>
              </a:solidFill>
              <a:latin typeface="Times New Roman" pitchFamily="18" charset="0"/>
            </a:endParaRPr>
          </a:p>
        </p:txBody>
      </p:sp>
      <p:grpSp>
        <p:nvGrpSpPr>
          <p:cNvPr id="372774" name="Group 38"/>
          <p:cNvGrpSpPr>
            <a:grpSpLocks/>
          </p:cNvGrpSpPr>
          <p:nvPr/>
        </p:nvGrpSpPr>
        <p:grpSpPr bwMode="auto">
          <a:xfrm>
            <a:off x="1903413" y="3822700"/>
            <a:ext cx="2438400" cy="1066800"/>
            <a:chOff x="3216" y="1248"/>
            <a:chExt cx="1536" cy="672"/>
          </a:xfrm>
        </p:grpSpPr>
        <p:sp>
          <p:nvSpPr>
            <p:cNvPr id="372775" name="Line 39"/>
            <p:cNvSpPr>
              <a:spLocks noChangeShapeType="1"/>
            </p:cNvSpPr>
            <p:nvPr/>
          </p:nvSpPr>
          <p:spPr bwMode="auto">
            <a:xfrm>
              <a:off x="3216" y="1584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2776" name="Group 40"/>
            <p:cNvGrpSpPr>
              <a:grpSpLocks/>
            </p:cNvGrpSpPr>
            <p:nvPr/>
          </p:nvGrpSpPr>
          <p:grpSpPr bwMode="auto">
            <a:xfrm>
              <a:off x="3216" y="1248"/>
              <a:ext cx="1536" cy="672"/>
              <a:chOff x="3243" y="1248"/>
              <a:chExt cx="1536" cy="672"/>
            </a:xfrm>
          </p:grpSpPr>
          <p:sp>
            <p:nvSpPr>
              <p:cNvPr id="372777" name="Rectangle 41"/>
              <p:cNvSpPr>
                <a:spLocks noChangeArrowheads="1"/>
              </p:cNvSpPr>
              <p:nvPr/>
            </p:nvSpPr>
            <p:spPr bwMode="auto">
              <a:xfrm>
                <a:off x="3243" y="1248"/>
                <a:ext cx="1536" cy="6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2778" name="Line 42"/>
              <p:cNvSpPr>
                <a:spLocks noChangeShapeType="1"/>
              </p:cNvSpPr>
              <p:nvPr/>
            </p:nvSpPr>
            <p:spPr bwMode="auto">
              <a:xfrm>
                <a:off x="3627" y="1248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2779" name="Line 43"/>
              <p:cNvSpPr>
                <a:spLocks noChangeShapeType="1"/>
              </p:cNvSpPr>
              <p:nvPr/>
            </p:nvSpPr>
            <p:spPr bwMode="auto">
              <a:xfrm>
                <a:off x="4011" y="1248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2780" name="Line 44"/>
              <p:cNvSpPr>
                <a:spLocks noChangeShapeType="1"/>
              </p:cNvSpPr>
              <p:nvPr/>
            </p:nvSpPr>
            <p:spPr bwMode="auto">
              <a:xfrm>
                <a:off x="4395" y="1248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72781" name="Text Box 45"/>
          <p:cNvSpPr txBox="1">
            <a:spLocks noChangeArrowheads="1"/>
          </p:cNvSpPr>
          <p:nvPr/>
        </p:nvSpPr>
        <p:spPr bwMode="auto">
          <a:xfrm>
            <a:off x="1565275" y="38227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400">
                <a:solidFill>
                  <a:srgbClr val="000099"/>
                </a:solidFill>
                <a:latin typeface="Times New Roman" pitchFamily="18" charset="0"/>
              </a:rPr>
              <a:t>0</a:t>
            </a:r>
            <a:endParaRPr kumimoji="1" lang="en-US" altLang="zh-CN" sz="3600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72782" name="Text Box 46"/>
          <p:cNvSpPr txBox="1">
            <a:spLocks noChangeArrowheads="1"/>
          </p:cNvSpPr>
          <p:nvPr/>
        </p:nvSpPr>
        <p:spPr bwMode="auto">
          <a:xfrm>
            <a:off x="1565275" y="43561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400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kumimoji="1" lang="en-US" altLang="zh-CN" sz="3600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72783" name="Text Box 47"/>
          <p:cNvSpPr txBox="1">
            <a:spLocks noChangeArrowheads="1"/>
          </p:cNvSpPr>
          <p:nvPr/>
        </p:nvSpPr>
        <p:spPr bwMode="auto">
          <a:xfrm>
            <a:off x="1946275" y="33972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400">
                <a:solidFill>
                  <a:srgbClr val="000099"/>
                </a:solidFill>
                <a:latin typeface="Times New Roman" pitchFamily="18" charset="0"/>
              </a:rPr>
              <a:t>00</a:t>
            </a:r>
            <a:endParaRPr kumimoji="1" lang="en-US" altLang="zh-CN" sz="3600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72784" name="Text Box 48"/>
          <p:cNvSpPr txBox="1">
            <a:spLocks noChangeArrowheads="1"/>
          </p:cNvSpPr>
          <p:nvPr/>
        </p:nvSpPr>
        <p:spPr bwMode="auto">
          <a:xfrm>
            <a:off x="2555875" y="33972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400">
                <a:solidFill>
                  <a:srgbClr val="000099"/>
                </a:solidFill>
                <a:latin typeface="Times New Roman" pitchFamily="18" charset="0"/>
              </a:rPr>
              <a:t>01</a:t>
            </a:r>
            <a:endParaRPr kumimoji="1" lang="en-US" altLang="zh-CN" sz="3600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72785" name="Text Box 49"/>
          <p:cNvSpPr txBox="1">
            <a:spLocks noChangeArrowheads="1"/>
          </p:cNvSpPr>
          <p:nvPr/>
        </p:nvSpPr>
        <p:spPr bwMode="auto">
          <a:xfrm>
            <a:off x="3165475" y="33972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400">
                <a:solidFill>
                  <a:srgbClr val="000099"/>
                </a:solidFill>
                <a:latin typeface="Times New Roman" pitchFamily="18" charset="0"/>
              </a:rPr>
              <a:t>11</a:t>
            </a:r>
            <a:endParaRPr kumimoji="1" lang="en-US" altLang="zh-CN" sz="3600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372786" name="Text Box 50"/>
          <p:cNvSpPr txBox="1">
            <a:spLocks noChangeArrowheads="1"/>
          </p:cNvSpPr>
          <p:nvPr/>
        </p:nvSpPr>
        <p:spPr bwMode="auto">
          <a:xfrm>
            <a:off x="3775075" y="33972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400">
                <a:solidFill>
                  <a:srgbClr val="000099"/>
                </a:solidFill>
                <a:latin typeface="Times New Roman" pitchFamily="18" charset="0"/>
              </a:rPr>
              <a:t>10</a:t>
            </a:r>
            <a:endParaRPr kumimoji="1" lang="en-US" altLang="zh-CN" sz="3600">
              <a:solidFill>
                <a:srgbClr val="000099"/>
              </a:solidFill>
              <a:latin typeface="Times New Roman" pitchFamily="18" charset="0"/>
            </a:endParaRPr>
          </a:p>
        </p:txBody>
      </p:sp>
      <p:grpSp>
        <p:nvGrpSpPr>
          <p:cNvPr id="372787" name="Group 51"/>
          <p:cNvGrpSpPr>
            <a:grpSpLocks/>
          </p:cNvGrpSpPr>
          <p:nvPr/>
        </p:nvGrpSpPr>
        <p:grpSpPr bwMode="auto">
          <a:xfrm>
            <a:off x="5013325" y="1570038"/>
            <a:ext cx="3444875" cy="2667000"/>
            <a:chOff x="3030" y="2448"/>
            <a:chExt cx="2170" cy="1680"/>
          </a:xfrm>
        </p:grpSpPr>
        <p:sp>
          <p:nvSpPr>
            <p:cNvPr id="372788" name="Text Box 52"/>
            <p:cNvSpPr txBox="1">
              <a:spLocks noChangeArrowheads="1"/>
            </p:cNvSpPr>
            <p:nvPr/>
          </p:nvSpPr>
          <p:spPr bwMode="auto">
            <a:xfrm>
              <a:off x="3635" y="2897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>
                  <a:latin typeface="Times New Roman" pitchFamily="18" charset="0"/>
                </a:rPr>
                <a:t> </a:t>
              </a:r>
              <a:r>
                <a:rPr kumimoji="1" lang="en-US" altLang="zh-CN" sz="2400" i="1">
                  <a:solidFill>
                    <a:srgbClr val="000099"/>
                  </a:solidFill>
                  <a:latin typeface="Times New Roman" pitchFamily="18" charset="0"/>
                </a:rPr>
                <a:t>m</a:t>
              </a:r>
              <a:r>
                <a:rPr kumimoji="1" lang="en-US" altLang="zh-CN" sz="2400" baseline="-25000">
                  <a:solidFill>
                    <a:srgbClr val="000099"/>
                  </a:solidFill>
                  <a:latin typeface="Times New Roman" pitchFamily="18" charset="0"/>
                </a:rPr>
                <a:t>0</a:t>
              </a:r>
              <a:endParaRPr kumimoji="1" lang="en-US" altLang="zh-CN" sz="36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372789" name="Text Box 53"/>
            <p:cNvSpPr txBox="1">
              <a:spLocks noChangeArrowheads="1"/>
            </p:cNvSpPr>
            <p:nvPr/>
          </p:nvSpPr>
          <p:spPr bwMode="auto">
            <a:xfrm>
              <a:off x="4019" y="2897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>
                  <a:latin typeface="Times New Roman" pitchFamily="18" charset="0"/>
                </a:rPr>
                <a:t> </a:t>
              </a:r>
              <a:r>
                <a:rPr kumimoji="1" lang="en-US" altLang="zh-CN" sz="2400" i="1">
                  <a:solidFill>
                    <a:srgbClr val="000099"/>
                  </a:solidFill>
                  <a:latin typeface="Times New Roman" pitchFamily="18" charset="0"/>
                </a:rPr>
                <a:t>m</a:t>
              </a:r>
              <a:r>
                <a:rPr kumimoji="1" lang="en-US" altLang="zh-CN" sz="2400" baseline="-25000">
                  <a:solidFill>
                    <a:srgbClr val="000099"/>
                  </a:solidFill>
                  <a:latin typeface="Times New Roman" pitchFamily="18" charset="0"/>
                </a:rPr>
                <a:t>1</a:t>
              </a:r>
              <a:endParaRPr kumimoji="1" lang="en-US" altLang="zh-CN" sz="36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372790" name="Text Box 54"/>
            <p:cNvSpPr txBox="1">
              <a:spLocks noChangeArrowheads="1"/>
            </p:cNvSpPr>
            <p:nvPr/>
          </p:nvSpPr>
          <p:spPr bwMode="auto">
            <a:xfrm>
              <a:off x="4787" y="2897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>
                  <a:latin typeface="Times New Roman" pitchFamily="18" charset="0"/>
                </a:rPr>
                <a:t> </a:t>
              </a:r>
              <a:r>
                <a:rPr kumimoji="1" lang="en-US" altLang="zh-CN" sz="2400" i="1">
                  <a:solidFill>
                    <a:srgbClr val="000099"/>
                  </a:solidFill>
                  <a:latin typeface="Times New Roman" pitchFamily="18" charset="0"/>
                </a:rPr>
                <a:t>m</a:t>
              </a:r>
              <a:r>
                <a:rPr kumimoji="1" lang="en-US" altLang="zh-CN" sz="2400" baseline="-25000">
                  <a:solidFill>
                    <a:srgbClr val="000099"/>
                  </a:solidFill>
                  <a:latin typeface="Times New Roman" pitchFamily="18" charset="0"/>
                </a:rPr>
                <a:t>2</a:t>
              </a:r>
              <a:endParaRPr kumimoji="1" lang="en-US" altLang="zh-CN" sz="36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372791" name="Text Box 55"/>
            <p:cNvSpPr txBox="1">
              <a:spLocks noChangeArrowheads="1"/>
            </p:cNvSpPr>
            <p:nvPr/>
          </p:nvSpPr>
          <p:spPr bwMode="auto">
            <a:xfrm>
              <a:off x="4399" y="2897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>
                  <a:latin typeface="Times New Roman" pitchFamily="18" charset="0"/>
                </a:rPr>
                <a:t> </a:t>
              </a:r>
              <a:r>
                <a:rPr kumimoji="1" lang="en-US" altLang="zh-CN" sz="2400" i="1">
                  <a:solidFill>
                    <a:srgbClr val="000099"/>
                  </a:solidFill>
                  <a:latin typeface="Times New Roman" pitchFamily="18" charset="0"/>
                </a:rPr>
                <a:t>m</a:t>
              </a:r>
              <a:r>
                <a:rPr kumimoji="1" lang="en-US" altLang="zh-CN" sz="2400" baseline="-25000">
                  <a:solidFill>
                    <a:srgbClr val="000099"/>
                  </a:solidFill>
                  <a:latin typeface="Times New Roman" pitchFamily="18" charset="0"/>
                </a:rPr>
                <a:t>3</a:t>
              </a:r>
              <a:endParaRPr kumimoji="1" lang="en-US" altLang="zh-CN" sz="36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372792" name="Text Box 56"/>
            <p:cNvSpPr txBox="1">
              <a:spLocks noChangeArrowheads="1"/>
            </p:cNvSpPr>
            <p:nvPr/>
          </p:nvSpPr>
          <p:spPr bwMode="auto">
            <a:xfrm>
              <a:off x="3622" y="3152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>
                  <a:latin typeface="Times New Roman" pitchFamily="18" charset="0"/>
                </a:rPr>
                <a:t> </a:t>
              </a:r>
              <a:r>
                <a:rPr kumimoji="1" lang="en-US" altLang="zh-CN" sz="2400" i="1">
                  <a:solidFill>
                    <a:srgbClr val="000099"/>
                  </a:solidFill>
                  <a:latin typeface="Times New Roman" pitchFamily="18" charset="0"/>
                </a:rPr>
                <a:t>m</a:t>
              </a:r>
              <a:r>
                <a:rPr kumimoji="1" lang="en-US" altLang="zh-CN" sz="2400" baseline="-25000">
                  <a:solidFill>
                    <a:srgbClr val="000099"/>
                  </a:solidFill>
                  <a:latin typeface="Times New Roman" pitchFamily="18" charset="0"/>
                </a:rPr>
                <a:t>4</a:t>
              </a:r>
              <a:endParaRPr kumimoji="1" lang="en-US" altLang="zh-CN" sz="36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372793" name="Text Box 57"/>
            <p:cNvSpPr txBox="1">
              <a:spLocks noChangeArrowheads="1"/>
            </p:cNvSpPr>
            <p:nvPr/>
          </p:nvSpPr>
          <p:spPr bwMode="auto">
            <a:xfrm>
              <a:off x="4006" y="3152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>
                  <a:latin typeface="Times New Roman" pitchFamily="18" charset="0"/>
                </a:rPr>
                <a:t> </a:t>
              </a:r>
              <a:r>
                <a:rPr kumimoji="1" lang="en-US" altLang="zh-CN" sz="2400" i="1">
                  <a:solidFill>
                    <a:srgbClr val="000099"/>
                  </a:solidFill>
                  <a:latin typeface="Times New Roman" pitchFamily="18" charset="0"/>
                </a:rPr>
                <a:t>m</a:t>
              </a:r>
              <a:r>
                <a:rPr kumimoji="1" lang="en-US" altLang="zh-CN" sz="2400" baseline="-25000">
                  <a:solidFill>
                    <a:srgbClr val="000099"/>
                  </a:solidFill>
                  <a:latin typeface="Times New Roman" pitchFamily="18" charset="0"/>
                </a:rPr>
                <a:t>5</a:t>
              </a:r>
              <a:endParaRPr kumimoji="1" lang="en-US" altLang="zh-CN" sz="36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372794" name="Text Box 58"/>
            <p:cNvSpPr txBox="1">
              <a:spLocks noChangeArrowheads="1"/>
            </p:cNvSpPr>
            <p:nvPr/>
          </p:nvSpPr>
          <p:spPr bwMode="auto">
            <a:xfrm>
              <a:off x="4774" y="3152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>
                  <a:latin typeface="Times New Roman" pitchFamily="18" charset="0"/>
                </a:rPr>
                <a:t> </a:t>
              </a:r>
              <a:r>
                <a:rPr kumimoji="1" lang="en-US" altLang="zh-CN" sz="2400" i="1">
                  <a:solidFill>
                    <a:srgbClr val="000099"/>
                  </a:solidFill>
                  <a:latin typeface="Times New Roman" pitchFamily="18" charset="0"/>
                </a:rPr>
                <a:t>m</a:t>
              </a:r>
              <a:r>
                <a:rPr kumimoji="1" lang="en-US" altLang="zh-CN" sz="2400" baseline="-25000">
                  <a:solidFill>
                    <a:srgbClr val="000099"/>
                  </a:solidFill>
                  <a:latin typeface="Times New Roman" pitchFamily="18" charset="0"/>
                </a:rPr>
                <a:t>6</a:t>
              </a:r>
              <a:endParaRPr kumimoji="1" lang="en-US" altLang="zh-CN" sz="36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372795" name="Text Box 59"/>
            <p:cNvSpPr txBox="1">
              <a:spLocks noChangeArrowheads="1"/>
            </p:cNvSpPr>
            <p:nvPr/>
          </p:nvSpPr>
          <p:spPr bwMode="auto">
            <a:xfrm>
              <a:off x="4386" y="3152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>
                  <a:latin typeface="Times New Roman" pitchFamily="18" charset="0"/>
                </a:rPr>
                <a:t> </a:t>
              </a:r>
              <a:r>
                <a:rPr kumimoji="1" lang="en-US" altLang="zh-CN" sz="2400" i="1">
                  <a:solidFill>
                    <a:srgbClr val="000099"/>
                  </a:solidFill>
                  <a:latin typeface="Times New Roman" pitchFamily="18" charset="0"/>
                </a:rPr>
                <a:t>m</a:t>
              </a:r>
              <a:r>
                <a:rPr kumimoji="1" lang="en-US" altLang="zh-CN" sz="2400" baseline="-25000">
                  <a:solidFill>
                    <a:srgbClr val="000099"/>
                  </a:solidFill>
                  <a:latin typeface="Times New Roman" pitchFamily="18" charset="0"/>
                </a:rPr>
                <a:t>7</a:t>
              </a:r>
              <a:endParaRPr kumimoji="1" lang="en-US" altLang="zh-CN" sz="36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372796" name="Text Box 60"/>
            <p:cNvSpPr txBox="1">
              <a:spLocks noChangeArrowheads="1"/>
            </p:cNvSpPr>
            <p:nvPr/>
          </p:nvSpPr>
          <p:spPr bwMode="auto">
            <a:xfrm>
              <a:off x="3607" y="3464"/>
              <a:ext cx="4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>
                  <a:latin typeface="Times New Roman" pitchFamily="18" charset="0"/>
                </a:rPr>
                <a:t> </a:t>
              </a:r>
              <a:r>
                <a:rPr kumimoji="1" lang="en-US" altLang="zh-CN" sz="2400" i="1">
                  <a:solidFill>
                    <a:srgbClr val="000099"/>
                  </a:solidFill>
                  <a:latin typeface="Times New Roman" pitchFamily="18" charset="0"/>
                </a:rPr>
                <a:t>m</a:t>
              </a:r>
              <a:r>
                <a:rPr kumimoji="1" lang="en-US" altLang="zh-CN" sz="2400" baseline="-25000">
                  <a:solidFill>
                    <a:srgbClr val="000099"/>
                  </a:solidFill>
                  <a:latin typeface="Times New Roman" pitchFamily="18" charset="0"/>
                </a:rPr>
                <a:t>12</a:t>
              </a:r>
              <a:endParaRPr kumimoji="1" lang="en-US" altLang="zh-CN" sz="36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372797" name="Text Box 61"/>
            <p:cNvSpPr txBox="1">
              <a:spLocks noChangeArrowheads="1"/>
            </p:cNvSpPr>
            <p:nvPr/>
          </p:nvSpPr>
          <p:spPr bwMode="auto">
            <a:xfrm>
              <a:off x="3991" y="3464"/>
              <a:ext cx="4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>
                  <a:latin typeface="Times New Roman" pitchFamily="18" charset="0"/>
                </a:rPr>
                <a:t> </a:t>
              </a:r>
              <a:r>
                <a:rPr kumimoji="1" lang="en-US" altLang="zh-CN" sz="2400" i="1">
                  <a:solidFill>
                    <a:srgbClr val="000099"/>
                  </a:solidFill>
                  <a:latin typeface="Times New Roman" pitchFamily="18" charset="0"/>
                </a:rPr>
                <a:t>m</a:t>
              </a:r>
              <a:r>
                <a:rPr kumimoji="1" lang="en-US" altLang="zh-CN" sz="2400" baseline="-25000">
                  <a:solidFill>
                    <a:srgbClr val="000099"/>
                  </a:solidFill>
                  <a:latin typeface="Times New Roman" pitchFamily="18" charset="0"/>
                </a:rPr>
                <a:t>13</a:t>
              </a:r>
              <a:endParaRPr kumimoji="1" lang="en-US" altLang="zh-CN" sz="36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372798" name="Text Box 62"/>
            <p:cNvSpPr txBox="1">
              <a:spLocks noChangeArrowheads="1"/>
            </p:cNvSpPr>
            <p:nvPr/>
          </p:nvSpPr>
          <p:spPr bwMode="auto">
            <a:xfrm>
              <a:off x="4759" y="3464"/>
              <a:ext cx="4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>
                  <a:latin typeface="Times New Roman" pitchFamily="18" charset="0"/>
                </a:rPr>
                <a:t> </a:t>
              </a:r>
              <a:r>
                <a:rPr kumimoji="1" lang="en-US" altLang="zh-CN" sz="2400" i="1">
                  <a:solidFill>
                    <a:srgbClr val="000099"/>
                  </a:solidFill>
                  <a:latin typeface="Times New Roman" pitchFamily="18" charset="0"/>
                </a:rPr>
                <a:t>m</a:t>
              </a:r>
              <a:r>
                <a:rPr kumimoji="1" lang="en-US" altLang="zh-CN" sz="2400" baseline="-25000">
                  <a:solidFill>
                    <a:srgbClr val="000099"/>
                  </a:solidFill>
                  <a:latin typeface="Times New Roman" pitchFamily="18" charset="0"/>
                </a:rPr>
                <a:t>14</a:t>
              </a:r>
              <a:endParaRPr kumimoji="1" lang="en-US" altLang="zh-CN" sz="36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372799" name="Text Box 63"/>
            <p:cNvSpPr txBox="1">
              <a:spLocks noChangeArrowheads="1"/>
            </p:cNvSpPr>
            <p:nvPr/>
          </p:nvSpPr>
          <p:spPr bwMode="auto">
            <a:xfrm>
              <a:off x="4371" y="3464"/>
              <a:ext cx="4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>
                  <a:latin typeface="Times New Roman" pitchFamily="18" charset="0"/>
                </a:rPr>
                <a:t> </a:t>
              </a:r>
              <a:r>
                <a:rPr kumimoji="1" lang="en-US" altLang="zh-CN" sz="2400" i="1">
                  <a:solidFill>
                    <a:srgbClr val="000099"/>
                  </a:solidFill>
                  <a:latin typeface="Times New Roman" pitchFamily="18" charset="0"/>
                </a:rPr>
                <a:t>m</a:t>
              </a:r>
              <a:r>
                <a:rPr kumimoji="1" lang="en-US" altLang="zh-CN" sz="2400" baseline="-25000">
                  <a:solidFill>
                    <a:srgbClr val="000099"/>
                  </a:solidFill>
                  <a:latin typeface="Times New Roman" pitchFamily="18" charset="0"/>
                </a:rPr>
                <a:t>15</a:t>
              </a:r>
              <a:endParaRPr kumimoji="1" lang="en-US" altLang="zh-CN" sz="36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372800" name="Text Box 64"/>
            <p:cNvSpPr txBox="1">
              <a:spLocks noChangeArrowheads="1"/>
            </p:cNvSpPr>
            <p:nvPr/>
          </p:nvSpPr>
          <p:spPr bwMode="auto">
            <a:xfrm>
              <a:off x="3567" y="3809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>
                  <a:latin typeface="Times New Roman" pitchFamily="18" charset="0"/>
                </a:rPr>
                <a:t>  </a:t>
              </a:r>
              <a:r>
                <a:rPr kumimoji="1" lang="en-US" altLang="zh-CN" sz="2400" i="1">
                  <a:solidFill>
                    <a:srgbClr val="000099"/>
                  </a:solidFill>
                  <a:latin typeface="Times New Roman" pitchFamily="18" charset="0"/>
                </a:rPr>
                <a:t>m</a:t>
              </a:r>
              <a:r>
                <a:rPr kumimoji="1" lang="en-US" altLang="zh-CN" sz="2400" baseline="-25000">
                  <a:solidFill>
                    <a:srgbClr val="000099"/>
                  </a:solidFill>
                  <a:latin typeface="Times New Roman" pitchFamily="18" charset="0"/>
                </a:rPr>
                <a:t>8</a:t>
              </a:r>
              <a:endParaRPr kumimoji="1" lang="en-US" altLang="zh-CN" sz="36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372801" name="Text Box 65"/>
            <p:cNvSpPr txBox="1">
              <a:spLocks noChangeArrowheads="1"/>
            </p:cNvSpPr>
            <p:nvPr/>
          </p:nvSpPr>
          <p:spPr bwMode="auto">
            <a:xfrm>
              <a:off x="4019" y="3809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>
                  <a:latin typeface="Times New Roman" pitchFamily="18" charset="0"/>
                </a:rPr>
                <a:t> </a:t>
              </a:r>
              <a:r>
                <a:rPr kumimoji="1" lang="en-US" altLang="zh-CN" sz="2400" i="1">
                  <a:solidFill>
                    <a:srgbClr val="000099"/>
                  </a:solidFill>
                  <a:latin typeface="Times New Roman" pitchFamily="18" charset="0"/>
                </a:rPr>
                <a:t>m</a:t>
              </a:r>
              <a:r>
                <a:rPr kumimoji="1" lang="en-US" altLang="zh-CN" sz="2400" baseline="-25000">
                  <a:solidFill>
                    <a:srgbClr val="000099"/>
                  </a:solidFill>
                  <a:latin typeface="Times New Roman" pitchFamily="18" charset="0"/>
                </a:rPr>
                <a:t>9</a:t>
              </a:r>
              <a:endParaRPr kumimoji="1" lang="en-US" altLang="zh-CN" sz="36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372802" name="Text Box 66"/>
            <p:cNvSpPr txBox="1">
              <a:spLocks noChangeArrowheads="1"/>
            </p:cNvSpPr>
            <p:nvPr/>
          </p:nvSpPr>
          <p:spPr bwMode="auto">
            <a:xfrm>
              <a:off x="4759" y="3809"/>
              <a:ext cx="4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>
                  <a:latin typeface="Times New Roman" pitchFamily="18" charset="0"/>
                </a:rPr>
                <a:t> </a:t>
              </a:r>
              <a:r>
                <a:rPr kumimoji="1" lang="en-US" altLang="zh-CN" sz="2400" i="1">
                  <a:solidFill>
                    <a:srgbClr val="000099"/>
                  </a:solidFill>
                  <a:latin typeface="Times New Roman" pitchFamily="18" charset="0"/>
                </a:rPr>
                <a:t>m</a:t>
              </a:r>
              <a:r>
                <a:rPr kumimoji="1" lang="en-US" altLang="zh-CN" sz="2400" baseline="-25000">
                  <a:solidFill>
                    <a:srgbClr val="000099"/>
                  </a:solidFill>
                  <a:latin typeface="Times New Roman" pitchFamily="18" charset="0"/>
                </a:rPr>
                <a:t>10</a:t>
              </a:r>
              <a:endParaRPr kumimoji="1" lang="en-US" altLang="zh-CN" sz="36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372803" name="Text Box 67"/>
            <p:cNvSpPr txBox="1">
              <a:spLocks noChangeArrowheads="1"/>
            </p:cNvSpPr>
            <p:nvPr/>
          </p:nvSpPr>
          <p:spPr bwMode="auto">
            <a:xfrm>
              <a:off x="4371" y="3809"/>
              <a:ext cx="4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>
                  <a:latin typeface="Times New Roman" pitchFamily="18" charset="0"/>
                </a:rPr>
                <a:t> </a:t>
              </a:r>
              <a:r>
                <a:rPr kumimoji="1" lang="en-US" altLang="zh-CN" sz="2400" i="1">
                  <a:solidFill>
                    <a:srgbClr val="000099"/>
                  </a:solidFill>
                  <a:latin typeface="Times New Roman" pitchFamily="18" charset="0"/>
                </a:rPr>
                <a:t>m</a:t>
              </a:r>
              <a:r>
                <a:rPr kumimoji="1" lang="en-US" altLang="zh-CN" sz="2400" baseline="-25000">
                  <a:solidFill>
                    <a:srgbClr val="000099"/>
                  </a:solidFill>
                  <a:latin typeface="Times New Roman" pitchFamily="18" charset="0"/>
                </a:rPr>
                <a:t>11</a:t>
              </a:r>
              <a:endParaRPr kumimoji="1" lang="en-US" altLang="zh-CN" sz="36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grpSp>
          <p:nvGrpSpPr>
            <p:cNvPr id="372804" name="Group 68"/>
            <p:cNvGrpSpPr>
              <a:grpSpLocks/>
            </p:cNvGrpSpPr>
            <p:nvPr/>
          </p:nvGrpSpPr>
          <p:grpSpPr bwMode="auto">
            <a:xfrm>
              <a:off x="3030" y="2448"/>
              <a:ext cx="2154" cy="1680"/>
              <a:chOff x="3030" y="2448"/>
              <a:chExt cx="2154" cy="1680"/>
            </a:xfrm>
          </p:grpSpPr>
          <p:sp>
            <p:nvSpPr>
              <p:cNvPr id="372805" name="Rectangle 69"/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1584" cy="12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2806" name="Line 70"/>
              <p:cNvSpPr>
                <a:spLocks noChangeShapeType="1"/>
              </p:cNvSpPr>
              <p:nvPr/>
            </p:nvSpPr>
            <p:spPr bwMode="auto">
              <a:xfrm>
                <a:off x="3600" y="3456"/>
                <a:ext cx="15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2807" name="Line 71"/>
              <p:cNvSpPr>
                <a:spLocks noChangeShapeType="1"/>
              </p:cNvSpPr>
              <p:nvPr/>
            </p:nvSpPr>
            <p:spPr bwMode="auto">
              <a:xfrm>
                <a:off x="3600" y="3792"/>
                <a:ext cx="15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2808" name="Line 72"/>
              <p:cNvSpPr>
                <a:spLocks noChangeShapeType="1"/>
              </p:cNvSpPr>
              <p:nvPr/>
            </p:nvSpPr>
            <p:spPr bwMode="auto">
              <a:xfrm>
                <a:off x="3600" y="3168"/>
                <a:ext cx="15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2809" name="Line 73"/>
              <p:cNvSpPr>
                <a:spLocks noChangeShapeType="1"/>
              </p:cNvSpPr>
              <p:nvPr/>
            </p:nvSpPr>
            <p:spPr bwMode="auto">
              <a:xfrm>
                <a:off x="4416" y="2880"/>
                <a:ext cx="0" cy="1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2810" name="Line 74"/>
              <p:cNvSpPr>
                <a:spLocks noChangeShapeType="1"/>
              </p:cNvSpPr>
              <p:nvPr/>
            </p:nvSpPr>
            <p:spPr bwMode="auto">
              <a:xfrm>
                <a:off x="4800" y="2880"/>
                <a:ext cx="0" cy="1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2811" name="Line 75"/>
              <p:cNvSpPr>
                <a:spLocks noChangeShapeType="1"/>
              </p:cNvSpPr>
              <p:nvPr/>
            </p:nvSpPr>
            <p:spPr bwMode="auto">
              <a:xfrm>
                <a:off x="4032" y="2880"/>
                <a:ext cx="0" cy="1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2812" name="Line 76"/>
              <p:cNvSpPr>
                <a:spLocks noChangeShapeType="1"/>
              </p:cNvSpPr>
              <p:nvPr/>
            </p:nvSpPr>
            <p:spPr bwMode="auto">
              <a:xfrm>
                <a:off x="3216" y="2640"/>
                <a:ext cx="38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2813" name="Text Box 77"/>
              <p:cNvSpPr txBox="1">
                <a:spLocks noChangeArrowheads="1"/>
              </p:cNvSpPr>
              <p:nvPr/>
            </p:nvSpPr>
            <p:spPr bwMode="auto">
              <a:xfrm>
                <a:off x="3676" y="2640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000099"/>
                    </a:solidFill>
                    <a:latin typeface="Times New Roman" pitchFamily="18" charset="0"/>
                  </a:rPr>
                  <a:t>00</a:t>
                </a:r>
                <a:endParaRPr kumimoji="1" lang="en-US" altLang="zh-CN" sz="3600">
                  <a:solidFill>
                    <a:srgbClr val="000099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2814" name="Text Box 78"/>
              <p:cNvSpPr txBox="1">
                <a:spLocks noChangeArrowheads="1"/>
              </p:cNvSpPr>
              <p:nvPr/>
            </p:nvSpPr>
            <p:spPr bwMode="auto">
              <a:xfrm>
                <a:off x="4060" y="2640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000099"/>
                    </a:solidFill>
                    <a:latin typeface="Times New Roman" pitchFamily="18" charset="0"/>
                  </a:rPr>
                  <a:t>01</a:t>
                </a:r>
                <a:endParaRPr kumimoji="1" lang="en-US" altLang="zh-CN" sz="3600">
                  <a:solidFill>
                    <a:srgbClr val="000099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2815" name="Text Box 79"/>
              <p:cNvSpPr txBox="1">
                <a:spLocks noChangeArrowheads="1"/>
              </p:cNvSpPr>
              <p:nvPr/>
            </p:nvSpPr>
            <p:spPr bwMode="auto">
              <a:xfrm>
                <a:off x="4444" y="2640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000099"/>
                    </a:solidFill>
                    <a:latin typeface="Times New Roman" pitchFamily="18" charset="0"/>
                  </a:rPr>
                  <a:t>11</a:t>
                </a:r>
                <a:endParaRPr kumimoji="1" lang="en-US" altLang="zh-CN" sz="3600">
                  <a:solidFill>
                    <a:srgbClr val="000099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2816" name="Text Box 80"/>
              <p:cNvSpPr txBox="1">
                <a:spLocks noChangeArrowheads="1"/>
              </p:cNvSpPr>
              <p:nvPr/>
            </p:nvSpPr>
            <p:spPr bwMode="auto">
              <a:xfrm>
                <a:off x="4828" y="2640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000099"/>
                    </a:solidFill>
                    <a:latin typeface="Times New Roman" pitchFamily="18" charset="0"/>
                  </a:rPr>
                  <a:t>10</a:t>
                </a:r>
                <a:endParaRPr kumimoji="1" lang="en-US" altLang="zh-CN" sz="3600">
                  <a:solidFill>
                    <a:srgbClr val="000099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2817" name="Text Box 81"/>
              <p:cNvSpPr txBox="1">
                <a:spLocks noChangeArrowheads="1"/>
              </p:cNvSpPr>
              <p:nvPr/>
            </p:nvSpPr>
            <p:spPr bwMode="auto">
              <a:xfrm>
                <a:off x="3264" y="2880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000099"/>
                    </a:solidFill>
                    <a:latin typeface="Times New Roman" pitchFamily="18" charset="0"/>
                  </a:rPr>
                  <a:t>00</a:t>
                </a:r>
                <a:endParaRPr kumimoji="1" lang="en-US" altLang="zh-CN" sz="3600">
                  <a:solidFill>
                    <a:srgbClr val="000099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2818" name="Text Box 82"/>
              <p:cNvSpPr txBox="1">
                <a:spLocks noChangeArrowheads="1"/>
              </p:cNvSpPr>
              <p:nvPr/>
            </p:nvSpPr>
            <p:spPr bwMode="auto">
              <a:xfrm>
                <a:off x="3264" y="3168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000099"/>
                    </a:solidFill>
                    <a:latin typeface="Times New Roman" pitchFamily="18" charset="0"/>
                  </a:rPr>
                  <a:t>01</a:t>
                </a:r>
                <a:endParaRPr kumimoji="1" lang="en-US" altLang="zh-CN" sz="3600">
                  <a:solidFill>
                    <a:srgbClr val="000099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2819" name="Text Box 83"/>
              <p:cNvSpPr txBox="1">
                <a:spLocks noChangeArrowheads="1"/>
              </p:cNvSpPr>
              <p:nvPr/>
            </p:nvSpPr>
            <p:spPr bwMode="auto">
              <a:xfrm>
                <a:off x="3252" y="3492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000099"/>
                    </a:solidFill>
                    <a:latin typeface="Times New Roman" pitchFamily="18" charset="0"/>
                  </a:rPr>
                  <a:t>11</a:t>
                </a:r>
                <a:endParaRPr kumimoji="1" lang="en-US" altLang="zh-CN" sz="3600">
                  <a:solidFill>
                    <a:srgbClr val="000099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2820" name="Text Box 84"/>
              <p:cNvSpPr txBox="1">
                <a:spLocks noChangeArrowheads="1"/>
              </p:cNvSpPr>
              <p:nvPr/>
            </p:nvSpPr>
            <p:spPr bwMode="auto">
              <a:xfrm>
                <a:off x="3252" y="3804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000099"/>
                    </a:solidFill>
                    <a:latin typeface="Times New Roman" pitchFamily="18" charset="0"/>
                  </a:rPr>
                  <a:t>10</a:t>
                </a:r>
                <a:endParaRPr kumimoji="1" lang="en-US" altLang="zh-CN" sz="3600">
                  <a:solidFill>
                    <a:srgbClr val="000099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2821" name="Text Box 85"/>
              <p:cNvSpPr txBox="1">
                <a:spLocks noChangeArrowheads="1"/>
              </p:cNvSpPr>
              <p:nvPr/>
            </p:nvSpPr>
            <p:spPr bwMode="auto">
              <a:xfrm>
                <a:off x="3030" y="2640"/>
                <a:ext cx="3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000099"/>
                    </a:solidFill>
                    <a:latin typeface="Times New Roman" pitchFamily="18" charset="0"/>
                  </a:rPr>
                  <a:t>AB</a:t>
                </a:r>
              </a:p>
            </p:txBody>
          </p:sp>
          <p:sp>
            <p:nvSpPr>
              <p:cNvPr id="372822" name="Text Box 86"/>
              <p:cNvSpPr txBox="1">
                <a:spLocks noChangeArrowheads="1"/>
              </p:cNvSpPr>
              <p:nvPr/>
            </p:nvSpPr>
            <p:spPr bwMode="auto">
              <a:xfrm>
                <a:off x="3221" y="2448"/>
                <a:ext cx="3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000099"/>
                    </a:solidFill>
                    <a:latin typeface="Times New Roman" pitchFamily="18" charset="0"/>
                  </a:rPr>
                  <a:t>CD</a:t>
                </a:r>
              </a:p>
            </p:txBody>
          </p:sp>
        </p:grpSp>
      </p:grpSp>
      <p:grpSp>
        <p:nvGrpSpPr>
          <p:cNvPr id="372823" name="Group 87"/>
          <p:cNvGrpSpPr>
            <a:grpSpLocks/>
          </p:cNvGrpSpPr>
          <p:nvPr/>
        </p:nvGrpSpPr>
        <p:grpSpPr bwMode="auto">
          <a:xfrm>
            <a:off x="1905000" y="1465263"/>
            <a:ext cx="1304925" cy="1079500"/>
            <a:chOff x="1152" y="3064"/>
            <a:chExt cx="822" cy="680"/>
          </a:xfrm>
        </p:grpSpPr>
        <p:sp>
          <p:nvSpPr>
            <p:cNvPr id="372824" name="Rectangle 88"/>
            <p:cNvSpPr>
              <a:spLocks noChangeArrowheads="1"/>
            </p:cNvSpPr>
            <p:nvPr/>
          </p:nvSpPr>
          <p:spPr bwMode="auto">
            <a:xfrm>
              <a:off x="1154" y="3072"/>
              <a:ext cx="816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825" name="Line 89"/>
            <p:cNvSpPr>
              <a:spLocks noChangeShapeType="1"/>
            </p:cNvSpPr>
            <p:nvPr/>
          </p:nvSpPr>
          <p:spPr bwMode="auto">
            <a:xfrm>
              <a:off x="1552" y="3064"/>
              <a:ext cx="0" cy="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26" name="Line 90"/>
            <p:cNvSpPr>
              <a:spLocks noChangeShapeType="1"/>
            </p:cNvSpPr>
            <p:nvPr/>
          </p:nvSpPr>
          <p:spPr bwMode="auto">
            <a:xfrm>
              <a:off x="1152" y="3404"/>
              <a:ext cx="8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2841" name="Text Box 105"/>
          <p:cNvSpPr txBox="1">
            <a:spLocks noChangeArrowheads="1"/>
          </p:cNvSpPr>
          <p:nvPr/>
        </p:nvSpPr>
        <p:spPr bwMode="auto">
          <a:xfrm>
            <a:off x="784225" y="2709863"/>
            <a:ext cx="3016250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zh-CN" altLang="en-US">
                <a:solidFill>
                  <a:srgbClr val="000099"/>
                </a:solidFill>
                <a:ea typeface="楷体_GB2312" pitchFamily="49" charset="-122"/>
              </a:rPr>
              <a:t>三变量卡诺图</a:t>
            </a:r>
          </a:p>
        </p:txBody>
      </p:sp>
      <p:sp>
        <p:nvSpPr>
          <p:cNvPr id="372842" name="Text Box 106"/>
          <p:cNvSpPr txBox="1">
            <a:spLocks noChangeArrowheads="1"/>
          </p:cNvSpPr>
          <p:nvPr/>
        </p:nvSpPr>
        <p:spPr bwMode="auto">
          <a:xfrm>
            <a:off x="5435600" y="620713"/>
            <a:ext cx="3016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zh-CN" altLang="en-US">
                <a:solidFill>
                  <a:srgbClr val="000099"/>
                </a:solidFill>
                <a:latin typeface="Arial" charset="0"/>
                <a:ea typeface="楷体_GB2312" pitchFamily="49" charset="-122"/>
              </a:rPr>
              <a:t>四变量卡诺图</a:t>
            </a:r>
          </a:p>
        </p:txBody>
      </p:sp>
      <p:graphicFrame>
        <p:nvGraphicFramePr>
          <p:cNvPr id="372843" name="Object 107"/>
          <p:cNvGraphicFramePr>
            <a:graphicFrameLocks noChangeAspect="1"/>
          </p:cNvGraphicFramePr>
          <p:nvPr/>
        </p:nvGraphicFramePr>
        <p:xfrm>
          <a:off x="1943100" y="1554163"/>
          <a:ext cx="584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518" name="Equation" r:id="rId5" imgW="291960" imgH="190440" progId="Equation.3">
                  <p:embed/>
                </p:oleObj>
              </mc:Choice>
              <mc:Fallback>
                <p:oleObj name="Equation" r:id="rId5" imgW="291960" imgH="190440" progId="Equation.3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1554163"/>
                        <a:ext cx="584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844" name="Object 108"/>
          <p:cNvGraphicFramePr>
            <a:graphicFrameLocks noChangeAspect="1"/>
          </p:cNvGraphicFramePr>
          <p:nvPr/>
        </p:nvGraphicFramePr>
        <p:xfrm>
          <a:off x="2565400" y="1554163"/>
          <a:ext cx="558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519" name="Equation" r:id="rId7" imgW="279360" imgH="190440" progId="Equation.3">
                  <p:embed/>
                </p:oleObj>
              </mc:Choice>
              <mc:Fallback>
                <p:oleObj name="Equation" r:id="rId7" imgW="279360" imgH="190440" progId="Equation.3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554163"/>
                        <a:ext cx="558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845" name="Object 109"/>
          <p:cNvGraphicFramePr>
            <a:graphicFrameLocks noChangeAspect="1"/>
          </p:cNvGraphicFramePr>
          <p:nvPr/>
        </p:nvGraphicFramePr>
        <p:xfrm>
          <a:off x="1955800" y="2087563"/>
          <a:ext cx="558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520" name="Equation" r:id="rId9" imgW="279360" imgH="190440" progId="Equation.3">
                  <p:embed/>
                </p:oleObj>
              </mc:Choice>
              <mc:Fallback>
                <p:oleObj name="Equation" r:id="rId9" imgW="279360" imgH="190440" progId="Equation.3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2087563"/>
                        <a:ext cx="558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846" name="Object 110"/>
          <p:cNvGraphicFramePr>
            <a:graphicFrameLocks noChangeAspect="1"/>
          </p:cNvGraphicFramePr>
          <p:nvPr/>
        </p:nvGraphicFramePr>
        <p:xfrm>
          <a:off x="2590800" y="2112963"/>
          <a:ext cx="533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521" name="Equation" r:id="rId11" imgW="266400" imgH="164880" progId="Equation.3">
                  <p:embed/>
                </p:oleObj>
              </mc:Choice>
              <mc:Fallback>
                <p:oleObj name="Equation" r:id="rId11" imgW="266400" imgH="164880" progId="Equation.3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112963"/>
                        <a:ext cx="5334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847" name="Text Box 111"/>
          <p:cNvSpPr txBox="1">
            <a:spLocks noChangeArrowheads="1"/>
          </p:cNvSpPr>
          <p:nvPr/>
        </p:nvSpPr>
        <p:spPr bwMode="auto">
          <a:xfrm>
            <a:off x="1116013" y="333375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zh-CN" altLang="en-US">
                <a:solidFill>
                  <a:srgbClr val="000099"/>
                </a:solidFill>
                <a:latin typeface="Arial" charset="0"/>
                <a:ea typeface="楷体_GB2312" pitchFamily="49" charset="-122"/>
              </a:rPr>
              <a:t>两变量卡诺图</a:t>
            </a:r>
          </a:p>
        </p:txBody>
      </p:sp>
      <p:grpSp>
        <p:nvGrpSpPr>
          <p:cNvPr id="372848" name="Group 112"/>
          <p:cNvGrpSpPr>
            <a:grpSpLocks/>
          </p:cNvGrpSpPr>
          <p:nvPr/>
        </p:nvGrpSpPr>
        <p:grpSpPr bwMode="auto">
          <a:xfrm>
            <a:off x="1547813" y="776288"/>
            <a:ext cx="1662112" cy="1860550"/>
            <a:chOff x="1935" y="1334"/>
            <a:chExt cx="1047" cy="1172"/>
          </a:xfrm>
        </p:grpSpPr>
        <p:grpSp>
          <p:nvGrpSpPr>
            <p:cNvPr id="372849" name="Group 113"/>
            <p:cNvGrpSpPr>
              <a:grpSpLocks/>
            </p:cNvGrpSpPr>
            <p:nvPr/>
          </p:nvGrpSpPr>
          <p:grpSpPr bwMode="auto">
            <a:xfrm>
              <a:off x="1935" y="1334"/>
              <a:ext cx="1043" cy="1172"/>
              <a:chOff x="1935" y="1334"/>
              <a:chExt cx="1043" cy="1172"/>
            </a:xfrm>
          </p:grpSpPr>
          <p:sp>
            <p:nvSpPr>
              <p:cNvPr id="372850" name="Text Box 114"/>
              <p:cNvSpPr txBox="1">
                <a:spLocks noChangeArrowheads="1"/>
              </p:cNvSpPr>
              <p:nvPr/>
            </p:nvSpPr>
            <p:spPr bwMode="auto">
              <a:xfrm>
                <a:off x="2160" y="1776"/>
                <a:ext cx="367" cy="288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000099"/>
                    </a:solidFill>
                    <a:latin typeface="Times New Roman" pitchFamily="18" charset="0"/>
                  </a:rPr>
                  <a:t>m</a:t>
                </a:r>
                <a:r>
                  <a:rPr kumimoji="1" lang="en-US" altLang="zh-CN" sz="2400" baseline="-25000">
                    <a:solidFill>
                      <a:srgbClr val="000099"/>
                    </a:solidFill>
                    <a:latin typeface="Times New Roman" pitchFamily="18" charset="0"/>
                  </a:rPr>
                  <a:t>0</a:t>
                </a:r>
                <a:endParaRPr kumimoji="1" lang="en-US" altLang="zh-CN" sz="3600">
                  <a:solidFill>
                    <a:srgbClr val="000099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2851" name="Text Box 115"/>
              <p:cNvSpPr txBox="1">
                <a:spLocks noChangeArrowheads="1"/>
              </p:cNvSpPr>
              <p:nvPr/>
            </p:nvSpPr>
            <p:spPr bwMode="auto">
              <a:xfrm>
                <a:off x="2592" y="1776"/>
                <a:ext cx="367" cy="288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000099"/>
                    </a:solidFill>
                    <a:latin typeface="Times New Roman" pitchFamily="18" charset="0"/>
                  </a:rPr>
                  <a:t>m</a:t>
                </a:r>
                <a:r>
                  <a:rPr kumimoji="1" lang="en-US" altLang="zh-CN" sz="2400" baseline="-25000">
                    <a:solidFill>
                      <a:srgbClr val="000099"/>
                    </a:solidFill>
                    <a:latin typeface="Times New Roman" pitchFamily="18" charset="0"/>
                  </a:rPr>
                  <a:t>1</a:t>
                </a:r>
                <a:endParaRPr kumimoji="1" lang="en-US" altLang="zh-CN" sz="3600">
                  <a:solidFill>
                    <a:srgbClr val="000099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2852" name="Text Box 116"/>
              <p:cNvSpPr txBox="1">
                <a:spLocks noChangeArrowheads="1"/>
              </p:cNvSpPr>
              <p:nvPr/>
            </p:nvSpPr>
            <p:spPr bwMode="auto">
              <a:xfrm>
                <a:off x="2160" y="2112"/>
                <a:ext cx="367" cy="288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000099"/>
                    </a:solidFill>
                    <a:latin typeface="Times New Roman" pitchFamily="18" charset="0"/>
                  </a:rPr>
                  <a:t>m</a:t>
                </a:r>
                <a:r>
                  <a:rPr kumimoji="1" lang="en-US" altLang="zh-CN" sz="2400" baseline="-25000">
                    <a:solidFill>
                      <a:srgbClr val="000099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3600">
                  <a:solidFill>
                    <a:srgbClr val="000099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2853" name="Text Box 117"/>
              <p:cNvSpPr txBox="1">
                <a:spLocks noChangeArrowheads="1"/>
              </p:cNvSpPr>
              <p:nvPr/>
            </p:nvSpPr>
            <p:spPr bwMode="auto">
              <a:xfrm>
                <a:off x="2592" y="2112"/>
                <a:ext cx="357" cy="288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000099"/>
                    </a:solidFill>
                    <a:latin typeface="Times New Roman" pitchFamily="18" charset="0"/>
                  </a:rPr>
                  <a:t>m</a:t>
                </a:r>
                <a:r>
                  <a:rPr kumimoji="1" lang="en-US" altLang="zh-CN" sz="2400" baseline="-25000">
                    <a:solidFill>
                      <a:srgbClr val="000099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3600">
                  <a:solidFill>
                    <a:srgbClr val="000099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72854" name="Group 118"/>
              <p:cNvGrpSpPr>
                <a:grpSpLocks/>
              </p:cNvGrpSpPr>
              <p:nvPr/>
            </p:nvGrpSpPr>
            <p:grpSpPr bwMode="auto">
              <a:xfrm>
                <a:off x="1935" y="1334"/>
                <a:ext cx="1043" cy="1172"/>
                <a:chOff x="3390" y="1066"/>
                <a:chExt cx="1043" cy="1172"/>
              </a:xfrm>
            </p:grpSpPr>
            <p:sp>
              <p:nvSpPr>
                <p:cNvPr id="372855" name="Rectangle 119"/>
                <p:cNvSpPr>
                  <a:spLocks noChangeArrowheads="1"/>
                </p:cNvSpPr>
                <p:nvPr/>
              </p:nvSpPr>
              <p:spPr bwMode="auto">
                <a:xfrm>
                  <a:off x="3617" y="1508"/>
                  <a:ext cx="816" cy="6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72856" name="Group 120"/>
                <p:cNvGrpSpPr>
                  <a:grpSpLocks/>
                </p:cNvGrpSpPr>
                <p:nvPr/>
              </p:nvGrpSpPr>
              <p:grpSpPr bwMode="auto">
                <a:xfrm>
                  <a:off x="3390" y="1066"/>
                  <a:ext cx="864" cy="1172"/>
                  <a:chOff x="3390" y="1066"/>
                  <a:chExt cx="864" cy="1172"/>
                </a:xfrm>
              </p:grpSpPr>
              <p:sp>
                <p:nvSpPr>
                  <p:cNvPr id="372857" name="Line 12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438" y="1268"/>
                    <a:ext cx="192" cy="24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2858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96" y="1258"/>
                    <a:ext cx="116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kumimoji="1" lang="en-GB" sz="36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72859" name="Text Box 1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0" y="1066"/>
                    <a:ext cx="116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kumimoji="1" lang="en-GB" sz="36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72860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38" y="1210"/>
                    <a:ext cx="116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kumimoji="1" lang="en-GB" sz="36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72861" name="Text Box 1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54" y="1210"/>
                    <a:ext cx="116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kumimoji="1" lang="en-GB" sz="36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72862" name="Text Box 1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90" y="1834"/>
                    <a:ext cx="116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kumimoji="1" lang="en-GB" sz="36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72863" name="Text Box 1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90" y="1498"/>
                    <a:ext cx="116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kumimoji="1" lang="en-GB" sz="3600">
                      <a:latin typeface="Times New Roman" pitchFamily="18" charset="0"/>
                    </a:endParaRPr>
                  </a:p>
                </p:txBody>
              </p:sp>
            </p:grpSp>
          </p:grpSp>
        </p:grpSp>
        <p:sp>
          <p:nvSpPr>
            <p:cNvPr id="372864" name="Line 128"/>
            <p:cNvSpPr>
              <a:spLocks noChangeShapeType="1"/>
            </p:cNvSpPr>
            <p:nvPr/>
          </p:nvSpPr>
          <p:spPr bwMode="auto">
            <a:xfrm>
              <a:off x="2557" y="1772"/>
              <a:ext cx="0" cy="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65" name="Line 129"/>
            <p:cNvSpPr>
              <a:spLocks noChangeShapeType="1"/>
            </p:cNvSpPr>
            <p:nvPr/>
          </p:nvSpPr>
          <p:spPr bwMode="auto">
            <a:xfrm>
              <a:off x="2160" y="2112"/>
              <a:ext cx="8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2866" name="Group 130"/>
          <p:cNvGrpSpPr>
            <a:grpSpLocks/>
          </p:cNvGrpSpPr>
          <p:nvPr/>
        </p:nvGrpSpPr>
        <p:grpSpPr bwMode="auto">
          <a:xfrm>
            <a:off x="4759325" y="3205163"/>
            <a:ext cx="533400" cy="838200"/>
            <a:chOff x="2448" y="3360"/>
            <a:chExt cx="336" cy="528"/>
          </a:xfrm>
        </p:grpSpPr>
        <p:sp>
          <p:nvSpPr>
            <p:cNvPr id="372867" name="AutoShape 131"/>
            <p:cNvSpPr>
              <a:spLocks/>
            </p:cNvSpPr>
            <p:nvPr/>
          </p:nvSpPr>
          <p:spPr bwMode="auto">
            <a:xfrm>
              <a:off x="2736" y="3360"/>
              <a:ext cx="48" cy="528"/>
            </a:xfrm>
            <a:prstGeom prst="leftBracket">
              <a:avLst>
                <a:gd name="adj" fmla="val 91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868" name="Text Box 132"/>
            <p:cNvSpPr txBox="1">
              <a:spLocks noChangeArrowheads="1"/>
            </p:cNvSpPr>
            <p:nvPr/>
          </p:nvSpPr>
          <p:spPr bwMode="auto">
            <a:xfrm>
              <a:off x="2448" y="345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zh-CN">
                  <a:solidFill>
                    <a:srgbClr val="000099"/>
                  </a:solidFill>
                  <a:ea typeface="华文中宋" pitchFamily="2" charset="-122"/>
                </a:rPr>
                <a:t>A</a:t>
              </a:r>
            </a:p>
          </p:txBody>
        </p:sp>
      </p:grpSp>
      <p:grpSp>
        <p:nvGrpSpPr>
          <p:cNvPr id="372869" name="Group 133"/>
          <p:cNvGrpSpPr>
            <a:grpSpLocks/>
          </p:cNvGrpSpPr>
          <p:nvPr/>
        </p:nvGrpSpPr>
        <p:grpSpPr bwMode="auto">
          <a:xfrm>
            <a:off x="7373938" y="1312863"/>
            <a:ext cx="838200" cy="533400"/>
            <a:chOff x="4080" y="2160"/>
            <a:chExt cx="528" cy="336"/>
          </a:xfrm>
        </p:grpSpPr>
        <p:sp>
          <p:nvSpPr>
            <p:cNvPr id="372870" name="AutoShape 134"/>
            <p:cNvSpPr>
              <a:spLocks/>
            </p:cNvSpPr>
            <p:nvPr/>
          </p:nvSpPr>
          <p:spPr bwMode="auto">
            <a:xfrm rot="16200000" flipH="1">
              <a:off x="4296" y="2184"/>
              <a:ext cx="96" cy="528"/>
            </a:xfrm>
            <a:prstGeom prst="leftBracket">
              <a:avLst>
                <a:gd name="adj" fmla="val 4583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871" name="Text Box 135"/>
            <p:cNvSpPr txBox="1">
              <a:spLocks noChangeArrowheads="1"/>
            </p:cNvSpPr>
            <p:nvPr/>
          </p:nvSpPr>
          <p:spPr bwMode="auto">
            <a:xfrm>
              <a:off x="4176" y="216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zh-CN">
                  <a:solidFill>
                    <a:srgbClr val="000099"/>
                  </a:solidFill>
                  <a:ea typeface="华文中宋" pitchFamily="2" charset="-122"/>
                </a:rPr>
                <a:t>C</a:t>
              </a:r>
            </a:p>
          </p:txBody>
        </p:sp>
      </p:grpSp>
      <p:grpSp>
        <p:nvGrpSpPr>
          <p:cNvPr id="372872" name="Group 136"/>
          <p:cNvGrpSpPr>
            <a:grpSpLocks/>
          </p:cNvGrpSpPr>
          <p:nvPr/>
        </p:nvGrpSpPr>
        <p:grpSpPr bwMode="auto">
          <a:xfrm>
            <a:off x="2571750" y="4941888"/>
            <a:ext cx="1063625" cy="539750"/>
            <a:chOff x="3696" y="3984"/>
            <a:chExt cx="528" cy="313"/>
          </a:xfrm>
        </p:grpSpPr>
        <p:sp>
          <p:nvSpPr>
            <p:cNvPr id="372873" name="AutoShape 137"/>
            <p:cNvSpPr>
              <a:spLocks/>
            </p:cNvSpPr>
            <p:nvPr/>
          </p:nvSpPr>
          <p:spPr bwMode="auto">
            <a:xfrm rot="5400000" flipH="1" flipV="1">
              <a:off x="3912" y="3768"/>
              <a:ext cx="96" cy="528"/>
            </a:xfrm>
            <a:prstGeom prst="leftBracket">
              <a:avLst>
                <a:gd name="adj" fmla="val 4583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874" name="Text Box 138"/>
            <p:cNvSpPr txBox="1">
              <a:spLocks noChangeArrowheads="1"/>
            </p:cNvSpPr>
            <p:nvPr/>
          </p:nvSpPr>
          <p:spPr bwMode="auto">
            <a:xfrm>
              <a:off x="3792" y="4032"/>
              <a:ext cx="336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zh-CN">
                  <a:solidFill>
                    <a:srgbClr val="000099"/>
                  </a:solidFill>
                  <a:ea typeface="华文中宋" pitchFamily="2" charset="-122"/>
                </a:rPr>
                <a:t>C</a:t>
              </a:r>
            </a:p>
          </p:txBody>
        </p:sp>
      </p:grpSp>
      <p:graphicFrame>
        <p:nvGraphicFramePr>
          <p:cNvPr id="372875" name="Object 139"/>
          <p:cNvGraphicFramePr>
            <a:graphicFrameLocks noChangeAspect="1"/>
          </p:cNvGraphicFramePr>
          <p:nvPr/>
        </p:nvGraphicFramePr>
        <p:xfrm>
          <a:off x="1973263" y="3941763"/>
          <a:ext cx="539750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522" name="Equation" r:id="rId13" imgW="419040" imgH="203040" progId="Equation.3">
                  <p:embed/>
                </p:oleObj>
              </mc:Choice>
              <mc:Fallback>
                <p:oleObj name="Equation" r:id="rId13" imgW="419040" imgH="203040" progId="Equation.3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3941763"/>
                        <a:ext cx="539750" cy="26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2876" name="Group 140"/>
          <p:cNvGrpSpPr>
            <a:grpSpLocks/>
          </p:cNvGrpSpPr>
          <p:nvPr/>
        </p:nvGrpSpPr>
        <p:grpSpPr bwMode="auto">
          <a:xfrm>
            <a:off x="1314450" y="3213100"/>
            <a:ext cx="731838" cy="735013"/>
            <a:chOff x="2853" y="833"/>
            <a:chExt cx="461" cy="463"/>
          </a:xfrm>
        </p:grpSpPr>
        <p:sp>
          <p:nvSpPr>
            <p:cNvPr id="372877" name="Line 141"/>
            <p:cNvSpPr>
              <a:spLocks noChangeShapeType="1"/>
            </p:cNvSpPr>
            <p:nvPr/>
          </p:nvSpPr>
          <p:spPr bwMode="auto">
            <a:xfrm>
              <a:off x="2880" y="977"/>
              <a:ext cx="368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878" name="Text Box 142"/>
            <p:cNvSpPr txBox="1">
              <a:spLocks noChangeArrowheads="1"/>
            </p:cNvSpPr>
            <p:nvPr/>
          </p:nvSpPr>
          <p:spPr bwMode="auto">
            <a:xfrm>
              <a:off x="2942" y="833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 i="1">
                  <a:solidFill>
                    <a:srgbClr val="000099"/>
                  </a:solidFill>
                  <a:latin typeface="Times New Roman" pitchFamily="18" charset="0"/>
                </a:rPr>
                <a:t>BC</a:t>
              </a:r>
              <a:endParaRPr kumimoji="1" lang="en-US" altLang="zh-CN" sz="3600" i="1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372879" name="Text Box 143"/>
            <p:cNvSpPr txBox="1">
              <a:spLocks noChangeArrowheads="1"/>
            </p:cNvSpPr>
            <p:nvPr/>
          </p:nvSpPr>
          <p:spPr bwMode="auto">
            <a:xfrm>
              <a:off x="2853" y="100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 i="1">
                  <a:solidFill>
                    <a:srgbClr val="000099"/>
                  </a:solidFill>
                  <a:latin typeface="Times New Roman" pitchFamily="18" charset="0"/>
                </a:rPr>
                <a:t>A</a:t>
              </a:r>
              <a:endParaRPr kumimoji="1" lang="en-US" altLang="zh-CN" sz="3600" i="1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372880" name="Object 144"/>
          <p:cNvGraphicFramePr>
            <a:graphicFrameLocks noChangeAspect="1"/>
          </p:cNvGraphicFramePr>
          <p:nvPr/>
        </p:nvGraphicFramePr>
        <p:xfrm>
          <a:off x="2522538" y="3941763"/>
          <a:ext cx="523875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523" name="Equation" r:id="rId15" imgW="406080" imgH="203040" progId="Equation.3">
                  <p:embed/>
                </p:oleObj>
              </mc:Choice>
              <mc:Fallback>
                <p:oleObj name="Equation" r:id="rId15" imgW="406080" imgH="203040" progId="Equation.3">
                  <p:embed/>
                  <p:pic>
                    <p:nvPicPr>
                      <p:cNvPr id="0" name="Objec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3941763"/>
                        <a:ext cx="523875" cy="26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881" name="Object 145"/>
          <p:cNvGraphicFramePr>
            <a:graphicFrameLocks noChangeAspect="1"/>
          </p:cNvGraphicFramePr>
          <p:nvPr/>
        </p:nvGraphicFramePr>
        <p:xfrm>
          <a:off x="3148013" y="3941763"/>
          <a:ext cx="508000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524" name="Equation" r:id="rId17" imgW="393480" imgH="203040" progId="Equation.3">
                  <p:embed/>
                </p:oleObj>
              </mc:Choice>
              <mc:Fallback>
                <p:oleObj name="Equation" r:id="rId17" imgW="393480" imgH="203040" progId="Equation.3">
                  <p:embed/>
                  <p:pic>
                    <p:nvPicPr>
                      <p:cNvPr id="0" name="Object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3" y="3941763"/>
                        <a:ext cx="508000" cy="26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882" name="Object 146"/>
          <p:cNvGraphicFramePr>
            <a:graphicFrameLocks noChangeAspect="1"/>
          </p:cNvGraphicFramePr>
          <p:nvPr/>
        </p:nvGraphicFramePr>
        <p:xfrm>
          <a:off x="3741738" y="3941763"/>
          <a:ext cx="523875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525" name="Equation" r:id="rId19" imgW="406080" imgH="203040" progId="Equation.3">
                  <p:embed/>
                </p:oleObj>
              </mc:Choice>
              <mc:Fallback>
                <p:oleObj name="Equation" r:id="rId19" imgW="406080" imgH="203040" progId="Equation.3">
                  <p:embed/>
                  <p:pic>
                    <p:nvPicPr>
                      <p:cNvPr id="0" name="Object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38" y="3941763"/>
                        <a:ext cx="523875" cy="26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883" name="Object 147"/>
          <p:cNvGraphicFramePr>
            <a:graphicFrameLocks noChangeAspect="1"/>
          </p:cNvGraphicFramePr>
          <p:nvPr/>
        </p:nvGraphicFramePr>
        <p:xfrm>
          <a:off x="1912938" y="4475163"/>
          <a:ext cx="523875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526" name="Equation" r:id="rId21" imgW="406080" imgH="203040" progId="Equation.3">
                  <p:embed/>
                </p:oleObj>
              </mc:Choice>
              <mc:Fallback>
                <p:oleObj name="Equation" r:id="rId21" imgW="406080" imgH="203040" progId="Equation.3">
                  <p:embed/>
                  <p:pic>
                    <p:nvPicPr>
                      <p:cNvPr id="0" name="Object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938" y="4475163"/>
                        <a:ext cx="523875" cy="26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884" name="Object 148"/>
          <p:cNvGraphicFramePr>
            <a:graphicFrameLocks noChangeAspect="1"/>
          </p:cNvGraphicFramePr>
          <p:nvPr/>
        </p:nvGraphicFramePr>
        <p:xfrm>
          <a:off x="2540000" y="4475163"/>
          <a:ext cx="506413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527" name="Equation" r:id="rId23" imgW="393480" imgH="203040" progId="Equation.3">
                  <p:embed/>
                </p:oleObj>
              </mc:Choice>
              <mc:Fallback>
                <p:oleObj name="Equation" r:id="rId23" imgW="393480" imgH="203040" progId="Equation.3">
                  <p:embed/>
                  <p:pic>
                    <p:nvPicPr>
                      <p:cNvPr id="0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4475163"/>
                        <a:ext cx="506413" cy="26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885" name="Object 149"/>
          <p:cNvGraphicFramePr>
            <a:graphicFrameLocks noChangeAspect="1"/>
          </p:cNvGraphicFramePr>
          <p:nvPr/>
        </p:nvGraphicFramePr>
        <p:xfrm>
          <a:off x="3163888" y="4508500"/>
          <a:ext cx="4921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528" name="Equation" r:id="rId25" imgW="380880" imgH="177480" progId="Equation.3">
                  <p:embed/>
                </p:oleObj>
              </mc:Choice>
              <mc:Fallback>
                <p:oleObj name="Equation" r:id="rId25" imgW="380880" imgH="177480" progId="Equation.3">
                  <p:embed/>
                  <p:pic>
                    <p:nvPicPr>
                      <p:cNvPr id="0" name="Object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888" y="4508500"/>
                        <a:ext cx="4921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886" name="Object 150"/>
          <p:cNvGraphicFramePr>
            <a:graphicFrameLocks noChangeAspect="1"/>
          </p:cNvGraphicFramePr>
          <p:nvPr/>
        </p:nvGraphicFramePr>
        <p:xfrm>
          <a:off x="3757613" y="4475163"/>
          <a:ext cx="508000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529" name="Equation" r:id="rId27" imgW="393480" imgH="203040" progId="Equation.3">
                  <p:embed/>
                </p:oleObj>
              </mc:Choice>
              <mc:Fallback>
                <p:oleObj name="Equation" r:id="rId27" imgW="393480" imgH="203040" progId="Equation.3">
                  <p:embed/>
                  <p:pic>
                    <p:nvPicPr>
                      <p:cNvPr id="0" name="Object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613" y="4475163"/>
                        <a:ext cx="508000" cy="26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2887" name="Group 151"/>
          <p:cNvGrpSpPr>
            <a:grpSpLocks/>
          </p:cNvGrpSpPr>
          <p:nvPr/>
        </p:nvGrpSpPr>
        <p:grpSpPr bwMode="auto">
          <a:xfrm>
            <a:off x="1903413" y="3822700"/>
            <a:ext cx="2438400" cy="1066800"/>
            <a:chOff x="5184" y="1248"/>
            <a:chExt cx="1536" cy="672"/>
          </a:xfrm>
        </p:grpSpPr>
        <p:sp>
          <p:nvSpPr>
            <p:cNvPr id="372888" name="Rectangle 152"/>
            <p:cNvSpPr>
              <a:spLocks noChangeArrowheads="1"/>
            </p:cNvSpPr>
            <p:nvPr/>
          </p:nvSpPr>
          <p:spPr bwMode="auto">
            <a:xfrm>
              <a:off x="5184" y="1248"/>
              <a:ext cx="1536" cy="672"/>
            </a:xfrm>
            <a:prstGeom prst="rect">
              <a:avLst/>
            </a:prstGeom>
            <a:solidFill>
              <a:srgbClr val="33CC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889" name="Line 153"/>
            <p:cNvSpPr>
              <a:spLocks noChangeShapeType="1"/>
            </p:cNvSpPr>
            <p:nvPr/>
          </p:nvSpPr>
          <p:spPr bwMode="auto">
            <a:xfrm>
              <a:off x="5568" y="124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890" name="Line 154"/>
            <p:cNvSpPr>
              <a:spLocks noChangeShapeType="1"/>
            </p:cNvSpPr>
            <p:nvPr/>
          </p:nvSpPr>
          <p:spPr bwMode="auto">
            <a:xfrm>
              <a:off x="5952" y="124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891" name="Line 155"/>
            <p:cNvSpPr>
              <a:spLocks noChangeShapeType="1"/>
            </p:cNvSpPr>
            <p:nvPr/>
          </p:nvSpPr>
          <p:spPr bwMode="auto">
            <a:xfrm>
              <a:off x="6336" y="124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892" name="Text Box 156"/>
            <p:cNvSpPr txBox="1">
              <a:spLocks noChangeArrowheads="1"/>
            </p:cNvSpPr>
            <p:nvPr/>
          </p:nvSpPr>
          <p:spPr bwMode="auto">
            <a:xfrm>
              <a:off x="5189" y="1261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>
                  <a:latin typeface="Times New Roman" pitchFamily="18" charset="0"/>
                </a:rPr>
                <a:t> </a:t>
              </a:r>
              <a:r>
                <a:rPr kumimoji="1" lang="en-US" altLang="zh-CN" sz="2400" i="1">
                  <a:solidFill>
                    <a:srgbClr val="000099"/>
                  </a:solidFill>
                  <a:latin typeface="Times New Roman" pitchFamily="18" charset="0"/>
                </a:rPr>
                <a:t>m</a:t>
              </a:r>
              <a:r>
                <a:rPr kumimoji="1" lang="en-US" altLang="zh-CN" sz="2400" baseline="-25000">
                  <a:solidFill>
                    <a:srgbClr val="000099"/>
                  </a:solidFill>
                  <a:latin typeface="Times New Roman" pitchFamily="18" charset="0"/>
                </a:rPr>
                <a:t>0</a:t>
              </a:r>
              <a:endParaRPr kumimoji="1" lang="en-US" altLang="zh-CN" sz="36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372893" name="Text Box 157"/>
            <p:cNvSpPr txBox="1">
              <a:spLocks noChangeArrowheads="1"/>
            </p:cNvSpPr>
            <p:nvPr/>
          </p:nvSpPr>
          <p:spPr bwMode="auto">
            <a:xfrm>
              <a:off x="5569" y="1261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>
                  <a:latin typeface="Times New Roman" pitchFamily="18" charset="0"/>
                </a:rPr>
                <a:t> </a:t>
              </a:r>
              <a:r>
                <a:rPr kumimoji="1" lang="en-US" altLang="zh-CN" sz="2400" i="1">
                  <a:solidFill>
                    <a:srgbClr val="000099"/>
                  </a:solidFill>
                  <a:latin typeface="Times New Roman" pitchFamily="18" charset="0"/>
                </a:rPr>
                <a:t>m</a:t>
              </a:r>
              <a:r>
                <a:rPr kumimoji="1" lang="en-US" altLang="zh-CN" sz="2400" baseline="-25000">
                  <a:solidFill>
                    <a:srgbClr val="000099"/>
                  </a:solidFill>
                  <a:latin typeface="Times New Roman" pitchFamily="18" charset="0"/>
                </a:rPr>
                <a:t>1</a:t>
              </a:r>
              <a:endParaRPr kumimoji="1" lang="en-US" altLang="zh-CN" sz="36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372894" name="Text Box 158"/>
            <p:cNvSpPr txBox="1">
              <a:spLocks noChangeArrowheads="1"/>
            </p:cNvSpPr>
            <p:nvPr/>
          </p:nvSpPr>
          <p:spPr bwMode="auto">
            <a:xfrm>
              <a:off x="6337" y="1261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 dirty="0">
                  <a:latin typeface="Times New Roman" pitchFamily="18" charset="0"/>
                </a:rPr>
                <a:t> </a:t>
              </a:r>
              <a:r>
                <a:rPr kumimoji="1" lang="en-US" altLang="zh-CN" sz="2400" i="1" dirty="0">
                  <a:solidFill>
                    <a:srgbClr val="000099"/>
                  </a:solidFill>
                  <a:latin typeface="Times New Roman" pitchFamily="18" charset="0"/>
                </a:rPr>
                <a:t>m</a:t>
              </a:r>
              <a:r>
                <a:rPr kumimoji="1" lang="en-US" altLang="zh-CN" sz="2400" baseline="-25000" dirty="0">
                  <a:solidFill>
                    <a:srgbClr val="000099"/>
                  </a:solidFill>
                  <a:latin typeface="Times New Roman" pitchFamily="18" charset="0"/>
                </a:rPr>
                <a:t>2</a:t>
              </a:r>
              <a:endParaRPr kumimoji="1" lang="en-US" altLang="zh-CN" sz="3600" dirty="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372895" name="Text Box 159"/>
            <p:cNvSpPr txBox="1">
              <a:spLocks noChangeArrowheads="1"/>
            </p:cNvSpPr>
            <p:nvPr/>
          </p:nvSpPr>
          <p:spPr bwMode="auto">
            <a:xfrm>
              <a:off x="5948" y="1261"/>
              <a:ext cx="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>
                  <a:latin typeface="Times New Roman" pitchFamily="18" charset="0"/>
                </a:rPr>
                <a:t> </a:t>
              </a:r>
              <a:r>
                <a:rPr kumimoji="1" lang="en-US" altLang="zh-CN" sz="2400">
                  <a:solidFill>
                    <a:srgbClr val="000099"/>
                  </a:solidFill>
                  <a:latin typeface="Times New Roman" pitchFamily="18" charset="0"/>
                </a:rPr>
                <a:t>m</a:t>
              </a:r>
              <a:r>
                <a:rPr kumimoji="1" lang="en-US" altLang="zh-CN" sz="2400" baseline="-25000">
                  <a:solidFill>
                    <a:srgbClr val="000099"/>
                  </a:solidFill>
                  <a:latin typeface="Times New Roman" pitchFamily="18" charset="0"/>
                </a:rPr>
                <a:t>3</a:t>
              </a:r>
              <a:endParaRPr kumimoji="1" lang="en-US" altLang="zh-CN" sz="36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372896" name="Text Box 160"/>
            <p:cNvSpPr txBox="1">
              <a:spLocks noChangeArrowheads="1"/>
            </p:cNvSpPr>
            <p:nvPr/>
          </p:nvSpPr>
          <p:spPr bwMode="auto">
            <a:xfrm>
              <a:off x="5189" y="1597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>
                  <a:latin typeface="Times New Roman" pitchFamily="18" charset="0"/>
                </a:rPr>
                <a:t> </a:t>
              </a:r>
              <a:r>
                <a:rPr kumimoji="1" lang="en-US" altLang="zh-CN" sz="2400" i="1">
                  <a:solidFill>
                    <a:srgbClr val="000099"/>
                  </a:solidFill>
                  <a:latin typeface="Times New Roman" pitchFamily="18" charset="0"/>
                </a:rPr>
                <a:t>m</a:t>
              </a:r>
              <a:r>
                <a:rPr kumimoji="1" lang="en-US" altLang="zh-CN" sz="2400" baseline="-25000">
                  <a:solidFill>
                    <a:srgbClr val="000099"/>
                  </a:solidFill>
                  <a:latin typeface="Times New Roman" pitchFamily="18" charset="0"/>
                </a:rPr>
                <a:t>4</a:t>
              </a:r>
              <a:endParaRPr kumimoji="1" lang="en-US" altLang="zh-CN" sz="36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372897" name="Text Box 161"/>
            <p:cNvSpPr txBox="1">
              <a:spLocks noChangeArrowheads="1"/>
            </p:cNvSpPr>
            <p:nvPr/>
          </p:nvSpPr>
          <p:spPr bwMode="auto">
            <a:xfrm>
              <a:off x="5569" y="1597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>
                  <a:latin typeface="Times New Roman" pitchFamily="18" charset="0"/>
                </a:rPr>
                <a:t> </a:t>
              </a:r>
              <a:r>
                <a:rPr kumimoji="1" lang="en-US" altLang="zh-CN" sz="2400" i="1">
                  <a:solidFill>
                    <a:srgbClr val="000099"/>
                  </a:solidFill>
                  <a:latin typeface="Times New Roman" pitchFamily="18" charset="0"/>
                </a:rPr>
                <a:t>m</a:t>
              </a:r>
              <a:r>
                <a:rPr kumimoji="1" lang="en-US" altLang="zh-CN" sz="2400" baseline="-25000">
                  <a:solidFill>
                    <a:srgbClr val="000099"/>
                  </a:solidFill>
                  <a:latin typeface="Times New Roman" pitchFamily="18" charset="0"/>
                </a:rPr>
                <a:t>5</a:t>
              </a:r>
              <a:endParaRPr kumimoji="1" lang="en-US" altLang="zh-CN" sz="36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372898" name="Text Box 162"/>
            <p:cNvSpPr txBox="1">
              <a:spLocks noChangeArrowheads="1"/>
            </p:cNvSpPr>
            <p:nvPr/>
          </p:nvSpPr>
          <p:spPr bwMode="auto">
            <a:xfrm>
              <a:off x="6337" y="1597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>
                  <a:latin typeface="Times New Roman" pitchFamily="18" charset="0"/>
                </a:rPr>
                <a:t> </a:t>
              </a:r>
              <a:r>
                <a:rPr kumimoji="1" lang="en-US" altLang="zh-CN" sz="2400" i="1">
                  <a:solidFill>
                    <a:srgbClr val="000099"/>
                  </a:solidFill>
                  <a:latin typeface="Times New Roman" pitchFamily="18" charset="0"/>
                </a:rPr>
                <a:t>m</a:t>
              </a:r>
              <a:r>
                <a:rPr kumimoji="1" lang="en-US" altLang="zh-CN" sz="2400" baseline="-25000">
                  <a:solidFill>
                    <a:srgbClr val="000099"/>
                  </a:solidFill>
                  <a:latin typeface="Times New Roman" pitchFamily="18" charset="0"/>
                </a:rPr>
                <a:t>6</a:t>
              </a:r>
              <a:endParaRPr kumimoji="1" lang="en-US" altLang="zh-CN" sz="36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372899" name="Text Box 163"/>
            <p:cNvSpPr txBox="1">
              <a:spLocks noChangeArrowheads="1"/>
            </p:cNvSpPr>
            <p:nvPr/>
          </p:nvSpPr>
          <p:spPr bwMode="auto">
            <a:xfrm>
              <a:off x="5957" y="1597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>
                  <a:latin typeface="Times New Roman" pitchFamily="18" charset="0"/>
                </a:rPr>
                <a:t> </a:t>
              </a:r>
              <a:r>
                <a:rPr kumimoji="1" lang="en-US" altLang="zh-CN" sz="2400" i="1">
                  <a:solidFill>
                    <a:srgbClr val="000099"/>
                  </a:solidFill>
                  <a:latin typeface="Times New Roman" pitchFamily="18" charset="0"/>
                </a:rPr>
                <a:t>m</a:t>
              </a:r>
              <a:r>
                <a:rPr kumimoji="1" lang="en-US" altLang="zh-CN" sz="2400" baseline="-25000">
                  <a:solidFill>
                    <a:srgbClr val="000099"/>
                  </a:solidFill>
                  <a:latin typeface="Times New Roman" pitchFamily="18" charset="0"/>
                </a:rPr>
                <a:t>7</a:t>
              </a:r>
              <a:endParaRPr kumimoji="1" lang="en-US" altLang="zh-CN" sz="36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372900" name="Line 164"/>
            <p:cNvSpPr>
              <a:spLocks noChangeShapeType="1"/>
            </p:cNvSpPr>
            <p:nvPr/>
          </p:nvSpPr>
          <p:spPr bwMode="auto">
            <a:xfrm>
              <a:off x="5184" y="1584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2902" name="Group 166"/>
          <p:cNvGrpSpPr>
            <a:grpSpLocks/>
          </p:cNvGrpSpPr>
          <p:nvPr/>
        </p:nvGrpSpPr>
        <p:grpSpPr bwMode="auto">
          <a:xfrm>
            <a:off x="965200" y="4370388"/>
            <a:ext cx="450850" cy="542925"/>
            <a:chOff x="2448" y="3360"/>
            <a:chExt cx="336" cy="600"/>
          </a:xfrm>
        </p:grpSpPr>
        <p:sp>
          <p:nvSpPr>
            <p:cNvPr id="372903" name="AutoShape 167"/>
            <p:cNvSpPr>
              <a:spLocks/>
            </p:cNvSpPr>
            <p:nvPr/>
          </p:nvSpPr>
          <p:spPr bwMode="auto">
            <a:xfrm>
              <a:off x="2736" y="3360"/>
              <a:ext cx="48" cy="528"/>
            </a:xfrm>
            <a:prstGeom prst="leftBracket">
              <a:avLst>
                <a:gd name="adj" fmla="val 91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904" name="Text Box 168"/>
            <p:cNvSpPr txBox="1">
              <a:spLocks noChangeArrowheads="1"/>
            </p:cNvSpPr>
            <p:nvPr/>
          </p:nvSpPr>
          <p:spPr bwMode="auto">
            <a:xfrm>
              <a:off x="2448" y="3455"/>
              <a:ext cx="336" cy="5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zh-CN">
                  <a:solidFill>
                    <a:srgbClr val="000099"/>
                  </a:solidFill>
                  <a:ea typeface="华文中宋" pitchFamily="2" charset="-122"/>
                </a:rPr>
                <a:t>A</a:t>
              </a:r>
            </a:p>
          </p:txBody>
        </p:sp>
      </p:grpSp>
      <p:grpSp>
        <p:nvGrpSpPr>
          <p:cNvPr id="372905" name="Group 169"/>
          <p:cNvGrpSpPr>
            <a:grpSpLocks/>
          </p:cNvGrpSpPr>
          <p:nvPr/>
        </p:nvGrpSpPr>
        <p:grpSpPr bwMode="auto">
          <a:xfrm>
            <a:off x="6818313" y="4192588"/>
            <a:ext cx="838200" cy="533400"/>
            <a:chOff x="3696" y="3984"/>
            <a:chExt cx="528" cy="336"/>
          </a:xfrm>
        </p:grpSpPr>
        <p:sp>
          <p:nvSpPr>
            <p:cNvPr id="372906" name="AutoShape 170"/>
            <p:cNvSpPr>
              <a:spLocks/>
            </p:cNvSpPr>
            <p:nvPr/>
          </p:nvSpPr>
          <p:spPr bwMode="auto">
            <a:xfrm rot="5400000" flipH="1" flipV="1">
              <a:off x="3912" y="3768"/>
              <a:ext cx="96" cy="528"/>
            </a:xfrm>
            <a:prstGeom prst="leftBracket">
              <a:avLst>
                <a:gd name="adj" fmla="val 4583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907" name="Text Box 171"/>
            <p:cNvSpPr txBox="1">
              <a:spLocks noChangeArrowheads="1"/>
            </p:cNvSpPr>
            <p:nvPr/>
          </p:nvSpPr>
          <p:spPr bwMode="auto">
            <a:xfrm>
              <a:off x="3792" y="403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zh-CN">
                  <a:solidFill>
                    <a:srgbClr val="000099"/>
                  </a:solidFill>
                  <a:ea typeface="华文中宋" pitchFamily="2" charset="-122"/>
                </a:rPr>
                <a:t>D</a:t>
              </a:r>
            </a:p>
          </p:txBody>
        </p:sp>
      </p:grpSp>
      <p:grpSp>
        <p:nvGrpSpPr>
          <p:cNvPr id="372908" name="Group 172"/>
          <p:cNvGrpSpPr>
            <a:grpSpLocks/>
          </p:cNvGrpSpPr>
          <p:nvPr/>
        </p:nvGrpSpPr>
        <p:grpSpPr bwMode="auto">
          <a:xfrm>
            <a:off x="3260725" y="2781300"/>
            <a:ext cx="838200" cy="533400"/>
            <a:chOff x="4080" y="2160"/>
            <a:chExt cx="528" cy="336"/>
          </a:xfrm>
        </p:grpSpPr>
        <p:sp>
          <p:nvSpPr>
            <p:cNvPr id="372909" name="AutoShape 173"/>
            <p:cNvSpPr>
              <a:spLocks/>
            </p:cNvSpPr>
            <p:nvPr/>
          </p:nvSpPr>
          <p:spPr bwMode="auto">
            <a:xfrm rot="16200000" flipH="1">
              <a:off x="4296" y="2184"/>
              <a:ext cx="96" cy="528"/>
            </a:xfrm>
            <a:prstGeom prst="leftBracket">
              <a:avLst>
                <a:gd name="adj" fmla="val 4583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910" name="Text Box 174"/>
            <p:cNvSpPr txBox="1">
              <a:spLocks noChangeArrowheads="1"/>
            </p:cNvSpPr>
            <p:nvPr/>
          </p:nvSpPr>
          <p:spPr bwMode="auto">
            <a:xfrm>
              <a:off x="4176" y="216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zh-CN">
                  <a:solidFill>
                    <a:srgbClr val="000099"/>
                  </a:solidFill>
                  <a:ea typeface="华文中宋" pitchFamily="2" charset="-122"/>
                </a:rPr>
                <a:t>B</a:t>
              </a:r>
            </a:p>
          </p:txBody>
        </p:sp>
      </p:grpSp>
      <p:grpSp>
        <p:nvGrpSpPr>
          <p:cNvPr id="372911" name="Group 175"/>
          <p:cNvGrpSpPr>
            <a:grpSpLocks/>
          </p:cNvGrpSpPr>
          <p:nvPr/>
        </p:nvGrpSpPr>
        <p:grpSpPr bwMode="auto">
          <a:xfrm>
            <a:off x="8502650" y="2797175"/>
            <a:ext cx="533400" cy="838200"/>
            <a:chOff x="5176" y="2982"/>
            <a:chExt cx="336" cy="528"/>
          </a:xfrm>
        </p:grpSpPr>
        <p:sp>
          <p:nvSpPr>
            <p:cNvPr id="372912" name="AutoShape 176"/>
            <p:cNvSpPr>
              <a:spLocks/>
            </p:cNvSpPr>
            <p:nvPr/>
          </p:nvSpPr>
          <p:spPr bwMode="auto">
            <a:xfrm flipH="1">
              <a:off x="5176" y="2982"/>
              <a:ext cx="96" cy="528"/>
            </a:xfrm>
            <a:prstGeom prst="leftBracket">
              <a:avLst>
                <a:gd name="adj" fmla="val 4583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913" name="Text Box 177"/>
            <p:cNvSpPr txBox="1">
              <a:spLocks noChangeArrowheads="1"/>
            </p:cNvSpPr>
            <p:nvPr/>
          </p:nvSpPr>
          <p:spPr bwMode="auto">
            <a:xfrm rot="5400000">
              <a:off x="5195" y="3107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vert="eaVert">
              <a:spAutoFit/>
            </a:bodyPr>
            <a:lstStyle>
              <a:lvl1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zh-CN">
                  <a:solidFill>
                    <a:srgbClr val="000099"/>
                  </a:solidFill>
                  <a:ea typeface="华文中宋" pitchFamily="2" charset="-122"/>
                </a:rPr>
                <a:t>B</a:t>
              </a:r>
            </a:p>
          </p:txBody>
        </p:sp>
      </p:grpSp>
      <p:sp>
        <p:nvSpPr>
          <p:cNvPr id="372917" name="Rectangle 181"/>
          <p:cNvSpPr>
            <a:spLocks noChangeArrowheads="1"/>
          </p:cNvSpPr>
          <p:nvPr/>
        </p:nvSpPr>
        <p:spPr bwMode="auto">
          <a:xfrm>
            <a:off x="250825" y="5438686"/>
            <a:ext cx="863569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卡诺图的特点</a:t>
            </a:r>
            <a:r>
              <a:rPr lang="en-US" altLang="zh-CN" sz="2400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各小方格对应于各变量不同的组合，而且上下</a:t>
            </a:r>
          </a:p>
          <a:p>
            <a:pPr algn="l"/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左右在几何上相邻的方格内只有一个因子有差别，这个重要特</a:t>
            </a:r>
          </a:p>
          <a:p>
            <a:pPr algn="l"/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点成为卡诺图化简逻辑函数的主要依据</a:t>
            </a:r>
            <a:r>
              <a:rPr kumimoji="1" lang="zh-CN" altLang="en-US" b="0" dirty="0">
                <a:solidFill>
                  <a:srgbClr val="000066"/>
                </a:solidFill>
              </a:rPr>
              <a:t>。</a:t>
            </a:r>
            <a:r>
              <a:rPr kumimoji="1" lang="zh-CN" altLang="en-US" dirty="0">
                <a:solidFill>
                  <a:srgbClr val="000066"/>
                </a:solidFill>
              </a:rPr>
              <a:t> 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384675" y="2087563"/>
            <a:ext cx="3482975" cy="3187402"/>
            <a:chOff x="4384675" y="2087563"/>
            <a:chExt cx="3482975" cy="3187402"/>
          </a:xfrm>
        </p:grpSpPr>
        <p:sp>
          <p:nvSpPr>
            <p:cNvPr id="143" name="矩形 142"/>
            <p:cNvSpPr/>
            <p:nvPr/>
          </p:nvSpPr>
          <p:spPr>
            <a:xfrm>
              <a:off x="5517327" y="4813300"/>
              <a:ext cx="23503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zh-CN" altLang="en-US" sz="2400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一定注意顺序！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3" name="直接连接符 2"/>
            <p:cNvCxnSpPr>
              <a:stCxn id="372760" idx="3"/>
              <a:endCxn id="143" idx="0"/>
            </p:cNvCxnSpPr>
            <p:nvPr/>
          </p:nvCxnSpPr>
          <p:spPr bwMode="auto">
            <a:xfrm>
              <a:off x="4384675" y="3595688"/>
              <a:ext cx="2307814" cy="12176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" name="直接连接符 4"/>
            <p:cNvCxnSpPr>
              <a:endCxn id="143" idx="0"/>
            </p:cNvCxnSpPr>
            <p:nvPr/>
          </p:nvCxnSpPr>
          <p:spPr bwMode="auto">
            <a:xfrm>
              <a:off x="5620544" y="3205163"/>
              <a:ext cx="1071945" cy="16081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连接符 6"/>
            <p:cNvCxnSpPr>
              <a:endCxn id="143" idx="0"/>
            </p:cNvCxnSpPr>
            <p:nvPr/>
          </p:nvCxnSpPr>
          <p:spPr bwMode="auto">
            <a:xfrm flipH="1">
              <a:off x="6692489" y="2087563"/>
              <a:ext cx="489362" cy="27257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4" name="PROJCTOR.WAV"/>
          </p:stSnd>
        </p:sndAc>
      </p:transition>
    </mc:Choice>
    <mc:Fallback xmlns="">
      <p:transition>
        <p:sndAc>
          <p:stSnd>
            <p:snd r:embed="rId29" name="PROJCTO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7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7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7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7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7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7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37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372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7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37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372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372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37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6" dur="500"/>
                                        <p:tgtEl>
                                          <p:spTgt spid="37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1" dur="500"/>
                                        <p:tgtEl>
                                          <p:spTgt spid="37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6" dur="500"/>
                                        <p:tgtEl>
                                          <p:spTgt spid="37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37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6" dur="500"/>
                                        <p:tgtEl>
                                          <p:spTgt spid="37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1" dur="500"/>
                                        <p:tgtEl>
                                          <p:spTgt spid="37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6" dur="500"/>
                                        <p:tgtEl>
                                          <p:spTgt spid="37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1" dur="500"/>
                                        <p:tgtEl>
                                          <p:spTgt spid="37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6" dur="500"/>
                                        <p:tgtEl>
                                          <p:spTgt spid="37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1" dur="500"/>
                                        <p:tgtEl>
                                          <p:spTgt spid="37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6" dur="500"/>
                                        <p:tgtEl>
                                          <p:spTgt spid="37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1" dur="500"/>
                                        <p:tgtEl>
                                          <p:spTgt spid="37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37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1" dur="500"/>
                                        <p:tgtEl>
                                          <p:spTgt spid="37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37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0" dur="500"/>
                                        <p:tgtEl>
                                          <p:spTgt spid="37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4" dur="500"/>
                                        <p:tgtEl>
                                          <p:spTgt spid="37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8" dur="500"/>
                                        <p:tgtEl>
                                          <p:spTgt spid="37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2" dur="500"/>
                                        <p:tgtEl>
                                          <p:spTgt spid="37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6" dur="500"/>
                                        <p:tgtEl>
                                          <p:spTgt spid="37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37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60" grpId="0" animBg="1"/>
      <p:bldP spid="372761" grpId="0" animBg="1"/>
      <p:bldP spid="372762" grpId="0" animBg="1"/>
      <p:bldP spid="372763" grpId="0" animBg="1"/>
      <p:bldP spid="372764" grpId="0" animBg="1"/>
      <p:bldP spid="372765" grpId="0" animBg="1"/>
      <p:bldP spid="372770" grpId="0" autoUpdateAnimBg="0"/>
      <p:bldP spid="372771" grpId="0" autoUpdateAnimBg="0"/>
      <p:bldP spid="372772" grpId="0" autoUpdateAnimBg="0"/>
      <p:bldP spid="372773" grpId="0" autoUpdateAnimBg="0"/>
      <p:bldP spid="372781" grpId="0" autoUpdateAnimBg="0"/>
      <p:bldP spid="372782" grpId="0" autoUpdateAnimBg="0"/>
      <p:bldP spid="372783" grpId="0" autoUpdateAnimBg="0"/>
      <p:bldP spid="372784" grpId="0" autoUpdateAnimBg="0"/>
      <p:bldP spid="372785" grpId="0" autoUpdateAnimBg="0"/>
      <p:bldP spid="372786" grpId="0" autoUpdateAnimBg="0"/>
      <p:bldP spid="372841" grpId="0" animBg="1" autoUpdateAnimBg="0"/>
      <p:bldP spid="372842" grpId="0" autoUpdateAnimBg="0"/>
      <p:bldP spid="372847" grpId="0" autoUpdateAnimBg="0"/>
      <p:bldP spid="3729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45" name="Rectangle 37"/>
          <p:cNvSpPr>
            <a:spLocks noChangeArrowheads="1"/>
          </p:cNvSpPr>
          <p:nvPr/>
        </p:nvSpPr>
        <p:spPr bwMode="auto">
          <a:xfrm>
            <a:off x="237610" y="440347"/>
            <a:ext cx="54906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76225">
              <a:tabLst>
                <a:tab pos="971550" algn="l"/>
                <a:tab pos="4392613" algn="r"/>
              </a:tabLst>
            </a:pPr>
            <a:r>
              <a:rPr lang="en-US" altLang="zh-CN" sz="3200" kern="0" dirty="0">
                <a:solidFill>
                  <a:srgbClr val="CC0000"/>
                </a:solidFill>
                <a:latin typeface="Times New Roman" pitchFamily="18" charset="0"/>
                <a:ea typeface="楷体_GB2312"/>
                <a:cs typeface="+mj-cs"/>
              </a:rPr>
              <a:t>2.4.2 </a:t>
            </a:r>
            <a:r>
              <a:rPr lang="zh-CN" altLang="en-US" sz="3200" kern="0" dirty="0">
                <a:solidFill>
                  <a:srgbClr val="CC0000"/>
                </a:solidFill>
                <a:latin typeface="Times New Roman" pitchFamily="18" charset="0"/>
                <a:ea typeface="楷体_GB2312"/>
                <a:cs typeface="+mj-cs"/>
              </a:rPr>
              <a:t>用</a:t>
            </a:r>
            <a:r>
              <a:rPr lang="zh-CN" altLang="en-US" sz="3200" kern="0" dirty="0">
                <a:solidFill>
                  <a:srgbClr val="CC0000"/>
                </a:solidFill>
                <a:latin typeface="Arial Narrow"/>
                <a:ea typeface="楷体_GB2312"/>
                <a:cs typeface="+mj-cs"/>
              </a:rPr>
              <a:t>卡诺图表示逻辑函数</a:t>
            </a:r>
            <a:endParaRPr kumimoji="1" lang="zh-CN" altLang="en-US" sz="2400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75846" name="Rectangle 38"/>
          <p:cNvSpPr>
            <a:spLocks noChangeArrowheads="1"/>
          </p:cNvSpPr>
          <p:nvPr/>
        </p:nvSpPr>
        <p:spPr bwMode="auto">
          <a:xfrm>
            <a:off x="323850" y="1310840"/>
            <a:ext cx="8640760" cy="1758110"/>
          </a:xfrm>
          <a:prstGeom prst="rect">
            <a:avLst/>
          </a:prstGeom>
          <a:solidFill>
            <a:srgbClr val="B8E08C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marL="342900" indent="-342900" algn="l">
              <a:lnSpc>
                <a:spcPct val="115000"/>
              </a:lnSpc>
              <a:buFont typeface="Wingdings" panose="05000000000000000000" pitchFamily="2" charset="2"/>
              <a:buChar char="ü"/>
              <a:tabLst>
                <a:tab pos="971550" algn="l"/>
                <a:tab pos="4392613" algn="r"/>
              </a:tabLst>
            </a:pP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当逻辑函数为最小项表达式时，在卡诺图中找出和表达式中</a:t>
            </a:r>
            <a:endParaRPr kumimoji="1" lang="en-US" altLang="zh-CN" sz="2400" dirty="0">
              <a:solidFill>
                <a:srgbClr val="000066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>
              <a:lnSpc>
                <a:spcPct val="115000"/>
              </a:lnSpc>
              <a:tabLst>
                <a:tab pos="971550" algn="l"/>
                <a:tab pos="4392613" algn="r"/>
              </a:tabLst>
            </a:pP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最小项对应的小方格填上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，其余的小方格填上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（有时也用空格表示），就可以得到相应的卡诺图。任何逻辑函数都等于其卡诺图中为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的方格所对应的最小项之和。</a:t>
            </a:r>
          </a:p>
        </p:txBody>
      </p:sp>
      <p:grpSp>
        <p:nvGrpSpPr>
          <p:cNvPr id="375852" name="Group 44"/>
          <p:cNvGrpSpPr>
            <a:grpSpLocks/>
          </p:cNvGrpSpPr>
          <p:nvPr/>
        </p:nvGrpSpPr>
        <p:grpSpPr bwMode="auto">
          <a:xfrm>
            <a:off x="646735" y="3068950"/>
            <a:ext cx="7597775" cy="1079500"/>
            <a:chOff x="317" y="1990"/>
            <a:chExt cx="4786" cy="680"/>
          </a:xfrm>
        </p:grpSpPr>
        <p:sp>
          <p:nvSpPr>
            <p:cNvPr id="375848" name="Rectangle 40"/>
            <p:cNvSpPr>
              <a:spLocks noChangeArrowheads="1"/>
            </p:cNvSpPr>
            <p:nvPr/>
          </p:nvSpPr>
          <p:spPr bwMode="auto">
            <a:xfrm>
              <a:off x="317" y="1990"/>
              <a:ext cx="1756" cy="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135000"/>
                </a:lnSpc>
              </a:pPr>
              <a:r>
                <a:rPr kumimoji="1" lang="zh-CN" altLang="en-US" sz="2400" dirty="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例</a:t>
              </a:r>
              <a:r>
                <a:rPr kumimoji="1" lang="en-US" altLang="zh-CN" sz="2400" dirty="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r>
                <a:rPr kumimoji="1" lang="zh-CN" altLang="en-US" sz="2400" dirty="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：画出逻辑函数</a:t>
              </a:r>
            </a:p>
            <a:p>
              <a:pPr algn="l">
                <a:lnSpc>
                  <a:spcPct val="135000"/>
                </a:lnSpc>
              </a:pPr>
              <a:r>
                <a:rPr kumimoji="1" lang="en-US" altLang="zh-CN" sz="2400" i="1" dirty="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L</a:t>
              </a:r>
              <a:r>
                <a:rPr kumimoji="1" lang="en-US" altLang="zh-CN" sz="2400" dirty="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400" i="1" dirty="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400" dirty="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, </a:t>
              </a:r>
              <a:r>
                <a:rPr kumimoji="1" lang="en-US" altLang="zh-CN" sz="2400" i="1" dirty="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B, C, D</a:t>
              </a:r>
              <a:r>
                <a:rPr kumimoji="1" lang="en-US" altLang="zh-CN" sz="2400" dirty="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)=</a:t>
              </a:r>
            </a:p>
          </p:txBody>
        </p:sp>
        <p:graphicFrame>
          <p:nvGraphicFramePr>
            <p:cNvPr id="375847" name="Object 39"/>
            <p:cNvGraphicFramePr>
              <a:graphicFrameLocks noChangeAspect="1"/>
            </p:cNvGraphicFramePr>
            <p:nvPr/>
          </p:nvGraphicFramePr>
          <p:xfrm>
            <a:off x="1561" y="2386"/>
            <a:ext cx="39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956" name="公式" r:id="rId5" imgW="291960" imgH="190440" progId="Equation.3">
                    <p:embed/>
                  </p:oleObj>
                </mc:Choice>
                <mc:Fallback>
                  <p:oleObj name="公式" r:id="rId5" imgW="291960" imgH="19044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1" y="2386"/>
                          <a:ext cx="396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5849" name="Rectangle 41"/>
            <p:cNvSpPr>
              <a:spLocks noChangeArrowheads="1"/>
            </p:cNvSpPr>
            <p:nvPr/>
          </p:nvSpPr>
          <p:spPr bwMode="auto">
            <a:xfrm>
              <a:off x="1879" y="2341"/>
              <a:ext cx="3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kumimoji="1" lang="en-US" altLang="zh-CN" sz="2400" dirty="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(0, 1, 2, 3, 4, 8, 10, 11, 14, 15)</a:t>
              </a:r>
              <a:r>
                <a:rPr kumimoji="1" lang="zh-CN" altLang="en-US" sz="2400" dirty="0">
                  <a:solidFill>
                    <a:srgbClr val="000066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的卡诺图</a:t>
              </a:r>
            </a:p>
          </p:txBody>
        </p:sp>
      </p:grpSp>
      <p:graphicFrame>
        <p:nvGraphicFramePr>
          <p:cNvPr id="37585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336102"/>
              </p:ext>
            </p:extLst>
          </p:nvPr>
        </p:nvGraphicFramePr>
        <p:xfrm>
          <a:off x="2339167" y="4041305"/>
          <a:ext cx="2971800" cy="270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957" name="Picture" r:id="rId7" imgW="1475280" imgH="1344240" progId="Word.Picture.8">
                  <p:embed/>
                </p:oleObj>
              </mc:Choice>
              <mc:Fallback>
                <p:oleObj name="Picture" r:id="rId7" imgW="1475280" imgH="1344240" progId="Word.Picture.8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167" y="4041305"/>
                        <a:ext cx="2971800" cy="2700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4" name="PROJCTOR.WAV"/>
          </p:stSnd>
        </p:sndAc>
      </p:transition>
    </mc:Choice>
    <mc:Fallback xmlns="">
      <p:transition>
        <p:sndAc>
          <p:stSnd>
            <p:snd r:embed="rId9" name="PROJCTO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7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921930"/>
              </p:ext>
            </p:extLst>
          </p:nvPr>
        </p:nvGraphicFramePr>
        <p:xfrm>
          <a:off x="838200" y="1451805"/>
          <a:ext cx="74437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85" name="Equation" r:id="rId4" imgW="3924000" imgH="241200" progId="Equation.DSMT4">
                  <p:embed/>
                </p:oleObj>
              </mc:Choice>
              <mc:Fallback>
                <p:oleObj name="Equation" r:id="rId4" imgW="3924000" imgH="241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51805"/>
                        <a:ext cx="7443787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0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999090"/>
              </p:ext>
            </p:extLst>
          </p:nvPr>
        </p:nvGraphicFramePr>
        <p:xfrm>
          <a:off x="2533650" y="1985205"/>
          <a:ext cx="3943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86" name="Equation" r:id="rId6" imgW="1942920" imgH="228600" progId="Equation.DSMT4">
                  <p:embed/>
                </p:oleObj>
              </mc:Choice>
              <mc:Fallback>
                <p:oleObj name="Equation" r:id="rId6" imgW="1942920" imgH="228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1985205"/>
                        <a:ext cx="39433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07" name="Object 27"/>
          <p:cNvGraphicFramePr>
            <a:graphicFrameLocks noChangeAspect="1"/>
          </p:cNvGraphicFramePr>
          <p:nvPr/>
        </p:nvGraphicFramePr>
        <p:xfrm>
          <a:off x="1150938" y="3454400"/>
          <a:ext cx="57245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87" name="Equation" r:id="rId8" imgW="2920680" imgH="203040" progId="Equation.DSMT4">
                  <p:embed/>
                </p:oleObj>
              </mc:Choice>
              <mc:Fallback>
                <p:oleObj name="Equation" r:id="rId8" imgW="2920680" imgH="20304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3454400"/>
                        <a:ext cx="572452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08" name="Object 28"/>
          <p:cNvGraphicFramePr>
            <a:graphicFrameLocks noChangeAspect="1"/>
          </p:cNvGraphicFramePr>
          <p:nvPr/>
        </p:nvGraphicFramePr>
        <p:xfrm>
          <a:off x="6554788" y="2801938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88" name="公式" r:id="rId10" imgW="101520" imgH="190440" progId="Equation.3">
                  <p:embed/>
                </p:oleObj>
              </mc:Choice>
              <mc:Fallback>
                <p:oleObj name="公式" r:id="rId10" imgW="101520" imgH="1904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4788" y="2801938"/>
                        <a:ext cx="101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0" name="Rectangle 40"/>
          <p:cNvSpPr>
            <a:spLocks noChangeArrowheads="1"/>
          </p:cNvSpPr>
          <p:nvPr/>
        </p:nvSpPr>
        <p:spPr bwMode="auto">
          <a:xfrm>
            <a:off x="565081" y="475457"/>
            <a:ext cx="563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画出下式的卡诺图</a:t>
            </a:r>
          </a:p>
        </p:txBody>
      </p:sp>
      <p:grpSp>
        <p:nvGrpSpPr>
          <p:cNvPr id="378927" name="Group 47"/>
          <p:cNvGrpSpPr>
            <a:grpSpLocks/>
          </p:cNvGrpSpPr>
          <p:nvPr/>
        </p:nvGrpSpPr>
        <p:grpSpPr bwMode="auto">
          <a:xfrm>
            <a:off x="5516563" y="3770313"/>
            <a:ext cx="3375025" cy="2971800"/>
            <a:chOff x="3475" y="2375"/>
            <a:chExt cx="2126" cy="1872"/>
          </a:xfrm>
        </p:grpSpPr>
        <p:grpSp>
          <p:nvGrpSpPr>
            <p:cNvPr id="378909" name="Group 29"/>
            <p:cNvGrpSpPr>
              <a:grpSpLocks/>
            </p:cNvGrpSpPr>
            <p:nvPr/>
          </p:nvGrpSpPr>
          <p:grpSpPr bwMode="auto">
            <a:xfrm>
              <a:off x="3560" y="2375"/>
              <a:ext cx="2041" cy="1834"/>
              <a:chOff x="3022" y="2016"/>
              <a:chExt cx="2041" cy="1834"/>
            </a:xfrm>
          </p:grpSpPr>
          <p:sp>
            <p:nvSpPr>
              <p:cNvPr id="378910" name="AutoShape 30"/>
              <p:cNvSpPr>
                <a:spLocks noChangeArrowheads="1"/>
              </p:cNvSpPr>
              <p:nvPr/>
            </p:nvSpPr>
            <p:spPr bwMode="auto">
              <a:xfrm>
                <a:off x="3022" y="2059"/>
                <a:ext cx="1928" cy="1672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78911" name="Group 31"/>
              <p:cNvGrpSpPr>
                <a:grpSpLocks/>
              </p:cNvGrpSpPr>
              <p:nvPr/>
            </p:nvGrpSpPr>
            <p:grpSpPr bwMode="auto">
              <a:xfrm>
                <a:off x="3022" y="2016"/>
                <a:ext cx="2041" cy="1834"/>
                <a:chOff x="3022" y="2016"/>
                <a:chExt cx="2041" cy="1834"/>
              </a:xfrm>
            </p:grpSpPr>
            <p:graphicFrame>
              <p:nvGraphicFramePr>
                <p:cNvPr id="378912" name="Object 32"/>
                <p:cNvGraphicFramePr>
                  <a:graphicFrameLocks noChangeAspect="1"/>
                </p:cNvGraphicFramePr>
                <p:nvPr/>
              </p:nvGraphicFramePr>
              <p:xfrm>
                <a:off x="3022" y="2016"/>
                <a:ext cx="2001" cy="183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79289" name="Picture2" r:id="rId12" imgW="1603080" imgH="1464480" progId="Word.Picture.8">
                        <p:embed/>
                      </p:oleObj>
                    </mc:Choice>
                    <mc:Fallback>
                      <p:oleObj name="Picture2" r:id="rId12" imgW="1603080" imgH="1464480" progId="Word.Picture.8">
                        <p:embed/>
                        <p:pic>
                          <p:nvPicPr>
                            <p:cNvPr id="0" name="Object 3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22" y="2016"/>
                              <a:ext cx="2001" cy="183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>
                                      <a:alpha val="0"/>
                                    </a:srgbClr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78913" name="AutoShape 33"/>
                <p:cNvSpPr>
                  <a:spLocks noChangeArrowheads="1"/>
                </p:cNvSpPr>
                <p:nvPr/>
              </p:nvSpPr>
              <p:spPr bwMode="auto">
                <a:xfrm>
                  <a:off x="3022" y="2087"/>
                  <a:ext cx="2041" cy="1616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>
                          <a:alpha val="0"/>
                        </a:srgb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78914" name="AutoShape 34"/>
            <p:cNvSpPr>
              <a:spLocks noChangeArrowheads="1"/>
            </p:cNvSpPr>
            <p:nvPr/>
          </p:nvSpPr>
          <p:spPr bwMode="auto">
            <a:xfrm>
              <a:off x="3475" y="2389"/>
              <a:ext cx="2013" cy="182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15" name="Text Box 35"/>
            <p:cNvSpPr txBox="1">
              <a:spLocks noChangeArrowheads="1"/>
            </p:cNvSpPr>
            <p:nvPr/>
          </p:nvSpPr>
          <p:spPr bwMode="auto">
            <a:xfrm>
              <a:off x="4714" y="3407"/>
              <a:ext cx="3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zh-CN" sz="1800">
                  <a:latin typeface="楷体_GB2312" pitchFamily="49" charset="-122"/>
                  <a:ea typeface="楷体_GB2312" pitchFamily="49" charset="-122"/>
                </a:rPr>
                <a:t>0</a:t>
              </a:r>
              <a:endParaRPr kumimoji="0" lang="en-US" altLang="zh-CN" sz="1800" baseline="-25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78916" name="Text Box 36"/>
            <p:cNvSpPr txBox="1">
              <a:spLocks noChangeArrowheads="1"/>
            </p:cNvSpPr>
            <p:nvPr/>
          </p:nvSpPr>
          <p:spPr bwMode="auto">
            <a:xfrm>
              <a:off x="4077" y="2840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zh-CN" sz="1800">
                  <a:latin typeface="楷体_GB2312" pitchFamily="49" charset="-122"/>
                  <a:ea typeface="楷体_GB2312" pitchFamily="49" charset="-122"/>
                </a:rPr>
                <a:t>0</a:t>
              </a:r>
              <a:endParaRPr kumimoji="0" lang="en-US" altLang="zh-CN" sz="1800" baseline="-25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78917" name="Text Box 37"/>
            <p:cNvSpPr txBox="1">
              <a:spLocks noChangeArrowheads="1"/>
            </p:cNvSpPr>
            <p:nvPr/>
          </p:nvSpPr>
          <p:spPr bwMode="auto">
            <a:xfrm>
              <a:off x="4389" y="3407"/>
              <a:ext cx="3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zh-CN" sz="1800">
                  <a:latin typeface="楷体_GB2312" pitchFamily="49" charset="-122"/>
                  <a:ea typeface="楷体_GB2312" pitchFamily="49" charset="-122"/>
                </a:rPr>
                <a:t>0</a:t>
              </a:r>
              <a:endParaRPr kumimoji="0" lang="en-US" altLang="zh-CN" sz="1800" baseline="-25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78918" name="Text Box 38"/>
            <p:cNvSpPr txBox="1">
              <a:spLocks noChangeArrowheads="1"/>
            </p:cNvSpPr>
            <p:nvPr/>
          </p:nvSpPr>
          <p:spPr bwMode="auto">
            <a:xfrm>
              <a:off x="5002" y="3690"/>
              <a:ext cx="3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zh-CN" sz="1800">
                  <a:latin typeface="楷体_GB2312" pitchFamily="49" charset="-122"/>
                  <a:ea typeface="楷体_GB2312" pitchFamily="49" charset="-122"/>
                </a:rPr>
                <a:t>0</a:t>
              </a:r>
              <a:endParaRPr kumimoji="0" lang="en-US" altLang="zh-CN" sz="1800" baseline="-25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78919" name="Text Box 39"/>
            <p:cNvSpPr txBox="1">
              <a:spLocks noChangeArrowheads="1"/>
            </p:cNvSpPr>
            <p:nvPr/>
          </p:nvSpPr>
          <p:spPr bwMode="auto">
            <a:xfrm>
              <a:off x="5050" y="3104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zh-CN" sz="1800">
                  <a:latin typeface="楷体_GB2312" pitchFamily="49" charset="-122"/>
                  <a:ea typeface="楷体_GB2312" pitchFamily="49" charset="-122"/>
                </a:rPr>
                <a:t>0</a:t>
              </a:r>
              <a:endParaRPr kumimoji="0" lang="en-US" altLang="zh-CN" sz="1800" baseline="-2500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378921" name="Object 41"/>
            <p:cNvGraphicFramePr>
              <a:graphicFrameLocks noChangeAspect="1"/>
            </p:cNvGraphicFramePr>
            <p:nvPr/>
          </p:nvGraphicFramePr>
          <p:xfrm>
            <a:off x="3788" y="2818"/>
            <a:ext cx="1727" cy="1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90" name="Picture2" r:id="rId14" imgW="1368360" imgH="1132920" progId="Word.Picture.8">
                    <p:embed/>
                  </p:oleObj>
                </mc:Choice>
                <mc:Fallback>
                  <p:oleObj name="Picture2" r:id="rId14" imgW="1368360" imgH="1132920" progId="Word.Picture.8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8" y="2818"/>
                          <a:ext cx="1727" cy="14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8922" name="Group 42"/>
          <p:cNvGrpSpPr>
            <a:grpSpLocks/>
          </p:cNvGrpSpPr>
          <p:nvPr/>
        </p:nvGrpSpPr>
        <p:grpSpPr bwMode="auto">
          <a:xfrm>
            <a:off x="566738" y="2689225"/>
            <a:ext cx="5238750" cy="603250"/>
            <a:chOff x="192" y="1759"/>
            <a:chExt cx="3300" cy="380"/>
          </a:xfrm>
        </p:grpSpPr>
        <p:sp>
          <p:nvSpPr>
            <p:cNvPr id="378923" name="Rectangle 43"/>
            <p:cNvSpPr>
              <a:spLocks noChangeArrowheads="1"/>
            </p:cNvSpPr>
            <p:nvPr/>
          </p:nvSpPr>
          <p:spPr bwMode="auto">
            <a:xfrm>
              <a:off x="192" y="1824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40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解</a:t>
              </a:r>
            </a:p>
          </p:txBody>
        </p:sp>
        <p:sp>
          <p:nvSpPr>
            <p:cNvPr id="378924" name="Rectangle 44"/>
            <p:cNvSpPr>
              <a:spLocks noChangeArrowheads="1"/>
            </p:cNvSpPr>
            <p:nvPr/>
          </p:nvSpPr>
          <p:spPr bwMode="auto">
            <a:xfrm>
              <a:off x="576" y="1759"/>
              <a:ext cx="2916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lang="en-US" altLang="zh-CN" sz="2400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1. </a:t>
              </a:r>
              <a:r>
                <a:rPr lang="zh-CN" altLang="en-US" sz="2400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将逻辑函数化为最小项表达式</a:t>
              </a:r>
            </a:p>
          </p:txBody>
        </p:sp>
      </p:grpSp>
      <p:sp>
        <p:nvSpPr>
          <p:cNvPr id="378925" name="Rectangle 45"/>
          <p:cNvSpPr>
            <a:spLocks noChangeArrowheads="1"/>
          </p:cNvSpPr>
          <p:nvPr/>
        </p:nvSpPr>
        <p:spPr bwMode="auto">
          <a:xfrm>
            <a:off x="838200" y="5049838"/>
            <a:ext cx="38058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2.  </a:t>
            </a:r>
            <a:r>
              <a:rPr lang="zh-CN" altLang="en-US" sz="24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填写卡诺图</a:t>
            </a:r>
            <a:r>
              <a:rPr lang="zh-CN" altLang="en-US" sz="2400" dirty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（取反填</a:t>
            </a:r>
            <a:r>
              <a:rPr lang="en-US" altLang="zh-CN" sz="2400" dirty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0</a:t>
            </a:r>
            <a:r>
              <a:rPr lang="zh-CN" altLang="en-US" sz="2400" dirty="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）</a:t>
            </a:r>
            <a:endParaRPr lang="zh-CN" altLang="en-US" sz="2400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78926" name="Object 46"/>
          <p:cNvGraphicFramePr>
            <a:graphicFrameLocks noChangeAspect="1"/>
          </p:cNvGraphicFramePr>
          <p:nvPr/>
        </p:nvGraphicFramePr>
        <p:xfrm>
          <a:off x="1285875" y="4219575"/>
          <a:ext cx="30861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91" name="公式" r:id="rId16" imgW="1143000" imgH="190440" progId="Equation.3">
                  <p:embed/>
                </p:oleObj>
              </mc:Choice>
              <mc:Fallback>
                <p:oleObj name="公式" r:id="rId16" imgW="1143000" imgH="19044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219575"/>
                        <a:ext cx="30861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3" name="PROJCTOR.WAV"/>
          </p:stSnd>
        </p:sndAc>
      </p:transition>
    </mc:Choice>
    <mc:Fallback xmlns="">
      <p:transition>
        <p:sndAc>
          <p:stSnd>
            <p:snd r:embed="rId18" name="PROJCTO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7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5" grpId="0" autoUpdateAnimBg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Narrow"/>
        <a:ea typeface="楷体_GB2312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16912</TotalTime>
  <Words>599</Words>
  <Application>Microsoft Office PowerPoint</Application>
  <PresentationFormat>全屏显示(4:3)</PresentationFormat>
  <Paragraphs>107</Paragraphs>
  <Slides>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楷体_GB2312</vt:lpstr>
      <vt:lpstr>Arial</vt:lpstr>
      <vt:lpstr>Arial Narrow</vt:lpstr>
      <vt:lpstr>Times New Roman</vt:lpstr>
      <vt:lpstr>Verdana</vt:lpstr>
      <vt:lpstr>Wingdings</vt:lpstr>
      <vt:lpstr>Profile</vt:lpstr>
      <vt:lpstr>Equation</vt:lpstr>
      <vt:lpstr>公式</vt:lpstr>
      <vt:lpstr>Picture</vt:lpstr>
      <vt:lpstr>Picture2</vt:lpstr>
      <vt:lpstr>PowerPoint 演示文稿</vt:lpstr>
      <vt:lpstr>PowerPoint 演示文稿</vt:lpstr>
      <vt:lpstr>2.4.1 卡诺图的引出原理</vt:lpstr>
      <vt:lpstr>2.4.1 卡诺图的引出原理</vt:lpstr>
      <vt:lpstr>PowerPoint 演示文稿</vt:lpstr>
      <vt:lpstr>PowerPoint 演示文稿</vt:lpstr>
      <vt:lpstr>PowerPoint 演示文稿</vt:lpstr>
    </vt:vector>
  </TitlesOfParts>
  <Company>Samsung 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luojie</dc:creator>
  <cp:lastModifiedBy>zheng kavin</cp:lastModifiedBy>
  <cp:revision>1733</cp:revision>
  <dcterms:created xsi:type="dcterms:W3CDTF">2004-08-29T02:51:05Z</dcterms:created>
  <dcterms:modified xsi:type="dcterms:W3CDTF">2020-02-16T14:29:30Z</dcterms:modified>
</cp:coreProperties>
</file>