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sldIdLst>
    <p:sldId id="437" r:id="rId2"/>
    <p:sldId id="474" r:id="rId3"/>
    <p:sldId id="475" r:id="rId4"/>
    <p:sldId id="461" r:id="rId5"/>
    <p:sldId id="450" r:id="rId6"/>
    <p:sldId id="482" r:id="rId7"/>
    <p:sldId id="485" r:id="rId8"/>
    <p:sldId id="483" r:id="rId9"/>
    <p:sldId id="487" r:id="rId10"/>
    <p:sldId id="484" r:id="rId11"/>
    <p:sldId id="486" r:id="rId12"/>
    <p:sldId id="481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00FF"/>
    <a:srgbClr val="006600"/>
    <a:srgbClr val="FF00FF"/>
    <a:srgbClr val="0000CC"/>
    <a:srgbClr val="33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731" autoAdjust="0"/>
  </p:normalViewPr>
  <p:slideViewPr>
    <p:cSldViewPr>
      <p:cViewPr varScale="1">
        <p:scale>
          <a:sx n="72" d="100"/>
          <a:sy n="72" d="100"/>
        </p:scale>
        <p:origin x="1068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C31E4472-2984-49AB-86D8-90BC8EA99C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063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E4472-2984-49AB-86D8-90BC8EA99CE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66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7878B6-7F87-4D5C-8A3E-DEE883C688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15819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B97D9-F3B6-43B1-BB55-DB55EDCD9C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93110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6C4F8-717A-476A-BD14-F9C1DD9507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8760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A5860-A5AA-4E91-B8F5-6FF8FA7203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42914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DC2F7-23C4-4056-B971-D97C1EE277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74032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BFF1F-D720-4FFA-B206-52CB3E3819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98426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60F7E-58B8-4B70-A674-BB91271638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13568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F74D56-FCF4-4381-992F-6CC2E708D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1803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6CA57-4186-4414-B11C-0EA3799FC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5760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52425-1943-46BB-9BC2-6B37B9EF6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4529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17140-DD81-4BB2-B585-0265175C12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01896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877C66F0-00FB-4FB4-83EB-C2EF82F2491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emf"/><Relationship Id="rId10" Type="http://schemas.openxmlformats.org/officeDocument/2006/relationships/image" Target="../media/image9.emf"/><Relationship Id="rId19" Type="http://schemas.openxmlformats.org/officeDocument/2006/relationships/image" Target="../media/image13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611450" y="90865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逻辑函数的卡诺图化简法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回顾</a:t>
            </a:r>
          </a:p>
        </p:txBody>
      </p:sp>
      <p:sp>
        <p:nvSpPr>
          <p:cNvPr id="3075" name="Rectangle 21"/>
          <p:cNvSpPr>
            <a:spLocks noChangeArrowheads="1"/>
          </p:cNvSpPr>
          <p:nvPr/>
        </p:nvSpPr>
        <p:spPr bwMode="auto">
          <a:xfrm>
            <a:off x="821019" y="3789050"/>
            <a:ext cx="63007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逻辑函数函数的卡诺图表示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6" name="Rectangle 22"/>
          <p:cNvSpPr>
            <a:spLocks noChangeArrowheads="1"/>
          </p:cNvSpPr>
          <p:nvPr/>
        </p:nvSpPr>
        <p:spPr bwMode="auto">
          <a:xfrm>
            <a:off x="811213" y="2708900"/>
            <a:ext cx="7721337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逻辑函数的最小项及最大项表示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821018" y="4797190"/>
            <a:ext cx="8215601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用卡诺图化简逻辑函数的基本简化规则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>
        <p:sndAc>
          <p:stSnd>
            <p:snd r:embed="rId2" name="PROJCTOR.WAV"/>
          </p:stSnd>
        </p:sndAc>
      </p:transition>
    </mc:Choice>
    <mc:Fallback xmlns="">
      <p:transition spd="slow">
        <p:sndAc>
          <p:stSnd>
            <p:snd r:embed="rId3" name="PROJCTOR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3">
            <a:extLst>
              <a:ext uri="{FF2B5EF4-FFF2-40B4-BE49-F238E27FC236}">
                <a16:creationId xmlns:a16="http://schemas.microsoft.com/office/drawing/2014/main" id="{512EBD88-8BB3-4A95-ACB5-0A0E9048FDC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334250" y="591535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AC430E9E-C3EC-426C-A3AF-6007FC019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85" y="1451154"/>
            <a:ext cx="5391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：化简函数为最简与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或式：</a:t>
            </a:r>
          </a:p>
        </p:txBody>
      </p:sp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6CC293BF-B543-4826-90FE-B88E574CD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7618"/>
              </p:ext>
            </p:extLst>
          </p:nvPr>
        </p:nvGraphicFramePr>
        <p:xfrm>
          <a:off x="1135586" y="2523347"/>
          <a:ext cx="7170214" cy="112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5" imgW="2984400" imgH="469800" progId="Equation.DSMT4">
                  <p:embed/>
                </p:oleObj>
              </mc:Choice>
              <mc:Fallback>
                <p:oleObj name="Equation" r:id="rId5" imgW="2984400" imgH="469800" progId="Equation.DSMT4">
                  <p:embed/>
                  <p:pic>
                    <p:nvPicPr>
                      <p:cNvPr id="1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586" y="2523347"/>
                        <a:ext cx="7170214" cy="1122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A4E99E-17D7-46C9-8D49-E75AF4088F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96451" y="3836968"/>
            <a:ext cx="7315200" cy="158597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514350" indent="-514350" algn="l" eaLnBrk="1" hangingPunct="1">
              <a:lnSpc>
                <a:spcPct val="150000"/>
              </a:lnSpc>
              <a:buAutoNum type="arabicParenBoth"/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用卡诺图表示逻辑函数；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l" eaLnBrk="1" hangingPunct="1">
              <a:lnSpc>
                <a:spcPct val="150000"/>
              </a:lnSpc>
              <a:buAutoNum type="arabicParenBoth"/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用卡诺图化简逻辑函数。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DAA78-F167-4314-9322-CCF35A0938D7}"/>
              </a:ext>
            </a:extLst>
          </p:cNvPr>
          <p:cNvSpPr txBox="1"/>
          <p:nvPr/>
        </p:nvSpPr>
        <p:spPr>
          <a:xfrm>
            <a:off x="996451" y="404580"/>
            <a:ext cx="65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二、含有无关项的卡诺图化简</a:t>
            </a:r>
          </a:p>
        </p:txBody>
      </p:sp>
    </p:spTree>
    <p:extLst>
      <p:ext uri="{BB962C8B-B14F-4D97-AF65-F5344CB8AC3E}">
        <p14:creationId xmlns:p14="http://schemas.microsoft.com/office/powerpoint/2010/main" val="348601646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6FE31D-C2CC-46F1-8AB5-A29C5023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6" y="1340710"/>
            <a:ext cx="8333528" cy="38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2424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450" y="476590"/>
            <a:ext cx="799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章作业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540" y="1844780"/>
            <a:ext cx="6552910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.3.1   (1)</a:t>
            </a:r>
            <a:r>
              <a:rPr lang="zh-CN" alt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.4.3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）、（</a:t>
            </a:r>
            <a:r>
              <a:rPr lang="en-US" altLang="zh-CN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）、（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2.4.4   (1)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、（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sz="3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94529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611450" y="908650"/>
            <a:ext cx="813713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逻辑函数的卡诺图化简法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3075" name="Rectangle 21"/>
          <p:cNvSpPr>
            <a:spLocks noChangeArrowheads="1"/>
          </p:cNvSpPr>
          <p:nvPr/>
        </p:nvSpPr>
        <p:spPr bwMode="auto">
          <a:xfrm>
            <a:off x="821018" y="3789050"/>
            <a:ext cx="6991431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、含无关项逻辑函数的卡诺图化简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6" name="Rectangle 22"/>
          <p:cNvSpPr>
            <a:spLocks noChangeArrowheads="1"/>
          </p:cNvSpPr>
          <p:nvPr/>
        </p:nvSpPr>
        <p:spPr bwMode="auto">
          <a:xfrm>
            <a:off x="811213" y="2708900"/>
            <a:ext cx="7289277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不含无关项逻辑函数的卡诺图化简</a:t>
            </a:r>
          </a:p>
        </p:txBody>
      </p:sp>
    </p:spTree>
    <p:extLst>
      <p:ext uri="{BB962C8B-B14F-4D97-AF65-F5344CB8AC3E}">
        <p14:creationId xmlns:p14="http://schemas.microsoft.com/office/powerpoint/2010/main" val="419613425"/>
      </p:ext>
    </p:extLst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51400" y="548600"/>
            <a:ext cx="8569190" cy="5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逻辑函数的卡诺图化简法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教学要求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64152" y="2834600"/>
            <a:ext cx="6991431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、掌握无关项的基本概念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58280" y="1556740"/>
            <a:ext cx="8569190" cy="86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719138" indent="-719138" algn="just" eaLnBrk="1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、掌握不含无关项逻辑函数的卡诺图化简方法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43491" y="3789050"/>
            <a:ext cx="8785220" cy="95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719138" indent="-719138" algn="just" eaLnBrk="1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、掌握含无关项逻辑函数的卡诺图化简方法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>
        <p:sndAc>
          <p:stSnd>
            <p:snd r:embed="rId2" name="PROJCTOR.WAV"/>
          </p:stSnd>
        </p:sndAc>
      </p:transition>
    </mc:Choice>
    <mc:Fallback xmlns="">
      <p:transition spd="slow">
        <p:sndAc>
          <p:stSnd>
            <p:snd r:embed="rId3" name="PROJCTOR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631829" y="1154339"/>
            <a:ext cx="6199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用卡诺图化简逻辑函数的步骤如下：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88051" y="5554956"/>
            <a:ext cx="5832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将所有包围圈对应的乘积项相加。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488051" y="1735584"/>
            <a:ext cx="57214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将逻辑函数写成最小项表达式。</a:t>
            </a:r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488051" y="2347800"/>
            <a:ext cx="8176029" cy="11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541338" indent="-541338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按最小项表达式填卡诺图，凡是式中包含了的最小项，其对应方格填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，其余方格填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488051" y="3643890"/>
            <a:ext cx="8176029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44500" indent="-444500" algn="l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合并最小项，即将相邻的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方格圈成一组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包围圈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，每一组含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个方格，对应每个包围圈写成一个新的乘积项。本书中包围圈用虚线框表示。</a:t>
            </a:r>
          </a:p>
        </p:txBody>
      </p:sp>
      <p:sp>
        <p:nvSpPr>
          <p:cNvPr id="2" name="矩形 1"/>
          <p:cNvSpPr/>
          <p:nvPr/>
        </p:nvSpPr>
        <p:spPr>
          <a:xfrm>
            <a:off x="293328" y="277402"/>
            <a:ext cx="48526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9138" indent="-719138" algn="just" eaLnBrk="1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逻辑函数的卡诺图化简方法：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9"/>
          <p:cNvSpPr>
            <a:spLocks noChangeArrowheads="1"/>
          </p:cNvSpPr>
          <p:nvPr/>
        </p:nvSpPr>
        <p:spPr bwMode="auto">
          <a:xfrm>
            <a:off x="397182" y="472282"/>
            <a:ext cx="4583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画包围圈时应遵循的原则： </a:t>
            </a:r>
          </a:p>
        </p:txBody>
      </p:sp>
      <p:sp>
        <p:nvSpPr>
          <p:cNvPr id="11289" name="Rectangle 60"/>
          <p:cNvSpPr>
            <a:spLocks noChangeArrowheads="1"/>
          </p:cNvSpPr>
          <p:nvPr/>
        </p:nvSpPr>
        <p:spPr bwMode="auto">
          <a:xfrm>
            <a:off x="755074" y="1124680"/>
            <a:ext cx="5988662" cy="6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lvl="2" indent="0"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包围圈内的方格数一定是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个。</a:t>
            </a:r>
          </a:p>
        </p:txBody>
      </p:sp>
      <p:sp>
        <p:nvSpPr>
          <p:cNvPr id="11290" name="Rectangle 61"/>
          <p:cNvSpPr>
            <a:spLocks noChangeArrowheads="1"/>
          </p:cNvSpPr>
          <p:nvPr/>
        </p:nvSpPr>
        <p:spPr bwMode="auto">
          <a:xfrm>
            <a:off x="755074" y="1844145"/>
            <a:ext cx="78208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541338" indent="-541338"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循环相邻特性包括上下底相邻，左右边相邻和四角相邻。</a:t>
            </a:r>
          </a:p>
        </p:txBody>
      </p:sp>
      <p:sp>
        <p:nvSpPr>
          <p:cNvPr id="11291" name="Rectangle 62"/>
          <p:cNvSpPr>
            <a:spLocks noChangeArrowheads="1"/>
          </p:cNvSpPr>
          <p:nvPr/>
        </p:nvSpPr>
        <p:spPr bwMode="auto">
          <a:xfrm>
            <a:off x="755074" y="3068950"/>
            <a:ext cx="78208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同一方格可以被不同的包围圈重复包围多次，但新增的包围圈中一定要有原有包围圈未曾包围的方格。</a:t>
            </a:r>
          </a:p>
        </p:txBody>
      </p:sp>
      <p:sp>
        <p:nvSpPr>
          <p:cNvPr id="11292" name="Rectangle 63"/>
          <p:cNvSpPr>
            <a:spLocks noChangeArrowheads="1"/>
          </p:cNvSpPr>
          <p:nvPr/>
        </p:nvSpPr>
        <p:spPr bwMode="auto">
          <a:xfrm>
            <a:off x="755074" y="4893195"/>
            <a:ext cx="78208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444500" indent="-444500" algn="l" eaLnBrk="1" fontAlgn="t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一个包围圈的方格数要尽可能多，包围圈的数目要可能少。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6A40B3-A0CE-4A69-ACDB-EDD66DA6631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5420" y="1167393"/>
            <a:ext cx="7315200" cy="93334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 eaLnBrk="1" hangingPunct="1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用卡诺图法化简下列逻辑函数</a:t>
            </a:r>
          </a:p>
        </p:txBody>
      </p:sp>
      <p:graphicFrame>
        <p:nvGraphicFramePr>
          <p:cNvPr id="3" name="Object 46">
            <a:extLst>
              <a:ext uri="{FF2B5EF4-FFF2-40B4-BE49-F238E27FC236}">
                <a16:creationId xmlns:a16="http://schemas.microsoft.com/office/drawing/2014/main" id="{AE298ABC-673C-4B70-B974-200470AE1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690016"/>
              </p:ext>
            </p:extLst>
          </p:nvPr>
        </p:nvGraphicFramePr>
        <p:xfrm>
          <a:off x="1331550" y="2100738"/>
          <a:ext cx="5808948" cy="5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2260440" imgH="241200" progId="Equation.DSMT4">
                  <p:embed/>
                </p:oleObj>
              </mc:Choice>
              <mc:Fallback>
                <p:oleObj name="Equation" r:id="rId5" imgW="2260440" imgH="241200" progId="Equation.DSMT4">
                  <p:embed/>
                  <p:pic>
                    <p:nvPicPr>
                      <p:cNvPr id="1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50" y="2100738"/>
                        <a:ext cx="5808948" cy="56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A20928E-50AA-48EE-83CB-60B0CD6296C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90600" y="2633131"/>
            <a:ext cx="7315200" cy="26248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514350" indent="-514350" algn="l" eaLnBrk="1" hangingPunct="1">
              <a:lnSpc>
                <a:spcPct val="150000"/>
              </a:lnSpc>
              <a:buAutoNum type="arabicParenBoth"/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函数表示成最小项之和的形式；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l" eaLnBrk="1" hangingPunct="1">
              <a:lnSpc>
                <a:spcPct val="150000"/>
              </a:lnSpc>
              <a:buAutoNum type="arabicParenBoth"/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用卡诺图表示逻辑函数；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l" eaLnBrk="1" hangingPunct="1">
              <a:lnSpc>
                <a:spcPct val="150000"/>
              </a:lnSpc>
              <a:buAutoNum type="arabicParenBoth"/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用卡诺图化简逻辑函数。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9A9A66-1CE7-4DFF-B1A8-4F34B93D9AD3}"/>
              </a:ext>
            </a:extLst>
          </p:cNvPr>
          <p:cNvSpPr txBox="1"/>
          <p:nvPr/>
        </p:nvSpPr>
        <p:spPr>
          <a:xfrm>
            <a:off x="996451" y="404580"/>
            <a:ext cx="65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一、不含无关项的卡诺图化简</a:t>
            </a:r>
          </a:p>
        </p:txBody>
      </p:sp>
    </p:spTree>
    <p:extLst>
      <p:ext uri="{BB962C8B-B14F-4D97-AF65-F5344CB8AC3E}">
        <p14:creationId xmlns:p14="http://schemas.microsoft.com/office/powerpoint/2010/main" val="33728831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91E5D6-14B2-4A1A-A1B3-8D699834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268700"/>
            <a:ext cx="6880867" cy="45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231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>
            <a:extLst>
              <a:ext uri="{FF2B5EF4-FFF2-40B4-BE49-F238E27FC236}">
                <a16:creationId xmlns:a16="http://schemas.microsoft.com/office/drawing/2014/main" id="{5E689E81-400C-495F-AD20-6E64A4AE8F47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1700213"/>
            <a:ext cx="2384425" cy="2339975"/>
            <a:chOff x="4080" y="1152"/>
            <a:chExt cx="1502" cy="1474"/>
          </a:xfrm>
        </p:grpSpPr>
        <p:sp>
          <p:nvSpPr>
            <p:cNvPr id="3" name="AutoShape 21">
              <a:extLst>
                <a:ext uri="{FF2B5EF4-FFF2-40B4-BE49-F238E27FC236}">
                  <a16:creationId xmlns:a16="http://schemas.microsoft.com/office/drawing/2014/main" id="{AC1953D6-50F8-4BA6-91F1-8E5F64D09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502" cy="14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" name="Group 22">
              <a:extLst>
                <a:ext uri="{FF2B5EF4-FFF2-40B4-BE49-F238E27FC236}">
                  <a16:creationId xmlns:a16="http://schemas.microsoft.com/office/drawing/2014/main" id="{FE3916DB-ED7A-473A-AEDE-B00E85D68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248"/>
              <a:ext cx="1343" cy="1309"/>
              <a:chOff x="4128" y="960"/>
              <a:chExt cx="1343" cy="1309"/>
            </a:xfrm>
          </p:grpSpPr>
          <p:graphicFrame>
            <p:nvGraphicFramePr>
              <p:cNvPr id="5" name="Object 23">
                <a:extLst>
                  <a:ext uri="{FF2B5EF4-FFF2-40B4-BE49-F238E27FC236}">
                    <a16:creationId xmlns:a16="http://schemas.microsoft.com/office/drawing/2014/main" id="{D2F6790F-04D0-4AFC-B7FD-17F7134851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960"/>
              <a:ext cx="1343" cy="1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0" name="图片" r:id="rId3" imgW="1881992" imgH="1838932" progId="Word.Picture.8">
                      <p:embed/>
                    </p:oleObj>
                  </mc:Choice>
                  <mc:Fallback>
                    <p:oleObj name="图片" r:id="rId3" imgW="1881992" imgH="1838932" progId="Word.Picture.8">
                      <p:embed/>
                      <p:pic>
                        <p:nvPicPr>
                          <p:cNvPr id="7178" name="Object 23">
                            <a:extLst>
                              <a:ext uri="{FF2B5EF4-FFF2-40B4-BE49-F238E27FC236}">
                                <a16:creationId xmlns:a16="http://schemas.microsoft.com/office/drawing/2014/main" id="{25F19743-25EB-4A2E-B6F0-0C1DC3F88A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960"/>
                            <a:ext cx="1343" cy="13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Text Box 24">
                <a:extLst>
                  <a:ext uri="{FF2B5EF4-FFF2-40B4-BE49-F238E27FC236}">
                    <a16:creationId xmlns:a16="http://schemas.microsoft.com/office/drawing/2014/main" id="{F96DFD81-1F0C-4AE9-B132-CCD08AE82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" name="Text Box 25">
                <a:extLst>
                  <a:ext uri="{FF2B5EF4-FFF2-40B4-BE49-F238E27FC236}">
                    <a16:creationId xmlns:a16="http://schemas.microsoft.com/office/drawing/2014/main" id="{10E0CB56-60A6-48A3-8CF7-B9B96F842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" name="Text Box 26">
                <a:extLst>
                  <a:ext uri="{FF2B5EF4-FFF2-40B4-BE49-F238E27FC236}">
                    <a16:creationId xmlns:a16="http://schemas.microsoft.com/office/drawing/2014/main" id="{96201C5A-62F6-4276-BD7C-DF45AF180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" name="Text Box 27">
                <a:extLst>
                  <a:ext uri="{FF2B5EF4-FFF2-40B4-BE49-F238E27FC236}">
                    <a16:creationId xmlns:a16="http://schemas.microsoft.com/office/drawing/2014/main" id="{53609050-5FDA-4AAC-B690-EF27AA436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" name="Text Box 28">
                <a:extLst>
                  <a:ext uri="{FF2B5EF4-FFF2-40B4-BE49-F238E27FC236}">
                    <a16:creationId xmlns:a16="http://schemas.microsoft.com/office/drawing/2014/main" id="{98A443DB-E856-42E6-A093-CD4BBC296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" name="Text Box 29">
                <a:extLst>
                  <a:ext uri="{FF2B5EF4-FFF2-40B4-BE49-F238E27FC236}">
                    <a16:creationId xmlns:a16="http://schemas.microsoft.com/office/drawing/2014/main" id="{7F11FEB2-D392-4964-A451-A279DA385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7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" name="Text Box 30">
                <a:extLst>
                  <a:ext uri="{FF2B5EF4-FFF2-40B4-BE49-F238E27FC236}">
                    <a16:creationId xmlns:a16="http://schemas.microsoft.com/office/drawing/2014/main" id="{EFBE0E87-FA5A-4B56-AF87-984F640E6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" name="Text Box 31">
                <a:extLst>
                  <a:ext uri="{FF2B5EF4-FFF2-40B4-BE49-F238E27FC236}">
                    <a16:creationId xmlns:a16="http://schemas.microsoft.com/office/drawing/2014/main" id="{CC0649C6-19C0-4F76-B788-5F103938D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4" name="Text Box 32">
                <a:extLst>
                  <a:ext uri="{FF2B5EF4-FFF2-40B4-BE49-F238E27FC236}">
                    <a16:creationId xmlns:a16="http://schemas.microsoft.com/office/drawing/2014/main" id="{2DA6E67A-CED1-480E-95E3-A3AD0CE42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5" name="Text Box 33">
                <a:extLst>
                  <a:ext uri="{FF2B5EF4-FFF2-40B4-BE49-F238E27FC236}">
                    <a16:creationId xmlns:a16="http://schemas.microsoft.com/office/drawing/2014/main" id="{CFDADF5C-F442-4451-92DF-D755CA9EB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9" y="1737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6" name="Text Box 34">
                <a:extLst>
                  <a:ext uri="{FF2B5EF4-FFF2-40B4-BE49-F238E27FC236}">
                    <a16:creationId xmlns:a16="http://schemas.microsoft.com/office/drawing/2014/main" id="{E18F62C5-9380-4052-B6A3-03B24F1D9B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7" name="Text Box 35">
                <a:extLst>
                  <a:ext uri="{FF2B5EF4-FFF2-40B4-BE49-F238E27FC236}">
                    <a16:creationId xmlns:a16="http://schemas.microsoft.com/office/drawing/2014/main" id="{5D4A66CA-3C5C-4906-8663-4AD533154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" name="Text Box 36">
                <a:extLst>
                  <a:ext uri="{FF2B5EF4-FFF2-40B4-BE49-F238E27FC236}">
                    <a16:creationId xmlns:a16="http://schemas.microsoft.com/office/drawing/2014/main" id="{7E6A4DD1-F43E-49A0-B0AE-24C5011E6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9" name="Text Box 37">
                <a:extLst>
                  <a:ext uri="{FF2B5EF4-FFF2-40B4-BE49-F238E27FC236}">
                    <a16:creationId xmlns:a16="http://schemas.microsoft.com/office/drawing/2014/main" id="{0ECA85BF-D84D-4337-92C9-E6A01FF4A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7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C0DAC1F3-6BEF-4BB7-8CCC-A02EE009CC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" name="Text Box 39">
                <a:extLst>
                  <a:ext uri="{FF2B5EF4-FFF2-40B4-BE49-F238E27FC236}">
                    <a16:creationId xmlns:a16="http://schemas.microsoft.com/office/drawing/2014/main" id="{24A6C46D-C406-4F2B-AC61-24B80DDF9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graphicFrame>
        <p:nvGraphicFramePr>
          <p:cNvPr id="22" name="Object 40">
            <a:extLst>
              <a:ext uri="{FF2B5EF4-FFF2-40B4-BE49-F238E27FC236}">
                <a16:creationId xmlns:a16="http://schemas.microsoft.com/office/drawing/2014/main" id="{5CC3F08E-6A7B-45E0-A2E6-8933D6787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1163638"/>
          <a:ext cx="6748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5" imgW="2933640" imgH="253800" progId="Equation.DSMT4">
                  <p:embed/>
                </p:oleObj>
              </mc:Choice>
              <mc:Fallback>
                <p:oleObj name="Equation" r:id="rId5" imgW="2933640" imgH="253800" progId="Equation.DSMT4">
                  <p:embed/>
                  <p:pic>
                    <p:nvPicPr>
                      <p:cNvPr id="385064" name="Object 40">
                        <a:extLst>
                          <a:ext uri="{FF2B5EF4-FFF2-40B4-BE49-F238E27FC236}">
                            <a16:creationId xmlns:a16="http://schemas.microsoft.com/office/drawing/2014/main" id="{13267875-7DA8-484B-9D28-A6ACDB715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163638"/>
                        <a:ext cx="67484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1">
            <a:extLst>
              <a:ext uri="{FF2B5EF4-FFF2-40B4-BE49-F238E27FC236}">
                <a16:creationId xmlns:a16="http://schemas.microsoft.com/office/drawing/2014/main" id="{AB5FA1DD-978F-4011-A73D-83F0D2241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0325" y="2836863"/>
          <a:ext cx="25320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7" imgW="888840" imgH="215640" progId="Equation.DSMT4">
                  <p:embed/>
                </p:oleObj>
              </mc:Choice>
              <mc:Fallback>
                <p:oleObj name="Equation" r:id="rId7" imgW="888840" imgH="215640" progId="Equation.DSMT4">
                  <p:embed/>
                  <p:pic>
                    <p:nvPicPr>
                      <p:cNvPr id="385065" name="Object 41">
                        <a:extLst>
                          <a:ext uri="{FF2B5EF4-FFF2-40B4-BE49-F238E27FC236}">
                            <a16:creationId xmlns:a16="http://schemas.microsoft.com/office/drawing/2014/main" id="{DFDE00F4-6999-4C2A-9D16-C8C94A037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2836863"/>
                        <a:ext cx="2532063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2">
            <a:extLst>
              <a:ext uri="{FF2B5EF4-FFF2-40B4-BE49-F238E27FC236}">
                <a16:creationId xmlns:a16="http://schemas.microsoft.com/office/drawing/2014/main" id="{7D2821D5-244C-492F-94F0-BA8C2F117B9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900"/>
            <a:ext cx="927100" cy="601663"/>
            <a:chOff x="3504" y="1776"/>
            <a:chExt cx="802" cy="443"/>
          </a:xfrm>
        </p:grpSpPr>
        <p:graphicFrame>
          <p:nvGraphicFramePr>
            <p:cNvPr id="25" name="Object 43">
              <a:extLst>
                <a:ext uri="{FF2B5EF4-FFF2-40B4-BE49-F238E27FC236}">
                  <a16:creationId xmlns:a16="http://schemas.microsoft.com/office/drawing/2014/main" id="{2C3F39AF-0B75-4925-B8C8-E5C304FE8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1" y="1776"/>
            <a:ext cx="2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name="Equation" r:id="rId9" imgW="152280" imgH="203040" progId="Equation.DSMT4">
                    <p:embed/>
                  </p:oleObj>
                </mc:Choice>
                <mc:Fallback>
                  <p:oleObj name="Equation" r:id="rId9" imgW="152280" imgH="203040" progId="Equation.DSMT4">
                    <p:embed/>
                    <p:pic>
                      <p:nvPicPr>
                        <p:cNvPr id="7177" name="Object 43">
                          <a:extLst>
                            <a:ext uri="{FF2B5EF4-FFF2-40B4-BE49-F238E27FC236}">
                              <a16:creationId xmlns:a16="http://schemas.microsoft.com/office/drawing/2014/main" id="{368E9A54-8CEA-4A78-97D4-211D1191BC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" y="1776"/>
                          <a:ext cx="255" cy="34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33CC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7A895FC1-575D-49F1-9C67-DC0DC62A6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979"/>
              <a:ext cx="432" cy="24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Rectangle 45">
            <a:extLst>
              <a:ext uri="{FF2B5EF4-FFF2-40B4-BE49-F238E27FC236}">
                <a16:creationId xmlns:a16="http://schemas.microsoft.com/office/drawing/2014/main" id="{B5D566C8-D836-4629-B99B-7174F6CF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423863"/>
            <a:ext cx="7848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2:   </a:t>
            </a:r>
            <a:r>
              <a:rPr lang="zh-CN" altLang="en-US" sz="26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用卡诺图化简</a:t>
            </a:r>
          </a:p>
        </p:txBody>
      </p:sp>
      <p:grpSp>
        <p:nvGrpSpPr>
          <p:cNvPr id="28" name="Group 46">
            <a:extLst>
              <a:ext uri="{FF2B5EF4-FFF2-40B4-BE49-F238E27FC236}">
                <a16:creationId xmlns:a16="http://schemas.microsoft.com/office/drawing/2014/main" id="{908E4003-3CAB-498E-BDB9-425C3D59DC12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933825"/>
            <a:ext cx="2384425" cy="2339975"/>
            <a:chOff x="4080" y="1152"/>
            <a:chExt cx="1502" cy="1474"/>
          </a:xfrm>
        </p:grpSpPr>
        <p:sp>
          <p:nvSpPr>
            <p:cNvPr id="29" name="AutoShape 47">
              <a:extLst>
                <a:ext uri="{FF2B5EF4-FFF2-40B4-BE49-F238E27FC236}">
                  <a16:creationId xmlns:a16="http://schemas.microsoft.com/office/drawing/2014/main" id="{D1E45925-0821-4D3B-BE34-483691490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502" cy="14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" name="Group 48">
              <a:extLst>
                <a:ext uri="{FF2B5EF4-FFF2-40B4-BE49-F238E27FC236}">
                  <a16:creationId xmlns:a16="http://schemas.microsoft.com/office/drawing/2014/main" id="{B075DF91-11DB-4AD1-A4A5-BAFC611754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248"/>
              <a:ext cx="1343" cy="1309"/>
              <a:chOff x="4128" y="960"/>
              <a:chExt cx="1343" cy="1309"/>
            </a:xfrm>
          </p:grpSpPr>
          <p:graphicFrame>
            <p:nvGraphicFramePr>
              <p:cNvPr id="31" name="Object 49">
                <a:extLst>
                  <a:ext uri="{FF2B5EF4-FFF2-40B4-BE49-F238E27FC236}">
                    <a16:creationId xmlns:a16="http://schemas.microsoft.com/office/drawing/2014/main" id="{4BAC8F22-231A-40FA-B060-26E7F8DA38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960"/>
              <a:ext cx="1343" cy="1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4" name="图片" r:id="rId11" imgW="1881992" imgH="1838932" progId="Word.Picture.8">
                      <p:embed/>
                    </p:oleObj>
                  </mc:Choice>
                  <mc:Fallback>
                    <p:oleObj name="图片" r:id="rId11" imgW="1881992" imgH="1838932" progId="Word.Picture.8">
                      <p:embed/>
                      <p:pic>
                        <p:nvPicPr>
                          <p:cNvPr id="7176" name="Object 49">
                            <a:extLst>
                              <a:ext uri="{FF2B5EF4-FFF2-40B4-BE49-F238E27FC236}">
                                <a16:creationId xmlns:a16="http://schemas.microsoft.com/office/drawing/2014/main" id="{F557EBC7-36B9-4D46-87F6-B6A8F4F3F9C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960"/>
                            <a:ext cx="1343" cy="13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 Box 50">
                <a:extLst>
                  <a:ext uri="{FF2B5EF4-FFF2-40B4-BE49-F238E27FC236}">
                    <a16:creationId xmlns:a16="http://schemas.microsoft.com/office/drawing/2014/main" id="{12F1CA7D-063F-414B-95FB-66268FBB8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3" name="Text Box 51">
                <a:extLst>
                  <a:ext uri="{FF2B5EF4-FFF2-40B4-BE49-F238E27FC236}">
                    <a16:creationId xmlns:a16="http://schemas.microsoft.com/office/drawing/2014/main" id="{97242445-8B33-4282-B6B4-4F42A6C90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" name="Text Box 52">
                <a:extLst>
                  <a:ext uri="{FF2B5EF4-FFF2-40B4-BE49-F238E27FC236}">
                    <a16:creationId xmlns:a16="http://schemas.microsoft.com/office/drawing/2014/main" id="{D0C4332A-EFD2-424D-BE30-A9A00FEC6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5" name="Text Box 53">
                <a:extLst>
                  <a:ext uri="{FF2B5EF4-FFF2-40B4-BE49-F238E27FC236}">
                    <a16:creationId xmlns:a16="http://schemas.microsoft.com/office/drawing/2014/main" id="{CEF59867-A9D7-4F96-B120-6566593C7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6" name="Text Box 54">
                <a:extLst>
                  <a:ext uri="{FF2B5EF4-FFF2-40B4-BE49-F238E27FC236}">
                    <a16:creationId xmlns:a16="http://schemas.microsoft.com/office/drawing/2014/main" id="{074E02CE-00FA-4CC7-AC79-8DBD224EA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7" name="Text Box 55">
                <a:extLst>
                  <a:ext uri="{FF2B5EF4-FFF2-40B4-BE49-F238E27FC236}">
                    <a16:creationId xmlns:a16="http://schemas.microsoft.com/office/drawing/2014/main" id="{0899BB18-FA54-4A0A-83CF-5D9DF9044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7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" name="Text Box 56">
                <a:extLst>
                  <a:ext uri="{FF2B5EF4-FFF2-40B4-BE49-F238E27FC236}">
                    <a16:creationId xmlns:a16="http://schemas.microsoft.com/office/drawing/2014/main" id="{F173BEEF-6D39-4811-A21B-239347A19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9" name="Text Box 57">
                <a:extLst>
                  <a:ext uri="{FF2B5EF4-FFF2-40B4-BE49-F238E27FC236}">
                    <a16:creationId xmlns:a16="http://schemas.microsoft.com/office/drawing/2014/main" id="{27FB80EB-8776-425C-81FB-1FA82A0FA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Text Box 58">
                <a:extLst>
                  <a:ext uri="{FF2B5EF4-FFF2-40B4-BE49-F238E27FC236}">
                    <a16:creationId xmlns:a16="http://schemas.microsoft.com/office/drawing/2014/main" id="{811F39A2-224C-4AD3-81AB-4C3ECDA77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1" name="Text Box 59">
                <a:extLst>
                  <a:ext uri="{FF2B5EF4-FFF2-40B4-BE49-F238E27FC236}">
                    <a16:creationId xmlns:a16="http://schemas.microsoft.com/office/drawing/2014/main" id="{D707F3FC-1872-4C1C-8A42-30FAA9A3B6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9" y="1737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2" name="Text Box 60">
                <a:extLst>
                  <a:ext uri="{FF2B5EF4-FFF2-40B4-BE49-F238E27FC236}">
                    <a16:creationId xmlns:a16="http://schemas.microsoft.com/office/drawing/2014/main" id="{F24F0EA9-F9B2-4555-B7DB-CF7FD3FE7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3" name="Text Box 61">
                <a:extLst>
                  <a:ext uri="{FF2B5EF4-FFF2-40B4-BE49-F238E27FC236}">
                    <a16:creationId xmlns:a16="http://schemas.microsoft.com/office/drawing/2014/main" id="{5CD97D76-480D-418B-9227-214959DD7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4" name="Text Box 62">
                <a:extLst>
                  <a:ext uri="{FF2B5EF4-FFF2-40B4-BE49-F238E27FC236}">
                    <a16:creationId xmlns:a16="http://schemas.microsoft.com/office/drawing/2014/main" id="{29764641-A158-4BA4-986B-0FABED827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" name="Text Box 63">
                <a:extLst>
                  <a:ext uri="{FF2B5EF4-FFF2-40B4-BE49-F238E27FC236}">
                    <a16:creationId xmlns:a16="http://schemas.microsoft.com/office/drawing/2014/main" id="{952E6822-B1D7-480A-8B98-702935319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7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6" name="Text Box 64">
                <a:extLst>
                  <a:ext uri="{FF2B5EF4-FFF2-40B4-BE49-F238E27FC236}">
                    <a16:creationId xmlns:a16="http://schemas.microsoft.com/office/drawing/2014/main" id="{4601DD2C-784A-4E9E-ABC6-4735812FD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 Box 65">
                <a:extLst>
                  <a:ext uri="{FF2B5EF4-FFF2-40B4-BE49-F238E27FC236}">
                    <a16:creationId xmlns:a16="http://schemas.microsoft.com/office/drawing/2014/main" id="{DE48E648-08DE-4504-92B1-4593D15FC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sp>
        <p:nvSpPr>
          <p:cNvPr id="48" name="AutoShape 66">
            <a:extLst>
              <a:ext uri="{FF2B5EF4-FFF2-40B4-BE49-F238E27FC236}">
                <a16:creationId xmlns:a16="http://schemas.microsoft.com/office/drawing/2014/main" id="{9E8154DD-D589-46C8-9328-7FE3AAA954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70263" y="2747963"/>
            <a:ext cx="1485900" cy="762000"/>
          </a:xfrm>
          <a:prstGeom prst="roundRect">
            <a:avLst>
              <a:gd name="adj" fmla="val 36704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9" name="Group 67">
            <a:extLst>
              <a:ext uri="{FF2B5EF4-FFF2-40B4-BE49-F238E27FC236}">
                <a16:creationId xmlns:a16="http://schemas.microsoft.com/office/drawing/2014/main" id="{932B5C31-9701-480A-8B09-CDFDFC87F24B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2919413"/>
            <a:ext cx="1439862" cy="749300"/>
            <a:chOff x="3413" y="2448"/>
            <a:chExt cx="907" cy="472"/>
          </a:xfrm>
        </p:grpSpPr>
        <p:graphicFrame>
          <p:nvGraphicFramePr>
            <p:cNvPr id="50" name="Object 68">
              <a:extLst>
                <a:ext uri="{FF2B5EF4-FFF2-40B4-BE49-F238E27FC236}">
                  <a16:creationId xmlns:a16="http://schemas.microsoft.com/office/drawing/2014/main" id="{8B826BBE-6738-4B77-90E4-E294185BE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40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5" name="Equation" r:id="rId12" imgW="152280" imgH="177480" progId="Equation.DSMT4">
                    <p:embed/>
                  </p:oleObj>
                </mc:Choice>
                <mc:Fallback>
                  <p:oleObj name="Equation" r:id="rId12" imgW="152280" imgH="177480" progId="Equation.DSMT4">
                    <p:embed/>
                    <p:pic>
                      <p:nvPicPr>
                        <p:cNvPr id="7175" name="Object 68">
                          <a:extLst>
                            <a:ext uri="{FF2B5EF4-FFF2-40B4-BE49-F238E27FC236}">
                              <a16:creationId xmlns:a16="http://schemas.microsoft.com/office/drawing/2014/main" id="{A0B7B4DF-1882-48E8-BDD9-7034048CE8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40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69">
              <a:extLst>
                <a:ext uri="{FF2B5EF4-FFF2-40B4-BE49-F238E27FC236}">
                  <a16:creationId xmlns:a16="http://schemas.microsoft.com/office/drawing/2014/main" id="{D29811F9-4269-4F84-B9C8-D5ADF4652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3" y="2448"/>
              <a:ext cx="67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AutoShape 70">
            <a:extLst>
              <a:ext uri="{FF2B5EF4-FFF2-40B4-BE49-F238E27FC236}">
                <a16:creationId xmlns:a16="http://schemas.microsoft.com/office/drawing/2014/main" id="{FA0B56C1-C373-4CCA-B0C9-15D5F6E3B9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59100" y="2747963"/>
            <a:ext cx="1485900" cy="762000"/>
          </a:xfrm>
          <a:prstGeom prst="roundRect">
            <a:avLst>
              <a:gd name="adj" fmla="val 36704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3" name="Group 71">
            <a:extLst>
              <a:ext uri="{FF2B5EF4-FFF2-40B4-BE49-F238E27FC236}">
                <a16:creationId xmlns:a16="http://schemas.microsoft.com/office/drawing/2014/main" id="{6EB3B246-3530-4676-B02B-B30A70B4577B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3062288"/>
            <a:ext cx="1709737" cy="763587"/>
            <a:chOff x="1488" y="2784"/>
            <a:chExt cx="1248" cy="580"/>
          </a:xfrm>
        </p:grpSpPr>
        <p:graphicFrame>
          <p:nvGraphicFramePr>
            <p:cNvPr id="54" name="Object 72">
              <a:extLst>
                <a:ext uri="{FF2B5EF4-FFF2-40B4-BE49-F238E27FC236}">
                  <a16:creationId xmlns:a16="http://schemas.microsoft.com/office/drawing/2014/main" id="{5B699BBC-4D82-4605-99A5-20E582833E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024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6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7174" name="Object 72">
                          <a:extLst>
                            <a:ext uri="{FF2B5EF4-FFF2-40B4-BE49-F238E27FC236}">
                              <a16:creationId xmlns:a16="http://schemas.microsoft.com/office/drawing/2014/main" id="{A22F3C30-3F40-4366-89E6-52CAA265C3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24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73">
              <a:extLst>
                <a:ext uri="{FF2B5EF4-FFF2-40B4-BE49-F238E27FC236}">
                  <a16:creationId xmlns:a16="http://schemas.microsoft.com/office/drawing/2014/main" id="{4CCED7FD-D581-4742-AF98-B42C9B5E9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784"/>
              <a:ext cx="96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Group 74">
            <a:extLst>
              <a:ext uri="{FF2B5EF4-FFF2-40B4-BE49-F238E27FC236}">
                <a16:creationId xmlns:a16="http://schemas.microsoft.com/office/drawing/2014/main" id="{A9C655D3-2450-4736-B9CF-F86B03F1A9D1}"/>
              </a:ext>
            </a:extLst>
          </p:cNvPr>
          <p:cNvGrpSpPr>
            <a:grpSpLocks/>
          </p:cNvGrpSpPr>
          <p:nvPr/>
        </p:nvGrpSpPr>
        <p:grpSpPr bwMode="auto">
          <a:xfrm>
            <a:off x="2787650" y="2309813"/>
            <a:ext cx="1905000" cy="1573212"/>
            <a:chOff x="4176" y="1632"/>
            <a:chExt cx="397" cy="991"/>
          </a:xfrm>
        </p:grpSpPr>
        <p:sp>
          <p:nvSpPr>
            <p:cNvPr id="57" name="AutoShape 75" descr="75%">
              <a:extLst>
                <a:ext uri="{FF2B5EF4-FFF2-40B4-BE49-F238E27FC236}">
                  <a16:creationId xmlns:a16="http://schemas.microsoft.com/office/drawing/2014/main" id="{0D7F1996-450E-48D6-BE6C-58C113EFDC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76" y="2326"/>
              <a:ext cx="197" cy="397"/>
            </a:xfrm>
            <a:prstGeom prst="leftBracket">
              <a:avLst>
                <a:gd name="adj" fmla="val 16794"/>
              </a:avLst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AutoShape 76" descr="75%">
              <a:extLst>
                <a:ext uri="{FF2B5EF4-FFF2-40B4-BE49-F238E27FC236}">
                  <a16:creationId xmlns:a16="http://schemas.microsoft.com/office/drawing/2014/main" id="{875C533E-3018-4340-B899-55E0EB2CD54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61" y="1547"/>
              <a:ext cx="227" cy="397"/>
            </a:xfrm>
            <a:prstGeom prst="rightBracket">
              <a:avLst>
                <a:gd name="adj" fmla="val 17934"/>
              </a:avLst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9" name="Rectangle 77">
            <a:extLst>
              <a:ext uri="{FF2B5EF4-FFF2-40B4-BE49-F238E27FC236}">
                <a16:creationId xmlns:a16="http://schemas.microsoft.com/office/drawing/2014/main" id="{8ADDE9D9-73B6-48D1-A110-1D1F8C30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44037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圈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60" name="AutoShape 78">
            <a:extLst>
              <a:ext uri="{FF2B5EF4-FFF2-40B4-BE49-F238E27FC236}">
                <a16:creationId xmlns:a16="http://schemas.microsoft.com/office/drawing/2014/main" id="{C7F4AEF2-FBA6-43EF-9D1C-C7973F953D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87675" y="5229225"/>
            <a:ext cx="647700" cy="215900"/>
          </a:xfrm>
          <a:prstGeom prst="roundRect">
            <a:avLst>
              <a:gd name="adj" fmla="val 36704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" name="Object 79">
            <a:extLst>
              <a:ext uri="{FF2B5EF4-FFF2-40B4-BE49-F238E27FC236}">
                <a16:creationId xmlns:a16="http://schemas.microsoft.com/office/drawing/2014/main" id="{DB3B68F8-FDE3-4023-856E-5398622BB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383088"/>
          <a:ext cx="1711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6" imgW="622080" imgH="215640" progId="Equation.DSMT4">
                  <p:embed/>
                </p:oleObj>
              </mc:Choice>
              <mc:Fallback>
                <p:oleObj name="Equation" r:id="rId16" imgW="622080" imgH="215640" progId="Equation.DSMT4">
                  <p:embed/>
                  <p:pic>
                    <p:nvPicPr>
                      <p:cNvPr id="385103" name="Object 79">
                        <a:extLst>
                          <a:ext uri="{FF2B5EF4-FFF2-40B4-BE49-F238E27FC236}">
                            <a16:creationId xmlns:a16="http://schemas.microsoft.com/office/drawing/2014/main" id="{1069460E-F086-4B2B-AA9A-72782AF8C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383088"/>
                        <a:ext cx="17113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0">
            <a:extLst>
              <a:ext uri="{FF2B5EF4-FFF2-40B4-BE49-F238E27FC236}">
                <a16:creationId xmlns:a16="http://schemas.microsoft.com/office/drawing/2014/main" id="{5EFC3A7A-D56B-4418-A89A-A27112ECD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5487988"/>
          <a:ext cx="2447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8" imgW="888840" imgH="215640" progId="Equation.DSMT4">
                  <p:embed/>
                </p:oleObj>
              </mc:Choice>
              <mc:Fallback>
                <p:oleObj name="Equation" r:id="rId18" imgW="888840" imgH="215640" progId="Equation.DSMT4">
                  <p:embed/>
                  <p:pic>
                    <p:nvPicPr>
                      <p:cNvPr id="385104" name="Object 80">
                        <a:extLst>
                          <a:ext uri="{FF2B5EF4-FFF2-40B4-BE49-F238E27FC236}">
                            <a16:creationId xmlns:a16="http://schemas.microsoft.com/office/drawing/2014/main" id="{5D4F993F-26EF-4A8D-B5BE-096DF8F9C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487988"/>
                        <a:ext cx="24479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81">
            <a:extLst>
              <a:ext uri="{FF2B5EF4-FFF2-40B4-BE49-F238E27FC236}">
                <a16:creationId xmlns:a16="http://schemas.microsoft.com/office/drawing/2014/main" id="{EFF49D7D-0BCE-4F60-99A1-15A42B144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1801813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圈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01309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48" grpId="0" animBg="1"/>
      <p:bldP spid="52" grpId="0" animBg="1"/>
      <p:bldP spid="59" grpId="0" autoUpdateAnimBg="0"/>
      <p:bldP spid="60" grpId="0" animBg="1"/>
      <p:bldP spid="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E95AD4-C5B8-415E-B89C-4BBFE0CC2FE4}"/>
              </a:ext>
            </a:extLst>
          </p:cNvPr>
          <p:cNvSpPr txBox="1"/>
          <p:nvPr/>
        </p:nvSpPr>
        <p:spPr>
          <a:xfrm>
            <a:off x="996451" y="404580"/>
            <a:ext cx="659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二、含有无关项的卡诺图化简</a:t>
            </a:r>
          </a:p>
        </p:txBody>
      </p:sp>
      <p:sp>
        <p:nvSpPr>
          <p:cNvPr id="3" name="Text Box 32" descr="75%">
            <a:extLst>
              <a:ext uri="{FF2B5EF4-FFF2-40B4-BE49-F238E27FC236}">
                <a16:creationId xmlns:a16="http://schemas.microsoft.com/office/drawing/2014/main" id="{3F29055C-3952-4F89-BF4D-29FA686CC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341438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）什么叫无关项：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2FE8A099-B295-4B28-BABF-B3960829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97050"/>
            <a:ext cx="8367713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在真值表内对应于变量的某些取值下，函数的值可以是任意的，或者这些变量的取值根本不会出现，这些变量取值所对应的最小项称为无关项或任意项。</a:t>
            </a: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C0D26178-C1D7-421C-ABB8-DF83FE388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3894138"/>
            <a:ext cx="8369300" cy="132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     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在含有无关项逻辑函数的卡诺图化简中，它的值可以取</a:t>
            </a: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或取</a:t>
            </a:r>
            <a:r>
              <a:rPr kumimoji="1"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，具体取什么值，可以根据使函数尽量得到简化而定。</a:t>
            </a:r>
          </a:p>
        </p:txBody>
      </p:sp>
    </p:spTree>
    <p:extLst>
      <p:ext uri="{BB962C8B-B14F-4D97-AF65-F5344CB8AC3E}">
        <p14:creationId xmlns:p14="http://schemas.microsoft.com/office/powerpoint/2010/main" val="12932305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18104</TotalTime>
  <Words>596</Words>
  <Application>Microsoft Office PowerPoint</Application>
  <PresentationFormat>全屏显示(4:3)</PresentationFormat>
  <Paragraphs>76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楷体_GB2312</vt:lpstr>
      <vt:lpstr>Microsoft Yahei</vt:lpstr>
      <vt:lpstr>Microsoft Yahei</vt:lpstr>
      <vt:lpstr>Arial</vt:lpstr>
      <vt:lpstr>Arial Narrow</vt:lpstr>
      <vt:lpstr>Times New Roman</vt:lpstr>
      <vt:lpstr>Verdana</vt:lpstr>
      <vt:lpstr>Wingdings</vt:lpstr>
      <vt:lpstr>Profile</vt:lpstr>
      <vt:lpstr>Equation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Administrator</cp:lastModifiedBy>
  <cp:revision>1844</cp:revision>
  <dcterms:created xsi:type="dcterms:W3CDTF">2004-08-29T02:51:05Z</dcterms:created>
  <dcterms:modified xsi:type="dcterms:W3CDTF">2020-03-05T11:33:21Z</dcterms:modified>
</cp:coreProperties>
</file>